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aleway"/>
      <p:regular r:id="rId25"/>
      <p:bold r:id="rId26"/>
      <p:italic r:id="rId27"/>
      <p:boldItalic r:id="rId28"/>
    </p:embeddedFont>
    <p:embeddedFont>
      <p:font typeface="Raleway ExtraBold"/>
      <p:bold r:id="rId29"/>
      <p:boldItalic r:id="rId30"/>
    </p:embeddedFont>
    <p:embeddedFont>
      <p:font typeface="Montserrat"/>
      <p:regular r:id="rId31"/>
      <p:bold r:id="rId32"/>
      <p:italic r:id="rId33"/>
      <p:boldItalic r:id="rId34"/>
    </p:embeddedFont>
    <p:embeddedFont>
      <p:font typeface="Raleway Light"/>
      <p:regular r:id="rId35"/>
      <p:bold r:id="rId36"/>
      <p:italic r:id="rId37"/>
      <p:boldItalic r:id="rId38"/>
    </p:embeddedFont>
    <p:embeddedFont>
      <p:font typeface="Lexend"/>
      <p:regular r:id="rId39"/>
      <p:bold r:id="rId40"/>
    </p:embeddedFont>
    <p:embeddedFont>
      <p:font typeface="Nanum Gothic"/>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hlm8AXFLjXR6VIujUhb/2X1x8W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5531DF-3663-4242-B405-A630FEE211A1}">
  <a:tblStyle styleId="{C65531DF-3663-4242-B405-A630FEE211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AEF2753-8120-4093-A049-AE69FB44D180}"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3.xml"/><Relationship Id="rId42" Type="http://schemas.openxmlformats.org/officeDocument/2006/relationships/font" Target="fonts/NanumGothic-bold.fntdata"/><Relationship Id="rId41" Type="http://schemas.openxmlformats.org/officeDocument/2006/relationships/font" Target="fonts/NanumGothic-regular.fntdata"/><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ExtraBold-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regular.fntdata"/><Relationship Id="rId30" Type="http://schemas.openxmlformats.org/officeDocument/2006/relationships/font" Target="fonts/RalewayExtraBold-boldItalic.fntdata"/><Relationship Id="rId11" Type="http://schemas.openxmlformats.org/officeDocument/2006/relationships/slide" Target="slides/slide4.xml"/><Relationship Id="rId33" Type="http://schemas.openxmlformats.org/officeDocument/2006/relationships/font" Target="fonts/Montserrat-italic.fntdata"/><Relationship Id="rId10" Type="http://schemas.openxmlformats.org/officeDocument/2006/relationships/slide" Target="slides/slide3.xml"/><Relationship Id="rId32" Type="http://schemas.openxmlformats.org/officeDocument/2006/relationships/font" Target="fonts/Montserrat-bold.fntdata"/><Relationship Id="rId13" Type="http://schemas.openxmlformats.org/officeDocument/2006/relationships/slide" Target="slides/slide6.xml"/><Relationship Id="rId35" Type="http://schemas.openxmlformats.org/officeDocument/2006/relationships/font" Target="fonts/RalewayLight-regular.fntdata"/><Relationship Id="rId12" Type="http://schemas.openxmlformats.org/officeDocument/2006/relationships/slide" Target="slides/slide5.xml"/><Relationship Id="rId34" Type="http://schemas.openxmlformats.org/officeDocument/2006/relationships/font" Target="fonts/Montserrat-boldItalic.fntdata"/><Relationship Id="rId15" Type="http://schemas.openxmlformats.org/officeDocument/2006/relationships/slide" Target="slides/slide8.xml"/><Relationship Id="rId37" Type="http://schemas.openxmlformats.org/officeDocument/2006/relationships/font" Target="fonts/RalewayLight-italic.fntdata"/><Relationship Id="rId14" Type="http://schemas.openxmlformats.org/officeDocument/2006/relationships/slide" Target="slides/slide7.xml"/><Relationship Id="rId36" Type="http://schemas.openxmlformats.org/officeDocument/2006/relationships/font" Target="fonts/RalewayLight-bold.fntdata"/><Relationship Id="rId17" Type="http://schemas.openxmlformats.org/officeDocument/2006/relationships/slide" Target="slides/slide10.xml"/><Relationship Id="rId39" Type="http://schemas.openxmlformats.org/officeDocument/2006/relationships/font" Target="fonts/Lexend-regular.fntdata"/><Relationship Id="rId16" Type="http://schemas.openxmlformats.org/officeDocument/2006/relationships/slide" Target="slides/slide9.xml"/><Relationship Id="rId38" Type="http://schemas.openxmlformats.org/officeDocument/2006/relationships/font" Target="fonts/RalewayLigh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9" name="Shape 9"/>
        <p:cNvGrpSpPr/>
        <p:nvPr/>
      </p:nvGrpSpPr>
      <p:grpSpPr>
        <a:xfrm>
          <a:off x="0" y="0"/>
          <a:ext cx="0" cy="0"/>
          <a:chOff x="0" y="0"/>
          <a:chExt cx="0" cy="0"/>
        </a:xfrm>
      </p:grpSpPr>
      <p:sp>
        <p:nvSpPr>
          <p:cNvPr id="10" name="Google Shape;10;p1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 name="Google Shape;12;p19"/>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3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0"/>
          <p:cNvSpPr txBox="1"/>
          <p:nvPr>
            <p:ph idx="1" type="body"/>
          </p:nvPr>
        </p:nvSpPr>
        <p:spPr>
          <a:xfrm>
            <a:off x="457200" y="42539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51" name="Google Shape;51;p3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3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5" name="Shape 55"/>
        <p:cNvGrpSpPr/>
        <p:nvPr/>
      </p:nvGrpSpPr>
      <p:grpSpPr>
        <a:xfrm>
          <a:off x="0" y="0"/>
          <a:ext cx="0" cy="0"/>
          <a:chOff x="0" y="0"/>
          <a:chExt cx="0" cy="0"/>
        </a:xfrm>
      </p:grpSpPr>
      <p:sp>
        <p:nvSpPr>
          <p:cNvPr id="56" name="Google Shape;56;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63" name="Shape 63"/>
        <p:cNvGrpSpPr/>
        <p:nvPr/>
      </p:nvGrpSpPr>
      <p:grpSpPr>
        <a:xfrm>
          <a:off x="0" y="0"/>
          <a:ext cx="0" cy="0"/>
          <a:chOff x="0" y="0"/>
          <a:chExt cx="0" cy="0"/>
        </a:xfrm>
      </p:grpSpPr>
      <p:sp>
        <p:nvSpPr>
          <p:cNvPr id="64" name="Google Shape;64;p21"/>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1"/>
          <p:cNvSpPr txBox="1"/>
          <p:nvPr>
            <p:ph idx="1" type="body"/>
          </p:nvPr>
        </p:nvSpPr>
        <p:spPr>
          <a:xfrm>
            <a:off x="1757200" y="2161800"/>
            <a:ext cx="56298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Clr>
                <a:schemeClr val="dk1"/>
              </a:buClr>
              <a:buSzPts val="3000"/>
              <a:buChar char="●"/>
              <a:defRPr i="1" sz="3000">
                <a:solidFill>
                  <a:schemeClr val="dk1"/>
                </a:solidFill>
              </a:defRPr>
            </a:lvl1pPr>
            <a:lvl2pPr indent="-419100" lvl="1" marL="914400" algn="ctr">
              <a:lnSpc>
                <a:spcPct val="100000"/>
              </a:lnSpc>
              <a:spcBef>
                <a:spcPts val="0"/>
              </a:spcBef>
              <a:spcAft>
                <a:spcPts val="0"/>
              </a:spcAft>
              <a:buClr>
                <a:schemeClr val="dk1"/>
              </a:buClr>
              <a:buSzPts val="3000"/>
              <a:buChar char="○"/>
              <a:defRPr i="1" sz="3000">
                <a:solidFill>
                  <a:schemeClr val="dk1"/>
                </a:solidFill>
              </a:defRPr>
            </a:lvl2pPr>
            <a:lvl3pPr indent="-419100" lvl="2" marL="1371600" algn="ctr">
              <a:lnSpc>
                <a:spcPct val="100000"/>
              </a:lnSpc>
              <a:spcBef>
                <a:spcPts val="0"/>
              </a:spcBef>
              <a:spcAft>
                <a:spcPts val="0"/>
              </a:spcAft>
              <a:buClr>
                <a:schemeClr val="dk1"/>
              </a:buClr>
              <a:buSzPts val="3000"/>
              <a:buChar char="■"/>
              <a:defRPr i="1" sz="3000">
                <a:solidFill>
                  <a:schemeClr val="dk1"/>
                </a:solidFill>
              </a:defRPr>
            </a:lvl3pPr>
            <a:lvl4pPr indent="-419100" lvl="3" marL="1828800" algn="ctr">
              <a:lnSpc>
                <a:spcPct val="100000"/>
              </a:lnSpc>
              <a:spcBef>
                <a:spcPts val="0"/>
              </a:spcBef>
              <a:spcAft>
                <a:spcPts val="0"/>
              </a:spcAft>
              <a:buClr>
                <a:schemeClr val="dk1"/>
              </a:buClr>
              <a:buSzPts val="3000"/>
              <a:buChar char="●"/>
              <a:defRPr i="1" sz="3000">
                <a:solidFill>
                  <a:schemeClr val="dk1"/>
                </a:solidFill>
              </a:defRPr>
            </a:lvl4pPr>
            <a:lvl5pPr indent="-419100" lvl="4" marL="2286000" algn="ctr">
              <a:lnSpc>
                <a:spcPct val="100000"/>
              </a:lnSpc>
              <a:spcBef>
                <a:spcPts val="0"/>
              </a:spcBef>
              <a:spcAft>
                <a:spcPts val="0"/>
              </a:spcAft>
              <a:buClr>
                <a:schemeClr val="dk1"/>
              </a:buClr>
              <a:buSzPts val="3000"/>
              <a:buChar char="○"/>
              <a:defRPr i="1" sz="3000">
                <a:solidFill>
                  <a:schemeClr val="dk1"/>
                </a:solidFill>
              </a:defRPr>
            </a:lvl5pPr>
            <a:lvl6pPr indent="-419100" lvl="5" marL="2743200" algn="ctr">
              <a:lnSpc>
                <a:spcPct val="100000"/>
              </a:lnSpc>
              <a:spcBef>
                <a:spcPts val="0"/>
              </a:spcBef>
              <a:spcAft>
                <a:spcPts val="0"/>
              </a:spcAft>
              <a:buClr>
                <a:schemeClr val="dk1"/>
              </a:buClr>
              <a:buSzPts val="3000"/>
              <a:buChar char="■"/>
              <a:defRPr i="1" sz="3000">
                <a:solidFill>
                  <a:schemeClr val="dk1"/>
                </a:solidFill>
              </a:defRPr>
            </a:lvl6pPr>
            <a:lvl7pPr indent="-419100" lvl="6" marL="3200400" algn="ctr">
              <a:lnSpc>
                <a:spcPct val="100000"/>
              </a:lnSpc>
              <a:spcBef>
                <a:spcPts val="0"/>
              </a:spcBef>
              <a:spcAft>
                <a:spcPts val="0"/>
              </a:spcAft>
              <a:buClr>
                <a:schemeClr val="dk1"/>
              </a:buClr>
              <a:buSzPts val="3000"/>
              <a:buChar char="●"/>
              <a:defRPr i="1" sz="3000">
                <a:solidFill>
                  <a:schemeClr val="dk1"/>
                </a:solidFill>
              </a:defRPr>
            </a:lvl7pPr>
            <a:lvl8pPr indent="-419100" lvl="7" marL="3657600" algn="ctr">
              <a:lnSpc>
                <a:spcPct val="100000"/>
              </a:lnSpc>
              <a:spcBef>
                <a:spcPts val="0"/>
              </a:spcBef>
              <a:spcAft>
                <a:spcPts val="0"/>
              </a:spcAft>
              <a:buClr>
                <a:schemeClr val="dk1"/>
              </a:buClr>
              <a:buSzPts val="3000"/>
              <a:buChar char="○"/>
              <a:defRPr i="1" sz="3000">
                <a:solidFill>
                  <a:schemeClr val="dk1"/>
                </a:solidFill>
              </a:defRPr>
            </a:lvl8pPr>
            <a:lvl9pPr indent="-419100" lvl="8" marL="4114800" algn="ctr">
              <a:lnSpc>
                <a:spcPct val="100000"/>
              </a:lnSpc>
              <a:spcBef>
                <a:spcPts val="0"/>
              </a:spcBef>
              <a:spcAft>
                <a:spcPts val="0"/>
              </a:spcAft>
              <a:buClr>
                <a:schemeClr val="dk1"/>
              </a:buClr>
              <a:buSzPts val="3000"/>
              <a:buChar char="■"/>
              <a:defRPr i="1" sz="3000">
                <a:solidFill>
                  <a:schemeClr val="dk1"/>
                </a:solidFill>
              </a:defRPr>
            </a:lvl9pPr>
          </a:lstStyle>
          <a:p/>
        </p:txBody>
      </p:sp>
      <p:sp>
        <p:nvSpPr>
          <p:cNvPr id="66" name="Google Shape;66;p21"/>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chemeClr val="dk1"/>
                </a:solidFill>
                <a:latin typeface="Raleway"/>
                <a:ea typeface="Raleway"/>
                <a:cs typeface="Raleway"/>
                <a:sym typeface="Raleway"/>
              </a:rPr>
              <a:t>“</a:t>
            </a:r>
            <a:endParaRPr b="1" i="0" sz="12000" u="none" cap="none" strike="noStrike">
              <a:solidFill>
                <a:schemeClr val="dk1"/>
              </a:solidFill>
              <a:latin typeface="Raleway"/>
              <a:ea typeface="Raleway"/>
              <a:cs typeface="Raleway"/>
              <a:sym typeface="Raleway"/>
            </a:endParaRPr>
          </a:p>
        </p:txBody>
      </p:sp>
      <p:sp>
        <p:nvSpPr>
          <p:cNvPr id="67" name="Google Shape;67;p2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68" name="Shape 68"/>
        <p:cNvGrpSpPr/>
        <p:nvPr/>
      </p:nvGrpSpPr>
      <p:grpSpPr>
        <a:xfrm>
          <a:off x="0" y="0"/>
          <a:ext cx="0" cy="0"/>
          <a:chOff x="0" y="0"/>
          <a:chExt cx="0" cy="0"/>
        </a:xfrm>
      </p:grpSpPr>
      <p:sp>
        <p:nvSpPr>
          <p:cNvPr id="69" name="Google Shape;69;p3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3"/>
          <p:cNvSpPr txBox="1"/>
          <p:nvPr>
            <p:ph type="ctrTitle"/>
          </p:nvPr>
        </p:nvSpPr>
        <p:spPr>
          <a:xfrm>
            <a:off x="685800" y="3287213"/>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chemeClr val="accent1"/>
        </a:solidFill>
      </p:bgPr>
    </p:bg>
    <p:spTree>
      <p:nvGrpSpPr>
        <p:cNvPr id="71" name="Shape 71"/>
        <p:cNvGrpSpPr/>
        <p:nvPr/>
      </p:nvGrpSpPr>
      <p:grpSpPr>
        <a:xfrm>
          <a:off x="0" y="0"/>
          <a:ext cx="0" cy="0"/>
          <a:chOff x="0" y="0"/>
          <a:chExt cx="0" cy="0"/>
        </a:xfrm>
      </p:grpSpPr>
      <p:sp>
        <p:nvSpPr>
          <p:cNvPr id="72" name="Google Shape;72;p3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4"/>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4" name="Google Shape;74;p34"/>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5" name="Shape 75"/>
        <p:cNvGrpSpPr/>
        <p:nvPr/>
      </p:nvGrpSpPr>
      <p:grpSpPr>
        <a:xfrm>
          <a:off x="0" y="0"/>
          <a:ext cx="0" cy="0"/>
          <a:chOff x="0" y="0"/>
          <a:chExt cx="0" cy="0"/>
        </a:xfrm>
      </p:grpSpPr>
      <p:sp>
        <p:nvSpPr>
          <p:cNvPr id="76" name="Google Shape;76;p3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5"/>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78" name="Google Shape;78;p35"/>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rgbClr val="FFB600"/>
              </a:buClr>
              <a:buSzPts val="1800"/>
              <a:buChar char="●"/>
              <a:defRPr/>
            </a:lvl1pPr>
            <a:lvl2pPr indent="-342900" lvl="1" marL="914400" algn="l">
              <a:lnSpc>
                <a:spcPct val="100000"/>
              </a:lnSpc>
              <a:spcBef>
                <a:spcPts val="0"/>
              </a:spcBef>
              <a:spcAft>
                <a:spcPts val="0"/>
              </a:spcAft>
              <a:buClr>
                <a:srgbClr val="FFB600"/>
              </a:buClr>
              <a:buSzPts val="1800"/>
              <a:buChar char="○"/>
              <a:defRPr/>
            </a:lvl2pPr>
            <a:lvl3pPr indent="-342900" lvl="2" marL="1371600" algn="l">
              <a:lnSpc>
                <a:spcPct val="100000"/>
              </a:lnSpc>
              <a:spcBef>
                <a:spcPts val="0"/>
              </a:spcBef>
              <a:spcAft>
                <a:spcPts val="0"/>
              </a:spcAft>
              <a:buClr>
                <a:srgbClr val="FFB600"/>
              </a:buClr>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9" name="Google Shape;79;p3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0" name="Shape 80"/>
        <p:cNvGrpSpPr/>
        <p:nvPr/>
      </p:nvGrpSpPr>
      <p:grpSpPr>
        <a:xfrm>
          <a:off x="0" y="0"/>
          <a:ext cx="0" cy="0"/>
          <a:chOff x="0" y="0"/>
          <a:chExt cx="0" cy="0"/>
        </a:xfrm>
      </p:grpSpPr>
      <p:sp>
        <p:nvSpPr>
          <p:cNvPr id="81" name="Google Shape;81;p3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6"/>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83" name="Google Shape;83;p36"/>
          <p:cNvSpPr txBox="1"/>
          <p:nvPr>
            <p:ph idx="1" type="body"/>
          </p:nvPr>
        </p:nvSpPr>
        <p:spPr>
          <a:xfrm>
            <a:off x="922000"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4" name="Google Shape;84;p36"/>
          <p:cNvSpPr txBox="1"/>
          <p:nvPr>
            <p:ph idx="2" type="body"/>
          </p:nvPr>
        </p:nvSpPr>
        <p:spPr>
          <a:xfrm>
            <a:off x="4678687"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5" name="Google Shape;85;p3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86" name="Shape 86"/>
        <p:cNvGrpSpPr/>
        <p:nvPr/>
      </p:nvGrpSpPr>
      <p:grpSpPr>
        <a:xfrm>
          <a:off x="0" y="0"/>
          <a:ext cx="0" cy="0"/>
          <a:chOff x="0" y="0"/>
          <a:chExt cx="0" cy="0"/>
        </a:xfrm>
      </p:grpSpPr>
      <p:sp>
        <p:nvSpPr>
          <p:cNvPr id="87" name="Google Shape;87;p3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7"/>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89" name="Google Shape;89;p37"/>
          <p:cNvSpPr txBox="1"/>
          <p:nvPr>
            <p:ph idx="1" type="body"/>
          </p:nvPr>
        </p:nvSpPr>
        <p:spPr>
          <a:xfrm>
            <a:off x="922000"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90" name="Google Shape;90;p37"/>
          <p:cNvSpPr txBox="1"/>
          <p:nvPr>
            <p:ph idx="2" type="body"/>
          </p:nvPr>
        </p:nvSpPr>
        <p:spPr>
          <a:xfrm>
            <a:off x="3373778"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91" name="Google Shape;91;p37"/>
          <p:cNvSpPr txBox="1"/>
          <p:nvPr>
            <p:ph idx="3" type="body"/>
          </p:nvPr>
        </p:nvSpPr>
        <p:spPr>
          <a:xfrm>
            <a:off x="5825557"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92" name="Google Shape;92;p3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3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8"/>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96" name="Google Shape;96;p3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lnk">
  <p:cSld name="CUSTOM">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ompact">
  <p:cSld name="Title only - Compact">
    <p:spTree>
      <p:nvGrpSpPr>
        <p:cNvPr id="97" name="Shape 97"/>
        <p:cNvGrpSpPr/>
        <p:nvPr/>
      </p:nvGrpSpPr>
      <p:grpSpPr>
        <a:xfrm>
          <a:off x="0" y="0"/>
          <a:ext cx="0" cy="0"/>
          <a:chOff x="0" y="0"/>
          <a:chExt cx="0" cy="0"/>
        </a:xfrm>
      </p:grpSpPr>
      <p:sp>
        <p:nvSpPr>
          <p:cNvPr id="98" name="Google Shape;98;p3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9"/>
          <p:cNvSpPr txBox="1"/>
          <p:nvPr>
            <p:ph type="title"/>
          </p:nvPr>
        </p:nvSpPr>
        <p:spPr>
          <a:xfrm>
            <a:off x="922000" y="815575"/>
            <a:ext cx="72870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00" name="Google Shape;100;p3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01" name="Shape 101"/>
        <p:cNvGrpSpPr/>
        <p:nvPr/>
      </p:nvGrpSpPr>
      <p:grpSpPr>
        <a:xfrm>
          <a:off x="0" y="0"/>
          <a:ext cx="0" cy="0"/>
          <a:chOff x="0" y="0"/>
          <a:chExt cx="0" cy="0"/>
        </a:xfrm>
      </p:grpSpPr>
      <p:sp>
        <p:nvSpPr>
          <p:cNvPr id="102" name="Google Shape;102;p4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0"/>
          <p:cNvSpPr txBox="1"/>
          <p:nvPr>
            <p:ph idx="1" type="body"/>
          </p:nvPr>
        </p:nvSpPr>
        <p:spPr>
          <a:xfrm>
            <a:off x="457200" y="42539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4" name="Google Shape;104;p4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4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
        <p:nvSpPr>
          <p:cNvPr id="107" name="Google Shape;107;p4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lnk">
  <p:cSld name="Balnk">
    <p:spTree>
      <p:nvGrpSpPr>
        <p:cNvPr id="108" name="Shape 10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9" name="Shape 109"/>
        <p:cNvGrpSpPr/>
        <p:nvPr/>
      </p:nvGrpSpPr>
      <p:grpSpPr>
        <a:xfrm>
          <a:off x="0" y="0"/>
          <a:ext cx="0" cy="0"/>
          <a:chOff x="0" y="0"/>
          <a:chExt cx="0" cy="0"/>
        </a:xfrm>
      </p:grpSpPr>
      <p:sp>
        <p:nvSpPr>
          <p:cNvPr id="110" name="Google Shape;11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1" name="Google Shape;11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2" name="Google Shape;1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14" name="Shape 14"/>
        <p:cNvGrpSpPr/>
        <p:nvPr/>
      </p:nvGrpSpPr>
      <p:grpSpPr>
        <a:xfrm>
          <a:off x="0" y="0"/>
          <a:ext cx="0" cy="0"/>
          <a:chOff x="0" y="0"/>
          <a:chExt cx="0" cy="0"/>
        </a:xfrm>
      </p:grpSpPr>
      <p:sp>
        <p:nvSpPr>
          <p:cNvPr id="15" name="Google Shape;15;p23"/>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txBox="1"/>
          <p:nvPr>
            <p:ph idx="1" type="body"/>
          </p:nvPr>
        </p:nvSpPr>
        <p:spPr>
          <a:xfrm>
            <a:off x="1757200" y="2161800"/>
            <a:ext cx="56298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Clr>
                <a:schemeClr val="dk1"/>
              </a:buClr>
              <a:buSzPts val="3000"/>
              <a:buChar char="●"/>
              <a:defRPr i="1" sz="3000">
                <a:solidFill>
                  <a:schemeClr val="dk1"/>
                </a:solidFill>
              </a:defRPr>
            </a:lvl1pPr>
            <a:lvl2pPr indent="-419100" lvl="1" marL="914400" algn="ctr">
              <a:lnSpc>
                <a:spcPct val="100000"/>
              </a:lnSpc>
              <a:spcBef>
                <a:spcPts val="0"/>
              </a:spcBef>
              <a:spcAft>
                <a:spcPts val="0"/>
              </a:spcAft>
              <a:buClr>
                <a:schemeClr val="dk1"/>
              </a:buClr>
              <a:buSzPts val="3000"/>
              <a:buChar char="○"/>
              <a:defRPr i="1" sz="3000">
                <a:solidFill>
                  <a:schemeClr val="dk1"/>
                </a:solidFill>
              </a:defRPr>
            </a:lvl2pPr>
            <a:lvl3pPr indent="-419100" lvl="2" marL="1371600" algn="ctr">
              <a:lnSpc>
                <a:spcPct val="100000"/>
              </a:lnSpc>
              <a:spcBef>
                <a:spcPts val="0"/>
              </a:spcBef>
              <a:spcAft>
                <a:spcPts val="0"/>
              </a:spcAft>
              <a:buClr>
                <a:schemeClr val="dk1"/>
              </a:buClr>
              <a:buSzPts val="3000"/>
              <a:buChar char="■"/>
              <a:defRPr i="1" sz="3000">
                <a:solidFill>
                  <a:schemeClr val="dk1"/>
                </a:solidFill>
              </a:defRPr>
            </a:lvl3pPr>
            <a:lvl4pPr indent="-419100" lvl="3" marL="1828800" algn="ctr">
              <a:lnSpc>
                <a:spcPct val="100000"/>
              </a:lnSpc>
              <a:spcBef>
                <a:spcPts val="0"/>
              </a:spcBef>
              <a:spcAft>
                <a:spcPts val="0"/>
              </a:spcAft>
              <a:buClr>
                <a:schemeClr val="dk1"/>
              </a:buClr>
              <a:buSzPts val="3000"/>
              <a:buChar char="●"/>
              <a:defRPr i="1" sz="3000">
                <a:solidFill>
                  <a:schemeClr val="dk1"/>
                </a:solidFill>
              </a:defRPr>
            </a:lvl4pPr>
            <a:lvl5pPr indent="-419100" lvl="4" marL="2286000" algn="ctr">
              <a:lnSpc>
                <a:spcPct val="100000"/>
              </a:lnSpc>
              <a:spcBef>
                <a:spcPts val="0"/>
              </a:spcBef>
              <a:spcAft>
                <a:spcPts val="0"/>
              </a:spcAft>
              <a:buClr>
                <a:schemeClr val="dk1"/>
              </a:buClr>
              <a:buSzPts val="3000"/>
              <a:buChar char="○"/>
              <a:defRPr i="1" sz="3000">
                <a:solidFill>
                  <a:schemeClr val="dk1"/>
                </a:solidFill>
              </a:defRPr>
            </a:lvl5pPr>
            <a:lvl6pPr indent="-419100" lvl="5" marL="2743200" algn="ctr">
              <a:lnSpc>
                <a:spcPct val="100000"/>
              </a:lnSpc>
              <a:spcBef>
                <a:spcPts val="0"/>
              </a:spcBef>
              <a:spcAft>
                <a:spcPts val="0"/>
              </a:spcAft>
              <a:buClr>
                <a:schemeClr val="dk1"/>
              </a:buClr>
              <a:buSzPts val="3000"/>
              <a:buChar char="■"/>
              <a:defRPr i="1" sz="3000">
                <a:solidFill>
                  <a:schemeClr val="dk1"/>
                </a:solidFill>
              </a:defRPr>
            </a:lvl6pPr>
            <a:lvl7pPr indent="-419100" lvl="6" marL="3200400" algn="ctr">
              <a:lnSpc>
                <a:spcPct val="100000"/>
              </a:lnSpc>
              <a:spcBef>
                <a:spcPts val="0"/>
              </a:spcBef>
              <a:spcAft>
                <a:spcPts val="0"/>
              </a:spcAft>
              <a:buClr>
                <a:schemeClr val="dk1"/>
              </a:buClr>
              <a:buSzPts val="3000"/>
              <a:buChar char="●"/>
              <a:defRPr i="1" sz="3000">
                <a:solidFill>
                  <a:schemeClr val="dk1"/>
                </a:solidFill>
              </a:defRPr>
            </a:lvl7pPr>
            <a:lvl8pPr indent="-419100" lvl="7" marL="3657600" algn="ctr">
              <a:lnSpc>
                <a:spcPct val="100000"/>
              </a:lnSpc>
              <a:spcBef>
                <a:spcPts val="0"/>
              </a:spcBef>
              <a:spcAft>
                <a:spcPts val="0"/>
              </a:spcAft>
              <a:buClr>
                <a:schemeClr val="dk1"/>
              </a:buClr>
              <a:buSzPts val="3000"/>
              <a:buChar char="○"/>
              <a:defRPr i="1" sz="3000">
                <a:solidFill>
                  <a:schemeClr val="dk1"/>
                </a:solidFill>
              </a:defRPr>
            </a:lvl8pPr>
            <a:lvl9pPr indent="-419100" lvl="8" marL="4114800" algn="ctr">
              <a:lnSpc>
                <a:spcPct val="100000"/>
              </a:lnSpc>
              <a:spcBef>
                <a:spcPts val="0"/>
              </a:spcBef>
              <a:spcAft>
                <a:spcPts val="0"/>
              </a:spcAft>
              <a:buClr>
                <a:schemeClr val="dk1"/>
              </a:buClr>
              <a:buSzPts val="3000"/>
              <a:buChar char="■"/>
              <a:defRPr i="1" sz="3000">
                <a:solidFill>
                  <a:schemeClr val="dk1"/>
                </a:solidFill>
              </a:defRPr>
            </a:lvl9pPr>
          </a:lstStyle>
          <a:p/>
        </p:txBody>
      </p:sp>
      <p:sp>
        <p:nvSpPr>
          <p:cNvPr id="17" name="Google Shape;17;p23"/>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chemeClr val="dk1"/>
                </a:solidFill>
                <a:latin typeface="Raleway"/>
                <a:ea typeface="Raleway"/>
                <a:cs typeface="Raleway"/>
                <a:sym typeface="Raleway"/>
              </a:rPr>
              <a:t>“</a:t>
            </a:r>
            <a:endParaRPr b="1" i="0" sz="12000" u="none" cap="none" strike="noStrike">
              <a:solidFill>
                <a:schemeClr val="dk1"/>
              </a:solidFill>
              <a:latin typeface="Raleway"/>
              <a:ea typeface="Raleway"/>
              <a:cs typeface="Raleway"/>
              <a:sym typeface="Raleway"/>
            </a:endParaRPr>
          </a:p>
        </p:txBody>
      </p:sp>
      <p:sp>
        <p:nvSpPr>
          <p:cNvPr id="18" name="Google Shape;18;p2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19" name="Shape 19"/>
        <p:cNvGrpSpPr/>
        <p:nvPr/>
      </p:nvGrpSpPr>
      <p:grpSpPr>
        <a:xfrm>
          <a:off x="0" y="0"/>
          <a:ext cx="0" cy="0"/>
          <a:chOff x="0" y="0"/>
          <a:chExt cx="0" cy="0"/>
        </a:xfrm>
      </p:grpSpPr>
      <p:sp>
        <p:nvSpPr>
          <p:cNvPr id="20" name="Google Shape;20;p2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txBox="1"/>
          <p:nvPr>
            <p:ph type="ctrTitle"/>
          </p:nvPr>
        </p:nvSpPr>
        <p:spPr>
          <a:xfrm>
            <a:off x="685800" y="3287213"/>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2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25" name="Google Shape;25;p25"/>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rgbClr val="FFB600"/>
              </a:buClr>
              <a:buSzPts val="1800"/>
              <a:buChar char="●"/>
              <a:defRPr/>
            </a:lvl1pPr>
            <a:lvl2pPr indent="-342900" lvl="1" marL="914400" algn="l">
              <a:lnSpc>
                <a:spcPct val="100000"/>
              </a:lnSpc>
              <a:spcBef>
                <a:spcPts val="0"/>
              </a:spcBef>
              <a:spcAft>
                <a:spcPts val="0"/>
              </a:spcAft>
              <a:buClr>
                <a:srgbClr val="FFB600"/>
              </a:buClr>
              <a:buSzPts val="1800"/>
              <a:buChar char="○"/>
              <a:defRPr/>
            </a:lvl2pPr>
            <a:lvl3pPr indent="-342900" lvl="2" marL="1371600" algn="l">
              <a:lnSpc>
                <a:spcPct val="100000"/>
              </a:lnSpc>
              <a:spcBef>
                <a:spcPts val="0"/>
              </a:spcBef>
              <a:spcAft>
                <a:spcPts val="0"/>
              </a:spcAft>
              <a:buClr>
                <a:srgbClr val="FFB600"/>
              </a:buClr>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6" name="Google Shape;26;p2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2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6"/>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30" name="Google Shape;30;p26"/>
          <p:cNvSpPr txBox="1"/>
          <p:nvPr>
            <p:ph idx="1" type="body"/>
          </p:nvPr>
        </p:nvSpPr>
        <p:spPr>
          <a:xfrm>
            <a:off x="922000"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1" name="Google Shape;31;p26"/>
          <p:cNvSpPr txBox="1"/>
          <p:nvPr>
            <p:ph idx="2" type="body"/>
          </p:nvPr>
        </p:nvSpPr>
        <p:spPr>
          <a:xfrm>
            <a:off x="4678687"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2" name="Google Shape;32;p2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2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36" name="Google Shape;36;p27"/>
          <p:cNvSpPr txBox="1"/>
          <p:nvPr>
            <p:ph idx="1" type="body"/>
          </p:nvPr>
        </p:nvSpPr>
        <p:spPr>
          <a:xfrm>
            <a:off x="922000"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7" name="Google Shape;37;p27"/>
          <p:cNvSpPr txBox="1"/>
          <p:nvPr>
            <p:ph idx="2" type="body"/>
          </p:nvPr>
        </p:nvSpPr>
        <p:spPr>
          <a:xfrm>
            <a:off x="3373778"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8" name="Google Shape;38;p27"/>
          <p:cNvSpPr txBox="1"/>
          <p:nvPr>
            <p:ph idx="3" type="body"/>
          </p:nvPr>
        </p:nvSpPr>
        <p:spPr>
          <a:xfrm>
            <a:off x="5825557"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9" name="Google Shape;39;p2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43" name="Google Shape;43;p2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ompact">
  <p:cSld name="TITLE_ONLY_1">
    <p:spTree>
      <p:nvGrpSpPr>
        <p:cNvPr id="44" name="Shape 44"/>
        <p:cNvGrpSpPr/>
        <p:nvPr/>
      </p:nvGrpSpPr>
      <p:grpSpPr>
        <a:xfrm>
          <a:off x="0" y="0"/>
          <a:ext cx="0" cy="0"/>
          <a:chOff x="0" y="0"/>
          <a:chExt cx="0" cy="0"/>
        </a:xfrm>
      </p:grpSpPr>
      <p:sp>
        <p:nvSpPr>
          <p:cNvPr id="45" name="Google Shape;45;p2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9"/>
          <p:cNvSpPr txBox="1"/>
          <p:nvPr>
            <p:ph type="title"/>
          </p:nvPr>
        </p:nvSpPr>
        <p:spPr>
          <a:xfrm>
            <a:off x="922000" y="815575"/>
            <a:ext cx="72870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47" name="Google Shape;47;p2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1pPr>
            <a:lvl2pPr lvl="1"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2pPr>
            <a:lvl3pPr lvl="2"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3pPr>
            <a:lvl4pPr lvl="3"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4pPr>
            <a:lvl5pPr lvl="4"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5pPr>
            <a:lvl6pPr lvl="5"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6pPr>
            <a:lvl7pPr lvl="6"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7pPr>
            <a:lvl8pPr lvl="7"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8pPr>
            <a:lvl9pPr lvl="8"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9pPr>
          </a:lstStyle>
          <a:p/>
        </p:txBody>
      </p:sp>
      <p:sp>
        <p:nvSpPr>
          <p:cNvPr id="7" name="Google Shape;7;p18"/>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1pPr>
            <a:lvl2pPr indent="-342900" lvl="1" marL="914400" marR="0" rtl="0" algn="l">
              <a:lnSpc>
                <a:spcPct val="100000"/>
              </a:lnSpc>
              <a:spcBef>
                <a:spcPts val="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2pPr>
            <a:lvl3pPr indent="-342900" lvl="2" marL="1371600" marR="0" rtl="0" algn="l">
              <a:lnSpc>
                <a:spcPct val="100000"/>
              </a:lnSpc>
              <a:spcBef>
                <a:spcPts val="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3pPr>
            <a:lvl4pPr indent="-342900" lvl="3" marL="18288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4pPr>
            <a:lvl5pPr indent="-342900" lvl="4" marL="22860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5pPr>
            <a:lvl6pPr indent="-342900" lvl="5" marL="27432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6pPr>
            <a:lvl7pPr indent="-342900" lvl="6" marL="32004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7pPr>
            <a:lvl8pPr indent="-342900" lvl="7" marL="36576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8pPr>
            <a:lvl9pPr indent="-342900" lvl="8" marL="41148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9pPr>
          </a:lstStyle>
          <a:p/>
        </p:txBody>
      </p:sp>
      <p:sp>
        <p:nvSpPr>
          <p:cNvPr id="8" name="Google Shape;8;p1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20"/>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1pPr>
            <a:lvl2pPr lvl="1"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2pPr>
            <a:lvl3pPr lvl="2"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3pPr>
            <a:lvl4pPr lvl="3"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4pPr>
            <a:lvl5pPr lvl="4"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5pPr>
            <a:lvl6pPr lvl="5"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6pPr>
            <a:lvl7pPr lvl="6"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7pPr>
            <a:lvl8pPr lvl="7"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8pPr>
            <a:lvl9pPr lvl="8"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9pPr>
          </a:lstStyle>
          <a:p/>
        </p:txBody>
      </p:sp>
      <p:sp>
        <p:nvSpPr>
          <p:cNvPr id="61" name="Google Shape;61;p20"/>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1pPr>
            <a:lvl2pPr indent="-342900" lvl="1" marL="914400" marR="0" rtl="0" algn="l">
              <a:lnSpc>
                <a:spcPct val="100000"/>
              </a:lnSpc>
              <a:spcBef>
                <a:spcPts val="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2pPr>
            <a:lvl3pPr indent="-342900" lvl="2" marL="1371600" marR="0" rtl="0" algn="l">
              <a:lnSpc>
                <a:spcPct val="100000"/>
              </a:lnSpc>
              <a:spcBef>
                <a:spcPts val="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3pPr>
            <a:lvl4pPr indent="-342900" lvl="3" marL="18288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4pPr>
            <a:lvl5pPr indent="-342900" lvl="4" marL="22860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5pPr>
            <a:lvl6pPr indent="-342900" lvl="5" marL="27432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6pPr>
            <a:lvl7pPr indent="-342900" lvl="6" marL="32004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7pPr>
            <a:lvl8pPr indent="-342900" lvl="7" marL="36576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8pPr>
            <a:lvl9pPr indent="-342900" lvl="8" marL="41148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9pPr>
          </a:lstStyle>
          <a:p/>
        </p:txBody>
      </p:sp>
      <p:sp>
        <p:nvSpPr>
          <p:cNvPr id="62" name="Google Shape;62;p2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Intermediate Assignment</a:t>
            </a:r>
            <a:endParaRPr/>
          </a:p>
        </p:txBody>
      </p:sp>
      <p:sp>
        <p:nvSpPr>
          <p:cNvPr id="118" name="Google Shape;118;p1"/>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i="1" lang="en-US">
                <a:latin typeface="Raleway"/>
                <a:ea typeface="Raleway"/>
                <a:cs typeface="Raleway"/>
                <a:sym typeface="Raleway"/>
              </a:rPr>
              <a:t>Faturachman Nugraha Sasmita</a:t>
            </a:r>
            <a:endParaRPr/>
          </a:p>
          <a:p>
            <a:pPr indent="0" lvl="0" marL="0" rtl="0" algn="l">
              <a:lnSpc>
                <a:spcPct val="100000"/>
              </a:lnSpc>
              <a:spcBef>
                <a:spcPts val="0"/>
              </a:spcBef>
              <a:spcAft>
                <a:spcPts val="0"/>
              </a:spcAft>
              <a:buSzPts val="1800"/>
              <a:buNone/>
            </a:pPr>
            <a:r>
              <a:rPr b="1" i="1" lang="en-US">
                <a:latin typeface="Raleway"/>
                <a:ea typeface="Raleway"/>
                <a:cs typeface="Raleway"/>
                <a:sym typeface="Raleway"/>
              </a:rPr>
              <a:t>FSDA Barcelona Team 2</a:t>
            </a:r>
            <a:endParaRPr b="1" i="1">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idx="1" type="body"/>
          </p:nvPr>
        </p:nvSpPr>
        <p:spPr>
          <a:xfrm>
            <a:off x="1537138" y="2161800"/>
            <a:ext cx="6180938" cy="8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3000"/>
              <a:buNone/>
            </a:pPr>
            <a:r>
              <a:rPr b="1" lang="en-US" sz="3600">
                <a:latin typeface="Lexend"/>
                <a:ea typeface="Lexend"/>
                <a:cs typeface="Lexend"/>
                <a:sym typeface="Lexend"/>
              </a:rPr>
              <a:t>With Dashboard Data</a:t>
            </a:r>
            <a:endParaRPr b="1" sz="3600">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p:nvPr/>
        </p:nvSpPr>
        <p:spPr>
          <a:xfrm>
            <a:off x="0" y="333000"/>
            <a:ext cx="5178972"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18" name="Google Shape;218;p11"/>
          <p:cNvSpPr txBox="1"/>
          <p:nvPr/>
        </p:nvSpPr>
        <p:spPr>
          <a:xfrm>
            <a:off x="237850" y="372300"/>
            <a:ext cx="5589600" cy="73863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Business Background</a:t>
            </a:r>
            <a:endParaRPr b="0" i="0" sz="3600" u="none" cap="none" strike="noStrike">
              <a:solidFill>
                <a:srgbClr val="000000"/>
              </a:solidFill>
              <a:latin typeface="Arial"/>
              <a:ea typeface="Arial"/>
              <a:cs typeface="Arial"/>
              <a:sym typeface="Arial"/>
            </a:endParaRPr>
          </a:p>
        </p:txBody>
      </p:sp>
      <p:sp>
        <p:nvSpPr>
          <p:cNvPr id="219" name="Google Shape;219;p11"/>
          <p:cNvSpPr txBox="1"/>
          <p:nvPr/>
        </p:nvSpPr>
        <p:spPr>
          <a:xfrm>
            <a:off x="1525050" y="2427200"/>
            <a:ext cx="6093900" cy="1846629"/>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Nanum Gothic"/>
                <a:ea typeface="Nanum Gothic"/>
                <a:cs typeface="Nanum Gothic"/>
                <a:sym typeface="Nanum Gothic"/>
              </a:rPr>
              <a:t>OverU Hotel Ltd adalah perusahaan global di industri perhotelan dengan jaringan hotel di berbagai negara. Untuk memahami tingkat kepuasan pelanggan, perusahaan baru saja melakukan survei Net Promoter Score (NPS) guna mengidentifikasi faktor-faktor yang memengaruhi pengalaman tamu.</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Nanum Gothic"/>
              <a:ea typeface="Nanum Gothic"/>
              <a:cs typeface="Nanum Gothic"/>
              <a:sym typeface="Nanum Gothic"/>
            </a:endParaRPr>
          </a:p>
          <a:p>
            <a:pPr indent="0" lvl="0" marL="0" marR="0" rtl="0" algn="l">
              <a:lnSpc>
                <a:spcPct val="100000"/>
              </a:lnSpc>
              <a:spcBef>
                <a:spcPts val="0"/>
              </a:spcBef>
              <a:spcAft>
                <a:spcPts val="0"/>
              </a:spcAft>
              <a:buNone/>
            </a:pPr>
            <a:r>
              <a:rPr b="0" i="0" lang="en-US" sz="1200" u="none" cap="none" strike="noStrike">
                <a:solidFill>
                  <a:srgbClr val="000000"/>
                </a:solidFill>
                <a:latin typeface="Nanum Gothic"/>
                <a:ea typeface="Nanum Gothic"/>
                <a:cs typeface="Nanum Gothic"/>
                <a:sym typeface="Nanum Gothic"/>
              </a:rPr>
              <a:t>Berdasarkan hasil survei, manajemen ingin memahami:</a:t>
            </a:r>
            <a:endParaRPr/>
          </a:p>
          <a:p>
            <a:pPr indent="-76200" lvl="0" marL="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Nanum Gothic"/>
                <a:ea typeface="Nanum Gothic"/>
                <a:cs typeface="Nanum Gothic"/>
                <a:sym typeface="Nanum Gothic"/>
              </a:rPr>
              <a:t>Faktor utama yang berkontribusi terhadap kepuasan pelanggan.</a:t>
            </a:r>
            <a:endParaRPr/>
          </a:p>
          <a:p>
            <a:pPr indent="-76200" lvl="0" marL="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Nanum Gothic"/>
                <a:ea typeface="Nanum Gothic"/>
                <a:cs typeface="Nanum Gothic"/>
                <a:sym typeface="Nanum Gothic"/>
              </a:rPr>
              <a:t>Area yang perlu diperbaiki untuk meningkatkan loyalitas pelanggan.</a:t>
            </a:r>
            <a:endParaRPr/>
          </a:p>
          <a:p>
            <a:pPr indent="-76200" lvl="0" marL="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Nanum Gothic"/>
                <a:ea typeface="Nanum Gothic"/>
                <a:cs typeface="Nanum Gothic"/>
                <a:sym typeface="Nanum Gothic"/>
              </a:rPr>
              <a:t>Variabel paling kritis yang memerlukan perhatian segera.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p:nvPr/>
        </p:nvSpPr>
        <p:spPr>
          <a:xfrm>
            <a:off x="0" y="333000"/>
            <a:ext cx="5351700" cy="10803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25" name="Google Shape;225;p12"/>
          <p:cNvSpPr txBox="1"/>
          <p:nvPr/>
        </p:nvSpPr>
        <p:spPr>
          <a:xfrm>
            <a:off x="0" y="411450"/>
            <a:ext cx="3000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Raleway ExtraBold"/>
                <a:ea typeface="Raleway ExtraBold"/>
                <a:cs typeface="Raleway ExtraBold"/>
                <a:sym typeface="Raleway ExtraBold"/>
              </a:rPr>
              <a:t>DARCI</a:t>
            </a:r>
            <a:endParaRPr b="0" i="0" sz="1400" u="none" cap="none" strike="noStrike">
              <a:solidFill>
                <a:srgbClr val="000000"/>
              </a:solidFill>
              <a:latin typeface="Arial"/>
              <a:ea typeface="Arial"/>
              <a:cs typeface="Arial"/>
              <a:sym typeface="Arial"/>
            </a:endParaRPr>
          </a:p>
        </p:txBody>
      </p:sp>
      <p:graphicFrame>
        <p:nvGraphicFramePr>
          <p:cNvPr id="226" name="Google Shape;226;p12"/>
          <p:cNvGraphicFramePr/>
          <p:nvPr/>
        </p:nvGraphicFramePr>
        <p:xfrm>
          <a:off x="522125" y="1413300"/>
          <a:ext cx="3000000" cy="3000000"/>
        </p:xfrm>
        <a:graphic>
          <a:graphicData uri="http://schemas.openxmlformats.org/drawingml/2006/table">
            <a:tbl>
              <a:tblPr>
                <a:noFill/>
                <a:tableStyleId>{C65531DF-3663-4242-B405-A630FEE211A1}</a:tableStyleId>
              </a:tblPr>
              <a:tblGrid>
                <a:gridCol w="1828800"/>
                <a:gridCol w="2981325"/>
                <a:gridCol w="2981325"/>
              </a:tblGrid>
              <a:tr h="647700">
                <a:tc>
                  <a:txBody>
                    <a:bodyPr/>
                    <a:lstStyle/>
                    <a:p>
                      <a:pPr indent="0" lvl="0" marL="0" rtl="0" algn="l">
                        <a:lnSpc>
                          <a:spcPct val="115000"/>
                        </a:lnSpc>
                        <a:spcBef>
                          <a:spcPts val="0"/>
                        </a:spcBef>
                        <a:spcAft>
                          <a:spcPts val="0"/>
                        </a:spcAft>
                        <a:buNone/>
                      </a:pPr>
                      <a:r>
                        <a:rPr b="1" lang="en-US">
                          <a:latin typeface="Montserrat"/>
                          <a:ea typeface="Montserrat"/>
                          <a:cs typeface="Montserrat"/>
                          <a:sym typeface="Montserrat"/>
                        </a:rPr>
                        <a:t>Decider</a:t>
                      </a:r>
                      <a:endParaRPr b="1">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CEO OverU Hotel Ltd</a:t>
                      </a:r>
                      <a:endParaRPr sz="110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Bertanggung jawab atas keputusan strategis untuk meningkatkan kepuasan pelanggan.</a:t>
                      </a:r>
                      <a:endParaRPr sz="1100">
                        <a:latin typeface="Nanum Gothic"/>
                        <a:ea typeface="Nanum Gothic"/>
                        <a:cs typeface="Nanum Gothic"/>
                        <a:sym typeface="Nanum Gothic"/>
                      </a:endParaRPr>
                    </a:p>
                  </a:txBody>
                  <a:tcPr marT="91425" marB="91425" marR="91425" marL="91425"/>
                </a:tc>
              </a:tr>
              <a:tr h="647700">
                <a:tc>
                  <a:txBody>
                    <a:bodyPr/>
                    <a:lstStyle/>
                    <a:p>
                      <a:pPr indent="0" lvl="0" marL="0" rtl="0" algn="l">
                        <a:lnSpc>
                          <a:spcPct val="115000"/>
                        </a:lnSpc>
                        <a:spcBef>
                          <a:spcPts val="0"/>
                        </a:spcBef>
                        <a:spcAft>
                          <a:spcPts val="0"/>
                        </a:spcAft>
                        <a:buNone/>
                      </a:pPr>
                      <a:r>
                        <a:rPr b="1" lang="en-US">
                          <a:latin typeface="Montserrat"/>
                          <a:ea typeface="Montserrat"/>
                          <a:cs typeface="Montserrat"/>
                          <a:sym typeface="Montserrat"/>
                        </a:rPr>
                        <a:t>Accountable</a:t>
                      </a:r>
                      <a:endParaRPr b="1">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Head of Customer Experience/Head of Data Analyst</a:t>
                      </a:r>
                      <a:endParaRPr sz="110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Mengawasi strategi peningkatan pengalaman pelanggan berdasarkan analisis data.</a:t>
                      </a:r>
                      <a:endParaRPr sz="1100">
                        <a:latin typeface="Nanum Gothic"/>
                        <a:ea typeface="Nanum Gothic"/>
                        <a:cs typeface="Nanum Gothic"/>
                        <a:sym typeface="Nanum Gothic"/>
                      </a:endParaRPr>
                    </a:p>
                  </a:txBody>
                  <a:tcPr marT="91425" marB="91425" marR="91425" marL="91425"/>
                </a:tc>
              </a:tr>
              <a:tr h="647700">
                <a:tc>
                  <a:txBody>
                    <a:bodyPr/>
                    <a:lstStyle/>
                    <a:p>
                      <a:pPr indent="0" lvl="0" marL="0" rtl="0" algn="l">
                        <a:lnSpc>
                          <a:spcPct val="115000"/>
                        </a:lnSpc>
                        <a:spcBef>
                          <a:spcPts val="0"/>
                        </a:spcBef>
                        <a:spcAft>
                          <a:spcPts val="0"/>
                        </a:spcAft>
                        <a:buNone/>
                      </a:pPr>
                      <a:r>
                        <a:rPr b="1" lang="en-US">
                          <a:latin typeface="Montserrat"/>
                          <a:ea typeface="Montserrat"/>
                          <a:cs typeface="Montserrat"/>
                          <a:sym typeface="Montserrat"/>
                        </a:rPr>
                        <a:t>Responsible</a:t>
                      </a:r>
                      <a:endParaRPr b="1">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Data Analyst Team</a:t>
                      </a:r>
                      <a:endParaRPr sz="110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Bertugas menganalisis data dan memberikan rekomendasi berbasis wawasan dari NPS survey.</a:t>
                      </a:r>
                      <a:endParaRPr sz="1100">
                        <a:latin typeface="Nanum Gothic"/>
                        <a:ea typeface="Nanum Gothic"/>
                        <a:cs typeface="Nanum Gothic"/>
                        <a:sym typeface="Nanum Gothic"/>
                      </a:endParaRPr>
                    </a:p>
                  </a:txBody>
                  <a:tcPr marT="91425" marB="91425" marR="91425" marL="91425"/>
                </a:tc>
              </a:tr>
              <a:tr h="714375">
                <a:tc>
                  <a:txBody>
                    <a:bodyPr/>
                    <a:lstStyle/>
                    <a:p>
                      <a:pPr indent="0" lvl="0" marL="0" rtl="0" algn="l">
                        <a:lnSpc>
                          <a:spcPct val="115000"/>
                        </a:lnSpc>
                        <a:spcBef>
                          <a:spcPts val="0"/>
                        </a:spcBef>
                        <a:spcAft>
                          <a:spcPts val="0"/>
                        </a:spcAft>
                        <a:buNone/>
                      </a:pPr>
                      <a:r>
                        <a:rPr b="1" lang="en-US">
                          <a:latin typeface="Montserrat"/>
                          <a:ea typeface="Montserrat"/>
                          <a:cs typeface="Montserrat"/>
                          <a:sym typeface="Montserrat"/>
                        </a:rPr>
                        <a:t>Consulted</a:t>
                      </a:r>
                      <a:endParaRPr b="1">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Hotel Manager, Customer Service Experts</a:t>
                      </a:r>
                      <a:endParaRPr sz="110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Memberikan wawasan operasional dan pengalaman langsung terkait kendala di lapangan.</a:t>
                      </a:r>
                      <a:endParaRPr sz="1100">
                        <a:latin typeface="Nanum Gothic"/>
                        <a:ea typeface="Nanum Gothic"/>
                        <a:cs typeface="Nanum Gothic"/>
                        <a:sym typeface="Nanum Gothic"/>
                      </a:endParaRPr>
                    </a:p>
                  </a:txBody>
                  <a:tcPr marT="91425" marB="91425" marR="91425" marL="91425"/>
                </a:tc>
              </a:tr>
              <a:tr h="847725">
                <a:tc>
                  <a:txBody>
                    <a:bodyPr/>
                    <a:lstStyle/>
                    <a:p>
                      <a:pPr indent="0" lvl="0" marL="0" rtl="0" algn="l">
                        <a:lnSpc>
                          <a:spcPct val="115000"/>
                        </a:lnSpc>
                        <a:spcBef>
                          <a:spcPts val="0"/>
                        </a:spcBef>
                        <a:spcAft>
                          <a:spcPts val="0"/>
                        </a:spcAft>
                        <a:buNone/>
                      </a:pPr>
                      <a:r>
                        <a:rPr b="1" lang="en-US">
                          <a:latin typeface="Montserrat"/>
                          <a:ea typeface="Montserrat"/>
                          <a:cs typeface="Montserrat"/>
                          <a:sym typeface="Montserrat"/>
                        </a:rPr>
                        <a:t>Informed</a:t>
                      </a:r>
                      <a:endParaRPr b="1">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All staff hotel</a:t>
                      </a:r>
                      <a:endParaRPr sz="110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100">
                          <a:latin typeface="Nanum Gothic"/>
                          <a:ea typeface="Nanum Gothic"/>
                          <a:cs typeface="Nanum Gothic"/>
                          <a:sym typeface="Nanum Gothic"/>
                        </a:rPr>
                        <a:t>Perubahan strategi layanan akan berdampak pada pekerjaan mereka, sehingga perlu diinformasikan.</a:t>
                      </a:r>
                      <a:endParaRPr sz="1100">
                        <a:latin typeface="Nanum Gothic"/>
                        <a:ea typeface="Nanum Gothic"/>
                        <a:cs typeface="Nanum Gothic"/>
                        <a:sym typeface="Nanum Gothic"/>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p:nvPr/>
        </p:nvSpPr>
        <p:spPr>
          <a:xfrm>
            <a:off x="0" y="333000"/>
            <a:ext cx="4993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32" name="Google Shape;232;p13"/>
          <p:cNvSpPr txBox="1"/>
          <p:nvPr/>
        </p:nvSpPr>
        <p:spPr>
          <a:xfrm>
            <a:off x="237850" y="37230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Problem Statement</a:t>
            </a:r>
            <a:endParaRPr b="0" i="0" sz="3600" u="none" cap="none" strike="noStrike">
              <a:solidFill>
                <a:srgbClr val="000000"/>
              </a:solidFill>
              <a:latin typeface="Arial"/>
              <a:ea typeface="Arial"/>
              <a:cs typeface="Arial"/>
              <a:sym typeface="Arial"/>
            </a:endParaRPr>
          </a:p>
        </p:txBody>
      </p:sp>
      <p:sp>
        <p:nvSpPr>
          <p:cNvPr id="233" name="Google Shape;233;p13"/>
          <p:cNvSpPr txBox="1"/>
          <p:nvPr/>
        </p:nvSpPr>
        <p:spPr>
          <a:xfrm>
            <a:off x="237850" y="11503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Problem Statement using SMART</a:t>
            </a:r>
            <a:endParaRPr b="0" i="1" sz="1400" u="none" cap="none" strike="noStrike">
              <a:solidFill>
                <a:srgbClr val="000000"/>
              </a:solidFill>
              <a:latin typeface="Raleway"/>
              <a:ea typeface="Raleway"/>
              <a:cs typeface="Raleway"/>
              <a:sym typeface="Raleway"/>
            </a:endParaRPr>
          </a:p>
        </p:txBody>
      </p:sp>
      <p:sp>
        <p:nvSpPr>
          <p:cNvPr id="234" name="Google Shape;234;p13"/>
          <p:cNvSpPr txBox="1"/>
          <p:nvPr/>
        </p:nvSpPr>
        <p:spPr>
          <a:xfrm>
            <a:off x="1525050" y="2427200"/>
            <a:ext cx="6093900" cy="1046410"/>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Nanum Gothic"/>
                <a:ea typeface="Nanum Gothic"/>
                <a:cs typeface="Nanum Gothic"/>
                <a:sym typeface="Nanum Gothic"/>
              </a:rPr>
              <a:t>Bagaimana cara meningkatkan kepuasan pelanggan berdasarkan hasil survei NPS dengan mengidentifikasi faktor utama yang perlu diperbaiki, serta menentukan prioritas perubahan yang akan memberikan dampak terbesar terhadap loyalitas pelanggan dalam 6 bulan ke depan?</a:t>
            </a:r>
            <a:endParaRPr b="0" i="0" sz="1100" u="none" cap="none" strike="noStrike">
              <a:solidFill>
                <a:schemeClr val="dk1"/>
              </a:solidFill>
              <a:latin typeface="Nanum Gothic"/>
              <a:ea typeface="Nanum Gothic"/>
              <a:cs typeface="Nanum Gothic"/>
              <a:sym typeface="Nanum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40" name="Google Shape;240;p14"/>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Objective</a:t>
            </a:r>
            <a:endParaRPr b="0" i="0" sz="3600" u="none" cap="none" strike="noStrike">
              <a:solidFill>
                <a:srgbClr val="000000"/>
              </a:solidFill>
              <a:latin typeface="Arial"/>
              <a:ea typeface="Arial"/>
              <a:cs typeface="Arial"/>
              <a:sym typeface="Arial"/>
            </a:endParaRPr>
          </a:p>
        </p:txBody>
      </p:sp>
      <p:sp>
        <p:nvSpPr>
          <p:cNvPr id="241" name="Google Shape;241;p14"/>
          <p:cNvSpPr txBox="1"/>
          <p:nvPr/>
        </p:nvSpPr>
        <p:spPr>
          <a:xfrm>
            <a:off x="152400" y="1150350"/>
            <a:ext cx="438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Objective answering the problem statement</a:t>
            </a:r>
            <a:endParaRPr b="0" i="1" sz="1400" u="none" cap="none" strike="noStrike">
              <a:solidFill>
                <a:srgbClr val="000000"/>
              </a:solidFill>
              <a:latin typeface="Raleway"/>
              <a:ea typeface="Raleway"/>
              <a:cs typeface="Raleway"/>
              <a:sym typeface="Raleway"/>
            </a:endParaRPr>
          </a:p>
        </p:txBody>
      </p:sp>
      <p:sp>
        <p:nvSpPr>
          <p:cNvPr id="242" name="Google Shape;242;p14"/>
          <p:cNvSpPr txBox="1"/>
          <p:nvPr/>
        </p:nvSpPr>
        <p:spPr>
          <a:xfrm>
            <a:off x="1525050" y="2427200"/>
            <a:ext cx="6093900" cy="1046410"/>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Nanum Gothic"/>
                <a:ea typeface="Nanum Gothic"/>
                <a:cs typeface="Nanum Gothic"/>
                <a:sym typeface="Nanum Gothic"/>
              </a:rPr>
              <a:t>Menyediakan analisis mendalam terhadap survei NPS guna mengidentifikasi area layanan yang paling memengaruhi kepuasan pelanggan serta memberikan rekomendasi berbasis data untuk meningkatkan skor NPS dalam waktu 6 bulan.</a:t>
            </a:r>
            <a:endParaRPr b="0" i="0" sz="1100" u="none" cap="none" strike="noStrike">
              <a:solidFill>
                <a:schemeClr val="dk1"/>
              </a:solidFill>
              <a:latin typeface="Nanum Gothic"/>
              <a:ea typeface="Nanum Gothic"/>
              <a:cs typeface="Nanum Gothic"/>
              <a:sym typeface="Nanum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48" name="Google Shape;248;p15"/>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Root Cause</a:t>
            </a:r>
            <a:endParaRPr b="0" i="0" sz="3600" u="none" cap="none" strike="noStrike">
              <a:solidFill>
                <a:srgbClr val="000000"/>
              </a:solidFill>
              <a:latin typeface="Arial"/>
              <a:ea typeface="Arial"/>
              <a:cs typeface="Arial"/>
              <a:sym typeface="Arial"/>
            </a:endParaRPr>
          </a:p>
        </p:txBody>
      </p:sp>
      <p:sp>
        <p:nvSpPr>
          <p:cNvPr id="249" name="Google Shape;249;p15"/>
          <p:cNvSpPr txBox="1"/>
          <p:nvPr/>
        </p:nvSpPr>
        <p:spPr>
          <a:xfrm>
            <a:off x="152400" y="1150350"/>
            <a:ext cx="438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Make sure the root causes are MECE</a:t>
            </a:r>
            <a:endParaRPr b="0" i="1" sz="1400" u="none" cap="none" strike="noStrike">
              <a:solidFill>
                <a:srgbClr val="000000"/>
              </a:solidFill>
              <a:latin typeface="Raleway"/>
              <a:ea typeface="Raleway"/>
              <a:cs typeface="Raleway"/>
              <a:sym typeface="Raleway"/>
            </a:endParaRPr>
          </a:p>
        </p:txBody>
      </p:sp>
      <p:cxnSp>
        <p:nvCxnSpPr>
          <p:cNvPr id="250" name="Google Shape;250;p15"/>
          <p:cNvCxnSpPr>
            <a:stCxn id="251" idx="6"/>
            <a:endCxn id="252" idx="2"/>
          </p:cNvCxnSpPr>
          <p:nvPr/>
        </p:nvCxnSpPr>
        <p:spPr>
          <a:xfrm>
            <a:off x="2431575" y="2829775"/>
            <a:ext cx="702300" cy="10917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253" name="Google Shape;253;p15"/>
          <p:cNvCxnSpPr>
            <a:stCxn id="251" idx="6"/>
            <a:endCxn id="254" idx="2"/>
          </p:cNvCxnSpPr>
          <p:nvPr/>
        </p:nvCxnSpPr>
        <p:spPr>
          <a:xfrm flipH="1" rot="10800000">
            <a:off x="2431575" y="1893775"/>
            <a:ext cx="702300" cy="9360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255" name="Google Shape;255;p15"/>
          <p:cNvCxnSpPr>
            <a:stCxn id="256" idx="3"/>
            <a:endCxn id="257" idx="2"/>
          </p:cNvCxnSpPr>
          <p:nvPr/>
        </p:nvCxnSpPr>
        <p:spPr>
          <a:xfrm flipH="1" rot="10800000">
            <a:off x="4757857" y="1390975"/>
            <a:ext cx="1063500" cy="502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8" name="Google Shape;258;p15"/>
          <p:cNvCxnSpPr>
            <a:stCxn id="256" idx="3"/>
            <a:endCxn id="259" idx="2"/>
          </p:cNvCxnSpPr>
          <p:nvPr/>
        </p:nvCxnSpPr>
        <p:spPr>
          <a:xfrm>
            <a:off x="4757857" y="1893775"/>
            <a:ext cx="982800" cy="2547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260" name="Google Shape;260;p15"/>
          <p:cNvCxnSpPr>
            <a:stCxn id="261" idx="3"/>
            <a:endCxn id="262" idx="2"/>
          </p:cNvCxnSpPr>
          <p:nvPr/>
        </p:nvCxnSpPr>
        <p:spPr>
          <a:xfrm flipH="1" rot="10800000">
            <a:off x="4757857" y="3434600"/>
            <a:ext cx="982800" cy="4869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263" name="Google Shape;263;p15"/>
          <p:cNvCxnSpPr>
            <a:stCxn id="261" idx="3"/>
            <a:endCxn id="264" idx="2"/>
          </p:cNvCxnSpPr>
          <p:nvPr/>
        </p:nvCxnSpPr>
        <p:spPr>
          <a:xfrm>
            <a:off x="4757857" y="3921500"/>
            <a:ext cx="982800" cy="427500"/>
          </a:xfrm>
          <a:prstGeom prst="bentConnector3">
            <a:avLst>
              <a:gd fmla="val 50001" name="adj1"/>
            </a:avLst>
          </a:prstGeom>
          <a:noFill/>
          <a:ln cap="flat" cmpd="sng" w="9525">
            <a:solidFill>
              <a:srgbClr val="C2C2C2"/>
            </a:solidFill>
            <a:prstDash val="solid"/>
            <a:round/>
            <a:headEnd len="sm" w="sm" type="none"/>
            <a:tailEnd len="sm" w="sm" type="none"/>
          </a:ln>
        </p:spPr>
      </p:cxnSp>
      <p:grpSp>
        <p:nvGrpSpPr>
          <p:cNvPr id="265" name="Google Shape;265;p15"/>
          <p:cNvGrpSpPr/>
          <p:nvPr/>
        </p:nvGrpSpPr>
        <p:grpSpPr>
          <a:xfrm>
            <a:off x="5821360" y="1231350"/>
            <a:ext cx="2038248" cy="319200"/>
            <a:chOff x="5592550" y="1018950"/>
            <a:chExt cx="1356300" cy="319200"/>
          </a:xfrm>
        </p:grpSpPr>
        <p:sp>
          <p:nvSpPr>
            <p:cNvPr id="266" name="Google Shape;266;p15"/>
            <p:cNvSpPr/>
            <p:nvPr/>
          </p:nvSpPr>
          <p:spPr>
            <a:xfrm>
              <a:off x="5766550" y="10189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Kualitas Pelayanan Staff</a:t>
              </a:r>
              <a:endParaRPr/>
            </a:p>
          </p:txBody>
        </p:sp>
        <p:sp>
          <p:nvSpPr>
            <p:cNvPr id="257" name="Google Shape;257;p15"/>
            <p:cNvSpPr/>
            <p:nvPr/>
          </p:nvSpPr>
          <p:spPr>
            <a:xfrm>
              <a:off x="5592550" y="10915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267" name="Google Shape;267;p15"/>
          <p:cNvGrpSpPr/>
          <p:nvPr/>
        </p:nvGrpSpPr>
        <p:grpSpPr>
          <a:xfrm>
            <a:off x="3133823" y="1734175"/>
            <a:ext cx="1624034" cy="319200"/>
            <a:chOff x="3650050" y="1476150"/>
            <a:chExt cx="1356300" cy="319200"/>
          </a:xfrm>
        </p:grpSpPr>
        <p:sp>
          <p:nvSpPr>
            <p:cNvPr id="256" name="Google Shape;256;p15"/>
            <p:cNvSpPr/>
            <p:nvPr/>
          </p:nvSpPr>
          <p:spPr>
            <a:xfrm>
              <a:off x="3824050" y="14761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Internal (Hotel Operations)</a:t>
              </a:r>
              <a:endParaRPr b="0" i="0" sz="1100" u="none" cap="none" strike="noStrike">
                <a:solidFill>
                  <a:srgbClr val="3D3D3D"/>
                </a:solidFill>
                <a:latin typeface="Nanum Gothic"/>
                <a:ea typeface="Nanum Gothic"/>
                <a:cs typeface="Nanum Gothic"/>
                <a:sym typeface="Nanum Gothic"/>
              </a:endParaRPr>
            </a:p>
          </p:txBody>
        </p:sp>
        <p:sp>
          <p:nvSpPr>
            <p:cNvPr id="254" name="Google Shape;254;p15"/>
            <p:cNvSpPr/>
            <p:nvPr/>
          </p:nvSpPr>
          <p:spPr>
            <a:xfrm>
              <a:off x="3650050" y="1548750"/>
              <a:ext cx="174000" cy="174000"/>
            </a:xfrm>
            <a:prstGeom prst="ellipse">
              <a:avLst/>
            </a:prstGeom>
            <a:solidFill>
              <a:srgbClr val="414141"/>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268" name="Google Shape;268;p15"/>
          <p:cNvGrpSpPr/>
          <p:nvPr/>
        </p:nvGrpSpPr>
        <p:grpSpPr>
          <a:xfrm>
            <a:off x="654700" y="2670175"/>
            <a:ext cx="1776875" cy="319200"/>
            <a:chOff x="1182150" y="2412150"/>
            <a:chExt cx="1776875" cy="319200"/>
          </a:xfrm>
        </p:grpSpPr>
        <p:sp>
          <p:nvSpPr>
            <p:cNvPr id="269" name="Google Shape;269;p15"/>
            <p:cNvSpPr/>
            <p:nvPr/>
          </p:nvSpPr>
          <p:spPr>
            <a:xfrm>
              <a:off x="1182150" y="2412150"/>
              <a:ext cx="15969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Kepuasan Pelanggan Rendah</a:t>
              </a:r>
              <a:endParaRPr b="0" i="0" sz="1100" u="none" cap="none" strike="noStrike">
                <a:solidFill>
                  <a:srgbClr val="3D3D3D"/>
                </a:solidFill>
                <a:latin typeface="Nanum Gothic"/>
                <a:ea typeface="Nanum Gothic"/>
                <a:cs typeface="Nanum Gothic"/>
                <a:sym typeface="Nanum Gothic"/>
              </a:endParaRPr>
            </a:p>
          </p:txBody>
        </p:sp>
        <p:sp>
          <p:nvSpPr>
            <p:cNvPr id="251" name="Google Shape;251;p15"/>
            <p:cNvSpPr/>
            <p:nvPr/>
          </p:nvSpPr>
          <p:spPr>
            <a:xfrm>
              <a:off x="2785025" y="2484750"/>
              <a:ext cx="174000" cy="174000"/>
            </a:xfrm>
            <a:prstGeom prst="ellipse">
              <a:avLst/>
            </a:prstGeom>
            <a:solidFill>
              <a:srgbClr val="2F2F2F"/>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270" name="Google Shape;270;p15"/>
          <p:cNvGrpSpPr/>
          <p:nvPr/>
        </p:nvGrpSpPr>
        <p:grpSpPr>
          <a:xfrm>
            <a:off x="3133823" y="3761900"/>
            <a:ext cx="1624034" cy="319200"/>
            <a:chOff x="3650050" y="3348150"/>
            <a:chExt cx="1356300" cy="319200"/>
          </a:xfrm>
        </p:grpSpPr>
        <p:sp>
          <p:nvSpPr>
            <p:cNvPr id="261" name="Google Shape;261;p15"/>
            <p:cNvSpPr/>
            <p:nvPr/>
          </p:nvSpPr>
          <p:spPr>
            <a:xfrm>
              <a:off x="3824050" y="33481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Eksternal</a:t>
              </a:r>
              <a:endParaRPr b="0" i="0" sz="1100" u="none" cap="none" strike="noStrike">
                <a:solidFill>
                  <a:srgbClr val="3D3D3D"/>
                </a:solidFill>
                <a:latin typeface="Nanum Gothic"/>
                <a:ea typeface="Nanum Gothic"/>
                <a:cs typeface="Nanum Gothic"/>
                <a:sym typeface="Nanum Gothic"/>
              </a:endParaRPr>
            </a:p>
          </p:txBody>
        </p:sp>
        <p:sp>
          <p:nvSpPr>
            <p:cNvPr id="252" name="Google Shape;252;p15"/>
            <p:cNvSpPr/>
            <p:nvPr/>
          </p:nvSpPr>
          <p:spPr>
            <a:xfrm>
              <a:off x="3650050" y="3420750"/>
              <a:ext cx="174000" cy="174000"/>
            </a:xfrm>
            <a:prstGeom prst="ellipse">
              <a:avLst/>
            </a:prstGeom>
            <a:solidFill>
              <a:srgbClr val="414141"/>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271" name="Google Shape;271;p15"/>
          <p:cNvGrpSpPr/>
          <p:nvPr/>
        </p:nvGrpSpPr>
        <p:grpSpPr>
          <a:xfrm>
            <a:off x="5740672" y="2003450"/>
            <a:ext cx="2038248" cy="319200"/>
            <a:chOff x="5592550" y="1933350"/>
            <a:chExt cx="1356300" cy="319200"/>
          </a:xfrm>
        </p:grpSpPr>
        <p:sp>
          <p:nvSpPr>
            <p:cNvPr id="272" name="Google Shape;272;p15"/>
            <p:cNvSpPr/>
            <p:nvPr/>
          </p:nvSpPr>
          <p:spPr>
            <a:xfrm>
              <a:off x="5766550" y="19333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Kualitas Kamar/Fasilitas</a:t>
              </a:r>
              <a:endParaRPr b="0" i="0" sz="1100" u="none" cap="none" strike="noStrike">
                <a:solidFill>
                  <a:srgbClr val="3D3D3D"/>
                </a:solidFill>
                <a:latin typeface="Nanum Gothic"/>
                <a:ea typeface="Nanum Gothic"/>
                <a:cs typeface="Nanum Gothic"/>
                <a:sym typeface="Nanum Gothic"/>
              </a:endParaRPr>
            </a:p>
          </p:txBody>
        </p:sp>
        <p:sp>
          <p:nvSpPr>
            <p:cNvPr id="259" name="Google Shape;259;p15"/>
            <p:cNvSpPr/>
            <p:nvPr/>
          </p:nvSpPr>
          <p:spPr>
            <a:xfrm>
              <a:off x="5592550" y="19912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273" name="Google Shape;273;p15"/>
          <p:cNvGrpSpPr/>
          <p:nvPr/>
        </p:nvGrpSpPr>
        <p:grpSpPr>
          <a:xfrm>
            <a:off x="5740672" y="3274975"/>
            <a:ext cx="2199638" cy="593700"/>
            <a:chOff x="5592550" y="2890950"/>
            <a:chExt cx="1463693" cy="593700"/>
          </a:xfrm>
        </p:grpSpPr>
        <p:sp>
          <p:nvSpPr>
            <p:cNvPr id="274" name="Google Shape;274;p15"/>
            <p:cNvSpPr/>
            <p:nvPr/>
          </p:nvSpPr>
          <p:spPr>
            <a:xfrm>
              <a:off x="5766543" y="2890950"/>
              <a:ext cx="1289700" cy="5937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Harga tidak seimbang dengan kualitas layanan</a:t>
              </a:r>
              <a:endParaRPr b="0" i="0" sz="1100" u="none" cap="none" strike="noStrike">
                <a:solidFill>
                  <a:srgbClr val="3D3D3D"/>
                </a:solidFill>
                <a:latin typeface="Nanum Gothic"/>
                <a:ea typeface="Nanum Gothic"/>
                <a:cs typeface="Nanum Gothic"/>
                <a:sym typeface="Nanum Gothic"/>
              </a:endParaRPr>
            </a:p>
          </p:txBody>
        </p:sp>
        <p:sp>
          <p:nvSpPr>
            <p:cNvPr id="262" name="Google Shape;262;p15"/>
            <p:cNvSpPr/>
            <p:nvPr/>
          </p:nvSpPr>
          <p:spPr>
            <a:xfrm>
              <a:off x="5592550" y="29635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275" name="Google Shape;275;p15"/>
          <p:cNvGrpSpPr/>
          <p:nvPr/>
        </p:nvGrpSpPr>
        <p:grpSpPr>
          <a:xfrm>
            <a:off x="5740672" y="4189375"/>
            <a:ext cx="2038248" cy="319200"/>
            <a:chOff x="5592550" y="3805350"/>
            <a:chExt cx="1356300" cy="319200"/>
          </a:xfrm>
        </p:grpSpPr>
        <p:sp>
          <p:nvSpPr>
            <p:cNvPr id="276" name="Google Shape;276;p15"/>
            <p:cNvSpPr/>
            <p:nvPr/>
          </p:nvSpPr>
          <p:spPr>
            <a:xfrm>
              <a:off x="5766550" y="38053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Perbedaan standar antar negara</a:t>
              </a:r>
              <a:endParaRPr b="0" i="0" sz="1100" u="none" cap="none" strike="noStrike">
                <a:solidFill>
                  <a:srgbClr val="3D3D3D"/>
                </a:solidFill>
                <a:latin typeface="Nanum Gothic"/>
                <a:ea typeface="Nanum Gothic"/>
                <a:cs typeface="Nanum Gothic"/>
                <a:sym typeface="Nanum Gothic"/>
              </a:endParaRPr>
            </a:p>
          </p:txBody>
        </p:sp>
        <p:sp>
          <p:nvSpPr>
            <p:cNvPr id="264" name="Google Shape;264;p15"/>
            <p:cNvSpPr/>
            <p:nvPr/>
          </p:nvSpPr>
          <p:spPr>
            <a:xfrm>
              <a:off x="5592550" y="38779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277" name="Google Shape;277;p15"/>
          <p:cNvGrpSpPr/>
          <p:nvPr/>
        </p:nvGrpSpPr>
        <p:grpSpPr>
          <a:xfrm>
            <a:off x="5740671" y="2661000"/>
            <a:ext cx="2199638" cy="402050"/>
            <a:chOff x="5592550" y="1933350"/>
            <a:chExt cx="1463693" cy="402050"/>
          </a:xfrm>
        </p:grpSpPr>
        <p:sp>
          <p:nvSpPr>
            <p:cNvPr id="278" name="Google Shape;278;p15"/>
            <p:cNvSpPr/>
            <p:nvPr/>
          </p:nvSpPr>
          <p:spPr>
            <a:xfrm>
              <a:off x="5766550" y="1933350"/>
              <a:ext cx="1289693" cy="40205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Proses CheckIn/Checkout tidak efisien</a:t>
              </a:r>
              <a:endParaRPr b="0" i="0" sz="1100" u="none" cap="none" strike="noStrike">
                <a:solidFill>
                  <a:srgbClr val="3D3D3D"/>
                </a:solidFill>
                <a:latin typeface="Nanum Gothic"/>
                <a:ea typeface="Nanum Gothic"/>
                <a:cs typeface="Nanum Gothic"/>
                <a:sym typeface="Nanum Gothic"/>
              </a:endParaRPr>
            </a:p>
          </p:txBody>
        </p:sp>
        <p:sp>
          <p:nvSpPr>
            <p:cNvPr id="279" name="Google Shape;279;p15"/>
            <p:cNvSpPr/>
            <p:nvPr/>
          </p:nvSpPr>
          <p:spPr>
            <a:xfrm>
              <a:off x="5592550" y="19912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cxnSp>
        <p:nvCxnSpPr>
          <p:cNvPr id="280" name="Google Shape;280;p15"/>
          <p:cNvCxnSpPr>
            <a:endCxn id="279" idx="2"/>
          </p:cNvCxnSpPr>
          <p:nvPr/>
        </p:nvCxnSpPr>
        <p:spPr>
          <a:xfrm flipH="1" rot="-5400000">
            <a:off x="5170521" y="2235750"/>
            <a:ext cx="657300" cy="483000"/>
          </a:xfrm>
          <a:prstGeom prst="bentConnector2">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6"/>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86" name="Google Shape;286;p16"/>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Hypotheses</a:t>
            </a:r>
            <a:endParaRPr b="0" i="0" sz="3600" u="none" cap="none" strike="noStrike">
              <a:solidFill>
                <a:srgbClr val="000000"/>
              </a:solidFill>
              <a:latin typeface="Arial"/>
              <a:ea typeface="Arial"/>
              <a:cs typeface="Arial"/>
              <a:sym typeface="Arial"/>
            </a:endParaRPr>
          </a:p>
        </p:txBody>
      </p:sp>
      <p:sp>
        <p:nvSpPr>
          <p:cNvPr id="287" name="Google Shape;287;p16"/>
          <p:cNvSpPr txBox="1"/>
          <p:nvPr/>
        </p:nvSpPr>
        <p:spPr>
          <a:xfrm>
            <a:off x="152400" y="1150350"/>
            <a:ext cx="438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Prioritize hypotheses based on</a:t>
            </a:r>
            <a:r>
              <a:rPr b="1" i="1" lang="en-US" sz="1400" u="none" cap="none" strike="noStrike">
                <a:solidFill>
                  <a:srgbClr val="000000"/>
                </a:solidFill>
                <a:latin typeface="Raleway"/>
                <a:ea typeface="Raleway"/>
                <a:cs typeface="Raleway"/>
                <a:sym typeface="Raleway"/>
              </a:rPr>
              <a:t> root causes</a:t>
            </a:r>
            <a:endParaRPr b="1" i="1" sz="1400" u="none" cap="none" strike="noStrike">
              <a:solidFill>
                <a:srgbClr val="000000"/>
              </a:solidFill>
              <a:latin typeface="Raleway"/>
              <a:ea typeface="Raleway"/>
              <a:cs typeface="Raleway"/>
              <a:sym typeface="Raleway"/>
            </a:endParaRPr>
          </a:p>
        </p:txBody>
      </p:sp>
      <p:graphicFrame>
        <p:nvGraphicFramePr>
          <p:cNvPr id="288" name="Google Shape;288;p16"/>
          <p:cNvGraphicFramePr/>
          <p:nvPr/>
        </p:nvGraphicFramePr>
        <p:xfrm>
          <a:off x="885713" y="1616048"/>
          <a:ext cx="3000000" cy="3000000"/>
        </p:xfrm>
        <a:graphic>
          <a:graphicData uri="http://schemas.openxmlformats.org/drawingml/2006/table">
            <a:tbl>
              <a:tblPr>
                <a:noFill/>
                <a:tableStyleId>{8AEF2753-8120-4093-A049-AE69FB44D180}</a:tableStyleId>
              </a:tblPr>
              <a:tblGrid>
                <a:gridCol w="2074350"/>
                <a:gridCol w="5298225"/>
              </a:tblGrid>
              <a:tr h="6067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Root Causes</a:t>
                      </a:r>
                      <a:endParaRPr b="1" sz="1400" u="none" cap="none" strike="noStrike">
                        <a:latin typeface="Lexend"/>
                        <a:ea typeface="Lexend"/>
                        <a:cs typeface="Lexend"/>
                        <a:sym typeface="Lexend"/>
                      </a:endParaRPr>
                    </a:p>
                  </a:txBody>
                  <a:tcPr marT="91425" marB="91425" marR="91425" marL="91425">
                    <a:lnB cap="flat" cmpd="sng" w="9525">
                      <a:solidFill>
                        <a:srgbClr val="2F2F2F"/>
                      </a:solidFill>
                      <a:prstDash val="solid"/>
                      <a:round/>
                      <a:headEnd len="sm" w="sm" type="none"/>
                      <a:tailEnd len="sm" w="sm" type="none"/>
                    </a:lnB>
                    <a:solidFill>
                      <a:srgbClr val="FFB6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Hypotheses</a:t>
                      </a:r>
                      <a:endParaRPr b="1" sz="1400" u="none" cap="none" strike="noStrike">
                        <a:latin typeface="Lexend"/>
                        <a:ea typeface="Lexend"/>
                        <a:cs typeface="Lexend"/>
                        <a:sym typeface="Lexend"/>
                      </a:endParaRPr>
                    </a:p>
                  </a:txBody>
                  <a:tcPr marT="91425" marB="91425" marR="91425" marL="91425">
                    <a:solidFill>
                      <a:srgbClr val="FFB600"/>
                    </a:solidFill>
                  </a:tcPr>
                </a:tc>
              </a:tr>
              <a:tr h="8494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D3D3D"/>
                          </a:solidFill>
                          <a:latin typeface="Nanum Gothic"/>
                          <a:ea typeface="Nanum Gothic"/>
                          <a:cs typeface="Nanum Gothic"/>
                          <a:sym typeface="Nanum Gothic"/>
                        </a:rPr>
                        <a:t>Kualitas Pelayanan Staff</a:t>
                      </a:r>
                      <a:endParaRPr/>
                    </a:p>
                  </a:txBody>
                  <a:tcPr marT="91425" marB="91425" marR="91425" marL="91425">
                    <a:lnL cap="flat" cmpd="sng" w="9525">
                      <a:solidFill>
                        <a:srgbClr val="2F2F2F"/>
                      </a:solidFill>
                      <a:prstDash val="solid"/>
                      <a:round/>
                      <a:headEnd len="sm" w="sm" type="none"/>
                      <a:tailEnd len="sm" w="sm" type="none"/>
                    </a:lnL>
                    <a:lnR cap="flat" cmpd="sng" w="9525">
                      <a:solidFill>
                        <a:srgbClr val="2F2F2F"/>
                      </a:solidFill>
                      <a:prstDash val="solid"/>
                      <a:round/>
                      <a:headEnd len="sm" w="sm" type="none"/>
                      <a:tailEnd len="sm" w="sm" type="none"/>
                    </a:lnR>
                    <a:lnT cap="flat" cmpd="sng" w="9525">
                      <a:solidFill>
                        <a:srgbClr val="2F2F2F"/>
                      </a:solidFill>
                      <a:prstDash val="solid"/>
                      <a:round/>
                      <a:headEnd len="sm" w="sm" type="none"/>
                      <a:tailEnd len="sm" w="sm" type="none"/>
                    </a:lnT>
                    <a:lnB cap="flat" cmpd="sng" w="9525">
                      <a:solidFill>
                        <a:srgbClr val="2F2F2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Jika staff mendapatkan pelatihan yang lebih baik maka keramahan staff dan responsivilitas layanan akan meningkat, sehingga meningkatkan pelayanan kepuasan pelanggan.</a:t>
                      </a:r>
                      <a:endParaRPr sz="1100" u="none" cap="none" strike="noStrike">
                        <a:latin typeface="Nanum Gothic"/>
                        <a:ea typeface="Nanum Gothic"/>
                        <a:cs typeface="Nanum Gothic"/>
                        <a:sym typeface="Nanum Gothic"/>
                      </a:endParaRPr>
                    </a:p>
                  </a:txBody>
                  <a:tcPr marT="91425" marB="91425" marR="91425" marL="91425">
                    <a:lnL cap="flat" cmpd="sng" w="9525">
                      <a:solidFill>
                        <a:srgbClr val="2F2F2F"/>
                      </a:solidFill>
                      <a:prstDash val="solid"/>
                      <a:round/>
                      <a:headEnd len="sm" w="sm" type="none"/>
                      <a:tailEnd len="sm" w="sm" type="none"/>
                    </a:lnL>
                    <a:lnR cap="flat" cmpd="sng" w="9525">
                      <a:solidFill>
                        <a:srgbClr val="2F2F2F"/>
                      </a:solidFill>
                      <a:prstDash val="solid"/>
                      <a:round/>
                      <a:headEnd len="sm" w="sm" type="none"/>
                      <a:tailEnd len="sm" w="sm" type="none"/>
                    </a:lnR>
                    <a:lnB cap="flat" cmpd="sng" w="9525">
                      <a:solidFill>
                        <a:schemeClr val="dk1"/>
                      </a:solidFill>
                      <a:prstDash val="solid"/>
                      <a:round/>
                      <a:headEnd len="sm" w="sm" type="none"/>
                      <a:tailEnd len="sm" w="sm" type="none"/>
                    </a:lnB>
                  </a:tcPr>
                </a:tc>
              </a:tr>
              <a:tr h="9716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D3D3D"/>
                          </a:solidFill>
                          <a:latin typeface="Nanum Gothic"/>
                          <a:ea typeface="Nanum Gothic"/>
                          <a:cs typeface="Nanum Gothic"/>
                          <a:sym typeface="Nanum Gothic"/>
                        </a:rPr>
                        <a:t>Harga tidak seimbang dengan kualitas layanan</a:t>
                      </a:r>
                      <a:endParaRPr sz="1100" u="none" cap="none" strike="noStrike">
                        <a:solidFill>
                          <a:srgbClr val="3D3D3D"/>
                        </a:solidFill>
                        <a:latin typeface="Nanum Gothic"/>
                        <a:ea typeface="Nanum Gothic"/>
                        <a:cs typeface="Nanum Gothic"/>
                        <a:sym typeface="Nanum Gothic"/>
                      </a:endParaRPr>
                    </a:p>
                  </a:txBody>
                  <a:tcPr marT="91425" marB="91425" marR="91425" marL="91425">
                    <a:lnR cap="flat" cmpd="sng" w="9525">
                      <a:solidFill>
                        <a:schemeClr val="dk1"/>
                      </a:solidFill>
                      <a:prstDash val="solid"/>
                      <a:round/>
                      <a:headEnd len="sm" w="sm" type="none"/>
                      <a:tailEnd len="sm" w="sm" type="none"/>
                    </a:lnR>
                    <a:lnT cap="flat" cmpd="sng" w="9525">
                      <a:solidFill>
                        <a:srgbClr val="2F2F2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Pelanggan yang merasa harga kamar terlalu mahal dibandingkan layanan yang diterima cenderung memberikan skor NPS lebih rendah.</a:t>
                      </a:r>
                      <a:endParaRPr sz="1100" u="none" cap="none" strike="noStrike">
                        <a:latin typeface="Nanum Gothic"/>
                        <a:ea typeface="Nanum Gothic"/>
                        <a:cs typeface="Nanum Gothic"/>
                        <a:sym typeface="Nanum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494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D3D3D"/>
                          </a:solidFill>
                          <a:latin typeface="Nanum Gothic"/>
                          <a:ea typeface="Nanum Gothic"/>
                          <a:cs typeface="Nanum Gothic"/>
                          <a:sym typeface="Nanum Gothic"/>
                        </a:rPr>
                        <a:t>Perbedaan Standar antar negara</a:t>
                      </a:r>
                      <a:endParaRPr sz="1100" u="none" cap="none" strike="noStrike">
                        <a:solidFill>
                          <a:srgbClr val="3D3D3D"/>
                        </a:solidFill>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Data menunjukkan bahwa NPS di beberapa negara seperti </a:t>
                      </a:r>
                      <a:r>
                        <a:rPr b="1" lang="en-US" sz="1100" u="none" cap="none" strike="noStrike">
                          <a:latin typeface="Nanum Gothic"/>
                          <a:ea typeface="Nanum Gothic"/>
                          <a:cs typeface="Nanum Gothic"/>
                          <a:sym typeface="Nanum Gothic"/>
                        </a:rPr>
                        <a:t>Ireland (15.7) dan USA (34.0)</a:t>
                      </a:r>
                      <a:r>
                        <a:rPr lang="en-US" sz="1100" u="none" cap="none" strike="noStrike">
                          <a:latin typeface="Nanum Gothic"/>
                          <a:ea typeface="Nanum Gothic"/>
                          <a:cs typeface="Nanum Gothic"/>
                          <a:sym typeface="Nanum Gothic"/>
                        </a:rPr>
                        <a:t> jauh lebih rendah dibandingkan </a:t>
                      </a:r>
                      <a:r>
                        <a:rPr b="1" lang="en-US" sz="1100" u="none" cap="none" strike="noStrike">
                          <a:latin typeface="Nanum Gothic"/>
                          <a:ea typeface="Nanum Gothic"/>
                          <a:cs typeface="Nanum Gothic"/>
                          <a:sym typeface="Nanum Gothic"/>
                        </a:rPr>
                        <a:t>England (75.6)</a:t>
                      </a:r>
                      <a:r>
                        <a:rPr lang="en-US" sz="1100" u="none" cap="none" strike="noStrike">
                          <a:latin typeface="Nanum Gothic"/>
                          <a:ea typeface="Nanum Gothic"/>
                          <a:cs typeface="Nanum Gothic"/>
                          <a:sym typeface="Nanum Gothic"/>
                        </a:rPr>
                        <a:t>.Standar pelatihan, budaya kerja, dan ekspektasi pelanggan bisa bervariasi di setiap negara, menyebabkan pengalaman tamu yang tidak konsisten.</a:t>
                      </a:r>
                      <a:endParaRPr sz="1100" u="none" cap="none" strike="noStrike">
                        <a:latin typeface="Nanum Gothic"/>
                        <a:ea typeface="Nanum Gothic"/>
                        <a:cs typeface="Nanum Gothic"/>
                        <a:sym typeface="Nanum Gothic"/>
                      </a:endParaRPr>
                    </a:p>
                  </a:txBody>
                  <a:tcPr marT="91425" marB="91425" marR="91425" marL="91425">
                    <a:lnT cap="flat" cmpd="sng" w="9525">
                      <a:solidFill>
                        <a:schemeClr val="dk1"/>
                      </a:solidFill>
                      <a:prstDash val="solid"/>
                      <a:round/>
                      <a:headEnd len="sm" w="sm" type="none"/>
                      <a:tailEnd len="sm" w="sm" type="none"/>
                    </a:lnT>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94" name="Google Shape;294;p17"/>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Metrics</a:t>
            </a:r>
            <a:endParaRPr b="0" i="0" sz="3600" u="none" cap="none" strike="noStrike">
              <a:solidFill>
                <a:srgbClr val="000000"/>
              </a:solidFill>
              <a:latin typeface="Arial"/>
              <a:ea typeface="Arial"/>
              <a:cs typeface="Arial"/>
              <a:sym typeface="Arial"/>
            </a:endParaRPr>
          </a:p>
        </p:txBody>
      </p:sp>
      <p:sp>
        <p:nvSpPr>
          <p:cNvPr id="295" name="Google Shape;295;p17"/>
          <p:cNvSpPr txBox="1"/>
          <p:nvPr/>
        </p:nvSpPr>
        <p:spPr>
          <a:xfrm>
            <a:off x="152400" y="1150350"/>
            <a:ext cx="516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Provide </a:t>
            </a:r>
            <a:r>
              <a:rPr b="1" i="1" lang="en-US" sz="1400" u="none" cap="none" strike="noStrike">
                <a:solidFill>
                  <a:srgbClr val="000000"/>
                </a:solidFill>
                <a:latin typeface="Raleway"/>
                <a:ea typeface="Raleway"/>
                <a:cs typeface="Raleway"/>
                <a:sym typeface="Raleway"/>
              </a:rPr>
              <a:t>3</a:t>
            </a:r>
            <a:r>
              <a:rPr b="0" i="1" lang="en-US" sz="1400" u="none" cap="none" strike="noStrike">
                <a:solidFill>
                  <a:srgbClr val="000000"/>
                </a:solidFill>
                <a:latin typeface="Raleway"/>
                <a:ea typeface="Raleway"/>
                <a:cs typeface="Raleway"/>
                <a:sym typeface="Raleway"/>
              </a:rPr>
              <a:t> </a:t>
            </a:r>
            <a:r>
              <a:rPr b="1" i="1" lang="en-US" sz="1400" u="none" cap="none" strike="noStrike">
                <a:solidFill>
                  <a:srgbClr val="000000"/>
                </a:solidFill>
                <a:latin typeface="Raleway"/>
                <a:ea typeface="Raleway"/>
                <a:cs typeface="Raleway"/>
                <a:sym typeface="Raleway"/>
              </a:rPr>
              <a:t>actionable </a:t>
            </a:r>
            <a:r>
              <a:rPr b="0" i="1" lang="en-US" sz="1400" u="none" cap="none" strike="noStrike">
                <a:solidFill>
                  <a:srgbClr val="000000"/>
                </a:solidFill>
                <a:latin typeface="Raleway"/>
                <a:ea typeface="Raleway"/>
                <a:cs typeface="Raleway"/>
                <a:sym typeface="Raleway"/>
              </a:rPr>
              <a:t>metrics with rational </a:t>
            </a:r>
            <a:r>
              <a:rPr b="1" i="1" lang="en-US" sz="1400" u="none" cap="none" strike="noStrike">
                <a:solidFill>
                  <a:srgbClr val="000000"/>
                </a:solidFill>
                <a:latin typeface="Raleway"/>
                <a:ea typeface="Raleway"/>
                <a:cs typeface="Raleway"/>
                <a:sym typeface="Raleway"/>
              </a:rPr>
              <a:t>reason </a:t>
            </a:r>
            <a:r>
              <a:rPr b="0" i="1" lang="en-US" sz="1400" u="none" cap="none" strike="noStrike">
                <a:solidFill>
                  <a:srgbClr val="000000"/>
                </a:solidFill>
                <a:latin typeface="Raleway"/>
                <a:ea typeface="Raleway"/>
                <a:cs typeface="Raleway"/>
                <a:sym typeface="Raleway"/>
              </a:rPr>
              <a:t>and clear </a:t>
            </a:r>
            <a:endParaRPr b="0" i="1" sz="1400" u="none" cap="none" strike="noStrike">
              <a:solidFill>
                <a:srgbClr val="000000"/>
              </a:solidFill>
              <a:latin typeface="Raleway"/>
              <a:ea typeface="Raleway"/>
              <a:cs typeface="Raleway"/>
              <a:sym typeface="Raleway"/>
            </a:endParaRPr>
          </a:p>
        </p:txBody>
      </p:sp>
      <p:graphicFrame>
        <p:nvGraphicFramePr>
          <p:cNvPr id="296" name="Google Shape;296;p17"/>
          <p:cNvGraphicFramePr/>
          <p:nvPr/>
        </p:nvGraphicFramePr>
        <p:xfrm>
          <a:off x="543909" y="1550551"/>
          <a:ext cx="3000000" cy="3000000"/>
        </p:xfrm>
        <a:graphic>
          <a:graphicData uri="http://schemas.openxmlformats.org/drawingml/2006/table">
            <a:tbl>
              <a:tblPr>
                <a:noFill/>
                <a:tableStyleId>{8AEF2753-8120-4093-A049-AE69FB44D180}</a:tableStyleId>
              </a:tblPr>
              <a:tblGrid>
                <a:gridCol w="3159150"/>
                <a:gridCol w="1787875"/>
                <a:gridCol w="3251025"/>
              </a:tblGrid>
              <a:tr h="3410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Prioritized Hypotheses</a:t>
                      </a:r>
                      <a:endParaRPr b="1" sz="1400" u="none" cap="none" strike="noStrike">
                        <a:latin typeface="Lexend"/>
                        <a:ea typeface="Lexend"/>
                        <a:cs typeface="Lexend"/>
                        <a:sym typeface="Lexend"/>
                      </a:endParaRPr>
                    </a:p>
                  </a:txBody>
                  <a:tcPr marT="91425" marB="91425" marR="91425" marL="91425">
                    <a:solidFill>
                      <a:srgbClr val="FFB6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Metrics</a:t>
                      </a:r>
                      <a:endParaRPr b="1" sz="1400" u="none" cap="none" strike="noStrike">
                        <a:latin typeface="Lexend"/>
                        <a:ea typeface="Lexend"/>
                        <a:cs typeface="Lexend"/>
                        <a:sym typeface="Lexend"/>
                      </a:endParaRPr>
                    </a:p>
                  </a:txBody>
                  <a:tcPr marT="91425" marB="91425" marR="91425" marL="91425">
                    <a:solidFill>
                      <a:srgbClr val="FFB6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Reasoning</a:t>
                      </a:r>
                      <a:endParaRPr b="1" sz="1400" u="none" cap="none" strike="noStrike">
                        <a:latin typeface="Lexend"/>
                        <a:ea typeface="Lexend"/>
                        <a:cs typeface="Lexend"/>
                        <a:sym typeface="Lexend"/>
                      </a:endParaRPr>
                    </a:p>
                  </a:txBody>
                  <a:tcPr marT="91425" marB="91425" marR="91425" marL="91425">
                    <a:solidFill>
                      <a:srgbClr val="FFB600"/>
                    </a:solidFill>
                  </a:tcPr>
                </a:tc>
              </a:tr>
              <a:tr h="9777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Nanum Gothic"/>
                          <a:ea typeface="Nanum Gothic"/>
                          <a:cs typeface="Nanum Gothic"/>
                          <a:sym typeface="Nanum Gothic"/>
                        </a:rPr>
                        <a:t>Jika staff mendapatkan pelatihan yang lebih baik maka keramahan staff dan responsivilitas layanan akan meningkat, sehingga meningkatkan pelayanan kepuasan pelanggan.</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Nanum Gothic"/>
                          <a:ea typeface="Nanum Gothic"/>
                          <a:cs typeface="Nanum Gothic"/>
                          <a:sym typeface="Nanum Gothic"/>
                        </a:rPr>
                        <a:t>Training Impact on Staff Performance (Pre &amp; Post Training Score)</a:t>
                      </a:r>
                      <a:endParaRPr sz="10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Nanum Gothic"/>
                          <a:ea typeface="Nanum Gothic"/>
                          <a:cs typeface="Nanum Gothic"/>
                          <a:sym typeface="Nanum Gothic"/>
                        </a:rPr>
                        <a:t>Dengan meningkatkan pelatihan dan mengevaluasi dampaknya terhadap </a:t>
                      </a:r>
                      <a:r>
                        <a:rPr b="1" lang="en-US" sz="1000" u="none" cap="none" strike="noStrike">
                          <a:latin typeface="Nanum Gothic"/>
                          <a:ea typeface="Nanum Gothic"/>
                          <a:cs typeface="Nanum Gothic"/>
                          <a:sym typeface="Nanum Gothic"/>
                        </a:rPr>
                        <a:t>NPS Score</a:t>
                      </a:r>
                      <a:r>
                        <a:rPr lang="en-US" sz="1000" u="none" cap="none" strike="noStrike">
                          <a:latin typeface="Nanum Gothic"/>
                          <a:ea typeface="Nanum Gothic"/>
                          <a:cs typeface="Nanum Gothic"/>
                          <a:sym typeface="Nanum Gothic"/>
                        </a:rPr>
                        <a:t>, kita bisa melihat apakah ada peningkatan kepuasan pelanggan terhadap staf hotel. Jika setelah pelatihan skor kepuasan pelanggan meningkat, berarti pelatihan efektif dan harus terus dilakukan.</a:t>
                      </a:r>
                      <a:endParaRPr sz="1000" u="none" cap="none" strike="noStrike">
                        <a:latin typeface="Nanum Gothic"/>
                        <a:ea typeface="Nanum Gothic"/>
                        <a:cs typeface="Nanum Gothic"/>
                        <a:sym typeface="Nanum Gothic"/>
                      </a:endParaRPr>
                    </a:p>
                  </a:txBody>
                  <a:tcPr marT="91425" marB="91425" marR="91425" marL="91425"/>
                </a:tc>
              </a:tr>
              <a:tr h="6498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Nanum Gothic"/>
                          <a:ea typeface="Nanum Gothic"/>
                          <a:cs typeface="Nanum Gothic"/>
                          <a:sym typeface="Nanum Gothic"/>
                        </a:rPr>
                        <a:t>Pelanggan yang merasa harga kamar terlalu mahal dibandingkan layanan yang diterima cenderung memberikan skor NPS lebih rendah.</a:t>
                      </a:r>
                      <a:endParaRPr sz="10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Nanum Gothic"/>
                          <a:ea typeface="Nanum Gothic"/>
                          <a:cs typeface="Nanum Gothic"/>
                          <a:sym typeface="Nanum Gothic"/>
                        </a:rPr>
                        <a:t>Price-to-Value Perception Score</a:t>
                      </a:r>
                      <a:endParaRPr sz="10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Nanum Gothic"/>
                          <a:ea typeface="Nanum Gothic"/>
                          <a:cs typeface="Nanum Gothic"/>
                          <a:sym typeface="Nanum Gothic"/>
                        </a:rPr>
                        <a:t>Jika banyak pelanggan memberikan skor rendah pada “Value for Money” maka bisa dipastikan mereka merasa harga yang diberikan tidak sesuai dengan layanan yang diterima.</a:t>
                      </a:r>
                      <a:endParaRPr sz="1000" u="none" cap="none" strike="noStrike">
                        <a:latin typeface="Nanum Gothic"/>
                        <a:ea typeface="Nanum Gothic"/>
                        <a:cs typeface="Nanum Gothic"/>
                        <a:sym typeface="Nanum Gothic"/>
                      </a:endParaRPr>
                    </a:p>
                  </a:txBody>
                  <a:tcPr marT="91425" marB="91425" marR="91425" marL="91425"/>
                </a:tc>
              </a:tr>
              <a:tr h="1121550">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latin typeface="Nanum Gothic"/>
                          <a:ea typeface="Nanum Gothic"/>
                          <a:cs typeface="Nanum Gothic"/>
                          <a:sym typeface="Nanum Gothic"/>
                        </a:rPr>
                        <a:t>Data menunjukkan bahwa NPS di beberapa negara seperti </a:t>
                      </a:r>
                      <a:r>
                        <a:rPr b="1" lang="en-US" sz="1000" u="none" cap="none" strike="noStrike">
                          <a:latin typeface="Nanum Gothic"/>
                          <a:ea typeface="Nanum Gothic"/>
                          <a:cs typeface="Nanum Gothic"/>
                          <a:sym typeface="Nanum Gothic"/>
                        </a:rPr>
                        <a:t>Ireland (15.7) dan USA (34.0)</a:t>
                      </a:r>
                      <a:r>
                        <a:rPr lang="en-US" sz="1000" u="none" cap="none" strike="noStrike">
                          <a:latin typeface="Nanum Gothic"/>
                          <a:ea typeface="Nanum Gothic"/>
                          <a:cs typeface="Nanum Gothic"/>
                          <a:sym typeface="Nanum Gothic"/>
                        </a:rPr>
                        <a:t> jauh lebih rendah dibandingkan </a:t>
                      </a:r>
                      <a:r>
                        <a:rPr b="1" lang="en-US" sz="1000" u="none" cap="none" strike="noStrike">
                          <a:latin typeface="Nanum Gothic"/>
                          <a:ea typeface="Nanum Gothic"/>
                          <a:cs typeface="Nanum Gothic"/>
                          <a:sym typeface="Nanum Gothic"/>
                        </a:rPr>
                        <a:t>England (75.6)</a:t>
                      </a:r>
                      <a:r>
                        <a:rPr lang="en-US" sz="1000" u="none" cap="none" strike="noStrike">
                          <a:latin typeface="Nanum Gothic"/>
                          <a:ea typeface="Nanum Gothic"/>
                          <a:cs typeface="Nanum Gothic"/>
                          <a:sym typeface="Nanum Gothic"/>
                        </a:rPr>
                        <a:t>.Standar pelatihan, budaya kerja, dan ekspektasi pelanggan bisa bervariasi di setiap negara, menyebabkan pengalaman tamu yang tidak konsisten.</a:t>
                      </a:r>
                      <a:endParaRPr sz="10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0" lang="en-US" sz="1000" u="none" cap="none" strike="noStrike">
                          <a:latin typeface="Nanum Gothic"/>
                          <a:ea typeface="Nanum Gothic"/>
                          <a:cs typeface="Nanum Gothic"/>
                          <a:sym typeface="Nanum Gothic"/>
                        </a:rPr>
                        <a:t>Service Consistency Score per Country </a:t>
                      </a:r>
                      <a:endParaRPr b="0" sz="10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Nanum Gothic"/>
                          <a:ea typeface="Nanum Gothic"/>
                          <a:cs typeface="Nanum Gothic"/>
                          <a:sym typeface="Nanum Gothic"/>
                        </a:rPr>
                        <a:t>Jika terdapat variasi besar antar negara, ini menandakan kurangnya standarisasi layanan, yang bisa menjadi penyebab rendahnya NPS di beberapa wilayah.</a:t>
                      </a:r>
                      <a:endParaRPr sz="1000" u="none" cap="none" strike="noStrike">
                        <a:latin typeface="Nanum Gothic"/>
                        <a:ea typeface="Nanum Gothic"/>
                        <a:cs typeface="Nanum Gothic"/>
                        <a:sym typeface="Nanum Gothic"/>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idx="1" type="body"/>
          </p:nvPr>
        </p:nvSpPr>
        <p:spPr>
          <a:xfrm>
            <a:off x="1537138" y="2161800"/>
            <a:ext cx="6180938" cy="8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3000"/>
              <a:buNone/>
            </a:pPr>
            <a:r>
              <a:rPr b="1" lang="en-US" sz="3600">
                <a:latin typeface="Lexend"/>
                <a:ea typeface="Lexend"/>
                <a:cs typeface="Lexend"/>
                <a:sym typeface="Lexend"/>
              </a:rPr>
              <a:t>Without Dashboard Data</a:t>
            </a:r>
            <a:endParaRPr b="1" sz="36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p:nvPr/>
        </p:nvSpPr>
        <p:spPr>
          <a:xfrm>
            <a:off x="0" y="333000"/>
            <a:ext cx="5320862"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29" name="Google Shape;129;p3"/>
          <p:cNvSpPr txBox="1"/>
          <p:nvPr/>
        </p:nvSpPr>
        <p:spPr>
          <a:xfrm>
            <a:off x="237850" y="372300"/>
            <a:ext cx="5589600" cy="73863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Business Background</a:t>
            </a:r>
            <a:endParaRPr b="0" i="0" sz="3600" u="none" cap="none" strike="noStrike">
              <a:solidFill>
                <a:srgbClr val="000000"/>
              </a:solidFill>
              <a:latin typeface="Arial"/>
              <a:ea typeface="Arial"/>
              <a:cs typeface="Arial"/>
              <a:sym typeface="Arial"/>
            </a:endParaRPr>
          </a:p>
        </p:txBody>
      </p:sp>
      <p:sp>
        <p:nvSpPr>
          <p:cNvPr id="130" name="Google Shape;130;p3"/>
          <p:cNvSpPr txBox="1"/>
          <p:nvPr/>
        </p:nvSpPr>
        <p:spPr>
          <a:xfrm>
            <a:off x="1525050" y="2427200"/>
            <a:ext cx="6093900" cy="738633"/>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Nanum Gothic"/>
                <a:ea typeface="Nanum Gothic"/>
                <a:cs typeface="Nanum Gothic"/>
                <a:sym typeface="Nanum Gothic"/>
              </a:rPr>
              <a:t>OverU Hotel Ltd adalah perusahaan perhotelan global yang memiliki berbagai hotel franchise di beberapa negara. Perusahaan ingin meningkatkan kepuasan pelanggan dengan menganalisis hasil survei Net Promoter Score (NPS).</a:t>
            </a:r>
            <a:endParaRPr b="0" i="0" sz="1050" u="none" cap="none" strike="noStrike">
              <a:solidFill>
                <a:schemeClr val="dk1"/>
              </a:solidFill>
              <a:latin typeface="Nanum Gothic"/>
              <a:ea typeface="Nanum Gothic"/>
              <a:cs typeface="Nanum Gothic"/>
              <a:sym typeface="Nanum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p:nvPr/>
        </p:nvSpPr>
        <p:spPr>
          <a:xfrm>
            <a:off x="0" y="333000"/>
            <a:ext cx="5351700" cy="10803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36" name="Google Shape;136;p4"/>
          <p:cNvSpPr txBox="1"/>
          <p:nvPr/>
        </p:nvSpPr>
        <p:spPr>
          <a:xfrm>
            <a:off x="0" y="411450"/>
            <a:ext cx="3000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Raleway ExtraBold"/>
                <a:ea typeface="Raleway ExtraBold"/>
                <a:cs typeface="Raleway ExtraBold"/>
                <a:sym typeface="Raleway ExtraBold"/>
              </a:rPr>
              <a:t>DARCI</a:t>
            </a:r>
            <a:endParaRPr b="0" i="0" sz="1400" u="none" cap="none" strike="noStrike">
              <a:solidFill>
                <a:srgbClr val="000000"/>
              </a:solidFill>
              <a:latin typeface="Arial"/>
              <a:ea typeface="Arial"/>
              <a:cs typeface="Arial"/>
              <a:sym typeface="Arial"/>
            </a:endParaRPr>
          </a:p>
        </p:txBody>
      </p:sp>
      <p:graphicFrame>
        <p:nvGraphicFramePr>
          <p:cNvPr id="137" name="Google Shape;137;p4"/>
          <p:cNvGraphicFramePr/>
          <p:nvPr/>
        </p:nvGraphicFramePr>
        <p:xfrm>
          <a:off x="543900" y="1413300"/>
          <a:ext cx="3000000" cy="3000000"/>
        </p:xfrm>
        <a:graphic>
          <a:graphicData uri="http://schemas.openxmlformats.org/drawingml/2006/table">
            <a:tbl>
              <a:tblPr>
                <a:noFill/>
                <a:tableStyleId>{C65531DF-3663-4242-B405-A630FEE211A1}</a:tableStyleId>
              </a:tblPr>
              <a:tblGrid>
                <a:gridCol w="1730800"/>
                <a:gridCol w="2819500"/>
                <a:gridCol w="2819500"/>
              </a:tblGrid>
              <a:tr h="509225">
                <a:tc>
                  <a:txBody>
                    <a:bodyPr/>
                    <a:lstStyle/>
                    <a:p>
                      <a:pPr indent="0" lvl="0" marL="0" rtl="0" algn="l">
                        <a:lnSpc>
                          <a:spcPct val="115000"/>
                        </a:lnSpc>
                        <a:spcBef>
                          <a:spcPts val="0"/>
                        </a:spcBef>
                        <a:spcAft>
                          <a:spcPts val="0"/>
                        </a:spcAft>
                        <a:buNone/>
                      </a:pPr>
                      <a:r>
                        <a:rPr b="1" lang="en-US" sz="1050">
                          <a:latin typeface="Montserrat"/>
                          <a:ea typeface="Montserrat"/>
                          <a:cs typeface="Montserrat"/>
                          <a:sym typeface="Montserrat"/>
                        </a:rPr>
                        <a:t>Decider</a:t>
                      </a:r>
                      <a:endParaRPr b="1" sz="105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Top Level Management at OverU Hotel Ltd,</a:t>
                      </a:r>
                      <a:endParaRPr sz="105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Karena memiliki otoritas untuk menetapkan kebijakan</a:t>
                      </a:r>
                      <a:endParaRPr sz="1050">
                        <a:latin typeface="Nanum Gothic"/>
                        <a:ea typeface="Nanum Gothic"/>
                        <a:cs typeface="Nanum Gothic"/>
                        <a:sym typeface="Nanum Gothic"/>
                      </a:endParaRPr>
                    </a:p>
                  </a:txBody>
                  <a:tcPr marT="91425" marB="91425" marR="91425" marL="91425"/>
                </a:tc>
              </a:tr>
              <a:tr h="847525">
                <a:tc>
                  <a:txBody>
                    <a:bodyPr/>
                    <a:lstStyle/>
                    <a:p>
                      <a:pPr indent="0" lvl="0" marL="0" rtl="0" algn="l">
                        <a:lnSpc>
                          <a:spcPct val="115000"/>
                        </a:lnSpc>
                        <a:spcBef>
                          <a:spcPts val="0"/>
                        </a:spcBef>
                        <a:spcAft>
                          <a:spcPts val="0"/>
                        </a:spcAft>
                        <a:buNone/>
                      </a:pPr>
                      <a:r>
                        <a:rPr b="1" lang="en-US" sz="1050">
                          <a:latin typeface="Montserrat"/>
                          <a:ea typeface="Montserrat"/>
                          <a:cs typeface="Montserrat"/>
                          <a:sym typeface="Montserrat"/>
                        </a:rPr>
                        <a:t>Accountable</a:t>
                      </a:r>
                      <a:endParaRPr b="1" sz="105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Data Analyst Manager &amp; Customer Experience Manager</a:t>
                      </a:r>
                      <a:endParaRPr sz="105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Customer Experience Manager bertanggung jawab memastikan rekomendasi diterapkan dengan baik dalam operasional sehari-hari.</a:t>
                      </a:r>
                      <a:endParaRPr sz="1050">
                        <a:latin typeface="Nanum Gothic"/>
                        <a:ea typeface="Nanum Gothic"/>
                        <a:cs typeface="Nanum Gothic"/>
                        <a:sym typeface="Nanum Gothic"/>
                      </a:endParaRPr>
                    </a:p>
                  </a:txBody>
                  <a:tcPr marT="91425" marB="91425" marR="91425" marL="91425"/>
                </a:tc>
              </a:tr>
              <a:tr h="847525">
                <a:tc>
                  <a:txBody>
                    <a:bodyPr/>
                    <a:lstStyle/>
                    <a:p>
                      <a:pPr indent="0" lvl="0" marL="0" rtl="0" algn="l">
                        <a:lnSpc>
                          <a:spcPct val="115000"/>
                        </a:lnSpc>
                        <a:spcBef>
                          <a:spcPts val="0"/>
                        </a:spcBef>
                        <a:spcAft>
                          <a:spcPts val="0"/>
                        </a:spcAft>
                        <a:buNone/>
                      </a:pPr>
                      <a:r>
                        <a:rPr b="1" lang="en-US" sz="1050">
                          <a:latin typeface="Montserrat"/>
                          <a:ea typeface="Montserrat"/>
                          <a:cs typeface="Montserrat"/>
                          <a:sym typeface="Montserrat"/>
                        </a:rPr>
                        <a:t>Responsible</a:t>
                      </a:r>
                      <a:endParaRPr b="1" sz="105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Data Analyst Team</a:t>
                      </a:r>
                      <a:endParaRPr sz="105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Data Analyst Team bertanggung jawab untuk menganalisis data dan memberikan rekomendasi berbasis wawasan.</a:t>
                      </a:r>
                      <a:endParaRPr sz="1050">
                        <a:latin typeface="Nanum Gothic"/>
                        <a:ea typeface="Nanum Gothic"/>
                        <a:cs typeface="Nanum Gothic"/>
                        <a:sym typeface="Nanum Gothic"/>
                      </a:endParaRPr>
                    </a:p>
                  </a:txBody>
                  <a:tcPr marT="91425" marB="91425" marR="91425" marL="91425"/>
                </a:tc>
              </a:tr>
              <a:tr h="678375">
                <a:tc>
                  <a:txBody>
                    <a:bodyPr/>
                    <a:lstStyle/>
                    <a:p>
                      <a:pPr indent="0" lvl="0" marL="0" rtl="0" algn="l">
                        <a:lnSpc>
                          <a:spcPct val="115000"/>
                        </a:lnSpc>
                        <a:spcBef>
                          <a:spcPts val="0"/>
                        </a:spcBef>
                        <a:spcAft>
                          <a:spcPts val="0"/>
                        </a:spcAft>
                        <a:buNone/>
                      </a:pPr>
                      <a:r>
                        <a:rPr b="1" lang="en-US" sz="1050">
                          <a:latin typeface="Montserrat"/>
                          <a:ea typeface="Montserrat"/>
                          <a:cs typeface="Montserrat"/>
                          <a:sym typeface="Montserrat"/>
                        </a:rPr>
                        <a:t>Consulted</a:t>
                      </a:r>
                      <a:endParaRPr b="1" sz="105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Customer Experience Manager</a:t>
                      </a:r>
                      <a:endParaRPr sz="105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Customer Experience Team menjelaskan kendala dan feedback pelanggan secara langsung.</a:t>
                      </a:r>
                      <a:endParaRPr sz="1050">
                        <a:latin typeface="Nanum Gothic"/>
                        <a:ea typeface="Nanum Gothic"/>
                        <a:cs typeface="Nanum Gothic"/>
                        <a:sym typeface="Nanum Gothic"/>
                      </a:endParaRPr>
                    </a:p>
                  </a:txBody>
                  <a:tcPr marT="91425" marB="91425" marR="91425" marL="91425"/>
                </a:tc>
              </a:tr>
              <a:tr h="847525">
                <a:tc>
                  <a:txBody>
                    <a:bodyPr/>
                    <a:lstStyle/>
                    <a:p>
                      <a:pPr indent="0" lvl="0" marL="0" rtl="0" algn="l">
                        <a:lnSpc>
                          <a:spcPct val="115000"/>
                        </a:lnSpc>
                        <a:spcBef>
                          <a:spcPts val="0"/>
                        </a:spcBef>
                        <a:spcAft>
                          <a:spcPts val="0"/>
                        </a:spcAft>
                        <a:buNone/>
                      </a:pPr>
                      <a:r>
                        <a:rPr b="1" lang="en-US" sz="1050">
                          <a:latin typeface="Montserrat"/>
                          <a:ea typeface="Montserrat"/>
                          <a:cs typeface="Montserrat"/>
                          <a:sym typeface="Montserrat"/>
                        </a:rPr>
                        <a:t>Informed</a:t>
                      </a:r>
                      <a:endParaRPr b="1" sz="105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All staff hotel</a:t>
                      </a:r>
                      <a:endParaRPr sz="1050">
                        <a:latin typeface="Nanum Gothic"/>
                        <a:ea typeface="Nanum Gothic"/>
                        <a:cs typeface="Nanum Gothic"/>
                        <a:sym typeface="Nanum Gothic"/>
                      </a:endParaRPr>
                    </a:p>
                  </a:txBody>
                  <a:tcPr marT="91425" marB="91425" marR="91425" marL="91425"/>
                </a:tc>
                <a:tc>
                  <a:txBody>
                    <a:bodyPr/>
                    <a:lstStyle/>
                    <a:p>
                      <a:pPr indent="0" lvl="0" marL="0" rtl="0" algn="l">
                        <a:lnSpc>
                          <a:spcPct val="115000"/>
                        </a:lnSpc>
                        <a:spcBef>
                          <a:spcPts val="0"/>
                        </a:spcBef>
                        <a:spcAft>
                          <a:spcPts val="0"/>
                        </a:spcAft>
                        <a:buNone/>
                      </a:pPr>
                      <a:r>
                        <a:rPr lang="en-US" sz="1050">
                          <a:latin typeface="Nanum Gothic"/>
                          <a:ea typeface="Nanum Gothic"/>
                          <a:cs typeface="Nanum Gothic"/>
                          <a:sym typeface="Nanum Gothic"/>
                        </a:rPr>
                        <a:t>Semua pihak yang terdampak oleh hasil analisis perlu diinformasikan agar dapat menyesuaikan strategi dan tindakan operasional mereka.</a:t>
                      </a:r>
                      <a:endParaRPr sz="1050">
                        <a:latin typeface="Nanum Gothic"/>
                        <a:ea typeface="Nanum Gothic"/>
                        <a:cs typeface="Nanum Gothic"/>
                        <a:sym typeface="Nanum Gothic"/>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p:nvPr/>
        </p:nvSpPr>
        <p:spPr>
          <a:xfrm>
            <a:off x="0" y="333000"/>
            <a:ext cx="4993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43" name="Google Shape;143;p5"/>
          <p:cNvSpPr txBox="1"/>
          <p:nvPr/>
        </p:nvSpPr>
        <p:spPr>
          <a:xfrm>
            <a:off x="237850" y="37230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Problem Statement</a:t>
            </a:r>
            <a:endParaRPr b="0" i="0" sz="3600" u="none" cap="none" strike="noStrike">
              <a:solidFill>
                <a:srgbClr val="000000"/>
              </a:solidFill>
              <a:latin typeface="Arial"/>
              <a:ea typeface="Arial"/>
              <a:cs typeface="Arial"/>
              <a:sym typeface="Arial"/>
            </a:endParaRPr>
          </a:p>
        </p:txBody>
      </p:sp>
      <p:sp>
        <p:nvSpPr>
          <p:cNvPr id="144" name="Google Shape;144;p5"/>
          <p:cNvSpPr txBox="1"/>
          <p:nvPr/>
        </p:nvSpPr>
        <p:spPr>
          <a:xfrm>
            <a:off x="237850" y="11503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Problem Statement using SMART</a:t>
            </a:r>
            <a:endParaRPr b="0" i="1" sz="1400" u="none" cap="none" strike="noStrike">
              <a:solidFill>
                <a:srgbClr val="000000"/>
              </a:solidFill>
              <a:latin typeface="Raleway"/>
              <a:ea typeface="Raleway"/>
              <a:cs typeface="Raleway"/>
              <a:sym typeface="Raleway"/>
            </a:endParaRPr>
          </a:p>
        </p:txBody>
      </p:sp>
      <p:sp>
        <p:nvSpPr>
          <p:cNvPr id="145" name="Google Shape;145;p5"/>
          <p:cNvSpPr txBox="1"/>
          <p:nvPr/>
        </p:nvSpPr>
        <p:spPr>
          <a:xfrm>
            <a:off x="1525050" y="2427200"/>
            <a:ext cx="6093900" cy="1046410"/>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Nanum Gothic"/>
                <a:ea typeface="Nanum Gothic"/>
                <a:cs typeface="Nanum Gothic"/>
                <a:sym typeface="Nanum Gothic"/>
              </a:rPr>
              <a:t>Bagaimana OverU Hotel Ltd dapat meningkatkan kepuasan pelanggan dengan memahami faktor utama yang memengaruhi skor NPS dan mengidentifikasi area layanan yang perlu diperbaiki dalam periode waktu tertentu?</a:t>
            </a:r>
            <a:endParaRPr b="0" i="0" sz="1100" u="none" cap="none" strike="noStrike">
              <a:solidFill>
                <a:schemeClr val="dk1"/>
              </a:solidFill>
              <a:latin typeface="Nanum Gothic"/>
              <a:ea typeface="Nanum Gothic"/>
              <a:cs typeface="Nanum Gothic"/>
              <a:sym typeface="Nanum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51" name="Google Shape;151;p6"/>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Objective</a:t>
            </a:r>
            <a:endParaRPr b="0" i="0" sz="3600" u="none" cap="none" strike="noStrike">
              <a:solidFill>
                <a:srgbClr val="000000"/>
              </a:solidFill>
              <a:latin typeface="Arial"/>
              <a:ea typeface="Arial"/>
              <a:cs typeface="Arial"/>
              <a:sym typeface="Arial"/>
            </a:endParaRPr>
          </a:p>
        </p:txBody>
      </p:sp>
      <p:sp>
        <p:nvSpPr>
          <p:cNvPr id="152" name="Google Shape;152;p6"/>
          <p:cNvSpPr txBox="1"/>
          <p:nvPr/>
        </p:nvSpPr>
        <p:spPr>
          <a:xfrm>
            <a:off x="152400" y="1150350"/>
            <a:ext cx="438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Objective answering the problem statement</a:t>
            </a:r>
            <a:endParaRPr b="0" i="1" sz="1400" u="none" cap="none" strike="noStrike">
              <a:solidFill>
                <a:srgbClr val="000000"/>
              </a:solidFill>
              <a:latin typeface="Raleway"/>
              <a:ea typeface="Raleway"/>
              <a:cs typeface="Raleway"/>
              <a:sym typeface="Raleway"/>
            </a:endParaRPr>
          </a:p>
        </p:txBody>
      </p:sp>
      <p:sp>
        <p:nvSpPr>
          <p:cNvPr id="153" name="Google Shape;153;p6"/>
          <p:cNvSpPr txBox="1"/>
          <p:nvPr/>
        </p:nvSpPr>
        <p:spPr>
          <a:xfrm>
            <a:off x="1525050" y="2427200"/>
            <a:ext cx="6093900" cy="1908184"/>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Nanum Gothic"/>
                <a:ea typeface="Nanum Gothic"/>
                <a:cs typeface="Nanum Gothic"/>
                <a:sym typeface="Nanum Gothic"/>
              </a:rPr>
              <a:t>Untuk mengidentifikasi faktor utama yang memengaruhi kepuasan pelanggan berdasarkan data NPS, sehingga dapat memberikan rekomendasi berbasis data kepada manajemen OverU Hotel Ltd. Dengan memahami area layanan yang perlu diperbaiki, baik dari segi kualitas pelayanan, kebersihan kamar, maupun ekspektasi pelanggan terhadap hotel, strategi perbaikan dapat diterapkan secara efektif guna meningkatkan skor NPS dan memperbaiki pengalaman pelanggan secara keseluruhan.</a:t>
            </a:r>
            <a:endParaRPr b="0" i="0" sz="1100" u="none" cap="none" strike="noStrike">
              <a:solidFill>
                <a:schemeClr val="dk1"/>
              </a:solidFill>
              <a:latin typeface="Nanum Gothic"/>
              <a:ea typeface="Nanum Gothic"/>
              <a:cs typeface="Nanum Gothic"/>
              <a:sym typeface="Nanum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59" name="Google Shape;159;p7"/>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Root Cause</a:t>
            </a:r>
            <a:endParaRPr b="0" i="0" sz="3600" u="none" cap="none" strike="noStrike">
              <a:solidFill>
                <a:srgbClr val="000000"/>
              </a:solidFill>
              <a:latin typeface="Arial"/>
              <a:ea typeface="Arial"/>
              <a:cs typeface="Arial"/>
              <a:sym typeface="Arial"/>
            </a:endParaRPr>
          </a:p>
        </p:txBody>
      </p:sp>
      <p:sp>
        <p:nvSpPr>
          <p:cNvPr id="160" name="Google Shape;160;p7"/>
          <p:cNvSpPr txBox="1"/>
          <p:nvPr/>
        </p:nvSpPr>
        <p:spPr>
          <a:xfrm>
            <a:off x="152400" y="1150350"/>
            <a:ext cx="438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Make sure the root causes are MECE</a:t>
            </a:r>
            <a:endParaRPr b="0" i="1" sz="1400" u="none" cap="none" strike="noStrike">
              <a:solidFill>
                <a:srgbClr val="000000"/>
              </a:solidFill>
              <a:latin typeface="Raleway"/>
              <a:ea typeface="Raleway"/>
              <a:cs typeface="Raleway"/>
              <a:sym typeface="Raleway"/>
            </a:endParaRPr>
          </a:p>
        </p:txBody>
      </p:sp>
      <p:cxnSp>
        <p:nvCxnSpPr>
          <p:cNvPr id="161" name="Google Shape;161;p7"/>
          <p:cNvCxnSpPr>
            <a:stCxn id="162" idx="6"/>
            <a:endCxn id="163" idx="2"/>
          </p:cNvCxnSpPr>
          <p:nvPr/>
        </p:nvCxnSpPr>
        <p:spPr>
          <a:xfrm>
            <a:off x="2431575" y="2829775"/>
            <a:ext cx="702300" cy="10917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164" name="Google Shape;164;p7"/>
          <p:cNvCxnSpPr>
            <a:stCxn id="162" idx="6"/>
            <a:endCxn id="165" idx="2"/>
          </p:cNvCxnSpPr>
          <p:nvPr/>
        </p:nvCxnSpPr>
        <p:spPr>
          <a:xfrm flipH="1" rot="10800000">
            <a:off x="2431575" y="1893775"/>
            <a:ext cx="702300" cy="9360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166" name="Google Shape;166;p7"/>
          <p:cNvCxnSpPr>
            <a:stCxn id="167" idx="3"/>
            <a:endCxn id="168" idx="2"/>
          </p:cNvCxnSpPr>
          <p:nvPr/>
        </p:nvCxnSpPr>
        <p:spPr>
          <a:xfrm flipH="1" rot="10800000">
            <a:off x="4757857" y="1390975"/>
            <a:ext cx="1063500" cy="502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69" name="Google Shape;169;p7"/>
          <p:cNvCxnSpPr>
            <a:stCxn id="167" idx="3"/>
            <a:endCxn id="170" idx="2"/>
          </p:cNvCxnSpPr>
          <p:nvPr/>
        </p:nvCxnSpPr>
        <p:spPr>
          <a:xfrm>
            <a:off x="4757857" y="1893775"/>
            <a:ext cx="982800" cy="2547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171" name="Google Shape;171;p7"/>
          <p:cNvCxnSpPr>
            <a:stCxn id="172" idx="3"/>
            <a:endCxn id="173" idx="2"/>
          </p:cNvCxnSpPr>
          <p:nvPr/>
        </p:nvCxnSpPr>
        <p:spPr>
          <a:xfrm flipH="1" rot="10800000">
            <a:off x="4757857" y="3434600"/>
            <a:ext cx="982800" cy="4869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174" name="Google Shape;174;p7"/>
          <p:cNvCxnSpPr>
            <a:stCxn id="172" idx="3"/>
            <a:endCxn id="175" idx="2"/>
          </p:cNvCxnSpPr>
          <p:nvPr/>
        </p:nvCxnSpPr>
        <p:spPr>
          <a:xfrm>
            <a:off x="4757857" y="3921500"/>
            <a:ext cx="982800" cy="427500"/>
          </a:xfrm>
          <a:prstGeom prst="bentConnector3">
            <a:avLst>
              <a:gd fmla="val 50001" name="adj1"/>
            </a:avLst>
          </a:prstGeom>
          <a:noFill/>
          <a:ln cap="flat" cmpd="sng" w="9525">
            <a:solidFill>
              <a:srgbClr val="C2C2C2"/>
            </a:solidFill>
            <a:prstDash val="solid"/>
            <a:round/>
            <a:headEnd len="sm" w="sm" type="none"/>
            <a:tailEnd len="sm" w="sm" type="none"/>
          </a:ln>
        </p:spPr>
      </p:cxnSp>
      <p:grpSp>
        <p:nvGrpSpPr>
          <p:cNvPr id="176" name="Google Shape;176;p7"/>
          <p:cNvGrpSpPr/>
          <p:nvPr/>
        </p:nvGrpSpPr>
        <p:grpSpPr>
          <a:xfrm>
            <a:off x="5821360" y="1231350"/>
            <a:ext cx="2038248" cy="319200"/>
            <a:chOff x="5592550" y="1018950"/>
            <a:chExt cx="1356300" cy="319200"/>
          </a:xfrm>
        </p:grpSpPr>
        <p:sp>
          <p:nvSpPr>
            <p:cNvPr id="177" name="Google Shape;177;p7"/>
            <p:cNvSpPr/>
            <p:nvPr/>
          </p:nvSpPr>
          <p:spPr>
            <a:xfrm>
              <a:off x="5766550" y="10189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Kualitas Pelayanan</a:t>
              </a:r>
              <a:endParaRPr b="0" i="0" sz="1100" u="none" cap="none" strike="noStrike">
                <a:solidFill>
                  <a:srgbClr val="3D3D3D"/>
                </a:solidFill>
                <a:latin typeface="Nanum Gothic"/>
                <a:ea typeface="Nanum Gothic"/>
                <a:cs typeface="Nanum Gothic"/>
                <a:sym typeface="Nanum Gothic"/>
              </a:endParaRPr>
            </a:p>
          </p:txBody>
        </p:sp>
        <p:sp>
          <p:nvSpPr>
            <p:cNvPr id="168" name="Google Shape;168;p7"/>
            <p:cNvSpPr/>
            <p:nvPr/>
          </p:nvSpPr>
          <p:spPr>
            <a:xfrm>
              <a:off x="5592550" y="10915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178" name="Google Shape;178;p7"/>
          <p:cNvGrpSpPr/>
          <p:nvPr/>
        </p:nvGrpSpPr>
        <p:grpSpPr>
          <a:xfrm>
            <a:off x="3133823" y="1734175"/>
            <a:ext cx="1624034" cy="319200"/>
            <a:chOff x="3650050" y="1476150"/>
            <a:chExt cx="1356300" cy="319200"/>
          </a:xfrm>
        </p:grpSpPr>
        <p:sp>
          <p:nvSpPr>
            <p:cNvPr id="167" name="Google Shape;167;p7"/>
            <p:cNvSpPr/>
            <p:nvPr/>
          </p:nvSpPr>
          <p:spPr>
            <a:xfrm>
              <a:off x="3824050" y="14761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Internal</a:t>
              </a:r>
              <a:endParaRPr b="0" i="0" sz="1100" u="none" cap="none" strike="noStrike">
                <a:solidFill>
                  <a:srgbClr val="3D3D3D"/>
                </a:solidFill>
                <a:latin typeface="Nanum Gothic"/>
                <a:ea typeface="Nanum Gothic"/>
                <a:cs typeface="Nanum Gothic"/>
                <a:sym typeface="Nanum Gothic"/>
              </a:endParaRPr>
            </a:p>
          </p:txBody>
        </p:sp>
        <p:sp>
          <p:nvSpPr>
            <p:cNvPr id="165" name="Google Shape;165;p7"/>
            <p:cNvSpPr/>
            <p:nvPr/>
          </p:nvSpPr>
          <p:spPr>
            <a:xfrm>
              <a:off x="3650050" y="1548750"/>
              <a:ext cx="174000" cy="174000"/>
            </a:xfrm>
            <a:prstGeom prst="ellipse">
              <a:avLst/>
            </a:prstGeom>
            <a:solidFill>
              <a:srgbClr val="414141"/>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179" name="Google Shape;179;p7"/>
          <p:cNvGrpSpPr/>
          <p:nvPr/>
        </p:nvGrpSpPr>
        <p:grpSpPr>
          <a:xfrm>
            <a:off x="654700" y="2670175"/>
            <a:ext cx="1776875" cy="319200"/>
            <a:chOff x="1182150" y="2412150"/>
            <a:chExt cx="1776875" cy="319200"/>
          </a:xfrm>
        </p:grpSpPr>
        <p:sp>
          <p:nvSpPr>
            <p:cNvPr id="180" name="Google Shape;180;p7"/>
            <p:cNvSpPr/>
            <p:nvPr/>
          </p:nvSpPr>
          <p:spPr>
            <a:xfrm>
              <a:off x="1182150" y="2412150"/>
              <a:ext cx="15969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Skor NPS Rendah</a:t>
              </a:r>
              <a:endParaRPr b="0" i="0" sz="1100" u="none" cap="none" strike="noStrike">
                <a:solidFill>
                  <a:srgbClr val="3D3D3D"/>
                </a:solidFill>
                <a:latin typeface="Nanum Gothic"/>
                <a:ea typeface="Nanum Gothic"/>
                <a:cs typeface="Nanum Gothic"/>
                <a:sym typeface="Nanum Gothic"/>
              </a:endParaRPr>
            </a:p>
          </p:txBody>
        </p:sp>
        <p:sp>
          <p:nvSpPr>
            <p:cNvPr id="162" name="Google Shape;162;p7"/>
            <p:cNvSpPr/>
            <p:nvPr/>
          </p:nvSpPr>
          <p:spPr>
            <a:xfrm>
              <a:off x="2785025" y="2484750"/>
              <a:ext cx="174000" cy="174000"/>
            </a:xfrm>
            <a:prstGeom prst="ellipse">
              <a:avLst/>
            </a:prstGeom>
            <a:solidFill>
              <a:srgbClr val="2F2F2F"/>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181" name="Google Shape;181;p7"/>
          <p:cNvGrpSpPr/>
          <p:nvPr/>
        </p:nvGrpSpPr>
        <p:grpSpPr>
          <a:xfrm>
            <a:off x="3133823" y="3761900"/>
            <a:ext cx="1624034" cy="319200"/>
            <a:chOff x="3650050" y="3348150"/>
            <a:chExt cx="1356300" cy="319200"/>
          </a:xfrm>
        </p:grpSpPr>
        <p:sp>
          <p:nvSpPr>
            <p:cNvPr id="172" name="Google Shape;172;p7"/>
            <p:cNvSpPr/>
            <p:nvPr/>
          </p:nvSpPr>
          <p:spPr>
            <a:xfrm>
              <a:off x="3824050" y="33481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Eksternal</a:t>
              </a:r>
              <a:endParaRPr b="0" i="0" sz="1100" u="none" cap="none" strike="noStrike">
                <a:solidFill>
                  <a:srgbClr val="3D3D3D"/>
                </a:solidFill>
                <a:latin typeface="Nanum Gothic"/>
                <a:ea typeface="Nanum Gothic"/>
                <a:cs typeface="Nanum Gothic"/>
                <a:sym typeface="Nanum Gothic"/>
              </a:endParaRPr>
            </a:p>
          </p:txBody>
        </p:sp>
        <p:sp>
          <p:nvSpPr>
            <p:cNvPr id="163" name="Google Shape;163;p7"/>
            <p:cNvSpPr/>
            <p:nvPr/>
          </p:nvSpPr>
          <p:spPr>
            <a:xfrm>
              <a:off x="3650050" y="3420750"/>
              <a:ext cx="174000" cy="174000"/>
            </a:xfrm>
            <a:prstGeom prst="ellipse">
              <a:avLst/>
            </a:prstGeom>
            <a:solidFill>
              <a:srgbClr val="414141"/>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182" name="Google Shape;182;p7"/>
          <p:cNvGrpSpPr/>
          <p:nvPr/>
        </p:nvGrpSpPr>
        <p:grpSpPr>
          <a:xfrm>
            <a:off x="5740672" y="2003450"/>
            <a:ext cx="2038248" cy="319200"/>
            <a:chOff x="5592550" y="1933350"/>
            <a:chExt cx="1356300" cy="319200"/>
          </a:xfrm>
        </p:grpSpPr>
        <p:sp>
          <p:nvSpPr>
            <p:cNvPr id="183" name="Google Shape;183;p7"/>
            <p:cNvSpPr/>
            <p:nvPr/>
          </p:nvSpPr>
          <p:spPr>
            <a:xfrm>
              <a:off x="5766550" y="19333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Kualitas Kamar/Fasilitas</a:t>
              </a:r>
              <a:endParaRPr b="0" i="0" sz="1100" u="none" cap="none" strike="noStrike">
                <a:solidFill>
                  <a:srgbClr val="3D3D3D"/>
                </a:solidFill>
                <a:latin typeface="Nanum Gothic"/>
                <a:ea typeface="Nanum Gothic"/>
                <a:cs typeface="Nanum Gothic"/>
                <a:sym typeface="Nanum Gothic"/>
              </a:endParaRPr>
            </a:p>
          </p:txBody>
        </p:sp>
        <p:sp>
          <p:nvSpPr>
            <p:cNvPr id="170" name="Google Shape;170;p7"/>
            <p:cNvSpPr/>
            <p:nvPr/>
          </p:nvSpPr>
          <p:spPr>
            <a:xfrm>
              <a:off x="5592550" y="19912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184" name="Google Shape;184;p7"/>
          <p:cNvGrpSpPr/>
          <p:nvPr/>
        </p:nvGrpSpPr>
        <p:grpSpPr>
          <a:xfrm>
            <a:off x="5740672" y="3274975"/>
            <a:ext cx="2199638" cy="593700"/>
            <a:chOff x="5592550" y="2890950"/>
            <a:chExt cx="1463693" cy="593700"/>
          </a:xfrm>
        </p:grpSpPr>
        <p:sp>
          <p:nvSpPr>
            <p:cNvPr id="185" name="Google Shape;185;p7"/>
            <p:cNvSpPr/>
            <p:nvPr/>
          </p:nvSpPr>
          <p:spPr>
            <a:xfrm>
              <a:off x="5766543" y="2890950"/>
              <a:ext cx="1289700" cy="5937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Ekspektasi Pelanggan/Perbandingan dengan Kompetitor</a:t>
              </a:r>
              <a:endParaRPr b="0" i="0" sz="1100" u="none" cap="none" strike="noStrike">
                <a:solidFill>
                  <a:srgbClr val="3D3D3D"/>
                </a:solidFill>
                <a:latin typeface="Nanum Gothic"/>
                <a:ea typeface="Nanum Gothic"/>
                <a:cs typeface="Nanum Gothic"/>
                <a:sym typeface="Nanum Gothic"/>
              </a:endParaRPr>
            </a:p>
          </p:txBody>
        </p:sp>
        <p:sp>
          <p:nvSpPr>
            <p:cNvPr id="173" name="Google Shape;173;p7"/>
            <p:cNvSpPr/>
            <p:nvPr/>
          </p:nvSpPr>
          <p:spPr>
            <a:xfrm>
              <a:off x="5592550" y="29635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186" name="Google Shape;186;p7"/>
          <p:cNvGrpSpPr/>
          <p:nvPr/>
        </p:nvGrpSpPr>
        <p:grpSpPr>
          <a:xfrm>
            <a:off x="5740672" y="4189375"/>
            <a:ext cx="2038248" cy="319200"/>
            <a:chOff x="5592550" y="3805350"/>
            <a:chExt cx="1356300" cy="319200"/>
          </a:xfrm>
        </p:grpSpPr>
        <p:sp>
          <p:nvSpPr>
            <p:cNvPr id="187" name="Google Shape;187;p7"/>
            <p:cNvSpPr/>
            <p:nvPr/>
          </p:nvSpPr>
          <p:spPr>
            <a:xfrm>
              <a:off x="5766550" y="38053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Faktor Lingkungan/Lokasi</a:t>
              </a:r>
              <a:endParaRPr b="0" i="0" sz="1100" u="none" cap="none" strike="noStrike">
                <a:solidFill>
                  <a:srgbClr val="3D3D3D"/>
                </a:solidFill>
                <a:latin typeface="Nanum Gothic"/>
                <a:ea typeface="Nanum Gothic"/>
                <a:cs typeface="Nanum Gothic"/>
                <a:sym typeface="Nanum Gothic"/>
              </a:endParaRPr>
            </a:p>
          </p:txBody>
        </p:sp>
        <p:sp>
          <p:nvSpPr>
            <p:cNvPr id="175" name="Google Shape;175;p7"/>
            <p:cNvSpPr/>
            <p:nvPr/>
          </p:nvSpPr>
          <p:spPr>
            <a:xfrm>
              <a:off x="5592550" y="38779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grpSp>
        <p:nvGrpSpPr>
          <p:cNvPr id="188" name="Google Shape;188;p7"/>
          <p:cNvGrpSpPr/>
          <p:nvPr/>
        </p:nvGrpSpPr>
        <p:grpSpPr>
          <a:xfrm>
            <a:off x="5740672" y="2661000"/>
            <a:ext cx="2038248" cy="319200"/>
            <a:chOff x="5592550" y="1933350"/>
            <a:chExt cx="1356300" cy="319200"/>
          </a:xfrm>
        </p:grpSpPr>
        <p:sp>
          <p:nvSpPr>
            <p:cNvPr id="189" name="Google Shape;189;p7"/>
            <p:cNvSpPr/>
            <p:nvPr/>
          </p:nvSpPr>
          <p:spPr>
            <a:xfrm>
              <a:off x="5766550" y="19333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3D3D3D"/>
                  </a:solidFill>
                  <a:latin typeface="Nanum Gothic"/>
                  <a:ea typeface="Nanum Gothic"/>
                  <a:cs typeface="Nanum Gothic"/>
                  <a:sym typeface="Nanum Gothic"/>
                </a:rPr>
                <a:t>Harga/Value for Money</a:t>
              </a:r>
              <a:endParaRPr b="0" i="0" sz="1100" u="none" cap="none" strike="noStrike">
                <a:solidFill>
                  <a:srgbClr val="3D3D3D"/>
                </a:solidFill>
                <a:latin typeface="Nanum Gothic"/>
                <a:ea typeface="Nanum Gothic"/>
                <a:cs typeface="Nanum Gothic"/>
                <a:sym typeface="Nanum Gothic"/>
              </a:endParaRPr>
            </a:p>
          </p:txBody>
        </p:sp>
        <p:sp>
          <p:nvSpPr>
            <p:cNvPr id="190" name="Google Shape;190;p7"/>
            <p:cNvSpPr/>
            <p:nvPr/>
          </p:nvSpPr>
          <p:spPr>
            <a:xfrm>
              <a:off x="5592550" y="19912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anum Gothic"/>
                <a:ea typeface="Nanum Gothic"/>
                <a:cs typeface="Nanum Gothic"/>
                <a:sym typeface="Nanum Gothic"/>
              </a:endParaRPr>
            </a:p>
          </p:txBody>
        </p:sp>
      </p:grpSp>
      <p:cxnSp>
        <p:nvCxnSpPr>
          <p:cNvPr id="191" name="Google Shape;191;p7"/>
          <p:cNvCxnSpPr>
            <a:endCxn id="190" idx="2"/>
          </p:cNvCxnSpPr>
          <p:nvPr/>
        </p:nvCxnSpPr>
        <p:spPr>
          <a:xfrm flipH="1" rot="-5400000">
            <a:off x="5272972" y="2338200"/>
            <a:ext cx="647100" cy="288300"/>
          </a:xfrm>
          <a:prstGeom prst="bentConnector2">
            <a:avLst/>
          </a:prstGeom>
          <a:noFill/>
          <a:ln cap="flat" cmpd="sng" w="9525">
            <a:solidFill>
              <a:srgbClr val="C2C2C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97" name="Google Shape;197;p8"/>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Hypotheses</a:t>
            </a:r>
            <a:endParaRPr b="0" i="0" sz="3600" u="none" cap="none" strike="noStrike">
              <a:solidFill>
                <a:srgbClr val="000000"/>
              </a:solidFill>
              <a:latin typeface="Arial"/>
              <a:ea typeface="Arial"/>
              <a:cs typeface="Arial"/>
              <a:sym typeface="Arial"/>
            </a:endParaRPr>
          </a:p>
        </p:txBody>
      </p:sp>
      <p:sp>
        <p:nvSpPr>
          <p:cNvPr id="198" name="Google Shape;198;p8"/>
          <p:cNvSpPr txBox="1"/>
          <p:nvPr/>
        </p:nvSpPr>
        <p:spPr>
          <a:xfrm>
            <a:off x="152400" y="1150350"/>
            <a:ext cx="438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Prioritize hypotheses based on</a:t>
            </a:r>
            <a:r>
              <a:rPr b="1" i="1" lang="en-US" sz="1400" u="none" cap="none" strike="noStrike">
                <a:solidFill>
                  <a:srgbClr val="000000"/>
                </a:solidFill>
                <a:latin typeface="Raleway"/>
                <a:ea typeface="Raleway"/>
                <a:cs typeface="Raleway"/>
                <a:sym typeface="Raleway"/>
              </a:rPr>
              <a:t> root causes</a:t>
            </a:r>
            <a:endParaRPr b="1" i="1" sz="1400" u="none" cap="none" strike="noStrike">
              <a:solidFill>
                <a:srgbClr val="000000"/>
              </a:solidFill>
              <a:latin typeface="Raleway"/>
              <a:ea typeface="Raleway"/>
              <a:cs typeface="Raleway"/>
              <a:sym typeface="Raleway"/>
            </a:endParaRPr>
          </a:p>
        </p:txBody>
      </p:sp>
      <p:graphicFrame>
        <p:nvGraphicFramePr>
          <p:cNvPr id="199" name="Google Shape;199;p8"/>
          <p:cNvGraphicFramePr/>
          <p:nvPr/>
        </p:nvGraphicFramePr>
        <p:xfrm>
          <a:off x="916499" y="1757938"/>
          <a:ext cx="3000000" cy="3000000"/>
        </p:xfrm>
        <a:graphic>
          <a:graphicData uri="http://schemas.openxmlformats.org/drawingml/2006/table">
            <a:tbl>
              <a:tblPr>
                <a:noFill/>
                <a:tableStyleId>{8AEF2753-8120-4093-A049-AE69FB44D180}</a:tableStyleId>
              </a:tblPr>
              <a:tblGrid>
                <a:gridCol w="2074350"/>
                <a:gridCol w="5298225"/>
              </a:tblGrid>
              <a:tr h="6067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Root Causes</a:t>
                      </a:r>
                      <a:endParaRPr b="1" sz="1400" u="none" cap="none" strike="noStrike">
                        <a:latin typeface="Lexend"/>
                        <a:ea typeface="Lexend"/>
                        <a:cs typeface="Lexend"/>
                        <a:sym typeface="Lexend"/>
                      </a:endParaRPr>
                    </a:p>
                  </a:txBody>
                  <a:tcPr marT="91425" marB="91425" marR="91425" marL="91425">
                    <a:lnB cap="flat" cmpd="sng" w="9525">
                      <a:solidFill>
                        <a:srgbClr val="2F2F2F"/>
                      </a:solidFill>
                      <a:prstDash val="solid"/>
                      <a:round/>
                      <a:headEnd len="sm" w="sm" type="none"/>
                      <a:tailEnd len="sm" w="sm" type="none"/>
                    </a:lnB>
                    <a:solidFill>
                      <a:srgbClr val="FFB6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Hypotheses</a:t>
                      </a:r>
                      <a:endParaRPr b="1" sz="1400" u="none" cap="none" strike="noStrike">
                        <a:latin typeface="Lexend"/>
                        <a:ea typeface="Lexend"/>
                        <a:cs typeface="Lexend"/>
                        <a:sym typeface="Lexend"/>
                      </a:endParaRPr>
                    </a:p>
                  </a:txBody>
                  <a:tcPr marT="91425" marB="91425" marR="91425" marL="91425">
                    <a:solidFill>
                      <a:srgbClr val="FFB600"/>
                    </a:solidFill>
                  </a:tcPr>
                </a:tc>
              </a:tr>
              <a:tr h="8494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D3D3D"/>
                          </a:solidFill>
                          <a:latin typeface="Nanum Gothic"/>
                          <a:ea typeface="Nanum Gothic"/>
                          <a:cs typeface="Nanum Gothic"/>
                          <a:sym typeface="Nanum Gothic"/>
                        </a:rPr>
                        <a:t>Kualitas Pelayanan</a:t>
                      </a:r>
                      <a:endParaRPr sz="1100" u="none" cap="none" strike="noStrike">
                        <a:latin typeface="Nanum Gothic"/>
                        <a:ea typeface="Nanum Gothic"/>
                        <a:cs typeface="Nanum Gothic"/>
                        <a:sym typeface="Nanum Gothic"/>
                      </a:endParaRPr>
                    </a:p>
                  </a:txBody>
                  <a:tcPr marT="91425" marB="91425" marR="91425" marL="91425">
                    <a:lnL cap="flat" cmpd="sng" w="9525">
                      <a:solidFill>
                        <a:srgbClr val="2F2F2F"/>
                      </a:solidFill>
                      <a:prstDash val="solid"/>
                      <a:round/>
                      <a:headEnd len="sm" w="sm" type="none"/>
                      <a:tailEnd len="sm" w="sm" type="none"/>
                    </a:lnL>
                    <a:lnR cap="flat" cmpd="sng" w="9525">
                      <a:solidFill>
                        <a:srgbClr val="2F2F2F"/>
                      </a:solidFill>
                      <a:prstDash val="solid"/>
                      <a:round/>
                      <a:headEnd len="sm" w="sm" type="none"/>
                      <a:tailEnd len="sm" w="sm" type="none"/>
                    </a:lnR>
                    <a:lnT cap="flat" cmpd="sng" w="9525">
                      <a:solidFill>
                        <a:srgbClr val="2F2F2F"/>
                      </a:solidFill>
                      <a:prstDash val="solid"/>
                      <a:round/>
                      <a:headEnd len="sm" w="sm" type="none"/>
                      <a:tailEnd len="sm" w="sm" type="none"/>
                    </a:lnT>
                    <a:lnB cap="flat" cmpd="sng" w="9525">
                      <a:solidFill>
                        <a:srgbClr val="2F2F2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Pelanggan/Customer mengharapkan layanan cepat dan responsif, jika respon lambat, mereka mungkin akan memberikan skor rendah </a:t>
                      </a:r>
                      <a:endParaRPr sz="1100" u="none" cap="none" strike="noStrike">
                        <a:latin typeface="Nanum Gothic"/>
                        <a:ea typeface="Nanum Gothic"/>
                        <a:cs typeface="Nanum Gothic"/>
                        <a:sym typeface="Nanum Gothic"/>
                      </a:endParaRPr>
                    </a:p>
                  </a:txBody>
                  <a:tcPr marT="91425" marB="91425" marR="91425" marL="91425">
                    <a:lnL cap="flat" cmpd="sng" w="9525">
                      <a:solidFill>
                        <a:srgbClr val="2F2F2F"/>
                      </a:solidFill>
                      <a:prstDash val="solid"/>
                      <a:round/>
                      <a:headEnd len="sm" w="sm" type="none"/>
                      <a:tailEnd len="sm" w="sm" type="none"/>
                    </a:lnL>
                    <a:lnR cap="flat" cmpd="sng" w="9525">
                      <a:solidFill>
                        <a:srgbClr val="2F2F2F"/>
                      </a:solidFill>
                      <a:prstDash val="solid"/>
                      <a:round/>
                      <a:headEnd len="sm" w="sm" type="none"/>
                      <a:tailEnd len="sm" w="sm" type="none"/>
                    </a:lnR>
                    <a:lnB cap="flat" cmpd="sng" w="9525">
                      <a:solidFill>
                        <a:schemeClr val="dk1"/>
                      </a:solidFill>
                      <a:prstDash val="solid"/>
                      <a:round/>
                      <a:headEnd len="sm" w="sm" type="none"/>
                      <a:tailEnd len="sm" w="sm" type="none"/>
                    </a:lnB>
                  </a:tcPr>
                </a:tc>
              </a:tr>
              <a:tr h="8528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D3D3D"/>
                          </a:solidFill>
                          <a:latin typeface="Nanum Gothic"/>
                          <a:ea typeface="Nanum Gothic"/>
                          <a:cs typeface="Nanum Gothic"/>
                          <a:sym typeface="Nanum Gothic"/>
                        </a:rPr>
                        <a:t>Kamar &amp; Fasilitas</a:t>
                      </a:r>
                      <a:endParaRPr sz="1100" u="none" cap="none" strike="noStrike">
                        <a:solidFill>
                          <a:srgbClr val="3D3D3D"/>
                        </a:solidFill>
                        <a:latin typeface="Nanum Gothic"/>
                        <a:ea typeface="Nanum Gothic"/>
                        <a:cs typeface="Nanum Gothic"/>
                        <a:sym typeface="Nanum Gothic"/>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Nanum Gothic"/>
                        <a:ea typeface="Nanum Gothic"/>
                        <a:cs typeface="Nanum Gothic"/>
                        <a:sym typeface="Nanum Gothic"/>
                      </a:endParaRPr>
                    </a:p>
                  </a:txBody>
                  <a:tcPr marT="91425" marB="91425" marR="91425" marL="91425">
                    <a:lnR cap="flat" cmpd="sng" w="9525">
                      <a:solidFill>
                        <a:schemeClr val="dk1"/>
                      </a:solidFill>
                      <a:prstDash val="solid"/>
                      <a:round/>
                      <a:headEnd len="sm" w="sm" type="none"/>
                      <a:tailEnd len="sm" w="sm" type="none"/>
                    </a:lnR>
                    <a:lnT cap="flat" cmpd="sng" w="9525">
                      <a:solidFill>
                        <a:srgbClr val="2F2F2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Kebersihan memiliki dampak besar terhadap kepuasan pelanggan, karena kebersihan merupakan faktor dasar yang diharapkan pelanggan </a:t>
                      </a:r>
                      <a:endParaRPr sz="1100" u="none" cap="none" strike="noStrike">
                        <a:latin typeface="Nanum Gothic"/>
                        <a:ea typeface="Nanum Gothic"/>
                        <a:cs typeface="Nanum Gothic"/>
                        <a:sym typeface="Nanum Gothic"/>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494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D3D3D"/>
                          </a:solidFill>
                          <a:latin typeface="Nanum Gothic"/>
                          <a:ea typeface="Nanum Gothic"/>
                          <a:cs typeface="Nanum Gothic"/>
                          <a:sym typeface="Nanum Gothic"/>
                        </a:rPr>
                        <a:t>Ekspektasi Pelanggan </a:t>
                      </a:r>
                      <a:endParaRPr sz="1100" u="none" cap="none" strike="noStrike">
                        <a:solidFill>
                          <a:srgbClr val="3D3D3D"/>
                        </a:solidFill>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Jika pelanggan melihat ulasan negatif sebelum menginap, mereka mungkin datang dengan ekspektasi rendah, yang memengaruhi pengalaman mereka</a:t>
                      </a:r>
                      <a:endParaRPr sz="1100" u="none" cap="none" strike="noStrike">
                        <a:latin typeface="Nanum Gothic"/>
                        <a:ea typeface="Nanum Gothic"/>
                        <a:cs typeface="Nanum Gothic"/>
                        <a:sym typeface="Nanum Gothic"/>
                      </a:endParaRPr>
                    </a:p>
                  </a:txBody>
                  <a:tcPr marT="91425" marB="91425" marR="91425" marL="91425">
                    <a:lnT cap="flat" cmpd="sng" w="9525">
                      <a:solidFill>
                        <a:schemeClr val="dk1"/>
                      </a:solidFill>
                      <a:prstDash val="solid"/>
                      <a:round/>
                      <a:headEnd len="sm" w="sm" type="none"/>
                      <a:tailEnd len="sm" w="sm" type="none"/>
                    </a:ln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05" name="Google Shape;205;p9"/>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Raleway ExtraBold"/>
                <a:ea typeface="Raleway ExtraBold"/>
                <a:cs typeface="Raleway ExtraBold"/>
                <a:sym typeface="Raleway ExtraBold"/>
              </a:rPr>
              <a:t>Metrics</a:t>
            </a:r>
            <a:endParaRPr b="0" i="0" sz="3600" u="none" cap="none" strike="noStrike">
              <a:solidFill>
                <a:srgbClr val="000000"/>
              </a:solidFill>
              <a:latin typeface="Arial"/>
              <a:ea typeface="Arial"/>
              <a:cs typeface="Arial"/>
              <a:sym typeface="Arial"/>
            </a:endParaRPr>
          </a:p>
        </p:txBody>
      </p:sp>
      <p:sp>
        <p:nvSpPr>
          <p:cNvPr id="206" name="Google Shape;206;p9"/>
          <p:cNvSpPr txBox="1"/>
          <p:nvPr/>
        </p:nvSpPr>
        <p:spPr>
          <a:xfrm>
            <a:off x="152400" y="1150350"/>
            <a:ext cx="516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Raleway"/>
                <a:ea typeface="Raleway"/>
                <a:cs typeface="Raleway"/>
                <a:sym typeface="Raleway"/>
              </a:rPr>
              <a:t>Provide </a:t>
            </a:r>
            <a:r>
              <a:rPr b="1" i="1" lang="en-US" sz="1400" u="none" cap="none" strike="noStrike">
                <a:solidFill>
                  <a:srgbClr val="000000"/>
                </a:solidFill>
                <a:latin typeface="Raleway"/>
                <a:ea typeface="Raleway"/>
                <a:cs typeface="Raleway"/>
                <a:sym typeface="Raleway"/>
              </a:rPr>
              <a:t>3</a:t>
            </a:r>
            <a:r>
              <a:rPr b="0" i="1" lang="en-US" sz="1400" u="none" cap="none" strike="noStrike">
                <a:solidFill>
                  <a:srgbClr val="000000"/>
                </a:solidFill>
                <a:latin typeface="Raleway"/>
                <a:ea typeface="Raleway"/>
                <a:cs typeface="Raleway"/>
                <a:sym typeface="Raleway"/>
              </a:rPr>
              <a:t> </a:t>
            </a:r>
            <a:r>
              <a:rPr b="1" i="1" lang="en-US" sz="1400" u="none" cap="none" strike="noStrike">
                <a:solidFill>
                  <a:srgbClr val="000000"/>
                </a:solidFill>
                <a:latin typeface="Raleway"/>
                <a:ea typeface="Raleway"/>
                <a:cs typeface="Raleway"/>
                <a:sym typeface="Raleway"/>
              </a:rPr>
              <a:t>actionable </a:t>
            </a:r>
            <a:r>
              <a:rPr b="0" i="1" lang="en-US" sz="1400" u="none" cap="none" strike="noStrike">
                <a:solidFill>
                  <a:srgbClr val="000000"/>
                </a:solidFill>
                <a:latin typeface="Raleway"/>
                <a:ea typeface="Raleway"/>
                <a:cs typeface="Raleway"/>
                <a:sym typeface="Raleway"/>
              </a:rPr>
              <a:t>metrics with rational </a:t>
            </a:r>
            <a:r>
              <a:rPr b="1" i="1" lang="en-US" sz="1400" u="none" cap="none" strike="noStrike">
                <a:solidFill>
                  <a:srgbClr val="000000"/>
                </a:solidFill>
                <a:latin typeface="Raleway"/>
                <a:ea typeface="Raleway"/>
                <a:cs typeface="Raleway"/>
                <a:sym typeface="Raleway"/>
              </a:rPr>
              <a:t>reason </a:t>
            </a:r>
            <a:r>
              <a:rPr b="0" i="1" lang="en-US" sz="1400" u="none" cap="none" strike="noStrike">
                <a:solidFill>
                  <a:srgbClr val="000000"/>
                </a:solidFill>
                <a:latin typeface="Raleway"/>
                <a:ea typeface="Raleway"/>
                <a:cs typeface="Raleway"/>
                <a:sym typeface="Raleway"/>
              </a:rPr>
              <a:t>and clear </a:t>
            </a:r>
            <a:endParaRPr b="0" i="1" sz="1400" u="none" cap="none" strike="noStrike">
              <a:solidFill>
                <a:srgbClr val="000000"/>
              </a:solidFill>
              <a:latin typeface="Raleway"/>
              <a:ea typeface="Raleway"/>
              <a:cs typeface="Raleway"/>
              <a:sym typeface="Raleway"/>
            </a:endParaRPr>
          </a:p>
        </p:txBody>
      </p:sp>
      <p:graphicFrame>
        <p:nvGraphicFramePr>
          <p:cNvPr id="207" name="Google Shape;207;p9"/>
          <p:cNvGraphicFramePr/>
          <p:nvPr/>
        </p:nvGraphicFramePr>
        <p:xfrm>
          <a:off x="952500" y="1809750"/>
          <a:ext cx="3000000" cy="3000000"/>
        </p:xfrm>
        <a:graphic>
          <a:graphicData uri="http://schemas.openxmlformats.org/drawingml/2006/table">
            <a:tbl>
              <a:tblPr>
                <a:noFill/>
                <a:tableStyleId>{8AEF2753-8120-4093-A049-AE69FB44D180}</a:tableStyleId>
              </a:tblPr>
              <a:tblGrid>
                <a:gridCol w="2789575"/>
                <a:gridCol w="1578725"/>
                <a:gridCol w="28707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Prioritized Hypotheses</a:t>
                      </a:r>
                      <a:endParaRPr b="1" sz="1400" u="none" cap="none" strike="noStrike">
                        <a:latin typeface="Lexend"/>
                        <a:ea typeface="Lexend"/>
                        <a:cs typeface="Lexend"/>
                        <a:sym typeface="Lexend"/>
                      </a:endParaRPr>
                    </a:p>
                  </a:txBody>
                  <a:tcPr marT="91425" marB="91425" marR="91425" marL="91425">
                    <a:solidFill>
                      <a:srgbClr val="FFB6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Metrics</a:t>
                      </a:r>
                      <a:endParaRPr b="1" sz="1400" u="none" cap="none" strike="noStrike">
                        <a:latin typeface="Lexend"/>
                        <a:ea typeface="Lexend"/>
                        <a:cs typeface="Lexend"/>
                        <a:sym typeface="Lexend"/>
                      </a:endParaRPr>
                    </a:p>
                  </a:txBody>
                  <a:tcPr marT="91425" marB="91425" marR="91425" marL="91425">
                    <a:solidFill>
                      <a:srgbClr val="FFB6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Lexend"/>
                          <a:ea typeface="Lexend"/>
                          <a:cs typeface="Lexend"/>
                          <a:sym typeface="Lexend"/>
                        </a:rPr>
                        <a:t>Reasoning</a:t>
                      </a:r>
                      <a:endParaRPr b="1" sz="1400" u="none" cap="none" strike="noStrike">
                        <a:latin typeface="Lexend"/>
                        <a:ea typeface="Lexend"/>
                        <a:cs typeface="Lexend"/>
                        <a:sym typeface="Lexend"/>
                      </a:endParaRPr>
                    </a:p>
                  </a:txBody>
                  <a:tcPr marT="91425" marB="91425" marR="91425" marL="91425">
                    <a:solidFill>
                      <a:srgbClr val="FFB600"/>
                    </a:solidFill>
                  </a:tcPr>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Pelanggan/Customer mengharapkan layanan cepat dan responsif, jika respon lambat, mereka mungkin akan memberikan skor rendah.</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Average Respons Time to Staff</a:t>
                      </a:r>
                      <a:endParaRPr sz="11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Dengan mengukur waktu rata rata dalam merespons permintaan, management dapat mengidentifikasi titik layanan yang perlu ditingkatkan untuk meningkatkan kepuasan pelanggan</a:t>
                      </a:r>
                      <a:endParaRPr sz="1100" u="none" cap="none" strike="noStrike">
                        <a:latin typeface="Nanum Gothic"/>
                        <a:ea typeface="Nanum Gothic"/>
                        <a:cs typeface="Nanum Gothic"/>
                        <a:sym typeface="Nanum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Kebersihan memiliki dampak besar terhadap kepuasan pelanggan, karena kebersihan merupakan faktor dasar yang diharapkan pelanggan </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a:latin typeface="Nanum Gothic"/>
                          <a:ea typeface="Nanum Gothic"/>
                          <a:cs typeface="Nanum Gothic"/>
                          <a:sym typeface="Nanum Gothic"/>
                        </a:rPr>
                        <a:t>Hygiene &amp; Cleanliness Operational Metrics</a:t>
                      </a:r>
                      <a:endParaRPr sz="11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Dengan memantau score ini, hotel dapat memastikan standar kebersihan tetap tinggi dan mengidentifikasi area yang perlu perbaikan.</a:t>
                      </a:r>
                      <a:endParaRPr sz="1100" u="none" cap="none" strike="noStrike">
                        <a:latin typeface="Nanum Gothic"/>
                        <a:ea typeface="Nanum Gothic"/>
                        <a:cs typeface="Nanum Gothic"/>
                        <a:sym typeface="Nanum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Jika pelanggan melihat ulasan negatif sebelum menginap, mereka mungkin datang dengan ekspektasi rendah, yang memengaruhi pengalaman mereka</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a:latin typeface="Nanum Gothic"/>
                          <a:ea typeface="Nanum Gothic"/>
                          <a:cs typeface="Nanum Gothic"/>
                          <a:sym typeface="Nanum Gothic"/>
                        </a:rPr>
                        <a:t>Negative Review Percentage (%)</a:t>
                      </a:r>
                      <a:endParaRPr sz="1100" u="none" cap="none" strike="noStrike">
                        <a:latin typeface="Nanum Gothic"/>
                        <a:ea typeface="Nanum Gothic"/>
                        <a:cs typeface="Nanum Gothic"/>
                        <a:sym typeface="Nanum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Nanum Gothic"/>
                          <a:ea typeface="Nanum Gothic"/>
                          <a:cs typeface="Nanum Gothic"/>
                          <a:sym typeface="Nanum Gothic"/>
                        </a:rPr>
                        <a:t>Jika sentimen ulasan buruk berkorelasi dengan NPS rendah, hotel dapat mengambil tindakan seperti meningkatkan layanan atau menanggapi keluhan pelanggan secara lebih proaktif.</a:t>
                      </a:r>
                      <a:endParaRPr sz="1100" u="none" cap="none" strike="noStrike">
                        <a:latin typeface="Nanum Gothic"/>
                        <a:ea typeface="Nanum Gothic"/>
                        <a:cs typeface="Nanum Gothic"/>
                        <a:sym typeface="Nanum Gothic"/>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Faturachman NS</dc:creator>
</cp:coreProperties>
</file>