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Merriweather Light"/>
      <p:regular r:id="rId33"/>
      <p:bold r:id="rId34"/>
      <p:italic r:id="rId35"/>
      <p:boldItalic r:id="rId36"/>
    </p:embeddedFont>
    <p:embeddedFont>
      <p:font typeface="Montserrat"/>
      <p:regular r:id="rId37"/>
      <p:bold r:id="rId38"/>
      <p:italic r:id="rId39"/>
      <p:boldItalic r:id="rId40"/>
    </p:embeddedFont>
    <p:embeddedFont>
      <p:font typeface="Open Sans SemiBold"/>
      <p:regular r:id="rId41"/>
      <p:bold r:id="rId42"/>
      <p:italic r:id="rId43"/>
      <p:boldItalic r:id="rId44"/>
    </p:embeddedFont>
    <p:embeddedFont>
      <p:font typeface="Vidaloka"/>
      <p:regular r:id="rId45"/>
    </p:embeddedFont>
    <p:embeddedFont>
      <p:font typeface="Russo One"/>
      <p:regular r:id="rId46"/>
    </p:embeddedFont>
    <p:embeddedFont>
      <p:font typeface="Mako"/>
      <p:regular r:id="rId47"/>
    </p:embeddedFont>
    <p:embeddedFont>
      <p:font typeface="Roboto Mono"/>
      <p:regular r:id="rId48"/>
      <p:bold r:id="rId49"/>
      <p:italic r:id="rId50"/>
      <p:boldItalic r:id="rId51"/>
    </p:embeddedFont>
    <p:embeddedFont>
      <p:font typeface="Oswald"/>
      <p:regular r:id="rId52"/>
      <p:bold r:id="rId53"/>
    </p:embeddedFont>
    <p:embeddedFont>
      <p:font typeface="Crimson Text"/>
      <p:regular r:id="rId54"/>
      <p:bold r:id="rId55"/>
      <p:italic r:id="rId56"/>
      <p:boldItalic r:id="rId57"/>
    </p:embeddedFont>
    <p:embeddedFont>
      <p:font typeface="Open Sans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Erland Sadan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9E846C-243E-45EB-A0A6-8DD760B40967}">
  <a:tblStyle styleId="{8B9E846C-243E-45EB-A0A6-8DD760B409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42" Type="http://schemas.openxmlformats.org/officeDocument/2006/relationships/font" Target="fonts/OpenSansSemiBold-bold.fntdata"/><Relationship Id="rId41" Type="http://schemas.openxmlformats.org/officeDocument/2006/relationships/font" Target="fonts/OpenSansSemiBold-regular.fntdata"/><Relationship Id="rId44" Type="http://schemas.openxmlformats.org/officeDocument/2006/relationships/font" Target="fonts/OpenSansSemiBold-boldItalic.fntdata"/><Relationship Id="rId43" Type="http://schemas.openxmlformats.org/officeDocument/2006/relationships/font" Target="fonts/OpenSansSemiBold-italic.fntdata"/><Relationship Id="rId46" Type="http://schemas.openxmlformats.org/officeDocument/2006/relationships/font" Target="fonts/RussoOne-regular.fntdata"/><Relationship Id="rId45" Type="http://schemas.openxmlformats.org/officeDocument/2006/relationships/font" Target="fonts/Vidalok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font" Target="fonts/RobotoMono-regular.fntdata"/><Relationship Id="rId47" Type="http://schemas.openxmlformats.org/officeDocument/2006/relationships/font" Target="fonts/Mako-regular.fntdata"/><Relationship Id="rId49" Type="http://schemas.openxmlformats.org/officeDocument/2006/relationships/font" Target="fonts/RobotoMon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font" Target="fonts/MerriweatherLight-regular.fntdata"/><Relationship Id="rId32" Type="http://schemas.openxmlformats.org/officeDocument/2006/relationships/slide" Target="slides/slide26.xml"/><Relationship Id="rId35" Type="http://schemas.openxmlformats.org/officeDocument/2006/relationships/font" Target="fonts/MerriweatherLight-italic.fntdata"/><Relationship Id="rId34" Type="http://schemas.openxmlformats.org/officeDocument/2006/relationships/font" Target="fonts/MerriweatherLight-bold.fntdata"/><Relationship Id="rId37" Type="http://schemas.openxmlformats.org/officeDocument/2006/relationships/font" Target="fonts/Montserrat-regular.fntdata"/><Relationship Id="rId36" Type="http://schemas.openxmlformats.org/officeDocument/2006/relationships/font" Target="fonts/MerriweatherLight-boldItalic.fntdata"/><Relationship Id="rId39" Type="http://schemas.openxmlformats.org/officeDocument/2006/relationships/font" Target="fonts/Montserrat-italic.fntdata"/><Relationship Id="rId38" Type="http://schemas.openxmlformats.org/officeDocument/2006/relationships/font" Target="fonts/Montserrat-bold.fntdata"/><Relationship Id="rId61" Type="http://schemas.openxmlformats.org/officeDocument/2006/relationships/font" Target="fonts/OpenSans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OpenSans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Mono-boldItalic.fntdata"/><Relationship Id="rId50" Type="http://schemas.openxmlformats.org/officeDocument/2006/relationships/font" Target="fonts/RobotoMono-italic.fntdata"/><Relationship Id="rId53" Type="http://schemas.openxmlformats.org/officeDocument/2006/relationships/font" Target="fonts/Oswald-bold.fntdata"/><Relationship Id="rId52" Type="http://schemas.openxmlformats.org/officeDocument/2006/relationships/font" Target="fonts/Oswald-regular.fntdata"/><Relationship Id="rId11" Type="http://schemas.openxmlformats.org/officeDocument/2006/relationships/slide" Target="slides/slide5.xml"/><Relationship Id="rId55" Type="http://schemas.openxmlformats.org/officeDocument/2006/relationships/font" Target="fonts/CrimsonText-bold.fntdata"/><Relationship Id="rId10" Type="http://schemas.openxmlformats.org/officeDocument/2006/relationships/slide" Target="slides/slide4.xml"/><Relationship Id="rId54" Type="http://schemas.openxmlformats.org/officeDocument/2006/relationships/font" Target="fonts/CrimsonText-regular.fntdata"/><Relationship Id="rId13" Type="http://schemas.openxmlformats.org/officeDocument/2006/relationships/slide" Target="slides/slide7.xml"/><Relationship Id="rId57" Type="http://schemas.openxmlformats.org/officeDocument/2006/relationships/font" Target="fonts/CrimsonText-boldItalic.fntdata"/><Relationship Id="rId12" Type="http://schemas.openxmlformats.org/officeDocument/2006/relationships/slide" Target="slides/slide6.xml"/><Relationship Id="rId56" Type="http://schemas.openxmlformats.org/officeDocument/2006/relationships/font" Target="fonts/CrimsonText-italic.fntdata"/><Relationship Id="rId15" Type="http://schemas.openxmlformats.org/officeDocument/2006/relationships/slide" Target="slides/slide9.xml"/><Relationship Id="rId59" Type="http://schemas.openxmlformats.org/officeDocument/2006/relationships/font" Target="fonts/OpenSans-bold.fntdata"/><Relationship Id="rId14" Type="http://schemas.openxmlformats.org/officeDocument/2006/relationships/slide" Target="slides/slide8.xml"/><Relationship Id="rId58" Type="http://schemas.openxmlformats.org/officeDocument/2006/relationships/font" Target="fonts/OpenSans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4-12T00:07:14.142">
    <p:pos x="495" y="712"/>
    <p:text>all good, tp agak tricky sbnernya di sini
jadi, you actually need to filter month_since_last_sales &lt;= 12, karena kita sebenarnya mau lihat, setelah ada promo over the past year, ada nggak yang melakukan transaksi dalam 12 bulan itu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4b149b8e88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4b149b8e88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4b149b8e88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4b149b8e88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4b149b8e88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4b149b8e88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4b149b8e88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4b149b8e88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4b149b8e88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4b149b8e88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4b149b8e8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4b149b8e8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34d53d731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34d53d731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34d53d7311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34d53d7311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34d53d7311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34d53d7311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34d53d7311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34d53d7311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43ea81e7f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43ea81e7f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4d53d7311c_0_10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4d53d7311c_0_1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34d53d7311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34d53d7311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34d53d7311c_0_1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34d53d7311c_0_1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34d53d7311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34d53d7311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34d53d7311c_0_1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34d53d7311c_0_1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4d53d7311c_0_2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34d53d7311c_0_2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343ea81e7f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343ea81e7f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43ea81e7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43ea81e7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cd8a80d6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cd8a80d6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cc7554a049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cc7554a049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43ea81e7f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43ea81e7f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cd8a80d6b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cd8a80d6b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4b149b8e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4b149b8e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4b149b8e8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4b149b8e8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4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4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4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4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20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0" name="Google Shape;170;p23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2" name="Google Shape;172;p23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4" name="Google Shape;174;p23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6" name="Google Shape;176;p23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" name="Google Shape;194;p26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1" name="Google Shape;201;p27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7" name="Google Shape;217;p29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8" name="Google Shape;238;p31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1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0" name="Google Shape;240;p31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1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4" name="Google Shape;254;p32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2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2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0" name="Google Shape;260;p32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2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2" name="Google Shape;262;p32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2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4" name="Google Shape;264;p32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4" name="Google Shape;274;p33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3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3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4" name="Google Shape;294;p35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5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6" name="Google Shape;296;p35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5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8" name="Google Shape;298;p35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5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0" name="Google Shape;300;p35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6" name="Google Shape;306;p36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6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8" name="Google Shape;308;p36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6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0" name="Google Shape;310;p36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6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7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37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4" name="Google Shape;324;p37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7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6" name="Google Shape;326;p37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7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8" name="Google Shape;328;p37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7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0" name="Google Shape;330;p37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7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7" name="Google Shape;337;p38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38" name="Google Shape;338;p38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38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0" name="Google Shape;340;p38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38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2" name="Google Shape;342;p38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7" name="Google Shape;347;p39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9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9" name="Google Shape;349;p39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9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39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9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39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40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5" name="Google Shape;365;p40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0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7" name="Google Shape;367;p40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0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369" name="Google Shape;369;p40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0" name="Google Shape;370;p40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1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2" name="Google Shape;382;p42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42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4" name="Google Shape;384;p42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42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6" name="Google Shape;386;p42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42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7" name="Google Shape;397;p43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02" name="Google Shape;402;p44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46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19" name="Google Shape;419;p46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46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3" name="Google Shape;423;p47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7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5" name="Google Shape;425;p47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47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31" name="Google Shape;431;p48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2" name="Google Shape;432;p48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48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4" name="Google Shape;434;p48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48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6" name="Google Shape;436;p48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3" name="Google Shape;443;p49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1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1.xml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hyperlink" Target="https://colab.research.google.com/drive/1r8JQ0haB-k3QmeN7afyWjLmuQPOH00nK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50"/>
              <a:t>FSDA Intermediate Python for Data Analysis</a:t>
            </a:r>
            <a:endParaRPr sz="4950"/>
          </a:p>
        </p:txBody>
      </p:sp>
      <p:sp>
        <p:nvSpPr>
          <p:cNvPr id="473" name="Google Shape;473;p54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Team 2 - Faturachman 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Calculate clients with no sales dan presentasi dibanding total klien</a:t>
            </a:r>
            <a:endParaRPr sz="2000"/>
          </a:p>
        </p:txBody>
      </p:sp>
      <p:sp>
        <p:nvSpPr>
          <p:cNvPr id="532" name="Google Shape;532;p63"/>
          <p:cNvSpPr txBox="1"/>
          <p:nvPr/>
        </p:nvSpPr>
        <p:spPr>
          <a:xfrm>
            <a:off x="1143550" y="4387675"/>
            <a:ext cx="42012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Mayoritas klien masih aktif dalam 3 tahun terakhir.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Namun, ada </a:t>
            </a:r>
            <a:r>
              <a:rPr b="1" lang="en" sz="1100">
                <a:solidFill>
                  <a:schemeClr val="dk1"/>
                </a:solidFill>
              </a:rPr>
              <a:t>6.1% klien yang tidak bertransaksi sama sekali</a:t>
            </a:r>
            <a:r>
              <a:rPr lang="en" sz="1100">
                <a:solidFill>
                  <a:schemeClr val="dk1"/>
                </a:solidFill>
              </a:rPr>
              <a:t> → potensi churn atau inaktivitas..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3" name="Google Shape;533;p63"/>
          <p:cNvSpPr txBox="1"/>
          <p:nvPr/>
        </p:nvSpPr>
        <p:spPr>
          <a:xfrm>
            <a:off x="5864975" y="1374225"/>
            <a:ext cx="29988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🔹 B. </a:t>
            </a:r>
            <a:r>
              <a:rPr b="1" lang="en" sz="1300">
                <a:solidFill>
                  <a:schemeClr val="dk1"/>
                </a:solidFill>
              </a:rPr>
              <a:t>Calculate clients with no sales dan presentasi dibanding total klien</a:t>
            </a:r>
            <a:r>
              <a:rPr b="1" lang="en" sz="1300">
                <a:solidFill>
                  <a:schemeClr val="dk1"/>
                </a:solidFill>
              </a:rPr>
              <a:t>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✅ </a:t>
            </a:r>
            <a:r>
              <a:rPr i="1" lang="en" sz="1100">
                <a:solidFill>
                  <a:schemeClr val="dk1"/>
                </a:solidFill>
              </a:rPr>
              <a:t>Insight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Klien non-aktif bisa jadi:</a:t>
            </a:r>
            <a:endParaRPr sz="1100">
              <a:solidFill>
                <a:schemeClr val="dk1"/>
              </a:solidFill>
            </a:endParaRPr>
          </a:p>
          <a:p>
            <a:pPr indent="-27749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Telah beralih ke kompetitor.</a:t>
            </a:r>
            <a:endParaRPr sz="1100">
              <a:solidFill>
                <a:schemeClr val="dk1"/>
              </a:solidFill>
            </a:endParaRPr>
          </a:p>
          <a:p>
            <a:pPr indent="-2774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Tidak merasa terhubung lagi dengan produk/layanan.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💡 </a:t>
            </a:r>
            <a:r>
              <a:rPr i="1" lang="en" sz="1100">
                <a:solidFill>
                  <a:schemeClr val="dk1"/>
                </a:solidFill>
              </a:rPr>
              <a:t>Rekomendasi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7749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Lakukan reaktivasi</a:t>
            </a:r>
            <a:r>
              <a:rPr lang="en" sz="1100">
                <a:solidFill>
                  <a:schemeClr val="dk1"/>
                </a:solidFill>
              </a:rPr>
              <a:t> terhadap klien non-aktif melalui: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7749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Penawaran eksklusif atau diskon khusus.</a:t>
            </a:r>
            <a:endParaRPr sz="1100">
              <a:solidFill>
                <a:schemeClr val="dk1"/>
              </a:solidFill>
            </a:endParaRPr>
          </a:p>
          <a:p>
            <a:pPr indent="-27749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Program retensi atau referral.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774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Lakukan </a:t>
            </a:r>
            <a:r>
              <a:rPr b="1" lang="en" sz="1100">
                <a:solidFill>
                  <a:schemeClr val="dk1"/>
                </a:solidFill>
              </a:rPr>
              <a:t>survei kepuasan</a:t>
            </a:r>
            <a:r>
              <a:rPr lang="en" sz="1100">
                <a:solidFill>
                  <a:schemeClr val="dk1"/>
                </a:solidFill>
              </a:rPr>
              <a:t> atau analisis churn untuk memahami alasannya.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34" name="Google Shape;53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775" y="1170125"/>
            <a:ext cx="3054760" cy="30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Aktivitas Klien Berdasarkan Account Activity Level</a:t>
            </a:r>
            <a:endParaRPr sz="2600"/>
          </a:p>
        </p:txBody>
      </p:sp>
      <p:sp>
        <p:nvSpPr>
          <p:cNvPr id="540" name="Google Shape;540;p64"/>
          <p:cNvSpPr txBox="1"/>
          <p:nvPr/>
        </p:nvSpPr>
        <p:spPr>
          <a:xfrm>
            <a:off x="1143550" y="4387675"/>
            <a:ext cx="42012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Rata-rata total sales tertinggi</a:t>
            </a:r>
            <a:r>
              <a:rPr lang="en" sz="1100">
                <a:solidFill>
                  <a:schemeClr val="dk1"/>
                </a:solidFill>
              </a:rPr>
              <a:t> (~37.000).</a:t>
            </a:r>
            <a:br>
              <a:rPr lang="en" sz="1100">
                <a:solidFill>
                  <a:schemeClr val="dk1"/>
                </a:solidFill>
              </a:rPr>
            </a:br>
            <a:r>
              <a:rPr b="1" lang="en" sz="1100">
                <a:solidFill>
                  <a:schemeClr val="dk1"/>
                </a:solidFill>
              </a:rPr>
              <a:t>Rata-rata transaksi tertinggi</a:t>
            </a:r>
            <a:r>
              <a:rPr lang="en" sz="1100">
                <a:solidFill>
                  <a:schemeClr val="dk1"/>
                </a:solidFill>
              </a:rPr>
              <a:t> (~3,1 transaksi).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Diikuti oleh level "Y" dan "Z" yang menurun secara konsisten baik dari segi </a:t>
            </a:r>
            <a:r>
              <a:rPr b="1" lang="en" sz="1100">
                <a:solidFill>
                  <a:schemeClr val="dk1"/>
                </a:solidFill>
              </a:rPr>
              <a:t>sales</a:t>
            </a:r>
            <a:r>
              <a:rPr lang="en" sz="1100">
                <a:solidFill>
                  <a:schemeClr val="dk1"/>
                </a:solidFill>
              </a:rPr>
              <a:t> maupun </a:t>
            </a:r>
            <a:r>
              <a:rPr b="1" lang="en" sz="1100">
                <a:solidFill>
                  <a:schemeClr val="dk1"/>
                </a:solidFill>
              </a:rPr>
              <a:t>jumlah transaksi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541" name="Google Shape;541;p64"/>
          <p:cNvSpPr txBox="1"/>
          <p:nvPr/>
        </p:nvSpPr>
        <p:spPr>
          <a:xfrm>
            <a:off x="5864975" y="1374225"/>
            <a:ext cx="29988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🔹 </a:t>
            </a:r>
            <a:r>
              <a:rPr b="1" lang="en" sz="1300">
                <a:solidFill>
                  <a:schemeClr val="dk1"/>
                </a:solidFill>
              </a:rPr>
              <a:t>C. Aktivitas Klien Berdasarkan Account Activity Level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✅ </a:t>
            </a:r>
            <a:r>
              <a:rPr i="1" lang="en" sz="1100">
                <a:solidFill>
                  <a:schemeClr val="dk1"/>
                </a:solidFill>
              </a:rPr>
              <a:t>Insight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Data </a:t>
            </a:r>
            <a:r>
              <a:rPr b="1" lang="en" sz="1100">
                <a:solidFill>
                  <a:schemeClr val="dk1"/>
                </a:solidFill>
              </a:rPr>
              <a:t>mendukung klaim</a:t>
            </a:r>
            <a:r>
              <a:rPr lang="en" sz="1100">
                <a:solidFill>
                  <a:schemeClr val="dk1"/>
                </a:solidFill>
              </a:rPr>
              <a:t> bahwa level "X" adalah </a:t>
            </a:r>
            <a:r>
              <a:rPr b="1" lang="en" sz="1100">
                <a:solidFill>
                  <a:schemeClr val="dk1"/>
                </a:solidFill>
              </a:rPr>
              <a:t>yang paling aktif dan profitable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Aktivitas yang tinggi di level "X" selaras dengan </a:t>
            </a:r>
            <a:r>
              <a:rPr b="1" lang="en" sz="1100">
                <a:solidFill>
                  <a:schemeClr val="dk1"/>
                </a:solidFill>
              </a:rPr>
              <a:t>penjualan yang lebih besar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💡 </a:t>
            </a:r>
            <a:r>
              <a:rPr i="1" lang="en" sz="1100">
                <a:solidFill>
                  <a:schemeClr val="dk1"/>
                </a:solidFill>
              </a:rPr>
              <a:t>Rekomendasi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Fokuskan program </a:t>
            </a:r>
            <a:r>
              <a:rPr b="1" lang="en" sz="1100">
                <a:solidFill>
                  <a:schemeClr val="dk1"/>
                </a:solidFill>
              </a:rPr>
              <a:t>loyalty dan reward</a:t>
            </a:r>
            <a:r>
              <a:rPr lang="en" sz="1100">
                <a:solidFill>
                  <a:schemeClr val="dk1"/>
                </a:solidFill>
              </a:rPr>
              <a:t> pada klien level "X" untuk mempertahankan performa.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Untuk klien di level "Y" dan "Z":</a:t>
            </a:r>
            <a:endParaRPr sz="1100">
              <a:solidFill>
                <a:schemeClr val="dk1"/>
              </a:solidFill>
            </a:endParaRPr>
          </a:p>
          <a:p>
            <a:pPr indent="-28273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Buat strategi untuk </a:t>
            </a:r>
            <a:r>
              <a:rPr b="1" lang="en" sz="1100">
                <a:solidFill>
                  <a:schemeClr val="dk1"/>
                </a:solidFill>
              </a:rPr>
              <a:t>menaikkan mereka ke level X</a:t>
            </a:r>
            <a:r>
              <a:rPr lang="en" sz="1100">
                <a:solidFill>
                  <a:schemeClr val="dk1"/>
                </a:solidFill>
              </a:rPr>
              <a:t> melalui insentif transaksi atau peningkatan engagement.</a:t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542" name="Google Shape;54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400" y="1170125"/>
            <a:ext cx="5138023" cy="30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Profit per Client Berdasarkan Gender</a:t>
            </a:r>
            <a:endParaRPr sz="2600"/>
          </a:p>
        </p:txBody>
      </p:sp>
      <p:sp>
        <p:nvSpPr>
          <p:cNvPr id="548" name="Google Shape;548;p65"/>
          <p:cNvSpPr txBox="1"/>
          <p:nvPr/>
        </p:nvSpPr>
        <p:spPr>
          <a:xfrm>
            <a:off x="1143550" y="4387675"/>
            <a:ext cx="42012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Distribusi profit</a:t>
            </a:r>
            <a:r>
              <a:rPr lang="en" sz="1100">
                <a:solidFill>
                  <a:schemeClr val="dk1"/>
                </a:solidFill>
              </a:rPr>
              <a:t> antara </a:t>
            </a:r>
            <a:r>
              <a:rPr b="1" lang="en" sz="1100">
                <a:solidFill>
                  <a:schemeClr val="dk1"/>
                </a:solidFill>
              </a:rPr>
              <a:t>laki-laki dan perempuan terlihat mirip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Median profit sedikit </a:t>
            </a:r>
            <a:r>
              <a:rPr b="1" lang="en" sz="1100">
                <a:solidFill>
                  <a:schemeClr val="dk1"/>
                </a:solidFill>
              </a:rPr>
              <a:t>lebih tinggi pada klien perempuan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Rentang (variabilitas) serta banyaknya outlier juga </a:t>
            </a:r>
            <a:r>
              <a:rPr b="1" lang="en" sz="1100">
                <a:solidFill>
                  <a:schemeClr val="dk1"/>
                </a:solidFill>
              </a:rPr>
              <a:t>sebanding</a:t>
            </a:r>
            <a:r>
              <a:rPr lang="en" sz="1100">
                <a:solidFill>
                  <a:schemeClr val="dk1"/>
                </a:solidFill>
              </a:rPr>
              <a:t> antar </a:t>
            </a:r>
            <a:r>
              <a:rPr lang="en" sz="1100">
                <a:solidFill>
                  <a:schemeClr val="dk1"/>
                </a:solidFill>
              </a:rPr>
              <a:t>gender.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549" name="Google Shape;549;p65"/>
          <p:cNvSpPr txBox="1"/>
          <p:nvPr/>
        </p:nvSpPr>
        <p:spPr>
          <a:xfrm>
            <a:off x="5864975" y="1374225"/>
            <a:ext cx="29988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🔹 D. </a:t>
            </a:r>
            <a:r>
              <a:rPr b="1" lang="en" sz="1300">
                <a:solidFill>
                  <a:schemeClr val="dk1"/>
                </a:solidFill>
              </a:rPr>
              <a:t>Profit per Client Berdasarkan Gender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✅ </a:t>
            </a:r>
            <a:r>
              <a:rPr i="1" lang="en" sz="1100">
                <a:solidFill>
                  <a:schemeClr val="dk1"/>
                </a:solidFill>
              </a:rPr>
              <a:t>Insight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Tidak ada perbedaan signifikan</a:t>
            </a:r>
            <a:r>
              <a:rPr lang="en" sz="1100">
                <a:solidFill>
                  <a:schemeClr val="dk1"/>
                </a:solidFill>
              </a:rPr>
              <a:t> dalam distribusi profit antara gender.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Kedua kelompok berkontribusi secara seimbang terhadap profit perusahaan.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💡 </a:t>
            </a:r>
            <a:r>
              <a:rPr i="1" lang="en" sz="1100">
                <a:solidFill>
                  <a:schemeClr val="dk1"/>
                </a:solidFill>
              </a:rPr>
              <a:t>Rekomendasi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Program pemasaran atau promosi </a:t>
            </a:r>
            <a:r>
              <a:rPr b="1" lang="en" sz="1100">
                <a:solidFill>
                  <a:schemeClr val="dk1"/>
                </a:solidFill>
              </a:rPr>
              <a:t>tidak perlu difokuskan ke gender tertentu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Fokus bisa dialihkan ke </a:t>
            </a:r>
            <a:r>
              <a:rPr b="1" lang="en" sz="1100">
                <a:solidFill>
                  <a:schemeClr val="dk1"/>
                </a:solidFill>
              </a:rPr>
              <a:t>segmentasi lain</a:t>
            </a:r>
            <a:r>
              <a:rPr lang="en" sz="1100">
                <a:solidFill>
                  <a:schemeClr val="dk1"/>
                </a:solidFill>
              </a:rPr>
              <a:t> yang lebih berdampak, misalnya </a:t>
            </a:r>
            <a:r>
              <a:rPr b="1" lang="en" sz="1100">
                <a:solidFill>
                  <a:schemeClr val="dk1"/>
                </a:solidFill>
              </a:rPr>
              <a:t>usia, generasi, atau tingkat aktivitas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550" name="Google Shape;55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063" y="1170125"/>
            <a:ext cx="4104184" cy="30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Proporsi Total Penjualan berdasarkan Generasi</a:t>
            </a:r>
            <a:endParaRPr sz="2600"/>
          </a:p>
        </p:txBody>
      </p:sp>
      <p:sp>
        <p:nvSpPr>
          <p:cNvPr id="556" name="Google Shape;556;p66"/>
          <p:cNvSpPr txBox="1"/>
          <p:nvPr/>
        </p:nvSpPr>
        <p:spPr>
          <a:xfrm>
            <a:off x="1143550" y="4255125"/>
            <a:ext cx="42012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b="1" lang="en" sz="657">
                <a:solidFill>
                  <a:schemeClr val="dk1"/>
                </a:solidFill>
              </a:rPr>
              <a:t>Boomer</a:t>
            </a:r>
            <a:r>
              <a:rPr lang="en" sz="657">
                <a:solidFill>
                  <a:schemeClr val="dk1"/>
                </a:solidFill>
              </a:rPr>
              <a:t> menyumbang </a:t>
            </a:r>
            <a:r>
              <a:rPr b="1" lang="en" sz="657">
                <a:solidFill>
                  <a:schemeClr val="dk1"/>
                </a:solidFill>
              </a:rPr>
              <a:t>&gt;50% total sales (53.3%)</a:t>
            </a:r>
            <a:r>
              <a:rPr lang="en" sz="657">
                <a:solidFill>
                  <a:schemeClr val="dk1"/>
                </a:solidFill>
              </a:rPr>
              <a:t>.</a:t>
            </a:r>
            <a:br>
              <a:rPr lang="en" sz="657">
                <a:solidFill>
                  <a:schemeClr val="dk1"/>
                </a:solidFill>
              </a:rPr>
            </a:br>
            <a:r>
              <a:rPr b="1" lang="en" sz="657">
                <a:solidFill>
                  <a:schemeClr val="dk1"/>
                </a:solidFill>
              </a:rPr>
              <a:t>Gen-X</a:t>
            </a:r>
            <a:r>
              <a:rPr lang="en" sz="657">
                <a:solidFill>
                  <a:schemeClr val="dk1"/>
                </a:solidFill>
              </a:rPr>
              <a:t> memberikan kontribusi sebesar </a:t>
            </a:r>
            <a:r>
              <a:rPr b="1" lang="en" sz="657">
                <a:solidFill>
                  <a:schemeClr val="dk1"/>
                </a:solidFill>
              </a:rPr>
              <a:t>29.6%</a:t>
            </a:r>
            <a:r>
              <a:rPr lang="en" sz="657">
                <a:solidFill>
                  <a:schemeClr val="dk1"/>
                </a:solidFill>
              </a:rPr>
              <a:t>.</a:t>
            </a:r>
            <a:br>
              <a:rPr lang="en" sz="657">
                <a:solidFill>
                  <a:schemeClr val="dk1"/>
                </a:solidFill>
              </a:rPr>
            </a:br>
            <a:r>
              <a:rPr b="1" lang="en" sz="657">
                <a:solidFill>
                  <a:schemeClr val="dk1"/>
                </a:solidFill>
              </a:rPr>
              <a:t>Millennial</a:t>
            </a:r>
            <a:r>
              <a:rPr lang="en" sz="657">
                <a:solidFill>
                  <a:schemeClr val="dk1"/>
                </a:solidFill>
              </a:rPr>
              <a:t> menyumbang </a:t>
            </a:r>
            <a:r>
              <a:rPr b="1" lang="en" sz="657">
                <a:solidFill>
                  <a:schemeClr val="dk1"/>
                </a:solidFill>
              </a:rPr>
              <a:t>15.9%</a:t>
            </a:r>
            <a:r>
              <a:rPr lang="en" sz="657">
                <a:solidFill>
                  <a:schemeClr val="dk1"/>
                </a:solidFill>
              </a:rPr>
              <a:t>, dan</a:t>
            </a:r>
            <a:br>
              <a:rPr lang="en" sz="657">
                <a:solidFill>
                  <a:schemeClr val="dk1"/>
                </a:solidFill>
              </a:rPr>
            </a:br>
            <a:r>
              <a:rPr b="1" lang="en" sz="657">
                <a:solidFill>
                  <a:schemeClr val="dk1"/>
                </a:solidFill>
              </a:rPr>
              <a:t>Gen-Z</a:t>
            </a:r>
            <a:r>
              <a:rPr lang="en" sz="657">
                <a:solidFill>
                  <a:schemeClr val="dk1"/>
                </a:solidFill>
              </a:rPr>
              <a:t> sangat kecil, hanya </a:t>
            </a:r>
            <a:r>
              <a:rPr b="1" lang="en" sz="657">
                <a:solidFill>
                  <a:schemeClr val="dk1"/>
                </a:solidFill>
              </a:rPr>
              <a:t>1.3%</a:t>
            </a:r>
            <a:r>
              <a:rPr lang="en" sz="657">
                <a:solidFill>
                  <a:schemeClr val="dk1"/>
                </a:solidFill>
              </a:rPr>
              <a:t>.</a:t>
            </a:r>
            <a:endParaRPr b="1" sz="657">
              <a:solidFill>
                <a:schemeClr val="dk1"/>
              </a:solidFill>
            </a:endParaRPr>
          </a:p>
        </p:txBody>
      </p:sp>
      <p:sp>
        <p:nvSpPr>
          <p:cNvPr id="557" name="Google Shape;557;p66"/>
          <p:cNvSpPr txBox="1"/>
          <p:nvPr/>
        </p:nvSpPr>
        <p:spPr>
          <a:xfrm>
            <a:off x="5864975" y="1374225"/>
            <a:ext cx="29988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🔹 E. </a:t>
            </a:r>
            <a:r>
              <a:rPr b="1" lang="en" sz="1300">
                <a:solidFill>
                  <a:schemeClr val="dk1"/>
                </a:solidFill>
              </a:rPr>
              <a:t>Proporsi Total Penjualan berdasarkan Generasi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✅ </a:t>
            </a:r>
            <a:r>
              <a:rPr i="1" lang="en" sz="1100">
                <a:solidFill>
                  <a:schemeClr val="dk1"/>
                </a:solidFill>
              </a:rPr>
              <a:t>Insight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7749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Mayoritas penjualan berasal dari generasi Boomer dan Gen-X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774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Generasi muda (Millennial &amp; Gen-Z) belum memberikan kontribusi besar terhadap penjualan saat ini.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💡 </a:t>
            </a:r>
            <a:r>
              <a:rPr i="1" lang="en" sz="1100">
                <a:solidFill>
                  <a:schemeClr val="dk1"/>
                </a:solidFill>
              </a:rPr>
              <a:t>Rekomendasi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7749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Fokuskan strategi </a:t>
            </a:r>
            <a:r>
              <a:rPr b="1" lang="en" sz="1100">
                <a:solidFill>
                  <a:schemeClr val="dk1"/>
                </a:solidFill>
              </a:rPr>
              <a:t>retensi dan upselling pada Boomer &amp; Gen-X</a:t>
            </a:r>
            <a:r>
              <a:rPr lang="en" sz="1100">
                <a:solidFill>
                  <a:schemeClr val="dk1"/>
                </a:solidFill>
              </a:rPr>
              <a:t> karena kontribusinya besar.</a:t>
            </a:r>
            <a:endParaRPr sz="1100">
              <a:solidFill>
                <a:schemeClr val="dk1"/>
              </a:solidFill>
            </a:endParaRPr>
          </a:p>
          <a:p>
            <a:pPr indent="-2774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Kembangkan strategi khusus untuk </a:t>
            </a:r>
            <a:r>
              <a:rPr b="1" lang="en" sz="1100">
                <a:solidFill>
                  <a:schemeClr val="dk1"/>
                </a:solidFill>
              </a:rPr>
              <a:t>menarik Millennial &amp; Gen-Z</a:t>
            </a:r>
            <a:r>
              <a:rPr lang="en" sz="1100">
                <a:solidFill>
                  <a:schemeClr val="dk1"/>
                </a:solidFill>
              </a:rPr>
              <a:t>, seperti:</a:t>
            </a:r>
            <a:endParaRPr sz="1100">
              <a:solidFill>
                <a:schemeClr val="dk1"/>
              </a:solidFill>
            </a:endParaRPr>
          </a:p>
          <a:p>
            <a:pPr indent="-27749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Promosi melalui media digital,</a:t>
            </a:r>
            <a:endParaRPr sz="1100">
              <a:solidFill>
                <a:schemeClr val="dk1"/>
              </a:solidFill>
            </a:endParaRPr>
          </a:p>
          <a:p>
            <a:pPr indent="-27749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Produk yang sesuai tren dan preferensi generasi muda,</a:t>
            </a:r>
            <a:endParaRPr sz="1100">
              <a:solidFill>
                <a:schemeClr val="dk1"/>
              </a:solidFill>
            </a:endParaRPr>
          </a:p>
          <a:p>
            <a:pPr indent="-27749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Penawaran loyalty program berbasis aplikasi.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558" name="Google Shape;55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925" y="1170125"/>
            <a:ext cx="2966442" cy="30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Proporsi Total Penjualan berdasarkan Generasi</a:t>
            </a:r>
            <a:endParaRPr sz="2600"/>
          </a:p>
        </p:txBody>
      </p:sp>
      <p:sp>
        <p:nvSpPr>
          <p:cNvPr id="564" name="Google Shape;564;p67"/>
          <p:cNvSpPr txBox="1"/>
          <p:nvPr/>
        </p:nvSpPr>
        <p:spPr>
          <a:xfrm>
            <a:off x="1143550" y="4255125"/>
            <a:ext cx="42012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rPr lang="en" sz="1100">
                <a:solidFill>
                  <a:schemeClr val="dk1"/>
                </a:solidFill>
              </a:rPr>
              <a:t>Rata-rata total sales meningkat seiring bertambahnya jumlah promosi langsung selama 12 bulan terakhir.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K</a:t>
            </a:r>
            <a:r>
              <a:rPr lang="en" sz="1100">
                <a:solidFill>
                  <a:schemeClr val="dk1"/>
                </a:solidFill>
              </a:rPr>
              <a:t>enaikan paling tajam terjadi pada kelompok </a:t>
            </a:r>
            <a:r>
              <a:rPr b="1" lang="en" sz="1100">
                <a:solidFill>
                  <a:schemeClr val="dk1"/>
                </a:solidFill>
              </a:rPr>
              <a:t>0–3 → 7–9 promosi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Pada kelompok </a:t>
            </a:r>
            <a:r>
              <a:rPr b="1" lang="en" sz="1100">
                <a:solidFill>
                  <a:schemeClr val="dk1"/>
                </a:solidFill>
              </a:rPr>
              <a:t>10–12 dan 13–16</a:t>
            </a:r>
            <a:r>
              <a:rPr lang="en" sz="1100">
                <a:solidFill>
                  <a:schemeClr val="dk1"/>
                </a:solidFill>
              </a:rPr>
              <a:t>, peningkatan masih ada namun cenderung </a:t>
            </a:r>
            <a:r>
              <a:rPr b="1" lang="en" sz="1100">
                <a:solidFill>
                  <a:schemeClr val="dk1"/>
                </a:solidFill>
              </a:rPr>
              <a:t>melambat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b="1" sz="657">
              <a:solidFill>
                <a:schemeClr val="dk1"/>
              </a:solidFill>
            </a:endParaRPr>
          </a:p>
        </p:txBody>
      </p:sp>
      <p:sp>
        <p:nvSpPr>
          <p:cNvPr id="565" name="Google Shape;565;p67"/>
          <p:cNvSpPr txBox="1"/>
          <p:nvPr/>
        </p:nvSpPr>
        <p:spPr>
          <a:xfrm>
            <a:off x="5864975" y="1374225"/>
            <a:ext cx="29988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🔹 E. Proporsi Total Penjualan berdasarkan Generasi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✅ </a:t>
            </a:r>
            <a:r>
              <a:rPr i="1" lang="en" sz="1100">
                <a:solidFill>
                  <a:schemeClr val="dk1"/>
                </a:solidFill>
              </a:rPr>
              <a:t>Insight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7225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Terdapat hubungan positif antara jumlah promosi langsung dengan peningkatan total sales.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722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Namun, terdapat indikasi </a:t>
            </a:r>
            <a:r>
              <a:rPr b="1" lang="en" sz="1100">
                <a:solidFill>
                  <a:schemeClr val="dk1"/>
                </a:solidFill>
              </a:rPr>
              <a:t>diminishing returns</a:t>
            </a:r>
            <a:r>
              <a:rPr lang="en" sz="1100">
                <a:solidFill>
                  <a:schemeClr val="dk1"/>
                </a:solidFill>
              </a:rPr>
              <a:t> saat promosi dilakukan terlalu sering.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💡 </a:t>
            </a:r>
            <a:r>
              <a:rPr i="1" lang="en" sz="1100">
                <a:solidFill>
                  <a:schemeClr val="dk1"/>
                </a:solidFill>
              </a:rPr>
              <a:t>Rekomendasi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7225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Optimalkan frekuensi promosi langsung</a:t>
            </a:r>
            <a:r>
              <a:rPr lang="en" sz="1100">
                <a:solidFill>
                  <a:schemeClr val="dk1"/>
                </a:solidFill>
              </a:rPr>
              <a:t> pada kisaran </a:t>
            </a:r>
            <a:r>
              <a:rPr b="1" lang="en" sz="1100">
                <a:solidFill>
                  <a:schemeClr val="dk1"/>
                </a:solidFill>
              </a:rPr>
              <a:t>7–12 kali per tahun</a:t>
            </a:r>
            <a:r>
              <a:rPr lang="en" sz="1100">
                <a:solidFill>
                  <a:schemeClr val="dk1"/>
                </a:solidFill>
              </a:rPr>
              <a:t> untuk hasil yang maksimal.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722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Hindari over-promotion yang bisa menyebabkan efektivitas menurun.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722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Gunakan </a:t>
            </a:r>
            <a:r>
              <a:rPr b="1" lang="en" sz="1100">
                <a:solidFill>
                  <a:schemeClr val="dk1"/>
                </a:solidFill>
              </a:rPr>
              <a:t>analisis segmentasi</a:t>
            </a:r>
            <a:r>
              <a:rPr lang="en" sz="1100">
                <a:solidFill>
                  <a:schemeClr val="dk1"/>
                </a:solidFill>
              </a:rPr>
              <a:t> untuk mengidentifikasi pelanggan yang paling responsif terhadap promosi langsung.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722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Pertimbangkan variasi promosi (diskon, bundling, voucher digital) untuk menjaga engagement pelanggan.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566" name="Google Shape;566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238" y="1130850"/>
            <a:ext cx="4915834" cy="293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8"/>
          <p:cNvSpPr txBox="1"/>
          <p:nvPr>
            <p:ph idx="3" type="subTitle"/>
          </p:nvPr>
        </p:nvSpPr>
        <p:spPr>
          <a:xfrm>
            <a:off x="868625" y="65699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Kesimpulan Umum</a:t>
            </a:r>
            <a:endParaRPr/>
          </a:p>
        </p:txBody>
      </p:sp>
      <p:sp>
        <p:nvSpPr>
          <p:cNvPr id="572" name="Google Shape;572;p68"/>
          <p:cNvSpPr txBox="1"/>
          <p:nvPr>
            <p:ph idx="1" type="subTitle"/>
          </p:nvPr>
        </p:nvSpPr>
        <p:spPr>
          <a:xfrm>
            <a:off x="4975175" y="65699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Rekomendasi</a:t>
            </a:r>
            <a:endParaRPr/>
          </a:p>
        </p:txBody>
      </p:sp>
      <p:sp>
        <p:nvSpPr>
          <p:cNvPr id="573" name="Google Shape;573;p68"/>
          <p:cNvSpPr txBox="1"/>
          <p:nvPr>
            <p:ph idx="2" type="subTitle"/>
          </p:nvPr>
        </p:nvSpPr>
        <p:spPr>
          <a:xfrm>
            <a:off x="4975175" y="1158300"/>
            <a:ext cx="3225900" cy="3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Optimalkan pelanggan utama untuk menjaga kontribusi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Targetkan generasi muda melalui pendekatan sesuai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Optimalkan intensitas promosi langsung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Tingkatkan channel online sebagai sumber penjualan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Inovasi kategori produk sekunder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68"/>
          <p:cNvSpPr txBox="1"/>
          <p:nvPr>
            <p:ph idx="4" type="subTitle"/>
          </p:nvPr>
        </p:nvSpPr>
        <p:spPr>
          <a:xfrm>
            <a:off x="868625" y="1158300"/>
            <a:ext cx="3092100" cy="3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Kontribusi penjualan tidak merata, khususnya antar generasi dan channel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Mayoritas penjualan berasal dari generasi Boomer dan Gen-X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Promosi langsung berdampak positif pada penjualan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Channel Online memiliki potensi pertumbunan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9"/>
          <p:cNvSpPr txBox="1"/>
          <p:nvPr>
            <p:ph idx="2" type="title"/>
          </p:nvPr>
        </p:nvSpPr>
        <p:spPr>
          <a:xfrm>
            <a:off x="3746550" y="2082588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0"/>
          <p:cNvSpPr txBox="1"/>
          <p:nvPr>
            <p:ph idx="1" type="subTitle"/>
          </p:nvPr>
        </p:nvSpPr>
        <p:spPr>
          <a:xfrm>
            <a:off x="700800" y="1159100"/>
            <a:ext cx="7742400" cy="30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🧠 Metode Clustering: K-Means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✅ Alasan Pemilihan: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Cocok untuk Data Numerik</a:t>
            </a:r>
            <a:b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Dataset memiliki fitur seperti total sales, transaksi, profit, dan recency.</a:t>
            </a:r>
            <a:b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Mendukung Tujuan Segmentasi</a:t>
            </a:r>
            <a:b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Mengelompokkan pelanggan berdasarkan perilaku untuk strategi pemasaran yang lebih tepat sasaran.</a:t>
            </a:r>
            <a:b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Mudah Dipahami Stakeholder</a:t>
            </a:r>
            <a:b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Hasil berupa cluster yang jelas dan dapat dijelaskan melalui rata-rata perilaku pelanggan.</a:t>
            </a:r>
            <a:b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Evaluasi Terukur</a:t>
            </a:r>
            <a:b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Jumlah cluster dapat ditentukan dengan metode seperti </a:t>
            </a: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Elbow Method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dan </a:t>
            </a: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Silhouette Score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Lebih Fleksibel dari RFM</a:t>
            </a:r>
            <a:b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Tidak hanya terbatas pada 3 fitur, tapi bisa menggunakan banyak fitur sekaligus.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5" name="Google Shape;585;p70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Metode Segmentasi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Menentukan Jumlah Cluster</a:t>
            </a:r>
            <a:endParaRPr/>
          </a:p>
        </p:txBody>
      </p:sp>
      <p:sp>
        <p:nvSpPr>
          <p:cNvPr id="591" name="Google Shape;591;p71"/>
          <p:cNvSpPr txBox="1"/>
          <p:nvPr/>
        </p:nvSpPr>
        <p:spPr>
          <a:xfrm>
            <a:off x="1143550" y="4387675"/>
            <a:ext cx="42012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Total Sales in Last 3 Years: 402,580,520</a:t>
            </a:r>
            <a:endParaRPr/>
          </a:p>
        </p:txBody>
      </p:sp>
      <p:sp>
        <p:nvSpPr>
          <p:cNvPr id="592" name="Google Shape;592;p71"/>
          <p:cNvSpPr txBox="1"/>
          <p:nvPr/>
        </p:nvSpPr>
        <p:spPr>
          <a:xfrm>
            <a:off x="5864975" y="1374225"/>
            <a:ext cx="29988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Kesimpulan Akhir: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K=3 adalah pilihan paling optimal</a:t>
            </a:r>
            <a:r>
              <a:rPr lang="en" sz="1100">
                <a:solidFill>
                  <a:schemeClr val="dk1"/>
                </a:solidFill>
              </a:rPr>
              <a:t> secara menyeluruh (performa, visualisasi, dan strategi).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K=4 bisa dijadikan alternatif</a:t>
            </a:r>
            <a:r>
              <a:rPr lang="en" sz="1100">
                <a:solidFill>
                  <a:schemeClr val="dk1"/>
                </a:solidFill>
              </a:rPr>
              <a:t>, dengan catatan kesiapan tim untuk menangani kompleksitas.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K=5 tidak direkomendasikan</a:t>
            </a:r>
            <a:r>
              <a:rPr lang="en" sz="1100">
                <a:solidFill>
                  <a:schemeClr val="dk1"/>
                </a:solidFill>
              </a:rPr>
              <a:t> karena meskipun skor tinggi, dampak terhadap visualisasi dan interpretasi bisnis terlalu berat.</a:t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593" name="Google Shape;593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5" y="1434338"/>
            <a:ext cx="5560177" cy="2274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Calculate clients with no sales dan presentasi dibanding total klien</a:t>
            </a:r>
            <a:endParaRPr sz="2000"/>
          </a:p>
        </p:txBody>
      </p:sp>
      <p:sp>
        <p:nvSpPr>
          <p:cNvPr id="599" name="Google Shape;599;p72"/>
          <p:cNvSpPr txBox="1"/>
          <p:nvPr/>
        </p:nvSpPr>
        <p:spPr>
          <a:xfrm>
            <a:off x="5614875" y="1017725"/>
            <a:ext cx="3228000" cy="3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🔍 Insight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Cluster 2: High Performers</a:t>
            </a:r>
            <a:endParaRPr b="1" sz="1100">
              <a:solidFill>
                <a:schemeClr val="dk1"/>
              </a:solidFill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Memiliki rata-rata total sales (~79,744), profit (~19,139), dan jumlah transaksi (~5.78) tertinggi.</a:t>
            </a: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Pelanggan di cluster ini sangat aktif dan menghasilkan keuntungan besar.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Cluster 1: Low Performers</a:t>
            </a:r>
            <a:endParaRPr b="1" sz="1100">
              <a:solidFill>
                <a:schemeClr val="dk1"/>
              </a:solidFill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Paling rendah dalam semua metrik: sales (~17,703), profit (~4,249), dan jumlah transaksi (~1.25).</a:t>
            </a: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Meski sebagian besar masih melakukan pembelian (88%), performa finansial mereka sangat rendah.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Cluster 0: Mid Performers</a:t>
            </a:r>
            <a:endParaRPr b="1" sz="1100">
              <a:solidFill>
                <a:schemeClr val="dk1"/>
              </a:solidFill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Berada di antara dua cluster lainnya dengan total sales (~40,467), profit (~9,712), dan jumlah transaksi (~3.69).</a:t>
            </a: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Menunjukkan potensi pertumbuhan lebih lanjut dengan strategi yang tepat.</a:t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600" name="Google Shape;60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25" y="1017724"/>
            <a:ext cx="2276335" cy="185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7100" y="1017725"/>
            <a:ext cx="2276326" cy="1853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9574" y="2962993"/>
            <a:ext cx="2140626" cy="1741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5"/>
          <p:cNvSpPr txBox="1"/>
          <p:nvPr>
            <p:ph idx="2" type="title"/>
          </p:nvPr>
        </p:nvSpPr>
        <p:spPr>
          <a:xfrm>
            <a:off x="3746550" y="2082588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7" name="Google Shape;607;p73"/>
          <p:cNvGraphicFramePr/>
          <p:nvPr/>
        </p:nvGraphicFramePr>
        <p:xfrm>
          <a:off x="568500" y="480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{8B9E846C-243E-45EB-A0A6-8DD760B40967}</a:tableStyleId>
              </a:tblPr>
              <a:tblGrid>
                <a:gridCol w="1507600"/>
                <a:gridCol w="6499400"/>
              </a:tblGrid>
              <a:tr h="54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accent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Strategi yang Direkomendasikan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6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accent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2 (High)</a:t>
                      </a:r>
                      <a:endParaRPr b="1" sz="2200">
                        <a:solidFill>
                          <a:srgbClr val="011635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Retensi &amp; Loyalitas:</a:t>
                      </a:r>
                      <a:endParaRPr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 Buat program loyalitas atau penghargaan.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 Tawarkan eksklusivitas seperti early access, bundle premium, dll.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4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accent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1 (Low)</a:t>
                      </a:r>
                      <a:endParaRPr b="1">
                        <a:solidFill>
                          <a:srgbClr val="011635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Reaktivasi &amp; Edukasi:</a:t>
                      </a:r>
                      <a:endParaRPr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 Kirim promo targeted untuk meningkatkan engagement.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 Tinjau apakah produk/promo yang ditawarkan kurang sesuai.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 Lakukan survey kebutuhan.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200">
                          <a:solidFill>
                            <a:schemeClr val="accent1"/>
                          </a:solidFill>
                          <a:latin typeface="Vidaloka"/>
                          <a:ea typeface="Vidaloka"/>
                          <a:cs typeface="Vidaloka"/>
                          <a:sym typeface="Vidaloka"/>
                        </a:rPr>
                        <a:t>0 (Mid)</a:t>
                      </a:r>
                      <a:endParaRPr b="1">
                        <a:solidFill>
                          <a:srgbClr val="011635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Upsell &amp; Cross-sell:</a:t>
                      </a:r>
                      <a:endParaRPr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 Tawarkan produk tambahan atau paket bundling.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 Gunakan rekomendasi berbasis histori pembelian.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 Arahkan mereka menjadi seperti cluster 2.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Distribusi Generasi per Cluster</a:t>
            </a:r>
            <a:endParaRPr sz="2600"/>
          </a:p>
        </p:txBody>
      </p:sp>
      <p:sp>
        <p:nvSpPr>
          <p:cNvPr id="613" name="Google Shape;613;p74"/>
          <p:cNvSpPr txBox="1"/>
          <p:nvPr/>
        </p:nvSpPr>
        <p:spPr>
          <a:xfrm>
            <a:off x="5863375" y="1017725"/>
            <a:ext cx="3000300" cy="3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Insight:</a:t>
            </a:r>
            <a:endParaRPr b="1" sz="1100">
              <a:solidFill>
                <a:schemeClr val="dk1"/>
              </a:solidFill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Cluster 0</a:t>
            </a:r>
            <a:r>
              <a:rPr lang="en" sz="1100">
                <a:solidFill>
                  <a:schemeClr val="dk1"/>
                </a:solidFill>
              </a:rPr>
              <a:t> dan </a:t>
            </a:r>
            <a:r>
              <a:rPr b="1" lang="en" sz="1100">
                <a:solidFill>
                  <a:schemeClr val="dk1"/>
                </a:solidFill>
              </a:rPr>
              <a:t>Cluster 2</a:t>
            </a:r>
            <a:r>
              <a:rPr lang="en" sz="1100">
                <a:solidFill>
                  <a:schemeClr val="dk1"/>
                </a:solidFill>
              </a:rPr>
              <a:t> didominasi oleh </a:t>
            </a:r>
            <a:r>
              <a:rPr b="1" lang="en" sz="1100">
                <a:solidFill>
                  <a:schemeClr val="dk1"/>
                </a:solidFill>
              </a:rPr>
              <a:t>Boomer</a:t>
            </a:r>
            <a:r>
              <a:rPr lang="en" sz="1100">
                <a:solidFill>
                  <a:schemeClr val="dk1"/>
                </a:solidFill>
              </a:rPr>
              <a:t> (masing-masing &gt; 50%), menunjukkan pelanggan senior aktif dalam dua klaster ini.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Cluster 1</a:t>
            </a:r>
            <a:r>
              <a:rPr lang="en" sz="1100">
                <a:solidFill>
                  <a:schemeClr val="dk1"/>
                </a:solidFill>
              </a:rPr>
              <a:t> memiliki distribusi generasi yang lebih merata dibanding dua klaster lainnya, dengan porsi Gen-X tertinggi (~30%).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Gen-Z memiliki proporsi sangat kecil di semua klaster, artinya mereka bukan target utama saat ini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Rekomendasi:</a:t>
            </a:r>
            <a:endParaRPr b="1" sz="1100">
              <a:solidFill>
                <a:schemeClr val="dk1"/>
              </a:solidFill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Untuk </a:t>
            </a:r>
            <a:r>
              <a:rPr b="1" lang="en" sz="1100">
                <a:solidFill>
                  <a:schemeClr val="dk1"/>
                </a:solidFill>
              </a:rPr>
              <a:t>Cluster 0 &amp; 2</a:t>
            </a:r>
            <a:r>
              <a:rPr lang="en" sz="1100">
                <a:solidFill>
                  <a:schemeClr val="dk1"/>
                </a:solidFill>
              </a:rPr>
              <a:t>, sesuaikan strategi komunikasi dengan preferensi generasi Boomer (misalnya, pendekatan personal dan klasik).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Eksplorasi potensi </a:t>
            </a:r>
            <a:r>
              <a:rPr b="1" lang="en" sz="1100">
                <a:solidFill>
                  <a:schemeClr val="dk1"/>
                </a:solidFill>
              </a:rPr>
              <a:t>Gen-Z</a:t>
            </a:r>
            <a:r>
              <a:rPr lang="en" sz="1100">
                <a:solidFill>
                  <a:schemeClr val="dk1"/>
                </a:solidFill>
              </a:rPr>
              <a:t> dengan kampanye digital baru agar lebih terlibat dan masuk ke klaster bernilai tinggi.</a:t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614" name="Google Shape;614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900" y="1039175"/>
            <a:ext cx="5164568" cy="30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Distribusi Gender per Cluster</a:t>
            </a:r>
            <a:endParaRPr sz="2600"/>
          </a:p>
        </p:txBody>
      </p:sp>
      <p:sp>
        <p:nvSpPr>
          <p:cNvPr id="620" name="Google Shape;620;p75"/>
          <p:cNvSpPr txBox="1"/>
          <p:nvPr/>
        </p:nvSpPr>
        <p:spPr>
          <a:xfrm>
            <a:off x="5863375" y="1017725"/>
            <a:ext cx="3000300" cy="3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👥 2. Distribusi Gender per Cluster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Insight:</a:t>
            </a:r>
            <a:endParaRPr b="1" sz="1100">
              <a:solidFill>
                <a:schemeClr val="dk1"/>
              </a:solidFill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Komposisi gender relatif seimbang di semua klaster, dengan dominasi tipis oleh </a:t>
            </a:r>
            <a:r>
              <a:rPr b="1" lang="en" sz="1100">
                <a:solidFill>
                  <a:schemeClr val="dk1"/>
                </a:solidFill>
              </a:rPr>
              <a:t>Female</a:t>
            </a:r>
            <a:r>
              <a:rPr lang="en" sz="1100">
                <a:solidFill>
                  <a:schemeClr val="dk1"/>
                </a:solidFill>
              </a:rPr>
              <a:t> (sekitar 52–55%).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Tidak ada pola distribusi gender yang mencolok antar klaster.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Rekomendasi:</a:t>
            </a:r>
            <a:endParaRPr b="1" sz="1100">
              <a:solidFill>
                <a:schemeClr val="dk1"/>
              </a:solidFill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Strategi pemasaran dapat bersifat netral gender, namun </a:t>
            </a:r>
            <a:r>
              <a:rPr b="1" lang="en" sz="1100">
                <a:solidFill>
                  <a:schemeClr val="dk1"/>
                </a:solidFill>
              </a:rPr>
              <a:t>produk yang populer di kalangan wanita</a:t>
            </a:r>
            <a:r>
              <a:rPr lang="en" sz="1100">
                <a:solidFill>
                  <a:schemeClr val="dk1"/>
                </a:solidFill>
              </a:rPr>
              <a:t> bisa sedikit lebih diprioritaskan.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Perlu analisis lanjutan apakah gender berpengaruh terhadap jenis produk yang dibeli.</a:t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621" name="Google Shape;621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638" y="1039175"/>
            <a:ext cx="4965037" cy="30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7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Radar Chart Profil Cluster</a:t>
            </a:r>
            <a:endParaRPr sz="2600"/>
          </a:p>
        </p:txBody>
      </p:sp>
      <p:sp>
        <p:nvSpPr>
          <p:cNvPr id="627" name="Google Shape;627;p76"/>
          <p:cNvSpPr txBox="1"/>
          <p:nvPr/>
        </p:nvSpPr>
        <p:spPr>
          <a:xfrm>
            <a:off x="5689375" y="1170125"/>
            <a:ext cx="3174300" cy="3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📊 3. Radar Chart Profil Cluster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Insight:</a:t>
            </a:r>
            <a:endParaRPr b="1" sz="1100">
              <a:solidFill>
                <a:schemeClr val="dk1"/>
              </a:solidFill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Cluster 2</a:t>
            </a:r>
            <a:r>
              <a:rPr lang="en" sz="1100">
                <a:solidFill>
                  <a:schemeClr val="dk1"/>
                </a:solidFill>
              </a:rPr>
              <a:t> menunjukkan nilai tertinggi pada </a:t>
            </a:r>
            <a:r>
              <a:rPr b="1" lang="en" sz="1100">
                <a:solidFill>
                  <a:schemeClr val="dk1"/>
                </a:solidFill>
              </a:rPr>
              <a:t>total sales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b="1" lang="en" sz="1100">
                <a:solidFill>
                  <a:schemeClr val="dk1"/>
                </a:solidFill>
              </a:rPr>
              <a:t>profit</a:t>
            </a:r>
            <a:r>
              <a:rPr lang="en" sz="1100">
                <a:solidFill>
                  <a:schemeClr val="dk1"/>
                </a:solidFill>
              </a:rPr>
              <a:t>, dan </a:t>
            </a:r>
            <a:r>
              <a:rPr b="1" lang="en" sz="1100">
                <a:solidFill>
                  <a:schemeClr val="dk1"/>
                </a:solidFill>
              </a:rPr>
              <a:t>count_sales</a:t>
            </a:r>
            <a:r>
              <a:rPr lang="en" sz="1100">
                <a:solidFill>
                  <a:schemeClr val="dk1"/>
                </a:solidFill>
              </a:rPr>
              <a:t>, meskipun sedikit lebih rendah pada </a:t>
            </a:r>
            <a:r>
              <a:rPr b="1" lang="en" sz="1100">
                <a:solidFill>
                  <a:schemeClr val="dk1"/>
                </a:solidFill>
              </a:rPr>
              <a:t>has_sales</a:t>
            </a:r>
            <a:r>
              <a:rPr lang="en" sz="1100">
                <a:solidFill>
                  <a:schemeClr val="dk1"/>
                </a:solidFill>
              </a:rPr>
              <a:t> (mungkin artinya sebagian pelanggan inaktif).</a:t>
            </a: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Cluster 0</a:t>
            </a:r>
            <a:r>
              <a:rPr lang="en" sz="1100">
                <a:solidFill>
                  <a:schemeClr val="dk1"/>
                </a:solidFill>
              </a:rPr>
              <a:t> memiliki nilai profit dan count_sales sedang, tapi memiliki skor has_sales sempurna.</a:t>
            </a: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Cluster 1</a:t>
            </a:r>
            <a:r>
              <a:rPr lang="en" sz="1100">
                <a:solidFill>
                  <a:schemeClr val="dk1"/>
                </a:solidFill>
              </a:rPr>
              <a:t> adalah klaster dengan performa paling rendah di seluruh metrik.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Rekomendasi:</a:t>
            </a:r>
            <a:endParaRPr b="1" sz="1100">
              <a:solidFill>
                <a:schemeClr val="dk1"/>
              </a:solidFill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Fokus retensi dan loyalti pada </a:t>
            </a:r>
            <a:r>
              <a:rPr b="1" lang="en" sz="1100">
                <a:solidFill>
                  <a:schemeClr val="dk1"/>
                </a:solidFill>
              </a:rPr>
              <a:t>Cluster 2</a:t>
            </a:r>
            <a:r>
              <a:rPr lang="en" sz="1100">
                <a:solidFill>
                  <a:schemeClr val="dk1"/>
                </a:solidFill>
              </a:rPr>
              <a:t>, karena ini adalah klaster paling bernilai (mungkin pelanggan besar/korporat).</a:t>
            </a: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Optimalkan pengalaman pelanggan dan upselling pada </a:t>
            </a:r>
            <a:r>
              <a:rPr b="1" lang="en" sz="1100">
                <a:solidFill>
                  <a:schemeClr val="dk1"/>
                </a:solidFill>
              </a:rPr>
              <a:t>Cluster 0</a:t>
            </a:r>
            <a:r>
              <a:rPr lang="en" sz="1100">
                <a:solidFill>
                  <a:schemeClr val="dk1"/>
                </a:solidFill>
              </a:rPr>
              <a:t> karena mereka stabil dan aktif.</a:t>
            </a: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Evaluasi ulang strategi untuk </a:t>
            </a:r>
            <a:r>
              <a:rPr b="1" lang="en" sz="1100">
                <a:solidFill>
                  <a:schemeClr val="dk1"/>
                </a:solidFill>
              </a:rPr>
              <a:t>Cluster 1</a:t>
            </a:r>
            <a:r>
              <a:rPr lang="en" sz="1100">
                <a:solidFill>
                  <a:schemeClr val="dk1"/>
                </a:solidFill>
              </a:rPr>
              <a:t>—apakah pelanggan ini masih relevan atau perlu pendekatan promosi agresif?</a:t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628" name="Google Shape;628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863" y="1170125"/>
            <a:ext cx="3344578" cy="30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7"/>
          <p:cNvSpPr txBox="1"/>
          <p:nvPr>
            <p:ph idx="1" type="subTitle"/>
          </p:nvPr>
        </p:nvSpPr>
        <p:spPr>
          <a:xfrm>
            <a:off x="559450" y="1087475"/>
            <a:ext cx="3977400" cy="1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✅ Cluster 0 (High Value &amp; Stabil)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Dominasi </a:t>
            </a: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Boomer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dan </a:t>
            </a: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Gen-X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Komposisi gender seimbang, mayoritas Female.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Aktivitas transaksi cukup tinggi dan merata.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📌 </a:t>
            </a: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Strategi: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Tingkatkan loyalitas, berikan program apresiasi (reward/loyalty points).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4" name="Google Shape;634;p77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 Demografis Tiap Klaster</a:t>
            </a:r>
            <a:endParaRPr/>
          </a:p>
        </p:txBody>
      </p:sp>
      <p:sp>
        <p:nvSpPr>
          <p:cNvPr id="635" name="Google Shape;635;p77"/>
          <p:cNvSpPr txBox="1"/>
          <p:nvPr/>
        </p:nvSpPr>
        <p:spPr>
          <a:xfrm>
            <a:off x="5439275" y="1017725"/>
            <a:ext cx="3501600" cy="16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⚠️ Cluster 1 (Medium Value &amp; Pasif)</a:t>
            </a:r>
            <a:endParaRPr b="1" sz="1100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Generasi Gen-X cukup dominan.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Transaksi sangat jarang, walau masih ada penjualan.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Bisa jadi pelanggan baru atau mulai tidak aktif.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📌 </a:t>
            </a:r>
            <a:r>
              <a:rPr b="1" lang="en" sz="1100">
                <a:solidFill>
                  <a:schemeClr val="dk1"/>
                </a:solidFill>
              </a:rPr>
              <a:t>Strategi:</a:t>
            </a:r>
            <a:r>
              <a:rPr lang="en" sz="1100">
                <a:solidFill>
                  <a:schemeClr val="dk1"/>
                </a:solidFill>
              </a:rPr>
              <a:t> Dorong aktivasi kembali dengan promo personalisasi dan edukasi produk.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6" name="Google Shape;636;p77"/>
          <p:cNvSpPr txBox="1"/>
          <p:nvPr/>
        </p:nvSpPr>
        <p:spPr>
          <a:xfrm>
            <a:off x="2842950" y="2820775"/>
            <a:ext cx="34581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💎 Cluster 2 (Very High Sales/Profit)</a:t>
            </a:r>
            <a:endParaRPr b="1" sz="1100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Dominasi </a:t>
            </a:r>
            <a:r>
              <a:rPr b="1" lang="en" sz="1100">
                <a:solidFill>
                  <a:schemeClr val="dk1"/>
                </a:solidFill>
              </a:rPr>
              <a:t>Boomer</a:t>
            </a:r>
            <a:r>
              <a:rPr lang="en" sz="1100">
                <a:solidFill>
                  <a:schemeClr val="dk1"/>
                </a:solidFill>
              </a:rPr>
              <a:t>, mungkin pelanggan korporat.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Transaksi dan profit sangat tinggi.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Angka has_sales = 1 artinya semuanya masih aktif.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📌 </a:t>
            </a:r>
            <a:r>
              <a:rPr b="1" lang="en" sz="1100">
                <a:solidFill>
                  <a:schemeClr val="dk1"/>
                </a:solidFill>
              </a:rPr>
              <a:t>Strategi: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Prioritas utama</a:t>
            </a:r>
            <a:r>
              <a:rPr lang="en" sz="1100">
                <a:solidFill>
                  <a:schemeClr val="dk1"/>
                </a:solidFill>
              </a:rPr>
              <a:t>, gunakan pendekatan akun khusus atau account manager, upselling &amp; cross-selling, bahkan kontrak eksklusif.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8"/>
          <p:cNvSpPr txBox="1"/>
          <p:nvPr>
            <p:ph idx="1" type="subTitle"/>
          </p:nvPr>
        </p:nvSpPr>
        <p:spPr>
          <a:xfrm>
            <a:off x="5408800" y="1022544"/>
            <a:ext cx="30135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📈 Rekomendasi Umum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Fokus utama bisa dimulai dari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Cluster 2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untuk mempertahankan revenue tinggi.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Buat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program reaktivasi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kreatif untuk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Cluster 1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(bundling, gamifikasi, dsb).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Gunakan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Cluster 0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sebagai tolok ukur keberhasilan kampanye loyalitas.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642" name="Google Shape;642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1082488"/>
            <a:ext cx="4467824" cy="2978524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79"/>
          <p:cNvSpPr txBox="1"/>
          <p:nvPr>
            <p:ph idx="4294967295" type="title"/>
          </p:nvPr>
        </p:nvSpPr>
        <p:spPr>
          <a:xfrm>
            <a:off x="2840375" y="13458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grpSp>
        <p:nvGrpSpPr>
          <p:cNvPr id="648" name="Google Shape;648;p79"/>
          <p:cNvGrpSpPr/>
          <p:nvPr/>
        </p:nvGrpSpPr>
        <p:grpSpPr>
          <a:xfrm>
            <a:off x="4961882" y="2876803"/>
            <a:ext cx="458723" cy="458684"/>
            <a:chOff x="1379798" y="1723250"/>
            <a:chExt cx="397887" cy="397887"/>
          </a:xfrm>
        </p:grpSpPr>
        <p:sp>
          <p:nvSpPr>
            <p:cNvPr id="649" name="Google Shape;649;p79"/>
            <p:cNvSpPr/>
            <p:nvPr/>
          </p:nvSpPr>
          <p:spPr>
            <a:xfrm>
              <a:off x="1462169" y="1793977"/>
              <a:ext cx="23354" cy="23312"/>
            </a:xfrm>
            <a:custGeom>
              <a:rect b="b" l="l" r="r" t="t"/>
              <a:pathLst>
                <a:path extrusionOk="0" h="1117" w="1119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79"/>
            <p:cNvSpPr/>
            <p:nvPr/>
          </p:nvSpPr>
          <p:spPr>
            <a:xfrm>
              <a:off x="1379798" y="1723250"/>
              <a:ext cx="397887" cy="397887"/>
            </a:xfrm>
            <a:custGeom>
              <a:rect b="b" l="l" r="r" t="t"/>
              <a:pathLst>
                <a:path extrusionOk="0" h="19065" w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79"/>
            <p:cNvSpPr/>
            <p:nvPr/>
          </p:nvSpPr>
          <p:spPr>
            <a:xfrm>
              <a:off x="1555413" y="1886846"/>
              <a:ext cx="139912" cy="163558"/>
            </a:xfrm>
            <a:custGeom>
              <a:rect b="b" l="l" r="r" t="t"/>
              <a:pathLst>
                <a:path extrusionOk="0" h="7837" w="6704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79"/>
            <p:cNvSpPr/>
            <p:nvPr/>
          </p:nvSpPr>
          <p:spPr>
            <a:xfrm>
              <a:off x="1462169" y="1887200"/>
              <a:ext cx="23354" cy="163203"/>
            </a:xfrm>
            <a:custGeom>
              <a:rect b="b" l="l" r="r" t="t"/>
              <a:pathLst>
                <a:path extrusionOk="0" h="7820" w="1119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79"/>
          <p:cNvGrpSpPr/>
          <p:nvPr/>
        </p:nvGrpSpPr>
        <p:grpSpPr>
          <a:xfrm>
            <a:off x="3721699" y="2876803"/>
            <a:ext cx="458747" cy="458684"/>
            <a:chOff x="266768" y="1721375"/>
            <a:chExt cx="397907" cy="397887"/>
          </a:xfrm>
        </p:grpSpPr>
        <p:sp>
          <p:nvSpPr>
            <p:cNvPr id="654" name="Google Shape;654;p79"/>
            <p:cNvSpPr/>
            <p:nvPr/>
          </p:nvSpPr>
          <p:spPr>
            <a:xfrm>
              <a:off x="454843" y="1791037"/>
              <a:ext cx="136218" cy="328222"/>
            </a:xfrm>
            <a:custGeom>
              <a:rect b="b" l="l" r="r" t="t"/>
              <a:pathLst>
                <a:path extrusionOk="0" h="15727" w="65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79"/>
            <p:cNvSpPr/>
            <p:nvPr/>
          </p:nvSpPr>
          <p:spPr>
            <a:xfrm>
              <a:off x="266768" y="1721375"/>
              <a:ext cx="397907" cy="397887"/>
            </a:xfrm>
            <a:custGeom>
              <a:rect b="b" l="l" r="r" t="t"/>
              <a:pathLst>
                <a:path extrusionOk="0" h="19065" w="19066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6" name="Google Shape;656;p79"/>
          <p:cNvGrpSpPr/>
          <p:nvPr/>
        </p:nvGrpSpPr>
        <p:grpSpPr>
          <a:xfrm>
            <a:off x="4350135" y="2876803"/>
            <a:ext cx="458699" cy="458684"/>
            <a:chOff x="864491" y="1723250"/>
            <a:chExt cx="397866" cy="397887"/>
          </a:xfrm>
        </p:grpSpPr>
        <p:sp>
          <p:nvSpPr>
            <p:cNvPr id="657" name="Google Shape;657;p79"/>
            <p:cNvSpPr/>
            <p:nvPr/>
          </p:nvSpPr>
          <p:spPr>
            <a:xfrm>
              <a:off x="935197" y="1793977"/>
              <a:ext cx="256451" cy="256430"/>
            </a:xfrm>
            <a:custGeom>
              <a:rect b="b" l="l" r="r" t="t"/>
              <a:pathLst>
                <a:path extrusionOk="0" h="12287" w="12288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79"/>
            <p:cNvSpPr/>
            <p:nvPr/>
          </p:nvSpPr>
          <p:spPr>
            <a:xfrm>
              <a:off x="1005109" y="1863910"/>
              <a:ext cx="116622" cy="116559"/>
            </a:xfrm>
            <a:custGeom>
              <a:rect b="b" l="l" r="r" t="t"/>
              <a:pathLst>
                <a:path extrusionOk="0" h="5585" w="5588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79"/>
            <p:cNvSpPr/>
            <p:nvPr/>
          </p:nvSpPr>
          <p:spPr>
            <a:xfrm>
              <a:off x="864491" y="1723250"/>
              <a:ext cx="397866" cy="397887"/>
            </a:xfrm>
            <a:custGeom>
              <a:rect b="b" l="l" r="r" t="t"/>
              <a:pathLst>
                <a:path extrusionOk="0" h="19065" w="19064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6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Dictionary</a:t>
            </a:r>
            <a:endParaRPr/>
          </a:p>
        </p:txBody>
      </p:sp>
      <p:sp>
        <p:nvSpPr>
          <p:cNvPr id="484" name="Google Shape;484;p56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ccount_id (str)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ID pelanggan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ccount_activity_level (str)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Tingkat aktivitas akun (X = tinggi, Y = rata-rata, Z = rendah)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Customer_value_level (str)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Nilai pelanggan dalam kategori A-E (A = paling menguntungkan)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MOB (int)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Lama pelanggan aktif dalam bulan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Flag_female (int)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Indikator jenis kelamin (0 = Laki-laki, 1 = Perempuan)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avg_sales_L36M (float)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Rata-rata penjualan dalam 3 tahun terakhir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cnt_sales_L36M (int)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Jumlah produk yang dibeli dalam 3 tahun terakhir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</a:t>
            </a: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ast_sales (float)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Nilai transaksi terakhir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onth_since_last_sales (int)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Bulan sejak transaksi terakhir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count_direct_promo_L12M (int)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Jumlah promosi langsung dalam 12 bulan terakhir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irth_date (datetime)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Tanggal lahir pelanggan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7"/>
          <p:cNvSpPr txBox="1"/>
          <p:nvPr>
            <p:ph idx="1" type="subTitle"/>
          </p:nvPr>
        </p:nvSpPr>
        <p:spPr>
          <a:xfrm>
            <a:off x="895950" y="1682000"/>
            <a:ext cx="3847200" cy="12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Tujuan dari analisis ini adalah untuk  memahami pola penjualan dan efektivitas promo dalam 36 bulan terakhir serta mengidentifikasi segmen pelanggan berdasarkan perilaku transaksi mereka.</a:t>
            </a:r>
            <a:endParaRPr/>
          </a:p>
        </p:txBody>
      </p:sp>
      <p:sp>
        <p:nvSpPr>
          <p:cNvPr id="490" name="Google Shape;490;p57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Tujuan Analisis</a:t>
            </a:r>
            <a:endParaRPr/>
          </a:p>
        </p:txBody>
      </p:sp>
      <p:pic>
        <p:nvPicPr>
          <p:cNvPr id="491" name="Google Shape;491;p57" title="c2d509cb-c6ae-4013-a933-3981ceeefc9b.jpg"/>
          <p:cNvPicPr preferRelativeResize="0"/>
          <p:nvPr/>
        </p:nvPicPr>
        <p:blipFill rotWithShape="1">
          <a:blip r:embed="rId3">
            <a:alphaModFix/>
          </a:blip>
          <a:srcRect b="0" l="337" r="347" t="0"/>
          <a:stretch/>
        </p:blipFill>
        <p:spPr>
          <a:xfrm>
            <a:off x="5586875" y="1594550"/>
            <a:ext cx="2537400" cy="25548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92" name="Google Shape;492;p57"/>
          <p:cNvSpPr txBox="1"/>
          <p:nvPr/>
        </p:nvSpPr>
        <p:spPr>
          <a:xfrm>
            <a:off x="895950" y="3411000"/>
            <a:ext cx="21174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00FF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Klik disini untuk Google Colab</a:t>
            </a:r>
            <a:endParaRPr sz="1800">
              <a:solidFill>
                <a:srgbClr val="FF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8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Data</a:t>
            </a:r>
            <a:endParaRPr/>
          </a:p>
        </p:txBody>
      </p:sp>
      <p:sp>
        <p:nvSpPr>
          <p:cNvPr id="498" name="Google Shape;498;p58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Kriteria data yang tidak relevan: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Menghapus </a:t>
            </a: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avg_sales_L36M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atau </a:t>
            </a: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last_sales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yang bernilai negatif atau nol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karena tidak masuk akal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Menghapus pelanggan dengan </a:t>
            </a: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MOB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negatif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karena lama menjadi pelanggan tidak bisa negatif.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Menghapus tanggal lahir yang tidak masuk akal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(lahir sebelum 1900 atau di masa depan).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Menangani Missing Values dan Duplikasi: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Cek dan hapus duplikasi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berdasarkan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account_id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Cek missing values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jika ada, tentukan apakah bisa diisi dengan rata-rata atau harus dihapus.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Konversi Data ke Tipe yang Benar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account_id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String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Semua count data (</a:t>
            </a: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cnt_sales_L36M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count_direct_promo_L12M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Integer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finansial (</a:t>
            </a: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avg_sales_L36M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last_sales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Float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waktu (</a:t>
            </a:r>
            <a:r>
              <a:rPr b="1"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birth_date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Datetime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99" name="Google Shape;49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0950" y="1613625"/>
            <a:ext cx="2359550" cy="70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0950" y="2511600"/>
            <a:ext cx="2359550" cy="487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0951" y="3498825"/>
            <a:ext cx="2366813" cy="4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9"/>
          <p:cNvSpPr txBox="1"/>
          <p:nvPr>
            <p:ph type="title"/>
          </p:nvPr>
        </p:nvSpPr>
        <p:spPr>
          <a:xfrm>
            <a:off x="713225" y="445025"/>
            <a:ext cx="7026600" cy="6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Menghitung Usia dan </a:t>
            </a:r>
            <a:r>
              <a:rPr lang="en" sz="2200"/>
              <a:t>M</a:t>
            </a:r>
            <a:r>
              <a:rPr lang="en" sz="2200"/>
              <a:t>enghapus Pelanggan &lt;21 Tahun</a:t>
            </a:r>
            <a:endParaRPr sz="2200"/>
          </a:p>
        </p:txBody>
      </p:sp>
      <p:sp>
        <p:nvSpPr>
          <p:cNvPr id="507" name="Google Shape;507;p59"/>
          <p:cNvSpPr txBox="1"/>
          <p:nvPr>
            <p:ph idx="1" type="body"/>
          </p:nvPr>
        </p:nvSpPr>
        <p:spPr>
          <a:xfrm>
            <a:off x="713250" y="1272925"/>
            <a:ext cx="35763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27749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Menghitung usia berdasarkan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 Mei 2023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4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Menghapus pelanggan dengan usia &lt;21 tahun.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8" name="Google Shape;50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759" y="3671400"/>
            <a:ext cx="4620475" cy="60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3" name="Google Shape;513;p60"/>
          <p:cNvGraphicFramePr/>
          <p:nvPr/>
        </p:nvGraphicFramePr>
        <p:xfrm>
          <a:off x="59200" y="34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{8B9E846C-243E-45EB-A0A6-8DD760B40967}</a:tableStyleId>
              </a:tblPr>
              <a:tblGrid>
                <a:gridCol w="1792325"/>
                <a:gridCol w="1792325"/>
                <a:gridCol w="1792325"/>
                <a:gridCol w="1792325"/>
                <a:gridCol w="1792325"/>
              </a:tblGrid>
              <a:tr h="543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index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 Cleaning Steps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Original Data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After Cleaning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Reason to do this data cleaning step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8798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Remove irrelevant data (step 3a)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12559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11793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Remove negative/zero values, negative MOB, and incorrect birth_date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5438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Treat missing values (step 3b)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11793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11793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Handle missing values (if any)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5438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Treat duplicates (step 3b)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11793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11726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Remove duplicate account_id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734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Convert to the correct data type (step 3c)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11726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11726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Ensure correct data types for analysis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734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Remove all clients with age &lt; 21 (step 4)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11726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11606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Ensure clients are at least 21 years old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1"/>
          <p:cNvSpPr txBox="1"/>
          <p:nvPr>
            <p:ph idx="2" type="title"/>
          </p:nvPr>
        </p:nvSpPr>
        <p:spPr>
          <a:xfrm>
            <a:off x="3746550" y="2082588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Distribusi Total Sales</a:t>
            </a:r>
            <a:endParaRPr/>
          </a:p>
        </p:txBody>
      </p:sp>
      <p:pic>
        <p:nvPicPr>
          <p:cNvPr id="524" name="Google Shape;52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875" y="1337362"/>
            <a:ext cx="4706449" cy="2941525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62"/>
          <p:cNvSpPr txBox="1"/>
          <p:nvPr/>
        </p:nvSpPr>
        <p:spPr>
          <a:xfrm>
            <a:off x="1143550" y="4387675"/>
            <a:ext cx="42012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Total Sales in Last 3 Years: 402,580,520</a:t>
            </a:r>
            <a:endParaRPr/>
          </a:p>
        </p:txBody>
      </p:sp>
      <p:sp>
        <p:nvSpPr>
          <p:cNvPr id="526" name="Google Shape;526;p62"/>
          <p:cNvSpPr txBox="1"/>
          <p:nvPr/>
        </p:nvSpPr>
        <p:spPr>
          <a:xfrm>
            <a:off x="5864975" y="1374225"/>
            <a:ext cx="29988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🔹 A. Distribusi Total Sales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✅ </a:t>
            </a:r>
            <a:r>
              <a:rPr i="1" lang="en" sz="1100">
                <a:solidFill>
                  <a:schemeClr val="dk1"/>
                </a:solidFill>
              </a:rPr>
              <a:t>Insight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Distribusi </a:t>
            </a:r>
            <a:r>
              <a:rPr i="1" lang="en" sz="1100">
                <a:solidFill>
                  <a:schemeClr val="dk1"/>
                </a:solidFill>
              </a:rPr>
              <a:t>right-skewed</a:t>
            </a:r>
            <a:r>
              <a:rPr lang="en" sz="1100">
                <a:solidFill>
                  <a:schemeClr val="dk1"/>
                </a:solidFill>
              </a:rPr>
              <a:t>, mayoritas pelanggan punya total sales rendah.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Ditemukan beberapa pelanggan dengan nilai sales sangat tinggi (outlier).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💡 </a:t>
            </a:r>
            <a:r>
              <a:rPr i="1" lang="en" sz="1100">
                <a:solidFill>
                  <a:schemeClr val="dk1"/>
                </a:solidFill>
              </a:rPr>
              <a:t>Rekomendasi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Segmentasi pelanggan berdasarkan total sales.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Buat program khusus untuk pelanggan high-value. (ex. Loyalty Prgoram)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