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erriweather Light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Vidaloka"/>
      <p:regular r:id="rId34"/>
    </p:embeddedFont>
    <p:embeddedFont>
      <p:font typeface="Russo One"/>
      <p:regular r:id="rId35"/>
    </p:embeddedFont>
    <p:embeddedFont>
      <p:font typeface="Mako"/>
      <p:regular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Crimson Text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42" Type="http://schemas.openxmlformats.org/officeDocument/2006/relationships/font" Target="fonts/CrimsonText-bold.fntdata"/><Relationship Id="rId41" Type="http://schemas.openxmlformats.org/officeDocument/2006/relationships/font" Target="fonts/CrimsonText-regular.fntdata"/><Relationship Id="rId44" Type="http://schemas.openxmlformats.org/officeDocument/2006/relationships/font" Target="fonts/CrimsonText-boldItalic.fntdata"/><Relationship Id="rId43" Type="http://schemas.openxmlformats.org/officeDocument/2006/relationships/font" Target="fonts/CrimsonText-italic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33" Type="http://schemas.openxmlformats.org/officeDocument/2006/relationships/font" Target="fonts/OpenSansSemiBold-boldItalic.fntdata"/><Relationship Id="rId32" Type="http://schemas.openxmlformats.org/officeDocument/2006/relationships/font" Target="fonts/OpenSansSemiBold-italic.fntdata"/><Relationship Id="rId35" Type="http://schemas.openxmlformats.org/officeDocument/2006/relationships/font" Target="fonts/RussoOne-regular.fntdata"/><Relationship Id="rId34" Type="http://schemas.openxmlformats.org/officeDocument/2006/relationships/font" Target="fonts/Vidaloka-regular.fntdata"/><Relationship Id="rId37" Type="http://schemas.openxmlformats.org/officeDocument/2006/relationships/font" Target="fonts/RobotoMono-regular.fntdata"/><Relationship Id="rId36" Type="http://schemas.openxmlformats.org/officeDocument/2006/relationships/font" Target="fonts/Mako-regular.fntdata"/><Relationship Id="rId39" Type="http://schemas.openxmlformats.org/officeDocument/2006/relationships/font" Target="fonts/RobotoMono-italic.fntdata"/><Relationship Id="rId38" Type="http://schemas.openxmlformats.org/officeDocument/2006/relationships/font" Target="fonts/RobotoMono-bold.fntdata"/><Relationship Id="rId20" Type="http://schemas.openxmlformats.org/officeDocument/2006/relationships/slide" Target="slides/slide16.xml"/><Relationship Id="rId22" Type="http://schemas.openxmlformats.org/officeDocument/2006/relationships/font" Target="fonts/MerriweatherLight-regular.fntdata"/><Relationship Id="rId21" Type="http://schemas.openxmlformats.org/officeDocument/2006/relationships/slide" Target="slides/slide17.xml"/><Relationship Id="rId24" Type="http://schemas.openxmlformats.org/officeDocument/2006/relationships/font" Target="fonts/MerriweatherLight-italic.fntdata"/><Relationship Id="rId23" Type="http://schemas.openxmlformats.org/officeDocument/2006/relationships/font" Target="fonts/MerriweatherLight-bold.fntdata"/><Relationship Id="rId26" Type="http://schemas.openxmlformats.org/officeDocument/2006/relationships/font" Target="fonts/Montserrat-regular.fntdata"/><Relationship Id="rId25" Type="http://schemas.openxmlformats.org/officeDocument/2006/relationships/font" Target="fonts/MerriweatherLight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29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3978b10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3978b10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3978b10f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3978b10f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3978b10f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3978b10f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3978b10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3978b10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3978b10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53978b10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3978b10f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3978b10f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3978b10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3978b10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43ea81e7f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43ea81e7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43ea81e7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43ea81e7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43ea81e7f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43ea81e7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056c04f9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056c04f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3978b10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3978b10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53978b10f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53978b10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3978b10f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3978b10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3978b10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3978b10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ublic.tableau.com/app/profile/faturachman.sasmita/viz/TableuMilestones1/Dashboard1?publish=yes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50"/>
              <a:t>FSDA Intermediate Data Visualization </a:t>
            </a:r>
            <a:endParaRPr sz="495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2 - Faturachman 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"/>
          <p:cNvSpPr txBox="1"/>
          <p:nvPr>
            <p:ph idx="2" type="title"/>
          </p:nvPr>
        </p:nvSpPr>
        <p:spPr>
          <a:xfrm>
            <a:off x="3746550" y="2082588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title"/>
          </p:nvPr>
        </p:nvSpPr>
        <p:spPr>
          <a:xfrm>
            <a:off x="713225" y="445025"/>
            <a:ext cx="72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Category</a:t>
            </a:r>
            <a:endParaRPr/>
          </a:p>
        </p:txBody>
      </p:sp>
      <p:sp>
        <p:nvSpPr>
          <p:cNvPr id="536" name="Google Shape;536;p64"/>
          <p:cNvSpPr txBox="1"/>
          <p:nvPr>
            <p:ph idx="1" type="body"/>
          </p:nvPr>
        </p:nvSpPr>
        <p:spPr>
          <a:xfrm>
            <a:off x="713250" y="1244825"/>
            <a:ext cx="5516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Insight: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Produk best-seller konsisten berasal dari kategori Electronics dan Fashion. Ada kategori lain dengan sales rendah.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Rekomendasi: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Fokus campaign dan stok di top-3 tiap kategori.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Lakukan penyesuaian atau bundling untuk kategori dengan performa rendah.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37" name="Google Shape;53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224" y="1375525"/>
            <a:ext cx="2077801" cy="3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type="title"/>
          </p:nvPr>
        </p:nvSpPr>
        <p:spPr>
          <a:xfrm>
            <a:off x="713225" y="445025"/>
            <a:ext cx="55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Accumulated Profit per year and Growth Profit Year over Year</a:t>
            </a:r>
            <a:endParaRPr sz="2500"/>
          </a:p>
        </p:txBody>
      </p:sp>
      <p:sp>
        <p:nvSpPr>
          <p:cNvPr id="543" name="Google Shape;543;p65"/>
          <p:cNvSpPr txBox="1"/>
          <p:nvPr>
            <p:ph idx="1" type="body"/>
          </p:nvPr>
        </p:nvSpPr>
        <p:spPr>
          <a:xfrm>
            <a:off x="713250" y="1272925"/>
            <a:ext cx="52851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Insight: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Walaupun akumulasi profit naik, YoY growth menurun di 2022 dan 2023 → pertumbuhan stagnan.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Rekomendasi: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Analisis margin vs volume: apakah diskon terlalu besar?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Prioritaskan produk high-margin dan tahan terhadap return.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44" name="Google Shape;54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050" y="404000"/>
            <a:ext cx="2213225" cy="42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6"/>
          <p:cNvSpPr txBox="1"/>
          <p:nvPr>
            <p:ph type="title"/>
          </p:nvPr>
        </p:nvSpPr>
        <p:spPr>
          <a:xfrm>
            <a:off x="713225" y="445025"/>
            <a:ext cx="72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Correlation between avg purchase per month and monthly income</a:t>
            </a:r>
            <a:endParaRPr sz="2500"/>
          </a:p>
        </p:txBody>
      </p:sp>
      <p:sp>
        <p:nvSpPr>
          <p:cNvPr id="550" name="Google Shape;550;p66"/>
          <p:cNvSpPr txBox="1"/>
          <p:nvPr>
            <p:ph idx="1" type="body"/>
          </p:nvPr>
        </p:nvSpPr>
        <p:spPr>
          <a:xfrm>
            <a:off x="713250" y="1272925"/>
            <a:ext cx="44508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Insight: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Tidak ada korelasi jelas → pengeluaran bukan tergantung penghasilan, tapi kemungkinan driven oleh kebutuhan &amp; loyalitas.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Rekomendasi: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Segmentasikan customer berdasarkan frekuensi beli, bukan income.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 campaign “frequent buyer reward” daripada “high income target”.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1" name="Google Shape;55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874" y="1592525"/>
            <a:ext cx="2756501" cy="26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7"/>
          <p:cNvSpPr txBox="1"/>
          <p:nvPr>
            <p:ph type="title"/>
          </p:nvPr>
        </p:nvSpPr>
        <p:spPr>
          <a:xfrm>
            <a:off x="713225" y="445025"/>
            <a:ext cx="72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Sales Success in every Country</a:t>
            </a:r>
            <a:endParaRPr sz="2500"/>
          </a:p>
        </p:txBody>
      </p:sp>
      <p:sp>
        <p:nvSpPr>
          <p:cNvPr id="557" name="Google Shape;557;p67"/>
          <p:cNvSpPr txBox="1"/>
          <p:nvPr>
            <p:ph idx="1" type="body"/>
          </p:nvPr>
        </p:nvSpPr>
        <p:spPr>
          <a:xfrm>
            <a:off x="713250" y="1272925"/>
            <a:ext cx="32058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Insight: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Beberapa negara seperti Canada, Australia unggul dalam sales volume.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Rekomendasi: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Prioritaskan negara top untuk fulfillment &amp; pengiriman cepat.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Terapkan lokalitas: campaign Bahasa lokal, jam operasional lokal.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8" name="Google Shape;55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175" y="1088025"/>
            <a:ext cx="5181823" cy="288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8"/>
          <p:cNvSpPr txBox="1"/>
          <p:nvPr>
            <p:ph idx="1" type="subTitle"/>
          </p:nvPr>
        </p:nvSpPr>
        <p:spPr>
          <a:xfrm>
            <a:off x="539800" y="4554400"/>
            <a:ext cx="20874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Untuk Link Tableau ada disini.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64" name="Google Shape;564;p6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565" name="Google Shape;56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750" y="1053850"/>
            <a:ext cx="4999102" cy="28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8"/>
          <p:cNvSpPr txBox="1"/>
          <p:nvPr/>
        </p:nvSpPr>
        <p:spPr>
          <a:xfrm>
            <a:off x="522675" y="1151725"/>
            <a:ext cx="31683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✅ Key Insights Summary</a:t>
            </a:r>
            <a:endParaRPr b="1" sz="13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Sales success tinggi</a:t>
            </a:r>
            <a:r>
              <a:rPr lang="en" sz="1100">
                <a:solidFill>
                  <a:schemeClr val="dk1"/>
                </a:solidFill>
              </a:rPr>
              <a:t> (1,1 juta), namun </a:t>
            </a:r>
            <a:r>
              <a:rPr b="1" lang="en" sz="1100">
                <a:solidFill>
                  <a:schemeClr val="dk1"/>
                </a:solidFill>
              </a:rPr>
              <a:t>abandoned sales</a:t>
            </a:r>
            <a:r>
              <a:rPr lang="en" sz="1100">
                <a:solidFill>
                  <a:schemeClr val="dk1"/>
                </a:solidFill>
              </a:rPr>
              <a:t> masih signifikan (238 ribu).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Cash on Delivery</a:t>
            </a:r>
            <a:r>
              <a:rPr lang="en" sz="1100">
                <a:solidFill>
                  <a:schemeClr val="dk1"/>
                </a:solidFill>
              </a:rPr>
              <a:t> masih dominan, namun pembayaran digital mulai naik.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Pelanggan </a:t>
            </a:r>
            <a:r>
              <a:rPr b="1" lang="en" sz="1100">
                <a:solidFill>
                  <a:schemeClr val="dk1"/>
                </a:solidFill>
              </a:rPr>
              <a:t>usia 20–30 tahun</a:t>
            </a:r>
            <a:r>
              <a:rPr lang="en" sz="1100">
                <a:solidFill>
                  <a:schemeClr val="dk1"/>
                </a:solidFill>
              </a:rPr>
              <a:t> dan produk </a:t>
            </a:r>
            <a:r>
              <a:rPr b="1" lang="en" sz="1100">
                <a:solidFill>
                  <a:schemeClr val="dk1"/>
                </a:solidFill>
              </a:rPr>
              <a:t>elektronik/fashion</a:t>
            </a:r>
            <a:r>
              <a:rPr lang="en" sz="1100">
                <a:solidFill>
                  <a:schemeClr val="dk1"/>
                </a:solidFill>
              </a:rPr>
              <a:t> mendominasi penjualan.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Profit YoY menurun</a:t>
            </a:r>
            <a:r>
              <a:rPr lang="en" sz="1100">
                <a:solidFill>
                  <a:schemeClr val="dk1"/>
                </a:solidFill>
              </a:rPr>
              <a:t> sejak 2022 meski akumulasi profit naik.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Negara seperti Kanada &amp; Australia</a:t>
            </a:r>
            <a:r>
              <a:rPr lang="en" sz="1100">
                <a:solidFill>
                  <a:schemeClr val="dk1"/>
                </a:solidFill>
              </a:rPr>
              <a:t> berkontribusi besar dalam sales.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Penghasilan pelanggan tidak berkorelasi</a:t>
            </a:r>
            <a:r>
              <a:rPr lang="en" sz="1100">
                <a:solidFill>
                  <a:schemeClr val="dk1"/>
                </a:solidFill>
              </a:rPr>
              <a:t> langsung dengan jumlah pembelian.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idx="1" type="subTitle"/>
          </p:nvPr>
        </p:nvSpPr>
        <p:spPr>
          <a:xfrm>
            <a:off x="5408800" y="1022544"/>
            <a:ext cx="3013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📌 Strategic Recommendations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Perbaiki funnel checkout &amp; dorong pembayaran digital.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Fokus campaign pada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segmen usia 20–30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produk unggulan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Evaluasi penyebab penurunan profit &amp; efisiensi biaya.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Optimalkan pasar negara top dengan pendekatan lokal.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Segmentasi pelanggan berdasarkan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perilaku beli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bukan hanya demografi.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082488"/>
            <a:ext cx="4467824" cy="297852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/>
          <p:nvPr>
            <p:ph idx="4294967295" type="title"/>
          </p:nvPr>
        </p:nvSpPr>
        <p:spPr>
          <a:xfrm>
            <a:off x="2840375" y="13458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578" name="Google Shape;578;p70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579" name="Google Shape;579;p70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0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0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0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70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584" name="Google Shape;584;p70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0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70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587" name="Google Shape;587;p70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0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0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idx="2" type="title"/>
          </p:nvPr>
        </p:nvSpPr>
        <p:spPr>
          <a:xfrm>
            <a:off x="3746550" y="2082588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"/>
          <p:cNvSpPr txBox="1"/>
          <p:nvPr>
            <p:ph idx="1" type="subTitle"/>
          </p:nvPr>
        </p:nvSpPr>
        <p:spPr>
          <a:xfrm>
            <a:off x="895950" y="1682000"/>
            <a:ext cx="38772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Mr Ronaldinho as CEO &amp;  Mr Neymar as Head of Data WishfulBazaar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Untuk memahami kinerja penjualan, mendukung OKR perusahaan: meningkatkan sales &amp; mengenal pelanggan lebih baik.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Membuat dashboard analitik yang menunjukkan sales success, abandoned sales, return sales, dan perilaku pelanggan.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 and Worksheet Objective</a:t>
            </a:r>
            <a:endParaRPr/>
          </a:p>
        </p:txBody>
      </p:sp>
      <p:pic>
        <p:nvPicPr>
          <p:cNvPr id="485" name="Google Shape;485;p56" title="c2d509cb-c6ae-4013-a933-3981ceeefc9b.jpg"/>
          <p:cNvPicPr preferRelativeResize="0"/>
          <p:nvPr/>
        </p:nvPicPr>
        <p:blipFill rotWithShape="1">
          <a:blip r:embed="rId3">
            <a:alphaModFix/>
          </a:blip>
          <a:srcRect b="0" l="337" r="347" t="0"/>
          <a:stretch/>
        </p:blipFill>
        <p:spPr>
          <a:xfrm>
            <a:off x="5586875" y="1594550"/>
            <a:ext cx="2537400" cy="2554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type="title"/>
          </p:nvPr>
        </p:nvSpPr>
        <p:spPr>
          <a:xfrm>
            <a:off x="713225" y="445025"/>
            <a:ext cx="70266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Metrics Definitions</a:t>
            </a:r>
            <a:endParaRPr sz="2200"/>
          </a:p>
        </p:txBody>
      </p:sp>
      <p:sp>
        <p:nvSpPr>
          <p:cNvPr id="491" name="Google Shape;491;p57"/>
          <p:cNvSpPr txBox="1"/>
          <p:nvPr>
            <p:ph idx="1" type="body"/>
          </p:nvPr>
        </p:nvSpPr>
        <p:spPr>
          <a:xfrm>
            <a:off x="713250" y="1272925"/>
            <a:ext cx="48261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Success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Penjualan sukses tanpa retur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[OrderConfirmation] = TRUE AND [OrderReturn] = FALSE THEN [Price]*[Quantity] ELSE 0 END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Abandoned Sales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Pesanan yang tidak dikonfirmasi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[OrderConfirmation] = FALSE THEN [Price]*[Quantity] ELSE 0 END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Sales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Penjualan yang dikembalikan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[OrderReturn] = TRUE THEN [Price]*[Quantity] ELSE 0 END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Pendapatan bersih dari sales success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[OrderConfirmation] = TRUE AND [OrderReturn] = FALSE THEN ([Price]-[Cost])*[Quantity] ELSE 0 END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Duration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Lama waktu kunjungan pelanggan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DATEDIFF('minute', [SessionStart], [SessionEnd])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Bins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Segmentasi umur pelanggan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/>
          <p:nvPr>
            <p:ph idx="1" type="subTitle"/>
          </p:nvPr>
        </p:nvSpPr>
        <p:spPr>
          <a:xfrm>
            <a:off x="2648400" y="1682000"/>
            <a:ext cx="42444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Kenapa perlu join?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Karena: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OrderData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berisi transaksi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berisi data demografi customer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CampaignChannels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berisi info asal marketing campaign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 join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OrderData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SessionID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⇨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CampaignChannels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SessionID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OrderData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CustomerID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⇨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CustomerID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Type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dari OrderData ke CampaignChannels dan Customer (karena kita tetap ingin melihat semua transaksi walaupun mungkin tidak semua ada campaign info).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7" name="Google Shape;497;p58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Connection &amp; Joining Reasoning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Sales Performance</a:t>
            </a:r>
            <a:endParaRPr/>
          </a:p>
        </p:txBody>
      </p:sp>
      <p:sp>
        <p:nvSpPr>
          <p:cNvPr id="503" name="Google Shape;503;p59"/>
          <p:cNvSpPr txBox="1"/>
          <p:nvPr>
            <p:ph idx="1" type="body"/>
          </p:nvPr>
        </p:nvSpPr>
        <p:spPr>
          <a:xfrm>
            <a:off x="629975" y="2090700"/>
            <a:ext cx="7711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Insight: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Success mendominasi → proses checkout umumnya berhasil. Namun, abandoned tetap signifikan dan harus diperhatikan.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Rekomendasi: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 penyebab abandon: halaman lambat, proses login, metode bayar.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Bandingkan abandoned rate per bulan untuk deteksi musiman.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75" y="1253425"/>
            <a:ext cx="8533449" cy="4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type="title"/>
          </p:nvPr>
        </p:nvSpPr>
        <p:spPr>
          <a:xfrm>
            <a:off x="713225" y="445025"/>
            <a:ext cx="72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Preferences of Successful Sales</a:t>
            </a:r>
            <a:endParaRPr/>
          </a:p>
        </p:txBody>
      </p:sp>
      <p:sp>
        <p:nvSpPr>
          <p:cNvPr id="510" name="Google Shape;510;p60"/>
          <p:cNvSpPr txBox="1"/>
          <p:nvPr>
            <p:ph idx="1" type="body"/>
          </p:nvPr>
        </p:nvSpPr>
        <p:spPr>
          <a:xfrm>
            <a:off x="713250" y="1272925"/>
            <a:ext cx="41481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Insight: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 masih dominan meskipun tren digital payment sudah naik.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Rekomendasi: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Beri diskon tambahan untuk e-wallet/kartu untuk dorong pergeseran ke digital.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Optimalkan UX pembayaran digital agar mudah diakses pelanggan.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38" y="1507375"/>
            <a:ext cx="4061513" cy="22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1"/>
          <p:cNvSpPr txBox="1"/>
          <p:nvPr>
            <p:ph type="title"/>
          </p:nvPr>
        </p:nvSpPr>
        <p:spPr>
          <a:xfrm>
            <a:off x="713225" y="445025"/>
            <a:ext cx="72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Monthly Trend: Sales Success vs Abandoned Sales</a:t>
            </a:r>
            <a:endParaRPr sz="2500"/>
          </a:p>
        </p:txBody>
      </p:sp>
      <p:sp>
        <p:nvSpPr>
          <p:cNvPr id="517" name="Google Shape;517;p61"/>
          <p:cNvSpPr txBox="1"/>
          <p:nvPr>
            <p:ph idx="1" type="body"/>
          </p:nvPr>
        </p:nvSpPr>
        <p:spPr>
          <a:xfrm>
            <a:off x="713250" y="1272925"/>
            <a:ext cx="36717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Insight: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 spike abandoned di bulan-bulan promo (Maret, Juli), kemungkinan karena bottleneck saat traffic tinggi.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Rekomendasi: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Gunakan fitur “Reminder to Complete Purchase” via email/WA.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Tambahkan estimasi stok tersisa agar sense of urgency meningkat.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838" y="1498675"/>
            <a:ext cx="4614769" cy="22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 txBox="1"/>
          <p:nvPr>
            <p:ph type="title"/>
          </p:nvPr>
        </p:nvSpPr>
        <p:spPr>
          <a:xfrm>
            <a:off x="713225" y="445025"/>
            <a:ext cx="72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Sales Distribution by Customer Age</a:t>
            </a:r>
            <a:endParaRPr sz="2500"/>
          </a:p>
        </p:txBody>
      </p:sp>
      <p:sp>
        <p:nvSpPr>
          <p:cNvPr id="524" name="Google Shape;524;p62"/>
          <p:cNvSpPr txBox="1"/>
          <p:nvPr>
            <p:ph idx="1" type="body"/>
          </p:nvPr>
        </p:nvSpPr>
        <p:spPr>
          <a:xfrm>
            <a:off x="713250" y="1272925"/>
            <a:ext cx="39768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Insight: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Kelompok umur 20–30 mendominasi transaksi.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Rekomendasi: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 kampanye social-media heavy untuk segmen ini.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 loyalty program khusus usia 20–30 (diskon mingguan, reward point).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750" y="1692375"/>
            <a:ext cx="3694205" cy="22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