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41E78-DC95-45C6-BF8A-1E457499F63D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459CC-B176-4692-9E73-71482E046C34}">
      <dgm:prSet phldrT="[Text]"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s-AR" sz="2400" dirty="0" smtClean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73900870-6FD5-4721-B9E1-778700B8B0DD}" type="parTrans" cxnId="{08BB272D-D168-471D-85C1-7FBF784DF9A1}">
      <dgm:prSet/>
      <dgm:spPr/>
      <dgm:t>
        <a:bodyPr/>
        <a:lstStyle/>
        <a:p>
          <a:endParaRPr lang="en-US"/>
        </a:p>
      </dgm:t>
    </dgm:pt>
    <dgm:pt modelId="{8110D2EA-16FB-41B3-871E-D3FCDCFFB58D}" type="sibTrans" cxnId="{08BB272D-D168-471D-85C1-7FBF784DF9A1}">
      <dgm:prSet/>
      <dgm:spPr/>
      <dgm:t>
        <a:bodyPr/>
        <a:lstStyle/>
        <a:p>
          <a:endParaRPr lang="en-US"/>
        </a:p>
      </dgm:t>
    </dgm:pt>
    <dgm:pt modelId="{5A3157C1-D817-49A1-BA79-78A669D3B72D}">
      <dgm:prSet phldrT="[Text]"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 sz="20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9188D315-097E-4282-953D-FCAF97BDEDA6}" type="parTrans" cxnId="{6EEF3B47-628E-4FE3-8FA3-6F3EBF260D6C}">
      <dgm:prSet/>
      <dgm:spPr/>
      <dgm:t>
        <a:bodyPr/>
        <a:lstStyle/>
        <a:p>
          <a:endParaRPr lang="en-US"/>
        </a:p>
      </dgm:t>
    </dgm:pt>
    <dgm:pt modelId="{60170D6A-C230-49A3-953A-DB6C6E9DE2D6}" type="sibTrans" cxnId="{6EEF3B47-628E-4FE3-8FA3-6F3EBF260D6C}">
      <dgm:prSet/>
      <dgm:spPr/>
      <dgm:t>
        <a:bodyPr/>
        <a:lstStyle/>
        <a:p>
          <a:endParaRPr lang="en-US"/>
        </a:p>
      </dgm:t>
    </dgm:pt>
    <dgm:pt modelId="{CBF2D138-29FD-45EA-8DBA-AD4C2D351577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ITR (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Information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Transfer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Rate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)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5072E2B1-859D-49C9-81DC-9CF52E48C12F}" type="parTrans" cxnId="{179052EB-D429-42E6-8018-02B221DD5451}">
      <dgm:prSet/>
      <dgm:spPr/>
      <dgm:t>
        <a:bodyPr/>
        <a:lstStyle/>
        <a:p>
          <a:endParaRPr lang="en-US"/>
        </a:p>
      </dgm:t>
    </dgm:pt>
    <dgm:pt modelId="{610817C4-05C7-48D2-A18E-4AF02F42977D}" type="sibTrans" cxnId="{179052EB-D429-42E6-8018-02B221DD5451}">
      <dgm:prSet/>
      <dgm:spPr/>
      <dgm:t>
        <a:bodyPr/>
        <a:lstStyle/>
        <a:p>
          <a:endParaRPr lang="en-US"/>
        </a:p>
      </dgm:t>
    </dgm:pt>
    <dgm:pt modelId="{B839C7A4-BDE4-4BBC-89A4-0460977CE1FA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Reliability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BA388168-102F-4807-BD27-F5A553F44D58}" type="parTrans" cxnId="{DDE08EB7-FC0B-4C3E-BAA0-C69FBF197258}">
      <dgm:prSet/>
      <dgm:spPr/>
      <dgm:t>
        <a:bodyPr/>
        <a:lstStyle/>
        <a:p>
          <a:endParaRPr lang="en-US"/>
        </a:p>
      </dgm:t>
    </dgm:pt>
    <dgm:pt modelId="{03BE4F90-7C3D-4F21-A7C6-97CE486F94DA}" type="sibTrans" cxnId="{DDE08EB7-FC0B-4C3E-BAA0-C69FBF197258}">
      <dgm:prSet/>
      <dgm:spPr/>
      <dgm:t>
        <a:bodyPr/>
        <a:lstStyle/>
        <a:p>
          <a:endParaRPr lang="en-US"/>
        </a:p>
      </dgm:t>
    </dgm:pt>
    <dgm:pt modelId="{5D6EFCF1-07DD-4F54-A89E-B9D18164EE10}">
      <dgm:prSet custT="1"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Setup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Time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D35C23CF-738E-4475-BDB3-635C7B9E7FF4}" type="parTrans" cxnId="{5A920BCC-7E84-4E92-9C11-C33D718F33A0}">
      <dgm:prSet/>
      <dgm:spPr/>
      <dgm:t>
        <a:bodyPr/>
        <a:lstStyle/>
        <a:p>
          <a:endParaRPr lang="en-US"/>
        </a:p>
      </dgm:t>
    </dgm:pt>
    <dgm:pt modelId="{73A7171C-9D80-4A2D-BDE7-45EC1E997817}" type="sibTrans" cxnId="{5A920BCC-7E84-4E92-9C11-C33D718F33A0}">
      <dgm:prSet/>
      <dgm:spPr/>
      <dgm:t>
        <a:bodyPr/>
        <a:lstStyle/>
        <a:p>
          <a:endParaRPr lang="en-US"/>
        </a:p>
      </dgm:t>
    </dgm:pt>
    <dgm:pt modelId="{E1C69A28-CA65-4229-B7E1-DAFEE56E0A8D}">
      <dgm:prSet custT="1"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Calibration Time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CD039FCC-376C-4270-92E5-7F5E0F995B3E}" type="parTrans" cxnId="{85003AF3-25C2-4D28-AE11-EE31624F7642}">
      <dgm:prSet/>
      <dgm:spPr/>
      <dgm:t>
        <a:bodyPr/>
        <a:lstStyle/>
        <a:p>
          <a:endParaRPr lang="en-US"/>
        </a:p>
      </dgm:t>
    </dgm:pt>
    <dgm:pt modelId="{FD6B2E96-72A6-4D06-8EA6-A9681A47C5CC}" type="sibTrans" cxnId="{85003AF3-25C2-4D28-AE11-EE31624F7642}">
      <dgm:prSet/>
      <dgm:spPr/>
      <dgm:t>
        <a:bodyPr/>
        <a:lstStyle/>
        <a:p>
          <a:endParaRPr lang="en-US"/>
        </a:p>
      </dgm:t>
    </dgm:pt>
    <dgm:pt modelId="{31305FD4-B00B-400C-A578-6C9E580D7569}">
      <dgm:prSet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nstantia"/>
            <a:ea typeface="+mn-ea"/>
            <a:cs typeface="+mn-cs"/>
          </a:endParaRPr>
        </a:p>
      </dgm:t>
    </dgm:pt>
    <dgm:pt modelId="{967142E0-49C1-4F92-95FD-766CE118476B}" type="parTrans" cxnId="{57DFB0D9-F2B1-4828-82D5-0A133B9026B2}">
      <dgm:prSet/>
      <dgm:spPr/>
      <dgm:t>
        <a:bodyPr/>
        <a:lstStyle/>
        <a:p>
          <a:endParaRPr lang="en-US"/>
        </a:p>
      </dgm:t>
    </dgm:pt>
    <dgm:pt modelId="{9875251F-C207-42F0-BFEC-C95088E7AB97}" type="sibTrans" cxnId="{57DFB0D9-F2B1-4828-82D5-0A133B9026B2}">
      <dgm:prSet/>
      <dgm:spPr/>
      <dgm:t>
        <a:bodyPr/>
        <a:lstStyle/>
        <a:p>
          <a:endParaRPr lang="en-US"/>
        </a:p>
      </dgm:t>
    </dgm:pt>
    <dgm:pt modelId="{DEE7E903-6C83-4DD1-88D4-4A0B4E8A4E2B}">
      <dgm:prSet custT="1"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Trainning</a:t>
          </a:r>
          <a:r>
            <a:rPr lang="en-US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Time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5BE5330F-3613-4A65-85A4-4C13A93C20F4}" type="parTrans" cxnId="{2CF4A6AE-47DE-4F6F-8935-1386EECD42E8}">
      <dgm:prSet/>
      <dgm:spPr/>
      <dgm:t>
        <a:bodyPr/>
        <a:lstStyle/>
        <a:p>
          <a:endParaRPr lang="en-US"/>
        </a:p>
      </dgm:t>
    </dgm:pt>
    <dgm:pt modelId="{10E9FA62-AC35-4A69-91E0-F49ACB68015C}" type="sibTrans" cxnId="{2CF4A6AE-47DE-4F6F-8935-1386EECD42E8}">
      <dgm:prSet/>
      <dgm:spPr/>
      <dgm:t>
        <a:bodyPr/>
        <a:lstStyle/>
        <a:p>
          <a:endParaRPr lang="en-US"/>
        </a:p>
      </dgm:t>
    </dgm:pt>
    <dgm:pt modelId="{2DFFB1BB-17C3-4041-ADD4-CF100845EFE7}">
      <dgm:prSet custT="1"/>
      <dgm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Inter/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Intra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subject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variability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DD532C55-F650-4686-A5BA-AE5142A168D5}" type="parTrans" cxnId="{6562D2AC-568F-436A-A5D4-4162BEF8B650}">
      <dgm:prSet/>
      <dgm:spPr/>
      <dgm:t>
        <a:bodyPr/>
        <a:lstStyle/>
        <a:p>
          <a:endParaRPr lang="en-US"/>
        </a:p>
      </dgm:t>
    </dgm:pt>
    <dgm:pt modelId="{183EDF6B-81AA-46BD-8777-2A8964D77BAC}" type="sibTrans" cxnId="{6562D2AC-568F-436A-A5D4-4162BEF8B650}">
      <dgm:prSet/>
      <dgm:spPr/>
      <dgm:t>
        <a:bodyPr/>
        <a:lstStyle/>
        <a:p>
          <a:endParaRPr lang="en-US"/>
        </a:p>
      </dgm:t>
    </dgm:pt>
    <dgm:pt modelId="{A33CA55B-1934-4B3C-9C47-9A15D9D9B42A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Portability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395448F8-0FCB-4A41-B3AD-08E931C771AE}" type="parTrans" cxnId="{AFADA3D2-18BC-4242-AC2E-A4A0F8F6241C}">
      <dgm:prSet/>
      <dgm:spPr/>
      <dgm:t>
        <a:bodyPr/>
        <a:lstStyle/>
        <a:p>
          <a:endParaRPr lang="en-US"/>
        </a:p>
      </dgm:t>
    </dgm:pt>
    <dgm:pt modelId="{55A8D861-0423-47A6-BEF0-84F8811FFEBF}" type="sibTrans" cxnId="{AFADA3D2-18BC-4242-AC2E-A4A0F8F6241C}">
      <dgm:prSet/>
      <dgm:spPr/>
      <dgm:t>
        <a:bodyPr/>
        <a:lstStyle/>
        <a:p>
          <a:endParaRPr lang="en-US"/>
        </a:p>
      </dgm:t>
    </dgm:pt>
    <dgm:pt modelId="{A4EEBCF6-D2B3-4109-8964-4096CDEF1F8F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UX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FA06479A-1DD5-47CC-8B70-B944D354A92E}" type="parTrans" cxnId="{FB953B40-C49B-447E-9E73-35A397B62824}">
      <dgm:prSet/>
      <dgm:spPr/>
      <dgm:t>
        <a:bodyPr/>
        <a:lstStyle/>
        <a:p>
          <a:endParaRPr lang="en-US"/>
        </a:p>
      </dgm:t>
    </dgm:pt>
    <dgm:pt modelId="{993B0B86-FDEC-41C5-8EE1-0919E852125D}" type="sibTrans" cxnId="{FB953B40-C49B-447E-9E73-35A397B62824}">
      <dgm:prSet/>
      <dgm:spPr/>
      <dgm:t>
        <a:bodyPr/>
        <a:lstStyle/>
        <a:p>
          <a:endParaRPr lang="en-US"/>
        </a:p>
      </dgm:t>
    </dgm:pt>
    <dgm:pt modelId="{A4E558FF-EFAE-43C5-A749-9B091D2CA46F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Out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-of-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lab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utilization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9343D62E-9961-4279-9AFB-A00BEFB92BA7}" type="parTrans" cxnId="{65E8490F-B2B4-4207-B23F-70E06F977F40}">
      <dgm:prSet/>
      <dgm:spPr/>
      <dgm:t>
        <a:bodyPr/>
        <a:lstStyle/>
        <a:p>
          <a:endParaRPr lang="en-US"/>
        </a:p>
      </dgm:t>
    </dgm:pt>
    <dgm:pt modelId="{0D4B3392-EDC7-4448-8D5F-805A623E9E44}" type="sibTrans" cxnId="{65E8490F-B2B4-4207-B23F-70E06F977F40}">
      <dgm:prSet/>
      <dgm:spPr/>
      <dgm:t>
        <a:bodyPr/>
        <a:lstStyle/>
        <a:p>
          <a:endParaRPr lang="en-US"/>
        </a:p>
      </dgm:t>
    </dgm:pt>
    <dgm:pt modelId="{EBBF48C8-8F92-4E90-ABA8-6978B236D38F}">
      <dgm:prSet custT="1"/>
      <dgm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SNR (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Signal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to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Noise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Rate</a:t>
          </a:r>
          <a:r>
            <a:rPr lang="es-AR" sz="18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)</a:t>
          </a:r>
          <a:endParaRPr lang="en-US" sz="1800" dirty="0">
            <a:solidFill>
              <a:schemeClr val="bg2"/>
            </a:solidFill>
            <a:latin typeface="Constantia"/>
            <a:ea typeface="+mn-ea"/>
            <a:cs typeface="+mn-cs"/>
          </a:endParaRPr>
        </a:p>
      </dgm:t>
    </dgm:pt>
    <dgm:pt modelId="{1C862B2D-F08B-490A-8ED6-5D8D018619A4}" type="parTrans" cxnId="{1A0E9669-31E0-4D53-A645-C05B9502A673}">
      <dgm:prSet/>
      <dgm:spPr/>
      <dgm:t>
        <a:bodyPr/>
        <a:lstStyle/>
        <a:p>
          <a:endParaRPr lang="en-US"/>
        </a:p>
      </dgm:t>
    </dgm:pt>
    <dgm:pt modelId="{02E39677-1616-4841-9BE2-C499AE6A6EA9}" type="sibTrans" cxnId="{1A0E9669-31E0-4D53-A645-C05B9502A673}">
      <dgm:prSet/>
      <dgm:spPr/>
      <dgm:t>
        <a:bodyPr/>
        <a:lstStyle/>
        <a:p>
          <a:endParaRPr lang="en-US"/>
        </a:p>
      </dgm:t>
    </dgm:pt>
    <dgm:pt modelId="{5B99BEA8-155F-4FF5-A736-8631729F4527}" type="pres">
      <dgm:prSet presAssocID="{7B941E78-DC95-45C6-BF8A-1E457499F63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7CA4D1-F404-4E3D-9695-63DAD325EF24}" type="pres">
      <dgm:prSet presAssocID="{197459CC-B176-4692-9E73-71482E046C34}" presName="upArrow" presStyleLbl="node1" presStyleIdx="0" presStyleCnt="2"/>
      <dgm:spPr>
        <a:xfrm>
          <a:off x="3550" y="0"/>
          <a:ext cx="2130493" cy="2073830"/>
        </a:xfrm>
        <a:prstGeom prst="upArrow">
          <a:avLst/>
        </a:prstGeom>
        <a:solidFill>
          <a:srgbClr val="0F6F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CB3C74B-5510-4C14-BAFD-C7D665625A7E}" type="pres">
      <dgm:prSet presAssocID="{197459CC-B176-4692-9E73-71482E046C34}" presName="upArrowText" presStyleLbl="revTx" presStyleIdx="0" presStyleCnt="2" custScaleX="103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03255-ED6C-4890-9A7D-D6538A5F73EC}" type="pres">
      <dgm:prSet presAssocID="{5A3157C1-D817-49A1-BA79-78A669D3B72D}" presName="downArrow" presStyleLbl="node1" presStyleIdx="1" presStyleCnt="2"/>
      <dgm:spPr>
        <a:xfrm>
          <a:off x="642698" y="2246649"/>
          <a:ext cx="2130493" cy="2073830"/>
        </a:xfrm>
        <a:prstGeom prst="downArrow">
          <a:avLst/>
        </a:prstGeom>
        <a:solidFill>
          <a:srgbClr val="0F6F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13DB458-1DA5-4426-86AB-078986452FB0}" type="pres">
      <dgm:prSet presAssocID="{5A3157C1-D817-49A1-BA79-78A669D3B72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322E65-348A-4D86-B989-13A1C225879E}" type="presOf" srcId="{2DFFB1BB-17C3-4041-ADD4-CF100845EFE7}" destId="{613DB458-1DA5-4426-86AB-078986452FB0}" srcOrd="0" destOrd="4" presId="urn:microsoft.com/office/officeart/2005/8/layout/arrow4"/>
    <dgm:cxn modelId="{5A920BCC-7E84-4E92-9C11-C33D718F33A0}" srcId="{5A3157C1-D817-49A1-BA79-78A669D3B72D}" destId="{5D6EFCF1-07DD-4F54-A89E-B9D18164EE10}" srcOrd="0" destOrd="0" parTransId="{D35C23CF-738E-4475-BDB3-635C7B9E7FF4}" sibTransId="{73A7171C-9D80-4A2D-BDE7-45EC1E997817}"/>
    <dgm:cxn modelId="{08BB272D-D168-471D-85C1-7FBF784DF9A1}" srcId="{7B941E78-DC95-45C6-BF8A-1E457499F63D}" destId="{197459CC-B176-4692-9E73-71482E046C34}" srcOrd="0" destOrd="0" parTransId="{73900870-6FD5-4721-B9E1-778700B8B0DD}" sibTransId="{8110D2EA-16FB-41B3-871E-D3FCDCFFB58D}"/>
    <dgm:cxn modelId="{8225A4C3-5727-4890-A8C5-4365FBD2121D}" type="presOf" srcId="{5A3157C1-D817-49A1-BA79-78A669D3B72D}" destId="{613DB458-1DA5-4426-86AB-078986452FB0}" srcOrd="0" destOrd="0" presId="urn:microsoft.com/office/officeart/2005/8/layout/arrow4"/>
    <dgm:cxn modelId="{0AFE622A-4C52-4131-8960-6D9341C4D39D}" type="presOf" srcId="{E1C69A28-CA65-4229-B7E1-DAFEE56E0A8D}" destId="{613DB458-1DA5-4426-86AB-078986452FB0}" srcOrd="0" destOrd="3" presId="urn:microsoft.com/office/officeart/2005/8/layout/arrow4"/>
    <dgm:cxn modelId="{85003AF3-25C2-4D28-AE11-EE31624F7642}" srcId="{5A3157C1-D817-49A1-BA79-78A669D3B72D}" destId="{E1C69A28-CA65-4229-B7E1-DAFEE56E0A8D}" srcOrd="2" destOrd="0" parTransId="{CD039FCC-376C-4270-92E5-7F5E0F995B3E}" sibTransId="{FD6B2E96-72A6-4D06-8EA6-A9681A47C5CC}"/>
    <dgm:cxn modelId="{103572C5-7C6E-4951-A333-5BBB7F68D2A7}" type="presOf" srcId="{31305FD4-B00B-400C-A578-6C9E580D7569}" destId="{613DB458-1DA5-4426-86AB-078986452FB0}" srcOrd="0" destOrd="5" presId="urn:microsoft.com/office/officeart/2005/8/layout/arrow4"/>
    <dgm:cxn modelId="{DAD76A4A-F666-414B-BF3F-B0770B5261EE}" type="presOf" srcId="{B839C7A4-BDE4-4BBC-89A4-0460977CE1FA}" destId="{BCB3C74B-5510-4C14-BAFD-C7D665625A7E}" srcOrd="0" destOrd="3" presId="urn:microsoft.com/office/officeart/2005/8/layout/arrow4"/>
    <dgm:cxn modelId="{BBE27369-930A-4370-B56D-D9716FD60C24}" type="presOf" srcId="{CBF2D138-29FD-45EA-8DBA-AD4C2D351577}" destId="{BCB3C74B-5510-4C14-BAFD-C7D665625A7E}" srcOrd="0" destOrd="1" presId="urn:microsoft.com/office/officeart/2005/8/layout/arrow4"/>
    <dgm:cxn modelId="{2B1E70F9-5F47-455B-AAA4-AEA0F273D721}" type="presOf" srcId="{5D6EFCF1-07DD-4F54-A89E-B9D18164EE10}" destId="{613DB458-1DA5-4426-86AB-078986452FB0}" srcOrd="0" destOrd="1" presId="urn:microsoft.com/office/officeart/2005/8/layout/arrow4"/>
    <dgm:cxn modelId="{DDE08EB7-FC0B-4C3E-BAA0-C69FBF197258}" srcId="{197459CC-B176-4692-9E73-71482E046C34}" destId="{B839C7A4-BDE4-4BBC-89A4-0460977CE1FA}" srcOrd="2" destOrd="0" parTransId="{BA388168-102F-4807-BD27-F5A553F44D58}" sibTransId="{03BE4F90-7C3D-4F21-A7C6-97CE486F94DA}"/>
    <dgm:cxn modelId="{57DFB0D9-F2B1-4828-82D5-0A133B9026B2}" srcId="{5A3157C1-D817-49A1-BA79-78A669D3B72D}" destId="{31305FD4-B00B-400C-A578-6C9E580D7569}" srcOrd="4" destOrd="0" parTransId="{967142E0-49C1-4F92-95FD-766CE118476B}" sibTransId="{9875251F-C207-42F0-BFEC-C95088E7AB97}"/>
    <dgm:cxn modelId="{6562D2AC-568F-436A-A5D4-4162BEF8B650}" srcId="{5A3157C1-D817-49A1-BA79-78A669D3B72D}" destId="{2DFFB1BB-17C3-4041-ADD4-CF100845EFE7}" srcOrd="3" destOrd="0" parTransId="{DD532C55-F650-4686-A5BA-AE5142A168D5}" sibTransId="{183EDF6B-81AA-46BD-8777-2A8964D77BAC}"/>
    <dgm:cxn modelId="{F861D112-6411-4994-8CD9-8F64651B38A0}" type="presOf" srcId="{EBBF48C8-8F92-4E90-ABA8-6978B236D38F}" destId="{BCB3C74B-5510-4C14-BAFD-C7D665625A7E}" srcOrd="0" destOrd="2" presId="urn:microsoft.com/office/officeart/2005/8/layout/arrow4"/>
    <dgm:cxn modelId="{10D2AF0A-E434-4B92-A386-031FF7B50567}" type="presOf" srcId="{A4E558FF-EFAE-43C5-A749-9B091D2CA46F}" destId="{BCB3C74B-5510-4C14-BAFD-C7D665625A7E}" srcOrd="0" destOrd="6" presId="urn:microsoft.com/office/officeart/2005/8/layout/arrow4"/>
    <dgm:cxn modelId="{BAF491E5-0F88-40F3-A04A-23FC6383AA22}" type="presOf" srcId="{197459CC-B176-4692-9E73-71482E046C34}" destId="{BCB3C74B-5510-4C14-BAFD-C7D665625A7E}" srcOrd="0" destOrd="0" presId="urn:microsoft.com/office/officeart/2005/8/layout/arrow4"/>
    <dgm:cxn modelId="{6EEF3B47-628E-4FE3-8FA3-6F3EBF260D6C}" srcId="{7B941E78-DC95-45C6-BF8A-1E457499F63D}" destId="{5A3157C1-D817-49A1-BA79-78A669D3B72D}" srcOrd="1" destOrd="0" parTransId="{9188D315-097E-4282-953D-FCAF97BDEDA6}" sibTransId="{60170D6A-C230-49A3-953A-DB6C6E9DE2D6}"/>
    <dgm:cxn modelId="{7EF62C65-AE35-45AC-AE61-3BED0375A464}" type="presOf" srcId="{7B941E78-DC95-45C6-BF8A-1E457499F63D}" destId="{5B99BEA8-155F-4FF5-A736-8631729F4527}" srcOrd="0" destOrd="0" presId="urn:microsoft.com/office/officeart/2005/8/layout/arrow4"/>
    <dgm:cxn modelId="{3B7BAAB4-443F-414B-A822-78257E556C91}" type="presOf" srcId="{A33CA55B-1934-4B3C-9C47-9A15D9D9B42A}" destId="{BCB3C74B-5510-4C14-BAFD-C7D665625A7E}" srcOrd="0" destOrd="4" presId="urn:microsoft.com/office/officeart/2005/8/layout/arrow4"/>
    <dgm:cxn modelId="{65E8490F-B2B4-4207-B23F-70E06F977F40}" srcId="{197459CC-B176-4692-9E73-71482E046C34}" destId="{A4E558FF-EFAE-43C5-A749-9B091D2CA46F}" srcOrd="5" destOrd="0" parTransId="{9343D62E-9961-4279-9AFB-A00BEFB92BA7}" sibTransId="{0D4B3392-EDC7-4448-8D5F-805A623E9E44}"/>
    <dgm:cxn modelId="{ED664A4E-B8AB-47AC-839C-81BE2A434668}" type="presOf" srcId="{A4EEBCF6-D2B3-4109-8964-4096CDEF1F8F}" destId="{BCB3C74B-5510-4C14-BAFD-C7D665625A7E}" srcOrd="0" destOrd="5" presId="urn:microsoft.com/office/officeart/2005/8/layout/arrow4"/>
    <dgm:cxn modelId="{179052EB-D429-42E6-8018-02B221DD5451}" srcId="{197459CC-B176-4692-9E73-71482E046C34}" destId="{CBF2D138-29FD-45EA-8DBA-AD4C2D351577}" srcOrd="0" destOrd="0" parTransId="{5072E2B1-859D-49C9-81DC-9CF52E48C12F}" sibTransId="{610817C4-05C7-48D2-A18E-4AF02F42977D}"/>
    <dgm:cxn modelId="{2CF4A6AE-47DE-4F6F-8935-1386EECD42E8}" srcId="{5A3157C1-D817-49A1-BA79-78A669D3B72D}" destId="{DEE7E903-6C83-4DD1-88D4-4A0B4E8A4E2B}" srcOrd="1" destOrd="0" parTransId="{5BE5330F-3613-4A65-85A4-4C13A93C20F4}" sibTransId="{10E9FA62-AC35-4A69-91E0-F49ACB68015C}"/>
    <dgm:cxn modelId="{AFADA3D2-18BC-4242-AC2E-A4A0F8F6241C}" srcId="{197459CC-B176-4692-9E73-71482E046C34}" destId="{A33CA55B-1934-4B3C-9C47-9A15D9D9B42A}" srcOrd="3" destOrd="0" parTransId="{395448F8-0FCB-4A41-B3AD-08E931C771AE}" sibTransId="{55A8D861-0423-47A6-BEF0-84F8811FFEBF}"/>
    <dgm:cxn modelId="{94884EBE-ABD8-447A-BFBF-EC7090735917}" type="presOf" srcId="{DEE7E903-6C83-4DD1-88D4-4A0B4E8A4E2B}" destId="{613DB458-1DA5-4426-86AB-078986452FB0}" srcOrd="0" destOrd="2" presId="urn:microsoft.com/office/officeart/2005/8/layout/arrow4"/>
    <dgm:cxn modelId="{FB953B40-C49B-447E-9E73-35A397B62824}" srcId="{197459CC-B176-4692-9E73-71482E046C34}" destId="{A4EEBCF6-D2B3-4109-8964-4096CDEF1F8F}" srcOrd="4" destOrd="0" parTransId="{FA06479A-1DD5-47CC-8B70-B944D354A92E}" sibTransId="{993B0B86-FDEC-41C5-8EE1-0919E852125D}"/>
    <dgm:cxn modelId="{1A0E9669-31E0-4D53-A645-C05B9502A673}" srcId="{197459CC-B176-4692-9E73-71482E046C34}" destId="{EBBF48C8-8F92-4E90-ABA8-6978B236D38F}" srcOrd="1" destOrd="0" parTransId="{1C862B2D-F08B-490A-8ED6-5D8D018619A4}" sibTransId="{02E39677-1616-4841-9BE2-C499AE6A6EA9}"/>
    <dgm:cxn modelId="{74B9B08B-688D-4C42-BD0C-500B4FF3649F}" type="presParOf" srcId="{5B99BEA8-155F-4FF5-A736-8631729F4527}" destId="{CA7CA4D1-F404-4E3D-9695-63DAD325EF24}" srcOrd="0" destOrd="0" presId="urn:microsoft.com/office/officeart/2005/8/layout/arrow4"/>
    <dgm:cxn modelId="{D9208F52-8FDC-43AE-A3AF-AF44EE19895F}" type="presParOf" srcId="{5B99BEA8-155F-4FF5-A736-8631729F4527}" destId="{BCB3C74B-5510-4C14-BAFD-C7D665625A7E}" srcOrd="1" destOrd="0" presId="urn:microsoft.com/office/officeart/2005/8/layout/arrow4"/>
    <dgm:cxn modelId="{C7264777-D79B-4FB2-A26B-4AE0FAF55FF8}" type="presParOf" srcId="{5B99BEA8-155F-4FF5-A736-8631729F4527}" destId="{3DD03255-ED6C-4890-9A7D-D6538A5F73EC}" srcOrd="2" destOrd="0" presId="urn:microsoft.com/office/officeart/2005/8/layout/arrow4"/>
    <dgm:cxn modelId="{9C268418-B131-43BE-BC78-8060DC1F8DC5}" type="presParOf" srcId="{5B99BEA8-155F-4FF5-A736-8631729F4527}" destId="{613DB458-1DA5-4426-86AB-078986452FB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CA4D1-F404-4E3D-9695-63DAD325EF24}">
      <dsp:nvSpPr>
        <dsp:cNvPr id="0" name=""/>
        <dsp:cNvSpPr/>
      </dsp:nvSpPr>
      <dsp:spPr>
        <a:xfrm>
          <a:off x="3550" y="0"/>
          <a:ext cx="2130493" cy="2073830"/>
        </a:xfrm>
        <a:prstGeom prst="upArrow">
          <a:avLst/>
        </a:prstGeom>
        <a:solidFill>
          <a:srgbClr val="0F6F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3C74B-5510-4C14-BAFD-C7D665625A7E}">
      <dsp:nvSpPr>
        <dsp:cNvPr id="0" name=""/>
        <dsp:cNvSpPr/>
      </dsp:nvSpPr>
      <dsp:spPr>
        <a:xfrm>
          <a:off x="2139208" y="0"/>
          <a:ext cx="3732882" cy="207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400" kern="1200" dirty="0" smtClean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ITR (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Information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Transfer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Rate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)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SNR (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Signal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to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Noise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Rate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)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Reliability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Portability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UX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Out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-of-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lab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utilization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</dsp:txBody>
      <dsp:txXfrm>
        <a:off x="2139208" y="0"/>
        <a:ext cx="3732882" cy="2073830"/>
      </dsp:txXfrm>
    </dsp:sp>
    <dsp:sp modelId="{3DD03255-ED6C-4890-9A7D-D6538A5F73EC}">
      <dsp:nvSpPr>
        <dsp:cNvPr id="0" name=""/>
        <dsp:cNvSpPr/>
      </dsp:nvSpPr>
      <dsp:spPr>
        <a:xfrm>
          <a:off x="642698" y="2246649"/>
          <a:ext cx="2130493" cy="2073830"/>
        </a:xfrm>
        <a:prstGeom prst="downArrow">
          <a:avLst/>
        </a:prstGeom>
        <a:solidFill>
          <a:srgbClr val="0F6F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DB458-1DA5-4426-86AB-078986452FB0}">
      <dsp:nvSpPr>
        <dsp:cNvPr id="0" name=""/>
        <dsp:cNvSpPr/>
      </dsp:nvSpPr>
      <dsp:spPr>
        <a:xfrm>
          <a:off x="2837106" y="2246649"/>
          <a:ext cx="3615382" cy="207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Setup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Time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Trainning</a:t>
          </a:r>
          <a:r>
            <a:rPr lang="en-US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Time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Calibration Time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Inter/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Intra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subject</a:t>
          </a:r>
          <a:r>
            <a:rPr lang="es-AR" sz="1800" kern="1200" dirty="0" smtClean="0">
              <a:solidFill>
                <a:schemeClr val="bg2"/>
              </a:solidFill>
              <a:latin typeface="Constantia"/>
              <a:ea typeface="+mn-ea"/>
              <a:cs typeface="+mn-cs"/>
            </a:rPr>
            <a:t> </a:t>
          </a:r>
          <a:r>
            <a:rPr lang="es-AR" sz="1800" kern="1200" dirty="0" err="1" smtClean="0">
              <a:solidFill>
                <a:schemeClr val="bg2"/>
              </a:solidFill>
              <a:latin typeface="Constantia"/>
              <a:ea typeface="+mn-ea"/>
              <a:cs typeface="+mn-cs"/>
            </a:rPr>
            <a:t>variability</a:t>
          </a:r>
          <a:endParaRPr lang="en-US" sz="1800" kern="1200" dirty="0">
            <a:solidFill>
              <a:schemeClr val="bg2"/>
            </a:solidFill>
            <a:latin typeface="Constantia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nstantia"/>
            <a:ea typeface="+mn-ea"/>
            <a:cs typeface="+mn-cs"/>
          </a:endParaRPr>
        </a:p>
      </dsp:txBody>
      <dsp:txXfrm>
        <a:off x="2837106" y="2246649"/>
        <a:ext cx="3615382" cy="2073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BFA98-2F82-4D40-A386-64FE4C9BF39C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32E4-8AA1-2F44-BD60-F2D540E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Mind-Body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Problem</a:t>
            </a:r>
            <a:r>
              <a:rPr lang="es-AR" baseline="0" dirty="0" smtClean="0"/>
              <a:t> planteo filosófico de Descartes.</a:t>
            </a:r>
          </a:p>
          <a:p>
            <a:r>
              <a:rPr lang="es-AR" baseline="0" dirty="0" err="1" smtClean="0"/>
              <a:t>Embodied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Embedded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Cognition</a:t>
            </a:r>
            <a:r>
              <a:rPr lang="es-AR" baseline="0" dirty="0" smtClean="0"/>
              <a:t>, tendencia filosófica de la discusión de la necesidad de la sinergia entre ambiente, cuerpo y mente para la realización de la cognición.</a:t>
            </a:r>
          </a:p>
          <a:p>
            <a:r>
              <a:rPr lang="es-AR" baseline="0" dirty="0" smtClean="0"/>
              <a:t>Esto sirve como inspiración para la exploración de nuevas paradigmas de BCI que promuevan acciones cognitivas mentales que sean más significativas, más simples de detectar y que ofrezcan una mayor tasa de transferencia de información.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58A0-CB90-40CE-B8E2-3675B37FB76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05401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6483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02344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9126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548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9228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7240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359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565644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79503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7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A32D-460E-4DD6-91B6-029D479F866A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70BC-C204-4C50-A43D-0EFD27B4C2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tint val="44500"/>
                <a:satMod val="160000"/>
              </a:schemeClr>
            </a:gs>
            <a:gs pos="84000">
              <a:schemeClr val="accent1">
                <a:tint val="44500"/>
                <a:satMod val="160000"/>
                <a:alpha val="3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940EF8-E691-400E-BE97-028C64C5270D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23/08/13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8980D9-44B9-4D51-9CCF-6B23AFB31D7C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5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ano.org.uk/news/images/generating-electrical-signals-in-living-cells-with-new-atomic-stru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81000"/>
            <a:ext cx="1157287" cy="9144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57400" y="152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Assistive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Robotics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1981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Environment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40" idx="1"/>
          </p:cNvCxnSpPr>
          <p:nvPr/>
        </p:nvCxnSpPr>
        <p:spPr>
          <a:xfrm flipV="1">
            <a:off x="3505200" y="3009900"/>
            <a:ext cx="381000" cy="342900"/>
          </a:xfrm>
          <a:prstGeom prst="straightConnector1">
            <a:avLst/>
          </a:prstGeom>
          <a:ln cmpd="sng">
            <a:solidFill>
              <a:schemeClr val="accent5">
                <a:lumMod val="40000"/>
                <a:lumOff val="60000"/>
              </a:schemeClr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8" idx="3"/>
          </p:cNvCxnSpPr>
          <p:nvPr/>
        </p:nvCxnSpPr>
        <p:spPr>
          <a:xfrm>
            <a:off x="3505200" y="3467100"/>
            <a:ext cx="533400" cy="5715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0000" y="41148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Frustrated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00600" y="4495800"/>
            <a:ext cx="304800" cy="3048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0" idx="3"/>
            <a:endCxn id="44" idx="1"/>
          </p:cNvCxnSpPr>
          <p:nvPr/>
        </p:nvCxnSpPr>
        <p:spPr>
          <a:xfrm>
            <a:off x="4648200" y="3009900"/>
            <a:ext cx="609600" cy="762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0" idx="2"/>
          </p:cNvCxnSpPr>
          <p:nvPr/>
        </p:nvCxnSpPr>
        <p:spPr>
          <a:xfrm>
            <a:off x="4267200" y="3276600"/>
            <a:ext cx="533400" cy="5334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davidlouisedelman.com/wp-content/uploads/brain-in-j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1717964" cy="19050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>
            <a:off x="1066800" y="1905000"/>
            <a:ext cx="838200" cy="228600"/>
          </a:xfrm>
          <a:prstGeom prst="straightConnector1">
            <a:avLst/>
          </a:prstGeom>
          <a:ln cmpd="sng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71600" y="457200"/>
            <a:ext cx="762000" cy="533400"/>
          </a:xfrm>
          <a:prstGeom prst="straightConnector1">
            <a:avLst/>
          </a:prstGeom>
          <a:ln cmpd="sng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mexablog.com/wp-content/uploads/2010/09/dr_house_caricatu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371600"/>
            <a:ext cx="2177142" cy="2133600"/>
          </a:xfrm>
          <a:prstGeom prst="rect">
            <a:avLst/>
          </a:prstGeom>
          <a:noFill/>
        </p:spPr>
      </p:pic>
      <p:sp>
        <p:nvSpPr>
          <p:cNvPr id="50" name="Curved Down Arrow 49"/>
          <p:cNvSpPr/>
          <p:nvPr/>
        </p:nvSpPr>
        <p:spPr>
          <a:xfrm rot="19764654">
            <a:off x="4215825" y="1038186"/>
            <a:ext cx="3379352" cy="722220"/>
          </a:xfrm>
          <a:prstGeom prst="curvedDownArrow">
            <a:avLst>
              <a:gd name="adj1" fmla="val 66385"/>
              <a:gd name="adj2" fmla="val 124900"/>
              <a:gd name="adj3" fmla="val 6756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Engagement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Feedback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7848600" y="457200"/>
            <a:ext cx="914400" cy="612648"/>
          </a:xfrm>
          <a:prstGeom prst="wedgeRoundRectCallout">
            <a:avLst>
              <a:gd name="adj1" fmla="val -38782"/>
              <a:gd name="adj2" fmla="val 11607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Oh..I See</a:t>
            </a:r>
            <a:endParaRPr lang="en-US" sz="1400" dirty="0"/>
          </a:p>
        </p:txBody>
      </p:sp>
      <p:pic>
        <p:nvPicPr>
          <p:cNvPr id="52" name="Picture 51" descr="rtwalker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581400"/>
            <a:ext cx="1828800" cy="3060192"/>
          </a:xfrm>
          <a:prstGeom prst="rect">
            <a:avLst/>
          </a:prstGeom>
        </p:spPr>
      </p:pic>
      <p:sp>
        <p:nvSpPr>
          <p:cNvPr id="57" name="Rounded Rectangular Callout 56"/>
          <p:cNvSpPr/>
          <p:nvPr/>
        </p:nvSpPr>
        <p:spPr>
          <a:xfrm>
            <a:off x="685800" y="2514600"/>
            <a:ext cx="1676400" cy="685800"/>
          </a:xfrm>
          <a:prstGeom prst="wedgeRoundRectCallout">
            <a:avLst>
              <a:gd name="adj1" fmla="val 4734"/>
              <a:gd name="adj2" fmla="val 16630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Hey ! This machine reads my mind !</a:t>
            </a:r>
            <a:endParaRPr lang="en-US" sz="1400" dirty="0"/>
          </a:p>
        </p:txBody>
      </p:sp>
      <p:sp>
        <p:nvSpPr>
          <p:cNvPr id="58" name="Bent-Up Arrow 57"/>
          <p:cNvSpPr/>
          <p:nvPr/>
        </p:nvSpPr>
        <p:spPr>
          <a:xfrm flipV="1">
            <a:off x="1752600" y="1066800"/>
            <a:ext cx="2209800" cy="1828800"/>
          </a:xfrm>
          <a:prstGeom prst="bent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rved Down Arrow 64"/>
          <p:cNvSpPr/>
          <p:nvPr/>
        </p:nvSpPr>
        <p:spPr>
          <a:xfrm rot="9889439">
            <a:off x="2560865" y="4929675"/>
            <a:ext cx="3422558" cy="809389"/>
          </a:xfrm>
          <a:prstGeom prst="curvedDownArrow">
            <a:avLst>
              <a:gd name="adj1" fmla="val 66385"/>
              <a:gd name="adj2" fmla="val 124900"/>
              <a:gd name="adj3" fmla="val 5277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20620315">
            <a:off x="3630764" y="5686372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Volition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Awareness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419600" y="3962400"/>
            <a:ext cx="381000" cy="762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</p:cNvCxnSpPr>
          <p:nvPr/>
        </p:nvCxnSpPr>
        <p:spPr>
          <a:xfrm>
            <a:off x="3505200" y="3467100"/>
            <a:ext cx="1143000" cy="4191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3"/>
            <a:endCxn id="30" idx="1"/>
          </p:cNvCxnSpPr>
          <p:nvPr/>
        </p:nvCxnSpPr>
        <p:spPr>
          <a:xfrm>
            <a:off x="3352800" y="4305300"/>
            <a:ext cx="457200" cy="762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1200" y="11430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Brain Signal Processing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90800" y="40386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43200" y="32004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76800" y="36576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86200" y="27432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91200" y="38100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477000" y="46482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57800" y="28194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2"/>
            <a:endCxn id="41" idx="0"/>
          </p:cNvCxnSpPr>
          <p:nvPr/>
        </p:nvCxnSpPr>
        <p:spPr>
          <a:xfrm>
            <a:off x="5638800" y="3352800"/>
            <a:ext cx="533400" cy="4572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2" idx="0"/>
          </p:cNvCxnSpPr>
          <p:nvPr/>
        </p:nvCxnSpPr>
        <p:spPr>
          <a:xfrm>
            <a:off x="6324600" y="4343400"/>
            <a:ext cx="533400" cy="304800"/>
          </a:xfrm>
          <a:prstGeom prst="straightConnector1">
            <a:avLst/>
          </a:prstGeom>
          <a:ln cmpd="sng">
            <a:solidFill>
              <a:srgbClr val="00B0F0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2687960" y="1340768"/>
          <a:ext cx="645604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lowchart: Predefined Process 11"/>
          <p:cNvSpPr/>
          <p:nvPr/>
        </p:nvSpPr>
        <p:spPr>
          <a:xfrm>
            <a:off x="323528" y="2852936"/>
            <a:ext cx="1944216" cy="1800200"/>
          </a:xfrm>
          <a:prstGeom prst="flowChartPredefinedProcess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New </a:t>
            </a: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Cognitive</a:t>
            </a: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Paradigms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323528" y="4653136"/>
            <a:ext cx="1944216" cy="1800200"/>
          </a:xfrm>
          <a:prstGeom prst="flowChartPredefinedProcess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New </a:t>
            </a: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Neuro-feedback</a:t>
            </a:r>
            <a:endParaRPr kumimoji="0" lang="es-A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Schemes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4" name="Flowchart: Predefined Process 13"/>
          <p:cNvSpPr/>
          <p:nvPr/>
        </p:nvSpPr>
        <p:spPr>
          <a:xfrm>
            <a:off x="323528" y="1052736"/>
            <a:ext cx="1944216" cy="1800200"/>
          </a:xfrm>
          <a:prstGeom prst="flowChartPredefinedProcess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Assesment</a:t>
            </a:r>
            <a:endParaRPr kumimoji="0" lang="es-A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Methods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84920" y="2204864"/>
            <a:ext cx="2520280" cy="720080"/>
          </a:xfrm>
          <a:prstGeom prst="round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Mind-Body</a:t>
            </a: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Problem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84920" y="3933056"/>
            <a:ext cx="2520280" cy="720080"/>
          </a:xfrm>
          <a:prstGeom prst="round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Embodied Embedded Cognition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397624" y="2345432"/>
            <a:ext cx="1872208" cy="1008112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Brain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77544" y="2993504"/>
            <a:ext cx="1800200" cy="1008112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Body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5696" y="3065512"/>
            <a:ext cx="2232248" cy="1008112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Environment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6" name="Curved Left Arrow 25"/>
          <p:cNvSpPr/>
          <p:nvPr/>
        </p:nvSpPr>
        <p:spPr>
          <a:xfrm rot="5608558">
            <a:off x="6016678" y="3375320"/>
            <a:ext cx="496070" cy="1707242"/>
          </a:xfrm>
          <a:prstGeom prst="curved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7" name="Curved Left Arrow 26"/>
          <p:cNvSpPr/>
          <p:nvPr/>
        </p:nvSpPr>
        <p:spPr>
          <a:xfrm rot="7112056" flipH="1">
            <a:off x="7540328" y="2063175"/>
            <a:ext cx="634536" cy="1320900"/>
          </a:xfrm>
          <a:prstGeom prst="curved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1" name="Striped Right Arrow 30"/>
          <p:cNvSpPr/>
          <p:nvPr/>
        </p:nvSpPr>
        <p:spPr>
          <a:xfrm rot="5400000">
            <a:off x="1741004" y="3104964"/>
            <a:ext cx="936104" cy="720080"/>
          </a:xfrm>
          <a:prstGeom prst="striped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3" name="Curved Left Arrow 32"/>
          <p:cNvSpPr/>
          <p:nvPr/>
        </p:nvSpPr>
        <p:spPr>
          <a:xfrm rot="13008503">
            <a:off x="4690123" y="2215963"/>
            <a:ext cx="496070" cy="1344941"/>
          </a:xfrm>
          <a:prstGeom prst="curved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2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Embodiement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Hipótesis de Trabajo - Fundamentos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2204864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Mind-Body</a:t>
            </a:r>
            <a:r>
              <a:rPr lang="es-AR" dirty="0" smtClean="0">
                <a:solidFill>
                  <a:prstClr val="white"/>
                </a:solidFill>
                <a:latin typeface="Constantia"/>
              </a:rPr>
              <a:t> </a:t>
            </a:r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Problem</a:t>
            </a:r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191683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prstClr val="black"/>
                </a:solidFill>
                <a:latin typeface="Constantia"/>
              </a:rPr>
              <a:t>“</a:t>
            </a:r>
            <a:r>
              <a:rPr lang="es-AR" i="1" dirty="0" smtClean="0">
                <a:solidFill>
                  <a:prstClr val="black"/>
                </a:solidFill>
                <a:latin typeface="Constantia"/>
              </a:rPr>
              <a:t>La conciencia y la percepción son activas, interpretativas y surgen de la presencia y la acción del cuerpo en el medio ambiente</a:t>
            </a:r>
            <a:r>
              <a:rPr lang="es-AR" dirty="0" smtClean="0">
                <a:solidFill>
                  <a:prstClr val="black"/>
                </a:solidFill>
                <a:latin typeface="Constantia"/>
              </a:rPr>
              <a:t>”, [7]</a:t>
            </a: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9552" y="393305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Embodied</a:t>
            </a:r>
            <a:r>
              <a:rPr lang="es-AR" dirty="0" smtClean="0">
                <a:solidFill>
                  <a:prstClr val="white"/>
                </a:solidFill>
                <a:latin typeface="Constantia"/>
              </a:rPr>
              <a:t> </a:t>
            </a:r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Embedded</a:t>
            </a:r>
            <a:r>
              <a:rPr lang="es-AR" dirty="0" smtClean="0">
                <a:solidFill>
                  <a:prstClr val="white"/>
                </a:solidFill>
                <a:latin typeface="Constantia"/>
              </a:rPr>
              <a:t> </a:t>
            </a:r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Cognition</a:t>
            </a:r>
            <a:r>
              <a:rPr lang="es-AR" dirty="0" smtClean="0">
                <a:solidFill>
                  <a:prstClr val="white"/>
                </a:solidFill>
                <a:latin typeface="Constantia"/>
              </a:rPr>
              <a:t> </a:t>
            </a:r>
            <a:r>
              <a:rPr lang="es-AR" sz="1400" dirty="0" smtClean="0">
                <a:solidFill>
                  <a:prstClr val="white"/>
                </a:solidFill>
                <a:latin typeface="Constantia"/>
              </a:rPr>
              <a:t>[4,13]</a:t>
            </a:r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88024" y="3717032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Brain</a:t>
            </a:r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67944" y="4365104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Body</a:t>
            </a:r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36096" y="4437112"/>
            <a:ext cx="223224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prstClr val="white"/>
                </a:solidFill>
                <a:latin typeface="Constantia"/>
              </a:rPr>
              <a:t>Environment</a:t>
            </a:r>
            <a:endParaRPr lang="en-US" dirty="0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5" name="Curved Left Arrow 14"/>
          <p:cNvSpPr/>
          <p:nvPr/>
        </p:nvSpPr>
        <p:spPr>
          <a:xfrm rot="5608558">
            <a:off x="5407078" y="4746920"/>
            <a:ext cx="496070" cy="17072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6" name="Curved Left Arrow 15"/>
          <p:cNvSpPr/>
          <p:nvPr/>
        </p:nvSpPr>
        <p:spPr>
          <a:xfrm rot="13008503">
            <a:off x="4080523" y="3587563"/>
            <a:ext cx="496070" cy="13449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7" name="Curved Left Arrow 16"/>
          <p:cNvSpPr/>
          <p:nvPr/>
        </p:nvSpPr>
        <p:spPr>
          <a:xfrm rot="7112056" flipH="1">
            <a:off x="6930728" y="3434775"/>
            <a:ext cx="634536" cy="1320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2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prstClr val="black"/>
                </a:solidFill>
                <a:latin typeface="Constantia"/>
              </a:rPr>
              <a:t>Restricciones</a:t>
            </a: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9" name="TextBox 18"/>
          <p:cNvSpPr txBox="1"/>
          <p:nvPr/>
        </p:nvSpPr>
        <p:spPr>
          <a:xfrm rot="18141097">
            <a:off x="3057003" y="34219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prstClr val="black"/>
                </a:solidFill>
                <a:latin typeface="Constantia"/>
              </a:rPr>
              <a:t>Hormonas</a:t>
            </a: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0" name="TextBox 19"/>
          <p:cNvSpPr txBox="1"/>
          <p:nvPr/>
        </p:nvSpPr>
        <p:spPr>
          <a:xfrm rot="2245248">
            <a:off x="7029242" y="392520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prstClr val="black"/>
                </a:solidFill>
                <a:latin typeface="Constantia"/>
              </a:rPr>
              <a:t>Sentidos</a:t>
            </a: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1" name="Striped Right Arrow 20"/>
          <p:cNvSpPr/>
          <p:nvPr/>
        </p:nvSpPr>
        <p:spPr>
          <a:xfrm rot="5400000">
            <a:off x="1295636" y="3104964"/>
            <a:ext cx="936104" cy="7200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5157192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prstClr val="black"/>
                </a:solidFill>
                <a:latin typeface="Constantia"/>
              </a:rPr>
              <a:t>Los esquemas actuales no han considerado la relevancia de la interacción de mente, cuerpo y ambiente en el estudio de las señales generadas del CNS</a:t>
            </a:r>
            <a:r>
              <a:rPr lang="es-AR" dirty="0" smtClean="0">
                <a:solidFill>
                  <a:prstClr val="black"/>
                </a:solidFill>
                <a:latin typeface="Constantia"/>
              </a:rPr>
              <a:t> [8]</a:t>
            </a: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823381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230</Words>
  <Application>Microsoft Macintosh PowerPoint</Application>
  <PresentationFormat>On-screen Show (4:3)</PresentationFormat>
  <Paragraphs>49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Flow</vt:lpstr>
      <vt:lpstr>PowerPoint Presentation</vt:lpstr>
      <vt:lpstr>PowerPoint Presentation</vt:lpstr>
      <vt:lpstr>PowerPoint Presentation</vt:lpstr>
      <vt:lpstr>Embodiement Hipótesis de Trabajo - Fundamentos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fatu</dc:creator>
  <cp:lastModifiedBy>Rodrigo Ramele</cp:lastModifiedBy>
  <cp:revision>35</cp:revision>
  <dcterms:created xsi:type="dcterms:W3CDTF">2013-08-23T03:10:37Z</dcterms:created>
  <dcterms:modified xsi:type="dcterms:W3CDTF">2013-08-23T19:36:05Z</dcterms:modified>
</cp:coreProperties>
</file>