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359" r:id="rId2"/>
    <p:sldId id="257" r:id="rId3"/>
    <p:sldId id="3358" r:id="rId4"/>
    <p:sldId id="259" r:id="rId5"/>
    <p:sldId id="261" r:id="rId6"/>
    <p:sldId id="260" r:id="rId7"/>
    <p:sldId id="264" r:id="rId8"/>
    <p:sldId id="3353" r:id="rId9"/>
    <p:sldId id="3351" r:id="rId10"/>
    <p:sldId id="3352" r:id="rId11"/>
    <p:sldId id="3354" r:id="rId12"/>
    <p:sldId id="3355" r:id="rId13"/>
    <p:sldId id="3356" r:id="rId14"/>
    <p:sldId id="3361" r:id="rId15"/>
    <p:sldId id="3362" r:id="rId16"/>
    <p:sldId id="3363" r:id="rId17"/>
    <p:sldId id="3357" r:id="rId18"/>
    <p:sldId id="3326" r:id="rId19"/>
    <p:sldId id="334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4472C4"/>
    <a:srgbClr val="5B9BD5"/>
    <a:srgbClr val="385723"/>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60" autoAdjust="0"/>
  </p:normalViewPr>
  <p:slideViewPr>
    <p:cSldViewPr snapToGrid="0">
      <p:cViewPr varScale="1">
        <p:scale>
          <a:sx n="76" d="100"/>
          <a:sy n="76" d="100"/>
        </p:scale>
        <p:origin x="50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8EA-4686-B644-3B2BBBF83B7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8EA-4686-B644-3B2BBBF83B7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8EA-4686-B644-3B2BBBF83B7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8EA-4686-B644-3B2BBBF83B7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Suc</c:v>
                </c:pt>
                <c:pt idx="1">
                  <c:v>Fail</c:v>
                </c:pt>
                <c:pt idx="2">
                  <c:v>Recall</c:v>
                </c:pt>
                <c:pt idx="3">
                  <c:v>Idle</c:v>
                </c:pt>
              </c:strCache>
            </c:strRef>
          </c:cat>
          <c:val>
            <c:numRef>
              <c:f>Sheet1!$B$2:$B$5</c:f>
              <c:numCache>
                <c:formatCode>0%</c:formatCode>
                <c:ptCount val="4"/>
                <c:pt idx="0">
                  <c:v>0.65</c:v>
                </c:pt>
                <c:pt idx="1">
                  <c:v>0.15</c:v>
                </c:pt>
                <c:pt idx="2">
                  <c:v>0.05</c:v>
                </c:pt>
                <c:pt idx="3">
                  <c:v>0.15</c:v>
                </c:pt>
              </c:numCache>
            </c:numRef>
          </c:val>
          <c:extLst>
            <c:ext xmlns:c16="http://schemas.microsoft.com/office/drawing/2014/chart" uri="{C3380CC4-5D6E-409C-BE32-E72D297353CC}">
              <c16:uniqueId val="{0000000C-C8EA-4686-B644-3B2BBBF83B7D}"/>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6354F8-E1FB-4213-9891-8DB50741F58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CB2317C-30DA-4C21-9812-CC37816D72E4}">
      <dgm:prSet/>
      <dgm:spPr/>
      <dgm:t>
        <a:bodyPr/>
        <a:lstStyle/>
        <a:p>
          <a:pPr>
            <a:lnSpc>
              <a:spcPct val="100000"/>
            </a:lnSpc>
          </a:pPr>
          <a:r>
            <a:rPr lang="en-SG" dirty="0"/>
            <a:t>Re-think the way how we look into things</a:t>
          </a:r>
          <a:endParaRPr lang="en-US" dirty="0"/>
        </a:p>
      </dgm:t>
    </dgm:pt>
    <dgm:pt modelId="{3F1ECD09-EE3B-4853-8BFF-73EE32DD1E85}" type="parTrans" cxnId="{C5B955D2-8D0D-4A16-9C0D-65F7999F2BCE}">
      <dgm:prSet/>
      <dgm:spPr/>
      <dgm:t>
        <a:bodyPr/>
        <a:lstStyle/>
        <a:p>
          <a:endParaRPr lang="en-US"/>
        </a:p>
      </dgm:t>
    </dgm:pt>
    <dgm:pt modelId="{9633A8DE-AEE5-40EF-8F7E-6A121E7B3E49}" type="sibTrans" cxnId="{C5B955D2-8D0D-4A16-9C0D-65F7999F2BCE}">
      <dgm:prSet/>
      <dgm:spPr/>
      <dgm:t>
        <a:bodyPr/>
        <a:lstStyle/>
        <a:p>
          <a:pPr>
            <a:lnSpc>
              <a:spcPct val="100000"/>
            </a:lnSpc>
          </a:pPr>
          <a:endParaRPr lang="en-US"/>
        </a:p>
      </dgm:t>
    </dgm:pt>
    <dgm:pt modelId="{05637457-E614-4E79-A381-CE952CC17524}">
      <dgm:prSet/>
      <dgm:spPr/>
      <dgm:t>
        <a:bodyPr/>
        <a:lstStyle/>
        <a:p>
          <a:pPr>
            <a:lnSpc>
              <a:spcPct val="100000"/>
            </a:lnSpc>
          </a:pPr>
          <a:r>
            <a:rPr lang="en-SG"/>
            <a:t>Make decision with solid evidences</a:t>
          </a:r>
          <a:endParaRPr lang="en-US"/>
        </a:p>
      </dgm:t>
    </dgm:pt>
    <dgm:pt modelId="{D82C21D9-991D-4CC4-9713-252EB3DFC135}" type="parTrans" cxnId="{36D9FC7C-C1D7-46A4-AEDF-EC2EDA4CC00C}">
      <dgm:prSet/>
      <dgm:spPr/>
      <dgm:t>
        <a:bodyPr/>
        <a:lstStyle/>
        <a:p>
          <a:endParaRPr lang="en-US"/>
        </a:p>
      </dgm:t>
    </dgm:pt>
    <dgm:pt modelId="{89E7527D-5466-4B66-BF4D-E033F687E783}" type="sibTrans" cxnId="{36D9FC7C-C1D7-46A4-AEDF-EC2EDA4CC00C}">
      <dgm:prSet/>
      <dgm:spPr/>
      <dgm:t>
        <a:bodyPr/>
        <a:lstStyle/>
        <a:p>
          <a:pPr>
            <a:lnSpc>
              <a:spcPct val="100000"/>
            </a:lnSpc>
          </a:pPr>
          <a:endParaRPr lang="en-US"/>
        </a:p>
      </dgm:t>
    </dgm:pt>
    <dgm:pt modelId="{973FC69F-03B6-472F-AF17-B4ADBDB1BE70}">
      <dgm:prSet/>
      <dgm:spPr/>
      <dgm:t>
        <a:bodyPr/>
        <a:lstStyle/>
        <a:p>
          <a:pPr>
            <a:lnSpc>
              <a:spcPct val="100000"/>
            </a:lnSpc>
          </a:pPr>
          <a:r>
            <a:rPr lang="en-SG"/>
            <a:t>Optimize the processes by identifying the shortage</a:t>
          </a:r>
          <a:endParaRPr lang="en-US"/>
        </a:p>
      </dgm:t>
    </dgm:pt>
    <dgm:pt modelId="{09A37BD8-78EA-4724-A870-9264A8D164CC}" type="parTrans" cxnId="{3BAB796A-ABAF-49C2-9E21-C41FB2FDB1BB}">
      <dgm:prSet/>
      <dgm:spPr/>
      <dgm:t>
        <a:bodyPr/>
        <a:lstStyle/>
        <a:p>
          <a:endParaRPr lang="en-US"/>
        </a:p>
      </dgm:t>
    </dgm:pt>
    <dgm:pt modelId="{3EA99CBC-8087-4FAA-9EB9-AF30BD707F31}" type="sibTrans" cxnId="{3BAB796A-ABAF-49C2-9E21-C41FB2FDB1BB}">
      <dgm:prSet/>
      <dgm:spPr/>
      <dgm:t>
        <a:bodyPr/>
        <a:lstStyle/>
        <a:p>
          <a:pPr>
            <a:lnSpc>
              <a:spcPct val="100000"/>
            </a:lnSpc>
          </a:pPr>
          <a:endParaRPr lang="en-US"/>
        </a:p>
      </dgm:t>
    </dgm:pt>
    <dgm:pt modelId="{5C8AF51C-22EA-4D59-9BFD-868C0A9AA617}">
      <dgm:prSet/>
      <dgm:spPr/>
      <dgm:t>
        <a:bodyPr/>
        <a:lstStyle/>
        <a:p>
          <a:pPr>
            <a:lnSpc>
              <a:spcPct val="100000"/>
            </a:lnSpc>
          </a:pPr>
          <a:r>
            <a:rPr lang="en-SG"/>
            <a:t>Predict the outcome with enhanced artificial intelligent</a:t>
          </a:r>
          <a:endParaRPr lang="en-US"/>
        </a:p>
      </dgm:t>
    </dgm:pt>
    <dgm:pt modelId="{CCC24D93-013F-4D7B-8C6E-127F3379A32F}" type="parTrans" cxnId="{60DC5348-9472-4C27-BE77-863C2DCE8F3B}">
      <dgm:prSet/>
      <dgm:spPr/>
      <dgm:t>
        <a:bodyPr/>
        <a:lstStyle/>
        <a:p>
          <a:endParaRPr lang="en-US"/>
        </a:p>
      </dgm:t>
    </dgm:pt>
    <dgm:pt modelId="{AA376217-5E4B-4425-BC96-8B11047B0CE7}" type="sibTrans" cxnId="{60DC5348-9472-4C27-BE77-863C2DCE8F3B}">
      <dgm:prSet/>
      <dgm:spPr/>
      <dgm:t>
        <a:bodyPr/>
        <a:lstStyle/>
        <a:p>
          <a:endParaRPr lang="en-US"/>
        </a:p>
      </dgm:t>
    </dgm:pt>
    <dgm:pt modelId="{9B780D0B-C932-4E1D-BCAA-E1E7994ECACD}" type="pres">
      <dgm:prSet presAssocID="{DB6354F8-E1FB-4213-9891-8DB50741F58E}" presName="root" presStyleCnt="0">
        <dgm:presLayoutVars>
          <dgm:dir/>
          <dgm:resizeHandles val="exact"/>
        </dgm:presLayoutVars>
      </dgm:prSet>
      <dgm:spPr/>
    </dgm:pt>
    <dgm:pt modelId="{0458006C-EA7A-4972-B97A-D9C610347004}" type="pres">
      <dgm:prSet presAssocID="{DB6354F8-E1FB-4213-9891-8DB50741F58E}" presName="container" presStyleCnt="0">
        <dgm:presLayoutVars>
          <dgm:dir/>
          <dgm:resizeHandles val="exact"/>
        </dgm:presLayoutVars>
      </dgm:prSet>
      <dgm:spPr/>
    </dgm:pt>
    <dgm:pt modelId="{FFCA03DA-D02D-49EB-94EB-8DA5D734BDA6}" type="pres">
      <dgm:prSet presAssocID="{4CB2317C-30DA-4C21-9812-CC37816D72E4}" presName="compNode" presStyleCnt="0"/>
      <dgm:spPr/>
    </dgm:pt>
    <dgm:pt modelId="{BC027606-3C7C-472B-AE23-80DD56DAB531}" type="pres">
      <dgm:prSet presAssocID="{4CB2317C-30DA-4C21-9812-CC37816D72E4}" presName="iconBgRect" presStyleLbl="bgShp" presStyleIdx="0" presStyleCnt="4"/>
      <dgm:spPr/>
    </dgm:pt>
    <dgm:pt modelId="{A373C02E-9CF5-4372-9FDA-3AFB87335349}" type="pres">
      <dgm:prSet presAssocID="{4CB2317C-30DA-4C21-9812-CC37816D72E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61AD62F6-349E-4A1F-963D-1D2E4F613506}" type="pres">
      <dgm:prSet presAssocID="{4CB2317C-30DA-4C21-9812-CC37816D72E4}" presName="spaceRect" presStyleCnt="0"/>
      <dgm:spPr/>
    </dgm:pt>
    <dgm:pt modelId="{20254276-99F2-47B6-9EB7-937EA6DB5E32}" type="pres">
      <dgm:prSet presAssocID="{4CB2317C-30DA-4C21-9812-CC37816D72E4}" presName="textRect" presStyleLbl="revTx" presStyleIdx="0" presStyleCnt="4">
        <dgm:presLayoutVars>
          <dgm:chMax val="1"/>
          <dgm:chPref val="1"/>
        </dgm:presLayoutVars>
      </dgm:prSet>
      <dgm:spPr/>
    </dgm:pt>
    <dgm:pt modelId="{91981475-462F-4411-ABE1-87A46B615507}" type="pres">
      <dgm:prSet presAssocID="{9633A8DE-AEE5-40EF-8F7E-6A121E7B3E49}" presName="sibTrans" presStyleLbl="sibTrans2D1" presStyleIdx="0" presStyleCnt="0"/>
      <dgm:spPr/>
    </dgm:pt>
    <dgm:pt modelId="{5AB240BE-F565-465C-B51A-74477463C812}" type="pres">
      <dgm:prSet presAssocID="{05637457-E614-4E79-A381-CE952CC17524}" presName="compNode" presStyleCnt="0"/>
      <dgm:spPr/>
    </dgm:pt>
    <dgm:pt modelId="{0CF67A5C-8167-4633-BD0B-D1B7D5338573}" type="pres">
      <dgm:prSet presAssocID="{05637457-E614-4E79-A381-CE952CC17524}" presName="iconBgRect" presStyleLbl="bgShp" presStyleIdx="1" presStyleCnt="4"/>
      <dgm:spPr/>
    </dgm:pt>
    <dgm:pt modelId="{5B206E6A-8931-4A2F-B30F-54B29FA47224}" type="pres">
      <dgm:prSet presAssocID="{05637457-E614-4E79-A381-CE952CC175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65CBA0DC-532B-4BBD-9372-8086910B872A}" type="pres">
      <dgm:prSet presAssocID="{05637457-E614-4E79-A381-CE952CC17524}" presName="spaceRect" presStyleCnt="0"/>
      <dgm:spPr/>
    </dgm:pt>
    <dgm:pt modelId="{CA7CC94C-C4D4-4987-8447-AACA849EEFEA}" type="pres">
      <dgm:prSet presAssocID="{05637457-E614-4E79-A381-CE952CC17524}" presName="textRect" presStyleLbl="revTx" presStyleIdx="1" presStyleCnt="4">
        <dgm:presLayoutVars>
          <dgm:chMax val="1"/>
          <dgm:chPref val="1"/>
        </dgm:presLayoutVars>
      </dgm:prSet>
      <dgm:spPr/>
    </dgm:pt>
    <dgm:pt modelId="{A65B819F-0AFA-4D04-892B-2282F44A2E6D}" type="pres">
      <dgm:prSet presAssocID="{89E7527D-5466-4B66-BF4D-E033F687E783}" presName="sibTrans" presStyleLbl="sibTrans2D1" presStyleIdx="0" presStyleCnt="0"/>
      <dgm:spPr/>
    </dgm:pt>
    <dgm:pt modelId="{D7316D22-8379-4899-B1F5-2914FB8FD3E8}" type="pres">
      <dgm:prSet presAssocID="{973FC69F-03B6-472F-AF17-B4ADBDB1BE70}" presName="compNode" presStyleCnt="0"/>
      <dgm:spPr/>
    </dgm:pt>
    <dgm:pt modelId="{75AA86F4-9DC8-4521-930D-F8565419BE6A}" type="pres">
      <dgm:prSet presAssocID="{973FC69F-03B6-472F-AF17-B4ADBDB1BE70}" presName="iconBgRect" presStyleLbl="bgShp" presStyleIdx="2" presStyleCnt="4"/>
      <dgm:spPr/>
    </dgm:pt>
    <dgm:pt modelId="{81AF2634-8E36-4331-9735-3E2827CD7F30}" type="pres">
      <dgm:prSet presAssocID="{973FC69F-03B6-472F-AF17-B4ADBDB1BE7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FA630AE8-D919-4CB3-A314-AE30111031C8}" type="pres">
      <dgm:prSet presAssocID="{973FC69F-03B6-472F-AF17-B4ADBDB1BE70}" presName="spaceRect" presStyleCnt="0"/>
      <dgm:spPr/>
    </dgm:pt>
    <dgm:pt modelId="{02C819A3-69C1-474C-96D5-F59A4BA66192}" type="pres">
      <dgm:prSet presAssocID="{973FC69F-03B6-472F-AF17-B4ADBDB1BE70}" presName="textRect" presStyleLbl="revTx" presStyleIdx="2" presStyleCnt="4">
        <dgm:presLayoutVars>
          <dgm:chMax val="1"/>
          <dgm:chPref val="1"/>
        </dgm:presLayoutVars>
      </dgm:prSet>
      <dgm:spPr/>
    </dgm:pt>
    <dgm:pt modelId="{7072C1B8-79CF-411A-92DC-ED673B1BE1C8}" type="pres">
      <dgm:prSet presAssocID="{3EA99CBC-8087-4FAA-9EB9-AF30BD707F31}" presName="sibTrans" presStyleLbl="sibTrans2D1" presStyleIdx="0" presStyleCnt="0"/>
      <dgm:spPr/>
    </dgm:pt>
    <dgm:pt modelId="{C7AA50D2-DF24-4F43-B031-FEA7A24BD6D4}" type="pres">
      <dgm:prSet presAssocID="{5C8AF51C-22EA-4D59-9BFD-868C0A9AA617}" presName="compNode" presStyleCnt="0"/>
      <dgm:spPr/>
    </dgm:pt>
    <dgm:pt modelId="{0F9CA935-0BF0-4554-ABF8-7744ED19E2C4}" type="pres">
      <dgm:prSet presAssocID="{5C8AF51C-22EA-4D59-9BFD-868C0A9AA617}" presName="iconBgRect" presStyleLbl="bgShp" presStyleIdx="3" presStyleCnt="4"/>
      <dgm:spPr/>
    </dgm:pt>
    <dgm:pt modelId="{8B05FF0D-7233-4A98-89B4-5A9B8A2715B7}" type="pres">
      <dgm:prSet presAssocID="{5C8AF51C-22EA-4D59-9BFD-868C0A9AA61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BC97D6AD-7DD1-451D-9C99-FFF35A272854}" type="pres">
      <dgm:prSet presAssocID="{5C8AF51C-22EA-4D59-9BFD-868C0A9AA617}" presName="spaceRect" presStyleCnt="0"/>
      <dgm:spPr/>
    </dgm:pt>
    <dgm:pt modelId="{21991ACB-E857-4055-B583-812C3B67389A}" type="pres">
      <dgm:prSet presAssocID="{5C8AF51C-22EA-4D59-9BFD-868C0A9AA617}" presName="textRect" presStyleLbl="revTx" presStyleIdx="3" presStyleCnt="4">
        <dgm:presLayoutVars>
          <dgm:chMax val="1"/>
          <dgm:chPref val="1"/>
        </dgm:presLayoutVars>
      </dgm:prSet>
      <dgm:spPr/>
    </dgm:pt>
  </dgm:ptLst>
  <dgm:cxnLst>
    <dgm:cxn modelId="{2416A21D-D20C-4336-8747-7EB06FCF617E}" type="presOf" srcId="{4CB2317C-30DA-4C21-9812-CC37816D72E4}" destId="{20254276-99F2-47B6-9EB7-937EA6DB5E32}" srcOrd="0" destOrd="0" presId="urn:microsoft.com/office/officeart/2018/2/layout/IconCircleList"/>
    <dgm:cxn modelId="{EAB9D93E-ECD4-41BB-8946-2832C772501B}" type="presOf" srcId="{9633A8DE-AEE5-40EF-8F7E-6A121E7B3E49}" destId="{91981475-462F-4411-ABE1-87A46B615507}" srcOrd="0" destOrd="0" presId="urn:microsoft.com/office/officeart/2018/2/layout/IconCircleList"/>
    <dgm:cxn modelId="{60DC5348-9472-4C27-BE77-863C2DCE8F3B}" srcId="{DB6354F8-E1FB-4213-9891-8DB50741F58E}" destId="{5C8AF51C-22EA-4D59-9BFD-868C0A9AA617}" srcOrd="3" destOrd="0" parTransId="{CCC24D93-013F-4D7B-8C6E-127F3379A32F}" sibTransId="{AA376217-5E4B-4425-BC96-8B11047B0CE7}"/>
    <dgm:cxn modelId="{3BAB796A-ABAF-49C2-9E21-C41FB2FDB1BB}" srcId="{DB6354F8-E1FB-4213-9891-8DB50741F58E}" destId="{973FC69F-03B6-472F-AF17-B4ADBDB1BE70}" srcOrd="2" destOrd="0" parTransId="{09A37BD8-78EA-4724-A870-9264A8D164CC}" sibTransId="{3EA99CBC-8087-4FAA-9EB9-AF30BD707F31}"/>
    <dgm:cxn modelId="{BD435B77-1AEC-410E-9632-BF6FEDE33CBF}" type="presOf" srcId="{973FC69F-03B6-472F-AF17-B4ADBDB1BE70}" destId="{02C819A3-69C1-474C-96D5-F59A4BA66192}" srcOrd="0" destOrd="0" presId="urn:microsoft.com/office/officeart/2018/2/layout/IconCircleList"/>
    <dgm:cxn modelId="{36D9FC7C-C1D7-46A4-AEDF-EC2EDA4CC00C}" srcId="{DB6354F8-E1FB-4213-9891-8DB50741F58E}" destId="{05637457-E614-4E79-A381-CE952CC17524}" srcOrd="1" destOrd="0" parTransId="{D82C21D9-991D-4CC4-9713-252EB3DFC135}" sibTransId="{89E7527D-5466-4B66-BF4D-E033F687E783}"/>
    <dgm:cxn modelId="{A8DC3C8E-C957-4E23-82E0-B151A16AD419}" type="presOf" srcId="{DB6354F8-E1FB-4213-9891-8DB50741F58E}" destId="{9B780D0B-C932-4E1D-BCAA-E1E7994ECACD}" srcOrd="0" destOrd="0" presId="urn:microsoft.com/office/officeart/2018/2/layout/IconCircleList"/>
    <dgm:cxn modelId="{80FB429C-88A3-4428-B78D-36E9282AEFDA}" type="presOf" srcId="{3EA99CBC-8087-4FAA-9EB9-AF30BD707F31}" destId="{7072C1B8-79CF-411A-92DC-ED673B1BE1C8}" srcOrd="0" destOrd="0" presId="urn:microsoft.com/office/officeart/2018/2/layout/IconCircleList"/>
    <dgm:cxn modelId="{F8C7F7AF-4193-4589-AF4E-D10DE8AE40EE}" type="presOf" srcId="{5C8AF51C-22EA-4D59-9BFD-868C0A9AA617}" destId="{21991ACB-E857-4055-B583-812C3B67389A}" srcOrd="0" destOrd="0" presId="urn:microsoft.com/office/officeart/2018/2/layout/IconCircleList"/>
    <dgm:cxn modelId="{C5B955D2-8D0D-4A16-9C0D-65F7999F2BCE}" srcId="{DB6354F8-E1FB-4213-9891-8DB50741F58E}" destId="{4CB2317C-30DA-4C21-9812-CC37816D72E4}" srcOrd="0" destOrd="0" parTransId="{3F1ECD09-EE3B-4853-8BFF-73EE32DD1E85}" sibTransId="{9633A8DE-AEE5-40EF-8F7E-6A121E7B3E49}"/>
    <dgm:cxn modelId="{F55AB4D3-5CCF-4273-A34C-D49987F8E4D2}" type="presOf" srcId="{89E7527D-5466-4B66-BF4D-E033F687E783}" destId="{A65B819F-0AFA-4D04-892B-2282F44A2E6D}" srcOrd="0" destOrd="0" presId="urn:microsoft.com/office/officeart/2018/2/layout/IconCircleList"/>
    <dgm:cxn modelId="{5AD5C2EE-860B-4A83-91E6-9CD7754F233E}" type="presOf" srcId="{05637457-E614-4E79-A381-CE952CC17524}" destId="{CA7CC94C-C4D4-4987-8447-AACA849EEFEA}" srcOrd="0" destOrd="0" presId="urn:microsoft.com/office/officeart/2018/2/layout/IconCircleList"/>
    <dgm:cxn modelId="{5255DFE5-FF1F-4F0D-A79A-2EC300752ED4}" type="presParOf" srcId="{9B780D0B-C932-4E1D-BCAA-E1E7994ECACD}" destId="{0458006C-EA7A-4972-B97A-D9C610347004}" srcOrd="0" destOrd="0" presId="urn:microsoft.com/office/officeart/2018/2/layout/IconCircleList"/>
    <dgm:cxn modelId="{0540ED3B-CC06-4CC8-9896-A475EAECFBD8}" type="presParOf" srcId="{0458006C-EA7A-4972-B97A-D9C610347004}" destId="{FFCA03DA-D02D-49EB-94EB-8DA5D734BDA6}" srcOrd="0" destOrd="0" presId="urn:microsoft.com/office/officeart/2018/2/layout/IconCircleList"/>
    <dgm:cxn modelId="{863818D8-327D-4F1D-88E0-10A427ADFA84}" type="presParOf" srcId="{FFCA03DA-D02D-49EB-94EB-8DA5D734BDA6}" destId="{BC027606-3C7C-472B-AE23-80DD56DAB531}" srcOrd="0" destOrd="0" presId="urn:microsoft.com/office/officeart/2018/2/layout/IconCircleList"/>
    <dgm:cxn modelId="{67F350DE-5D78-43FF-A9BC-8700BBF64244}" type="presParOf" srcId="{FFCA03DA-D02D-49EB-94EB-8DA5D734BDA6}" destId="{A373C02E-9CF5-4372-9FDA-3AFB87335349}" srcOrd="1" destOrd="0" presId="urn:microsoft.com/office/officeart/2018/2/layout/IconCircleList"/>
    <dgm:cxn modelId="{874AA42F-199D-410C-8CC1-6B24F87C55C8}" type="presParOf" srcId="{FFCA03DA-D02D-49EB-94EB-8DA5D734BDA6}" destId="{61AD62F6-349E-4A1F-963D-1D2E4F613506}" srcOrd="2" destOrd="0" presId="urn:microsoft.com/office/officeart/2018/2/layout/IconCircleList"/>
    <dgm:cxn modelId="{C4843441-758C-4EA6-A644-200C413D1EA5}" type="presParOf" srcId="{FFCA03DA-D02D-49EB-94EB-8DA5D734BDA6}" destId="{20254276-99F2-47B6-9EB7-937EA6DB5E32}" srcOrd="3" destOrd="0" presId="urn:microsoft.com/office/officeart/2018/2/layout/IconCircleList"/>
    <dgm:cxn modelId="{47C0F4FD-4A11-433B-9C40-96363615A2E8}" type="presParOf" srcId="{0458006C-EA7A-4972-B97A-D9C610347004}" destId="{91981475-462F-4411-ABE1-87A46B615507}" srcOrd="1" destOrd="0" presId="urn:microsoft.com/office/officeart/2018/2/layout/IconCircleList"/>
    <dgm:cxn modelId="{46C19CC7-2BF1-4BFF-9EB4-64825970CD00}" type="presParOf" srcId="{0458006C-EA7A-4972-B97A-D9C610347004}" destId="{5AB240BE-F565-465C-B51A-74477463C812}" srcOrd="2" destOrd="0" presId="urn:microsoft.com/office/officeart/2018/2/layout/IconCircleList"/>
    <dgm:cxn modelId="{CF46C465-E251-4B91-9C8D-2B070C1BB2BA}" type="presParOf" srcId="{5AB240BE-F565-465C-B51A-74477463C812}" destId="{0CF67A5C-8167-4633-BD0B-D1B7D5338573}" srcOrd="0" destOrd="0" presId="urn:microsoft.com/office/officeart/2018/2/layout/IconCircleList"/>
    <dgm:cxn modelId="{1ABEF557-A48F-488F-B133-E2AB1012B3AB}" type="presParOf" srcId="{5AB240BE-F565-465C-B51A-74477463C812}" destId="{5B206E6A-8931-4A2F-B30F-54B29FA47224}" srcOrd="1" destOrd="0" presId="urn:microsoft.com/office/officeart/2018/2/layout/IconCircleList"/>
    <dgm:cxn modelId="{C184293A-6CAB-44BD-8479-0C67D32905B3}" type="presParOf" srcId="{5AB240BE-F565-465C-B51A-74477463C812}" destId="{65CBA0DC-532B-4BBD-9372-8086910B872A}" srcOrd="2" destOrd="0" presId="urn:microsoft.com/office/officeart/2018/2/layout/IconCircleList"/>
    <dgm:cxn modelId="{6BD7D452-789C-496D-AA3F-EEF6330D3102}" type="presParOf" srcId="{5AB240BE-F565-465C-B51A-74477463C812}" destId="{CA7CC94C-C4D4-4987-8447-AACA849EEFEA}" srcOrd="3" destOrd="0" presId="urn:microsoft.com/office/officeart/2018/2/layout/IconCircleList"/>
    <dgm:cxn modelId="{016637D8-4649-49D6-92A1-E9CCB77D4341}" type="presParOf" srcId="{0458006C-EA7A-4972-B97A-D9C610347004}" destId="{A65B819F-0AFA-4D04-892B-2282F44A2E6D}" srcOrd="3" destOrd="0" presId="urn:microsoft.com/office/officeart/2018/2/layout/IconCircleList"/>
    <dgm:cxn modelId="{1DF35C2A-B354-484F-836C-30C4590CAE25}" type="presParOf" srcId="{0458006C-EA7A-4972-B97A-D9C610347004}" destId="{D7316D22-8379-4899-B1F5-2914FB8FD3E8}" srcOrd="4" destOrd="0" presId="urn:microsoft.com/office/officeart/2018/2/layout/IconCircleList"/>
    <dgm:cxn modelId="{DB03C69E-89EB-4778-A623-83BC4C5270B0}" type="presParOf" srcId="{D7316D22-8379-4899-B1F5-2914FB8FD3E8}" destId="{75AA86F4-9DC8-4521-930D-F8565419BE6A}" srcOrd="0" destOrd="0" presId="urn:microsoft.com/office/officeart/2018/2/layout/IconCircleList"/>
    <dgm:cxn modelId="{BDB840F5-54E5-4CD3-B989-DDF8AF9A27E2}" type="presParOf" srcId="{D7316D22-8379-4899-B1F5-2914FB8FD3E8}" destId="{81AF2634-8E36-4331-9735-3E2827CD7F30}" srcOrd="1" destOrd="0" presId="urn:microsoft.com/office/officeart/2018/2/layout/IconCircleList"/>
    <dgm:cxn modelId="{9ACF58ED-3E5C-4225-B77E-92A751922F37}" type="presParOf" srcId="{D7316D22-8379-4899-B1F5-2914FB8FD3E8}" destId="{FA630AE8-D919-4CB3-A314-AE30111031C8}" srcOrd="2" destOrd="0" presId="urn:microsoft.com/office/officeart/2018/2/layout/IconCircleList"/>
    <dgm:cxn modelId="{83E6198D-6858-44D5-ABC2-FBE7752D0465}" type="presParOf" srcId="{D7316D22-8379-4899-B1F5-2914FB8FD3E8}" destId="{02C819A3-69C1-474C-96D5-F59A4BA66192}" srcOrd="3" destOrd="0" presId="urn:microsoft.com/office/officeart/2018/2/layout/IconCircleList"/>
    <dgm:cxn modelId="{EBA024CE-5C47-4889-8798-270AC50FE007}" type="presParOf" srcId="{0458006C-EA7A-4972-B97A-D9C610347004}" destId="{7072C1B8-79CF-411A-92DC-ED673B1BE1C8}" srcOrd="5" destOrd="0" presId="urn:microsoft.com/office/officeart/2018/2/layout/IconCircleList"/>
    <dgm:cxn modelId="{D1BC2B84-390A-4FF6-B4AB-C29E9AF2E1A3}" type="presParOf" srcId="{0458006C-EA7A-4972-B97A-D9C610347004}" destId="{C7AA50D2-DF24-4F43-B031-FEA7A24BD6D4}" srcOrd="6" destOrd="0" presId="urn:microsoft.com/office/officeart/2018/2/layout/IconCircleList"/>
    <dgm:cxn modelId="{443AB9A1-E6E7-4FC2-8485-09C53225F4B4}" type="presParOf" srcId="{C7AA50D2-DF24-4F43-B031-FEA7A24BD6D4}" destId="{0F9CA935-0BF0-4554-ABF8-7744ED19E2C4}" srcOrd="0" destOrd="0" presId="urn:microsoft.com/office/officeart/2018/2/layout/IconCircleList"/>
    <dgm:cxn modelId="{F7D00FFD-7A77-4902-8FCF-C266384CBF70}" type="presParOf" srcId="{C7AA50D2-DF24-4F43-B031-FEA7A24BD6D4}" destId="{8B05FF0D-7233-4A98-89B4-5A9B8A2715B7}" srcOrd="1" destOrd="0" presId="urn:microsoft.com/office/officeart/2018/2/layout/IconCircleList"/>
    <dgm:cxn modelId="{57365830-77B4-49EE-8A9A-7DA61A0CD7BF}" type="presParOf" srcId="{C7AA50D2-DF24-4F43-B031-FEA7A24BD6D4}" destId="{BC97D6AD-7DD1-451D-9C99-FFF35A272854}" srcOrd="2" destOrd="0" presId="urn:microsoft.com/office/officeart/2018/2/layout/IconCircleList"/>
    <dgm:cxn modelId="{FB713DF0-F219-499F-82C5-04BE1FB0518C}" type="presParOf" srcId="{C7AA50D2-DF24-4F43-B031-FEA7A24BD6D4}" destId="{21991ACB-E857-4055-B583-812C3B67389A}"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5BBC1F-F66E-49BA-8299-E2A9D1A3DBD0}"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E7BDE7EA-523F-4E4B-9C19-62B83C4F1D25}">
      <dgm:prSet/>
      <dgm:spPr/>
      <dgm:t>
        <a:bodyPr/>
        <a:lstStyle/>
        <a:p>
          <a:pPr>
            <a:lnSpc>
              <a:spcPct val="100000"/>
            </a:lnSpc>
            <a:defRPr cap="all"/>
          </a:pPr>
          <a:r>
            <a:rPr lang="en-US" dirty="0"/>
            <a:t>Identify the flaw in the existing Procedure</a:t>
          </a:r>
        </a:p>
      </dgm:t>
    </dgm:pt>
    <dgm:pt modelId="{CDFD26B9-11B8-4D6F-AE1A-243B51C2EEF6}" type="parTrans" cxnId="{8F69AD69-AAFF-46EB-9685-B7CA76C4C606}">
      <dgm:prSet/>
      <dgm:spPr/>
      <dgm:t>
        <a:bodyPr/>
        <a:lstStyle/>
        <a:p>
          <a:endParaRPr lang="en-US"/>
        </a:p>
      </dgm:t>
    </dgm:pt>
    <dgm:pt modelId="{9BAAB3E9-D514-4518-B9E0-73BCD7362EC7}" type="sibTrans" cxnId="{8F69AD69-AAFF-46EB-9685-B7CA76C4C606}">
      <dgm:prSet/>
      <dgm:spPr/>
      <dgm:t>
        <a:bodyPr/>
        <a:lstStyle/>
        <a:p>
          <a:endParaRPr lang="en-US"/>
        </a:p>
      </dgm:t>
    </dgm:pt>
    <dgm:pt modelId="{40BBA03C-9667-443C-9485-8D288977E512}">
      <dgm:prSet/>
      <dgm:spPr/>
      <dgm:t>
        <a:bodyPr/>
        <a:lstStyle/>
        <a:p>
          <a:pPr>
            <a:lnSpc>
              <a:spcPct val="100000"/>
            </a:lnSpc>
            <a:defRPr cap="all"/>
          </a:pPr>
          <a:r>
            <a:rPr lang="en-US"/>
            <a:t>Setup the baseline to plan for the next step</a:t>
          </a:r>
        </a:p>
      </dgm:t>
    </dgm:pt>
    <dgm:pt modelId="{287DE2D3-98A1-48CB-B569-E794B8F8CC11}" type="parTrans" cxnId="{4E1B4484-ED13-437A-9AA8-BBDF361726AE}">
      <dgm:prSet/>
      <dgm:spPr/>
      <dgm:t>
        <a:bodyPr/>
        <a:lstStyle/>
        <a:p>
          <a:endParaRPr lang="en-US"/>
        </a:p>
      </dgm:t>
    </dgm:pt>
    <dgm:pt modelId="{FB3F8839-3D2E-4BD1-B622-24539BF376D5}" type="sibTrans" cxnId="{4E1B4484-ED13-437A-9AA8-BBDF361726AE}">
      <dgm:prSet/>
      <dgm:spPr/>
      <dgm:t>
        <a:bodyPr/>
        <a:lstStyle/>
        <a:p>
          <a:endParaRPr lang="en-US"/>
        </a:p>
      </dgm:t>
    </dgm:pt>
    <dgm:pt modelId="{1817C637-30EA-4A2D-B0F1-236F236C7CEE}" type="pres">
      <dgm:prSet presAssocID="{3A5BBC1F-F66E-49BA-8299-E2A9D1A3DBD0}" presName="root" presStyleCnt="0">
        <dgm:presLayoutVars>
          <dgm:dir/>
          <dgm:resizeHandles val="exact"/>
        </dgm:presLayoutVars>
      </dgm:prSet>
      <dgm:spPr/>
    </dgm:pt>
    <dgm:pt modelId="{41EC4D7F-A940-4C26-B699-403A21E66063}" type="pres">
      <dgm:prSet presAssocID="{E7BDE7EA-523F-4E4B-9C19-62B83C4F1D25}" presName="compNode" presStyleCnt="0"/>
      <dgm:spPr/>
    </dgm:pt>
    <dgm:pt modelId="{8A40A473-79A7-47CC-8870-E563FFDACD97}" type="pres">
      <dgm:prSet presAssocID="{E7BDE7EA-523F-4E4B-9C19-62B83C4F1D25}" presName="iconBgRect" presStyleLbl="bgShp" presStyleIdx="0" presStyleCnt="2"/>
      <dgm:spPr/>
    </dgm:pt>
    <dgm:pt modelId="{18A15628-66D2-4492-980A-FE2091D019CC}" type="pres">
      <dgm:prSet presAssocID="{E7BDE7EA-523F-4E4B-9C19-62B83C4F1D2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F13EBA7D-4886-49B5-B0E8-CC40A627496D}" type="pres">
      <dgm:prSet presAssocID="{E7BDE7EA-523F-4E4B-9C19-62B83C4F1D25}" presName="spaceRect" presStyleCnt="0"/>
      <dgm:spPr/>
    </dgm:pt>
    <dgm:pt modelId="{B2CE861E-EA6E-4DD3-ACDC-5212BB657321}" type="pres">
      <dgm:prSet presAssocID="{E7BDE7EA-523F-4E4B-9C19-62B83C4F1D25}" presName="textRect" presStyleLbl="revTx" presStyleIdx="0" presStyleCnt="2">
        <dgm:presLayoutVars>
          <dgm:chMax val="1"/>
          <dgm:chPref val="1"/>
        </dgm:presLayoutVars>
      </dgm:prSet>
      <dgm:spPr/>
    </dgm:pt>
    <dgm:pt modelId="{7F7F24C9-B3DB-46D7-8244-DAD35416D438}" type="pres">
      <dgm:prSet presAssocID="{9BAAB3E9-D514-4518-B9E0-73BCD7362EC7}" presName="sibTrans" presStyleCnt="0"/>
      <dgm:spPr/>
    </dgm:pt>
    <dgm:pt modelId="{2D072135-C81E-4AC7-91DC-7FE95504CCE5}" type="pres">
      <dgm:prSet presAssocID="{40BBA03C-9667-443C-9485-8D288977E512}" presName="compNode" presStyleCnt="0"/>
      <dgm:spPr/>
    </dgm:pt>
    <dgm:pt modelId="{020A5AA5-F8AE-4DC3-AFD7-AD1D3F7628DD}" type="pres">
      <dgm:prSet presAssocID="{40BBA03C-9667-443C-9485-8D288977E512}" presName="iconBgRect" presStyleLbl="bgShp" presStyleIdx="1" presStyleCnt="2"/>
      <dgm:spPr/>
    </dgm:pt>
    <dgm:pt modelId="{E6DF667D-1628-467E-9EB6-6C783B967115}" type="pres">
      <dgm:prSet presAssocID="{40BBA03C-9667-443C-9485-8D288977E51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1A609DD3-A70C-4150-B55D-4567C3D9AC74}" type="pres">
      <dgm:prSet presAssocID="{40BBA03C-9667-443C-9485-8D288977E512}" presName="spaceRect" presStyleCnt="0"/>
      <dgm:spPr/>
    </dgm:pt>
    <dgm:pt modelId="{56E0135A-F12B-4103-90EB-79DE670E36BE}" type="pres">
      <dgm:prSet presAssocID="{40BBA03C-9667-443C-9485-8D288977E512}" presName="textRect" presStyleLbl="revTx" presStyleIdx="1" presStyleCnt="2">
        <dgm:presLayoutVars>
          <dgm:chMax val="1"/>
          <dgm:chPref val="1"/>
        </dgm:presLayoutVars>
      </dgm:prSet>
      <dgm:spPr/>
    </dgm:pt>
  </dgm:ptLst>
  <dgm:cxnLst>
    <dgm:cxn modelId="{8F69AD69-AAFF-46EB-9685-B7CA76C4C606}" srcId="{3A5BBC1F-F66E-49BA-8299-E2A9D1A3DBD0}" destId="{E7BDE7EA-523F-4E4B-9C19-62B83C4F1D25}" srcOrd="0" destOrd="0" parTransId="{CDFD26B9-11B8-4D6F-AE1A-243B51C2EEF6}" sibTransId="{9BAAB3E9-D514-4518-B9E0-73BCD7362EC7}"/>
    <dgm:cxn modelId="{4E1B4484-ED13-437A-9AA8-BBDF361726AE}" srcId="{3A5BBC1F-F66E-49BA-8299-E2A9D1A3DBD0}" destId="{40BBA03C-9667-443C-9485-8D288977E512}" srcOrd="1" destOrd="0" parTransId="{287DE2D3-98A1-48CB-B569-E794B8F8CC11}" sibTransId="{FB3F8839-3D2E-4BD1-B622-24539BF376D5}"/>
    <dgm:cxn modelId="{862B8E88-A6F4-4A44-9131-AAD4B4611371}" type="presOf" srcId="{3A5BBC1F-F66E-49BA-8299-E2A9D1A3DBD0}" destId="{1817C637-30EA-4A2D-B0F1-236F236C7CEE}" srcOrd="0" destOrd="0" presId="urn:microsoft.com/office/officeart/2018/5/layout/IconCircleLabelList"/>
    <dgm:cxn modelId="{DE0F2BA7-BE8B-4F5A-92D9-9088D684BD0B}" type="presOf" srcId="{E7BDE7EA-523F-4E4B-9C19-62B83C4F1D25}" destId="{B2CE861E-EA6E-4DD3-ACDC-5212BB657321}" srcOrd="0" destOrd="0" presId="urn:microsoft.com/office/officeart/2018/5/layout/IconCircleLabelList"/>
    <dgm:cxn modelId="{73A3EBA8-7D74-4399-BFB7-F307CF9C3A4D}" type="presOf" srcId="{40BBA03C-9667-443C-9485-8D288977E512}" destId="{56E0135A-F12B-4103-90EB-79DE670E36BE}" srcOrd="0" destOrd="0" presId="urn:microsoft.com/office/officeart/2018/5/layout/IconCircleLabelList"/>
    <dgm:cxn modelId="{F69813A3-70E8-49E6-A9DE-E15DD6A6AE71}" type="presParOf" srcId="{1817C637-30EA-4A2D-B0F1-236F236C7CEE}" destId="{41EC4D7F-A940-4C26-B699-403A21E66063}" srcOrd="0" destOrd="0" presId="urn:microsoft.com/office/officeart/2018/5/layout/IconCircleLabelList"/>
    <dgm:cxn modelId="{7AF18952-330F-43A1-93BC-CD6931FF8B83}" type="presParOf" srcId="{41EC4D7F-A940-4C26-B699-403A21E66063}" destId="{8A40A473-79A7-47CC-8870-E563FFDACD97}" srcOrd="0" destOrd="0" presId="urn:microsoft.com/office/officeart/2018/5/layout/IconCircleLabelList"/>
    <dgm:cxn modelId="{1F7A49ED-0A03-420A-A915-B588DAEB658A}" type="presParOf" srcId="{41EC4D7F-A940-4C26-B699-403A21E66063}" destId="{18A15628-66D2-4492-980A-FE2091D019CC}" srcOrd="1" destOrd="0" presId="urn:microsoft.com/office/officeart/2018/5/layout/IconCircleLabelList"/>
    <dgm:cxn modelId="{3134FBD0-E6F7-4E41-B584-3DE1C89026B2}" type="presParOf" srcId="{41EC4D7F-A940-4C26-B699-403A21E66063}" destId="{F13EBA7D-4886-49B5-B0E8-CC40A627496D}" srcOrd="2" destOrd="0" presId="urn:microsoft.com/office/officeart/2018/5/layout/IconCircleLabelList"/>
    <dgm:cxn modelId="{AA7972EB-6206-4003-9008-A59171155DDA}" type="presParOf" srcId="{41EC4D7F-A940-4C26-B699-403A21E66063}" destId="{B2CE861E-EA6E-4DD3-ACDC-5212BB657321}" srcOrd="3" destOrd="0" presId="urn:microsoft.com/office/officeart/2018/5/layout/IconCircleLabelList"/>
    <dgm:cxn modelId="{ED6FAF79-198D-4C7F-8E07-32993A672826}" type="presParOf" srcId="{1817C637-30EA-4A2D-B0F1-236F236C7CEE}" destId="{7F7F24C9-B3DB-46D7-8244-DAD35416D438}" srcOrd="1" destOrd="0" presId="urn:microsoft.com/office/officeart/2018/5/layout/IconCircleLabelList"/>
    <dgm:cxn modelId="{DE96BD37-75A6-4693-A417-A8A6749D3342}" type="presParOf" srcId="{1817C637-30EA-4A2D-B0F1-236F236C7CEE}" destId="{2D072135-C81E-4AC7-91DC-7FE95504CCE5}" srcOrd="2" destOrd="0" presId="urn:microsoft.com/office/officeart/2018/5/layout/IconCircleLabelList"/>
    <dgm:cxn modelId="{C9933086-0394-4DC4-B08C-DB6E88ACD38A}" type="presParOf" srcId="{2D072135-C81E-4AC7-91DC-7FE95504CCE5}" destId="{020A5AA5-F8AE-4DC3-AFD7-AD1D3F7628DD}" srcOrd="0" destOrd="0" presId="urn:microsoft.com/office/officeart/2018/5/layout/IconCircleLabelList"/>
    <dgm:cxn modelId="{A3358539-6024-452B-8B62-E48DE72CB21A}" type="presParOf" srcId="{2D072135-C81E-4AC7-91DC-7FE95504CCE5}" destId="{E6DF667D-1628-467E-9EB6-6C783B967115}" srcOrd="1" destOrd="0" presId="urn:microsoft.com/office/officeart/2018/5/layout/IconCircleLabelList"/>
    <dgm:cxn modelId="{9573EC10-4F9E-4A4C-A5C5-098BDD63C8A1}" type="presParOf" srcId="{2D072135-C81E-4AC7-91DC-7FE95504CCE5}" destId="{1A609DD3-A70C-4150-B55D-4567C3D9AC74}" srcOrd="2" destOrd="0" presId="urn:microsoft.com/office/officeart/2018/5/layout/IconCircleLabelList"/>
    <dgm:cxn modelId="{23092B75-5C31-4E88-8E18-336AB3019A48}" type="presParOf" srcId="{2D072135-C81E-4AC7-91DC-7FE95504CCE5}" destId="{56E0135A-F12B-4103-90EB-79DE670E36B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27606-3C7C-472B-AE23-80DD56DAB531}">
      <dsp:nvSpPr>
        <dsp:cNvPr id="0" name=""/>
        <dsp:cNvSpPr/>
      </dsp:nvSpPr>
      <dsp:spPr>
        <a:xfrm>
          <a:off x="50600" y="40286"/>
          <a:ext cx="977578" cy="9775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73C02E-9CF5-4372-9FDA-3AFB87335349}">
      <dsp:nvSpPr>
        <dsp:cNvPr id="0" name=""/>
        <dsp:cNvSpPr/>
      </dsp:nvSpPr>
      <dsp:spPr>
        <a:xfrm>
          <a:off x="255892" y="245577"/>
          <a:ext cx="566995" cy="566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254276-99F2-47B6-9EB7-937EA6DB5E32}">
      <dsp:nvSpPr>
        <dsp:cNvPr id="0" name=""/>
        <dsp:cNvSpPr/>
      </dsp:nvSpPr>
      <dsp:spPr>
        <a:xfrm>
          <a:off x="1237660" y="40286"/>
          <a:ext cx="2304293" cy="97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SG" sz="1900" kern="1200" dirty="0"/>
            <a:t>Re-think the way how we look into things</a:t>
          </a:r>
          <a:endParaRPr lang="en-US" sz="1900" kern="1200" dirty="0"/>
        </a:p>
      </dsp:txBody>
      <dsp:txXfrm>
        <a:off x="1237660" y="40286"/>
        <a:ext cx="2304293" cy="977578"/>
      </dsp:txXfrm>
    </dsp:sp>
    <dsp:sp modelId="{0CF67A5C-8167-4633-BD0B-D1B7D5338573}">
      <dsp:nvSpPr>
        <dsp:cNvPr id="0" name=""/>
        <dsp:cNvSpPr/>
      </dsp:nvSpPr>
      <dsp:spPr>
        <a:xfrm>
          <a:off x="3943459" y="40286"/>
          <a:ext cx="977578" cy="9775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206E6A-8931-4A2F-B30F-54B29FA47224}">
      <dsp:nvSpPr>
        <dsp:cNvPr id="0" name=""/>
        <dsp:cNvSpPr/>
      </dsp:nvSpPr>
      <dsp:spPr>
        <a:xfrm>
          <a:off x="4148750" y="245577"/>
          <a:ext cx="566995" cy="566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7CC94C-C4D4-4987-8447-AACA849EEFEA}">
      <dsp:nvSpPr>
        <dsp:cNvPr id="0" name=""/>
        <dsp:cNvSpPr/>
      </dsp:nvSpPr>
      <dsp:spPr>
        <a:xfrm>
          <a:off x="5130519" y="40286"/>
          <a:ext cx="2304293" cy="97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SG" sz="1900" kern="1200"/>
            <a:t>Make decision with solid evidences</a:t>
          </a:r>
          <a:endParaRPr lang="en-US" sz="1900" kern="1200"/>
        </a:p>
      </dsp:txBody>
      <dsp:txXfrm>
        <a:off x="5130519" y="40286"/>
        <a:ext cx="2304293" cy="977578"/>
      </dsp:txXfrm>
    </dsp:sp>
    <dsp:sp modelId="{75AA86F4-9DC8-4521-930D-F8565419BE6A}">
      <dsp:nvSpPr>
        <dsp:cNvPr id="0" name=""/>
        <dsp:cNvSpPr/>
      </dsp:nvSpPr>
      <dsp:spPr>
        <a:xfrm>
          <a:off x="50600" y="1434821"/>
          <a:ext cx="977578" cy="9775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AF2634-8E36-4331-9735-3E2827CD7F30}">
      <dsp:nvSpPr>
        <dsp:cNvPr id="0" name=""/>
        <dsp:cNvSpPr/>
      </dsp:nvSpPr>
      <dsp:spPr>
        <a:xfrm>
          <a:off x="255892" y="1640113"/>
          <a:ext cx="566995" cy="566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C819A3-69C1-474C-96D5-F59A4BA66192}">
      <dsp:nvSpPr>
        <dsp:cNvPr id="0" name=""/>
        <dsp:cNvSpPr/>
      </dsp:nvSpPr>
      <dsp:spPr>
        <a:xfrm>
          <a:off x="1237660" y="1434821"/>
          <a:ext cx="2304293" cy="97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SG" sz="1900" kern="1200"/>
            <a:t>Optimize the processes by identifying the shortage</a:t>
          </a:r>
          <a:endParaRPr lang="en-US" sz="1900" kern="1200"/>
        </a:p>
      </dsp:txBody>
      <dsp:txXfrm>
        <a:off x="1237660" y="1434821"/>
        <a:ext cx="2304293" cy="977578"/>
      </dsp:txXfrm>
    </dsp:sp>
    <dsp:sp modelId="{0F9CA935-0BF0-4554-ABF8-7744ED19E2C4}">
      <dsp:nvSpPr>
        <dsp:cNvPr id="0" name=""/>
        <dsp:cNvSpPr/>
      </dsp:nvSpPr>
      <dsp:spPr>
        <a:xfrm>
          <a:off x="3943459" y="1434821"/>
          <a:ext cx="977578" cy="9775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05FF0D-7233-4A98-89B4-5A9B8A2715B7}">
      <dsp:nvSpPr>
        <dsp:cNvPr id="0" name=""/>
        <dsp:cNvSpPr/>
      </dsp:nvSpPr>
      <dsp:spPr>
        <a:xfrm>
          <a:off x="4148750" y="1640113"/>
          <a:ext cx="566995" cy="5669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991ACB-E857-4055-B583-812C3B67389A}">
      <dsp:nvSpPr>
        <dsp:cNvPr id="0" name=""/>
        <dsp:cNvSpPr/>
      </dsp:nvSpPr>
      <dsp:spPr>
        <a:xfrm>
          <a:off x="5130519" y="1434821"/>
          <a:ext cx="2304293" cy="97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SG" sz="1900" kern="1200"/>
            <a:t>Predict the outcome with enhanced artificial intelligent</a:t>
          </a:r>
          <a:endParaRPr lang="en-US" sz="1900" kern="1200"/>
        </a:p>
      </dsp:txBody>
      <dsp:txXfrm>
        <a:off x="5130519" y="1434821"/>
        <a:ext cx="2304293" cy="977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0A473-79A7-47CC-8870-E563FFDACD97}">
      <dsp:nvSpPr>
        <dsp:cNvPr id="0" name=""/>
        <dsp:cNvSpPr/>
      </dsp:nvSpPr>
      <dsp:spPr>
        <a:xfrm>
          <a:off x="612012" y="645668"/>
          <a:ext cx="1784250" cy="178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A15628-66D2-4492-980A-FE2091D019CC}">
      <dsp:nvSpPr>
        <dsp:cNvPr id="0" name=""/>
        <dsp:cNvSpPr/>
      </dsp:nvSpPr>
      <dsp:spPr>
        <a:xfrm>
          <a:off x="992262" y="1025918"/>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CE861E-EA6E-4DD3-ACDC-5212BB657321}">
      <dsp:nvSpPr>
        <dsp:cNvPr id="0" name=""/>
        <dsp:cNvSpPr/>
      </dsp:nvSpPr>
      <dsp:spPr>
        <a:xfrm>
          <a:off x="41637" y="298566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Identify the flaw in the existing Procedure</a:t>
          </a:r>
        </a:p>
      </dsp:txBody>
      <dsp:txXfrm>
        <a:off x="41637" y="2985669"/>
        <a:ext cx="2925000" cy="720000"/>
      </dsp:txXfrm>
    </dsp:sp>
    <dsp:sp modelId="{020A5AA5-F8AE-4DC3-AFD7-AD1D3F7628DD}">
      <dsp:nvSpPr>
        <dsp:cNvPr id="0" name=""/>
        <dsp:cNvSpPr/>
      </dsp:nvSpPr>
      <dsp:spPr>
        <a:xfrm>
          <a:off x="4048888" y="645668"/>
          <a:ext cx="1784250" cy="178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DF667D-1628-467E-9EB6-6C783B967115}">
      <dsp:nvSpPr>
        <dsp:cNvPr id="0" name=""/>
        <dsp:cNvSpPr/>
      </dsp:nvSpPr>
      <dsp:spPr>
        <a:xfrm>
          <a:off x="4429138" y="1025918"/>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E0135A-F12B-4103-90EB-79DE670E36BE}">
      <dsp:nvSpPr>
        <dsp:cNvPr id="0" name=""/>
        <dsp:cNvSpPr/>
      </dsp:nvSpPr>
      <dsp:spPr>
        <a:xfrm>
          <a:off x="3478513" y="298566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Setup the baseline to plan for the next step</a:t>
          </a:r>
        </a:p>
      </dsp:txBody>
      <dsp:txXfrm>
        <a:off x="3478513" y="2985669"/>
        <a:ext cx="2925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57CD1-EBDB-4D64-839F-56F942807440}" type="datetimeFigureOut">
              <a:rPr lang="en-SG" smtClean="0"/>
              <a:t>14/1/2021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B9D1B1-3B69-4029-BFFE-99DFB1F1D782}" type="slidenum">
              <a:rPr lang="en-SG" smtClean="0"/>
              <a:t>‹#›</a:t>
            </a:fld>
            <a:endParaRPr lang="en-SG"/>
          </a:p>
        </p:txBody>
      </p:sp>
    </p:spTree>
    <p:extLst>
      <p:ext uri="{BB962C8B-B14F-4D97-AF65-F5344CB8AC3E}">
        <p14:creationId xmlns:p14="http://schemas.microsoft.com/office/powerpoint/2010/main" val="1002487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5B9D1B1-3B69-4029-BFFE-99DFB1F1D782}" type="slidenum">
              <a:rPr lang="en-SG" smtClean="0"/>
              <a:t>3</a:t>
            </a:fld>
            <a:endParaRPr lang="en-SG"/>
          </a:p>
        </p:txBody>
      </p:sp>
    </p:spTree>
    <p:extLst>
      <p:ext uri="{BB962C8B-B14F-4D97-AF65-F5344CB8AC3E}">
        <p14:creationId xmlns:p14="http://schemas.microsoft.com/office/powerpoint/2010/main" val="916164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To be more specific on who we can exploring the scan time based on the database, for example, we can starting with separating the patients to two populations (contrast and non-contrast) and to discuss the scan time of each scan.</a:t>
            </a:r>
          </a:p>
          <a:p>
            <a:endParaRPr lang="en-SG" dirty="0"/>
          </a:p>
          <a:p>
            <a:r>
              <a:rPr lang="en-SG" dirty="0"/>
              <a:t>Moreover, we can even group the patients to more groups based on more specific details. Such as looking at the patient type first, then consider four conditions based on two factors (contrast or the age).</a:t>
            </a:r>
          </a:p>
          <a:p>
            <a:endParaRPr lang="en-SG" dirty="0"/>
          </a:p>
          <a:p>
            <a:r>
              <a:rPr lang="en-SG" dirty="0"/>
              <a:t>By doing so, with the help of machine learning, I believe we can find a way (trying different combination of factors)  to predict the scan time based on the patient profile before they even can to the hospital. </a:t>
            </a:r>
          </a:p>
        </p:txBody>
      </p:sp>
      <p:sp>
        <p:nvSpPr>
          <p:cNvPr id="4" name="Slide Number Placeholder 3"/>
          <p:cNvSpPr>
            <a:spLocks noGrp="1"/>
          </p:cNvSpPr>
          <p:nvPr>
            <p:ph type="sldNum" sz="quarter" idx="5"/>
          </p:nvPr>
        </p:nvSpPr>
        <p:spPr/>
        <p:txBody>
          <a:bodyPr/>
          <a:lstStyle/>
          <a:p>
            <a:fld id="{45B9D1B1-3B69-4029-BFFE-99DFB1F1D782}" type="slidenum">
              <a:rPr lang="en-SG" smtClean="0"/>
              <a:t>15</a:t>
            </a:fld>
            <a:endParaRPr lang="en-SG"/>
          </a:p>
        </p:txBody>
      </p:sp>
    </p:spTree>
    <p:extLst>
      <p:ext uri="{BB962C8B-B14F-4D97-AF65-F5344CB8AC3E}">
        <p14:creationId xmlns:p14="http://schemas.microsoft.com/office/powerpoint/2010/main" val="138258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To be more specific on who we can exploring the scan time based on the database, for example, we can starting with separating the patients to two populations (contrast and non-contrast) and to discuss the scan time of each scan.</a:t>
            </a:r>
          </a:p>
          <a:p>
            <a:endParaRPr lang="en-SG" dirty="0"/>
          </a:p>
          <a:p>
            <a:r>
              <a:rPr lang="en-SG" dirty="0"/>
              <a:t>Moreover, we can even group the patients to more groups based on more specific details. Such as looking at the patient type first, then consider four conditions based on two factors (contrast or the age).</a:t>
            </a:r>
          </a:p>
          <a:p>
            <a:endParaRPr lang="en-SG" dirty="0"/>
          </a:p>
          <a:p>
            <a:r>
              <a:rPr lang="en-SG" dirty="0"/>
              <a:t>By doing so, with the help of machine learning, I believe we can find a way (trying different combination of factors)  to predict the scan time based on the patient profile before they even can to the hospital. </a:t>
            </a:r>
          </a:p>
        </p:txBody>
      </p:sp>
      <p:sp>
        <p:nvSpPr>
          <p:cNvPr id="4" name="Slide Number Placeholder 3"/>
          <p:cNvSpPr>
            <a:spLocks noGrp="1"/>
          </p:cNvSpPr>
          <p:nvPr>
            <p:ph type="sldNum" sz="quarter" idx="5"/>
          </p:nvPr>
        </p:nvSpPr>
        <p:spPr/>
        <p:txBody>
          <a:bodyPr/>
          <a:lstStyle/>
          <a:p>
            <a:fld id="{45B9D1B1-3B69-4029-BFFE-99DFB1F1D782}" type="slidenum">
              <a:rPr lang="en-SG" smtClean="0"/>
              <a:t>16</a:t>
            </a:fld>
            <a:endParaRPr lang="en-SG"/>
          </a:p>
        </p:txBody>
      </p:sp>
    </p:spTree>
    <p:extLst>
      <p:ext uri="{BB962C8B-B14F-4D97-AF65-F5344CB8AC3E}">
        <p14:creationId xmlns:p14="http://schemas.microsoft.com/office/powerpoint/2010/main" val="3184854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F858-50D9-4447-9B0A-E0E8A0D40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2C38A006-BF99-4686-978B-D3258D1C5F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53FA5FE1-A0CF-4AF6-AF77-9F672CE85028}"/>
              </a:ext>
            </a:extLst>
          </p:cNvPr>
          <p:cNvSpPr>
            <a:spLocks noGrp="1"/>
          </p:cNvSpPr>
          <p:nvPr>
            <p:ph type="dt" sz="half" idx="10"/>
          </p:nvPr>
        </p:nvSpPr>
        <p:spPr/>
        <p:txBody>
          <a:bodyPr/>
          <a:lstStyle/>
          <a:p>
            <a:fld id="{16BDE2AE-37E4-48D3-A81B-FC6B72B7B572}" type="datetimeFigureOut">
              <a:rPr lang="en-SG" smtClean="0"/>
              <a:t>14/1/2021</a:t>
            </a:fld>
            <a:endParaRPr lang="en-SG"/>
          </a:p>
        </p:txBody>
      </p:sp>
      <p:sp>
        <p:nvSpPr>
          <p:cNvPr id="5" name="Footer Placeholder 4">
            <a:extLst>
              <a:ext uri="{FF2B5EF4-FFF2-40B4-BE49-F238E27FC236}">
                <a16:creationId xmlns:a16="http://schemas.microsoft.com/office/drawing/2014/main" id="{3A7A9316-7874-42AB-83C7-97533E80B82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182619C-46C2-4A78-932D-16DCBA4EFFCA}"/>
              </a:ext>
            </a:extLst>
          </p:cNvPr>
          <p:cNvSpPr>
            <a:spLocks noGrp="1"/>
          </p:cNvSpPr>
          <p:nvPr>
            <p:ph type="sldNum" sz="quarter" idx="12"/>
          </p:nvPr>
        </p:nvSpPr>
        <p:spPr/>
        <p:txBody>
          <a:bodyPr/>
          <a:lstStyle/>
          <a:p>
            <a:fld id="{6BC1C63A-3E0A-49F6-AB21-A71C1E16EADD}" type="slidenum">
              <a:rPr lang="en-SG" smtClean="0"/>
              <a:t>‹#›</a:t>
            </a:fld>
            <a:endParaRPr lang="en-SG"/>
          </a:p>
        </p:txBody>
      </p:sp>
    </p:spTree>
    <p:extLst>
      <p:ext uri="{BB962C8B-B14F-4D97-AF65-F5344CB8AC3E}">
        <p14:creationId xmlns:p14="http://schemas.microsoft.com/office/powerpoint/2010/main" val="28165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6D92-D6A3-4512-9BE6-24C76D687EE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F245928-83E3-4EB7-82FA-8B25D075A9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D947066-FA7A-4566-BE56-E688142FA854}"/>
              </a:ext>
            </a:extLst>
          </p:cNvPr>
          <p:cNvSpPr>
            <a:spLocks noGrp="1"/>
          </p:cNvSpPr>
          <p:nvPr>
            <p:ph type="dt" sz="half" idx="10"/>
          </p:nvPr>
        </p:nvSpPr>
        <p:spPr/>
        <p:txBody>
          <a:bodyPr/>
          <a:lstStyle/>
          <a:p>
            <a:fld id="{16BDE2AE-37E4-48D3-A81B-FC6B72B7B572}" type="datetimeFigureOut">
              <a:rPr lang="en-SG" smtClean="0"/>
              <a:t>14/1/2021</a:t>
            </a:fld>
            <a:endParaRPr lang="en-SG"/>
          </a:p>
        </p:txBody>
      </p:sp>
      <p:sp>
        <p:nvSpPr>
          <p:cNvPr id="5" name="Footer Placeholder 4">
            <a:extLst>
              <a:ext uri="{FF2B5EF4-FFF2-40B4-BE49-F238E27FC236}">
                <a16:creationId xmlns:a16="http://schemas.microsoft.com/office/drawing/2014/main" id="{11026374-F63B-454A-90AC-2151C2487EF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1389B39-5835-4408-8D8B-92D3B24C520C}"/>
              </a:ext>
            </a:extLst>
          </p:cNvPr>
          <p:cNvSpPr>
            <a:spLocks noGrp="1"/>
          </p:cNvSpPr>
          <p:nvPr>
            <p:ph type="sldNum" sz="quarter" idx="12"/>
          </p:nvPr>
        </p:nvSpPr>
        <p:spPr/>
        <p:txBody>
          <a:bodyPr/>
          <a:lstStyle/>
          <a:p>
            <a:fld id="{6BC1C63A-3E0A-49F6-AB21-A71C1E16EADD}" type="slidenum">
              <a:rPr lang="en-SG" smtClean="0"/>
              <a:t>‹#›</a:t>
            </a:fld>
            <a:endParaRPr lang="en-SG"/>
          </a:p>
        </p:txBody>
      </p:sp>
    </p:spTree>
    <p:extLst>
      <p:ext uri="{BB962C8B-B14F-4D97-AF65-F5344CB8AC3E}">
        <p14:creationId xmlns:p14="http://schemas.microsoft.com/office/powerpoint/2010/main" val="36818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12AA31-5435-4D47-9152-9B367C0D1B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86ACAAE-7DAF-495E-95C1-DA471AA64F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AD98FAA-5BF3-4FF5-B6C5-1A665BF2EFA1}"/>
              </a:ext>
            </a:extLst>
          </p:cNvPr>
          <p:cNvSpPr>
            <a:spLocks noGrp="1"/>
          </p:cNvSpPr>
          <p:nvPr>
            <p:ph type="dt" sz="half" idx="10"/>
          </p:nvPr>
        </p:nvSpPr>
        <p:spPr/>
        <p:txBody>
          <a:bodyPr/>
          <a:lstStyle/>
          <a:p>
            <a:fld id="{16BDE2AE-37E4-48D3-A81B-FC6B72B7B572}" type="datetimeFigureOut">
              <a:rPr lang="en-SG" smtClean="0"/>
              <a:t>14/1/2021</a:t>
            </a:fld>
            <a:endParaRPr lang="en-SG"/>
          </a:p>
        </p:txBody>
      </p:sp>
      <p:sp>
        <p:nvSpPr>
          <p:cNvPr id="5" name="Footer Placeholder 4">
            <a:extLst>
              <a:ext uri="{FF2B5EF4-FFF2-40B4-BE49-F238E27FC236}">
                <a16:creationId xmlns:a16="http://schemas.microsoft.com/office/drawing/2014/main" id="{3FCEBB48-E4FC-4F7F-929F-91890CB283C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ADFC1B0-A56C-404A-BBD6-0C9CE2B3AE05}"/>
              </a:ext>
            </a:extLst>
          </p:cNvPr>
          <p:cNvSpPr>
            <a:spLocks noGrp="1"/>
          </p:cNvSpPr>
          <p:nvPr>
            <p:ph type="sldNum" sz="quarter" idx="12"/>
          </p:nvPr>
        </p:nvSpPr>
        <p:spPr/>
        <p:txBody>
          <a:bodyPr/>
          <a:lstStyle/>
          <a:p>
            <a:fld id="{6BC1C63A-3E0A-49F6-AB21-A71C1E16EADD}" type="slidenum">
              <a:rPr lang="en-SG" smtClean="0"/>
              <a:t>‹#›</a:t>
            </a:fld>
            <a:endParaRPr lang="en-SG"/>
          </a:p>
        </p:txBody>
      </p:sp>
    </p:spTree>
    <p:extLst>
      <p:ext uri="{BB962C8B-B14F-4D97-AF65-F5344CB8AC3E}">
        <p14:creationId xmlns:p14="http://schemas.microsoft.com/office/powerpoint/2010/main" val="3939713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9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E22B1-4C8B-47C4-A822-A1952036DD5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E859C52-455C-4B40-A7E5-39153B0F7A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EB0A4F5-44DA-4D34-B848-33B7D3519682}"/>
              </a:ext>
            </a:extLst>
          </p:cNvPr>
          <p:cNvSpPr>
            <a:spLocks noGrp="1"/>
          </p:cNvSpPr>
          <p:nvPr>
            <p:ph type="dt" sz="half" idx="10"/>
          </p:nvPr>
        </p:nvSpPr>
        <p:spPr/>
        <p:txBody>
          <a:bodyPr/>
          <a:lstStyle/>
          <a:p>
            <a:fld id="{16BDE2AE-37E4-48D3-A81B-FC6B72B7B572}" type="datetimeFigureOut">
              <a:rPr lang="en-SG" smtClean="0"/>
              <a:t>14/1/2021</a:t>
            </a:fld>
            <a:endParaRPr lang="en-SG"/>
          </a:p>
        </p:txBody>
      </p:sp>
      <p:sp>
        <p:nvSpPr>
          <p:cNvPr id="5" name="Footer Placeholder 4">
            <a:extLst>
              <a:ext uri="{FF2B5EF4-FFF2-40B4-BE49-F238E27FC236}">
                <a16:creationId xmlns:a16="http://schemas.microsoft.com/office/drawing/2014/main" id="{B1665A45-1565-4394-8F94-C9D2D60DA5A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3F1DF66-1C8B-4B4F-96AF-9919798B8273}"/>
              </a:ext>
            </a:extLst>
          </p:cNvPr>
          <p:cNvSpPr>
            <a:spLocks noGrp="1"/>
          </p:cNvSpPr>
          <p:nvPr>
            <p:ph type="sldNum" sz="quarter" idx="12"/>
          </p:nvPr>
        </p:nvSpPr>
        <p:spPr/>
        <p:txBody>
          <a:bodyPr/>
          <a:lstStyle/>
          <a:p>
            <a:fld id="{6BC1C63A-3E0A-49F6-AB21-A71C1E16EADD}" type="slidenum">
              <a:rPr lang="en-SG" smtClean="0"/>
              <a:t>‹#›</a:t>
            </a:fld>
            <a:endParaRPr lang="en-SG"/>
          </a:p>
        </p:txBody>
      </p:sp>
    </p:spTree>
    <p:extLst>
      <p:ext uri="{BB962C8B-B14F-4D97-AF65-F5344CB8AC3E}">
        <p14:creationId xmlns:p14="http://schemas.microsoft.com/office/powerpoint/2010/main" val="151649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D78F-8F63-4F40-8293-6338C66B56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FB0C012-DCF5-461D-894F-7EAD5E656C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224506-990C-41CB-8150-5A93827038A0}"/>
              </a:ext>
            </a:extLst>
          </p:cNvPr>
          <p:cNvSpPr>
            <a:spLocks noGrp="1"/>
          </p:cNvSpPr>
          <p:nvPr>
            <p:ph type="dt" sz="half" idx="10"/>
          </p:nvPr>
        </p:nvSpPr>
        <p:spPr/>
        <p:txBody>
          <a:bodyPr/>
          <a:lstStyle/>
          <a:p>
            <a:fld id="{16BDE2AE-37E4-48D3-A81B-FC6B72B7B572}" type="datetimeFigureOut">
              <a:rPr lang="en-SG" smtClean="0"/>
              <a:t>14/1/2021</a:t>
            </a:fld>
            <a:endParaRPr lang="en-SG"/>
          </a:p>
        </p:txBody>
      </p:sp>
      <p:sp>
        <p:nvSpPr>
          <p:cNvPr id="5" name="Footer Placeholder 4">
            <a:extLst>
              <a:ext uri="{FF2B5EF4-FFF2-40B4-BE49-F238E27FC236}">
                <a16:creationId xmlns:a16="http://schemas.microsoft.com/office/drawing/2014/main" id="{59FD0DF7-7589-48FF-A0B4-6A19889AEE7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D1DC6FE-0719-49ED-B55B-248A29E5AF17}"/>
              </a:ext>
            </a:extLst>
          </p:cNvPr>
          <p:cNvSpPr>
            <a:spLocks noGrp="1"/>
          </p:cNvSpPr>
          <p:nvPr>
            <p:ph type="sldNum" sz="quarter" idx="12"/>
          </p:nvPr>
        </p:nvSpPr>
        <p:spPr/>
        <p:txBody>
          <a:bodyPr/>
          <a:lstStyle/>
          <a:p>
            <a:fld id="{6BC1C63A-3E0A-49F6-AB21-A71C1E16EADD}" type="slidenum">
              <a:rPr lang="en-SG" smtClean="0"/>
              <a:t>‹#›</a:t>
            </a:fld>
            <a:endParaRPr lang="en-SG"/>
          </a:p>
        </p:txBody>
      </p:sp>
    </p:spTree>
    <p:extLst>
      <p:ext uri="{BB962C8B-B14F-4D97-AF65-F5344CB8AC3E}">
        <p14:creationId xmlns:p14="http://schemas.microsoft.com/office/powerpoint/2010/main" val="233140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97E88-8493-47D4-96F8-5FE1C43A4DD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A49318C-3F65-4EDA-92AA-DA3ED1BE77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536DF9B-D27C-486D-B457-1BA8D2DDD0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D3F0F8A-6D40-4AF1-95D0-4DAECCD364EA}"/>
              </a:ext>
            </a:extLst>
          </p:cNvPr>
          <p:cNvSpPr>
            <a:spLocks noGrp="1"/>
          </p:cNvSpPr>
          <p:nvPr>
            <p:ph type="dt" sz="half" idx="10"/>
          </p:nvPr>
        </p:nvSpPr>
        <p:spPr/>
        <p:txBody>
          <a:bodyPr/>
          <a:lstStyle/>
          <a:p>
            <a:fld id="{16BDE2AE-37E4-48D3-A81B-FC6B72B7B572}" type="datetimeFigureOut">
              <a:rPr lang="en-SG" smtClean="0"/>
              <a:t>14/1/2021</a:t>
            </a:fld>
            <a:endParaRPr lang="en-SG"/>
          </a:p>
        </p:txBody>
      </p:sp>
      <p:sp>
        <p:nvSpPr>
          <p:cNvPr id="6" name="Footer Placeholder 5">
            <a:extLst>
              <a:ext uri="{FF2B5EF4-FFF2-40B4-BE49-F238E27FC236}">
                <a16:creationId xmlns:a16="http://schemas.microsoft.com/office/drawing/2014/main" id="{F633D362-F418-4E16-B23D-1DD429F7348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C63573D-E277-4754-80CA-55694838BA62}"/>
              </a:ext>
            </a:extLst>
          </p:cNvPr>
          <p:cNvSpPr>
            <a:spLocks noGrp="1"/>
          </p:cNvSpPr>
          <p:nvPr>
            <p:ph type="sldNum" sz="quarter" idx="12"/>
          </p:nvPr>
        </p:nvSpPr>
        <p:spPr/>
        <p:txBody>
          <a:bodyPr/>
          <a:lstStyle/>
          <a:p>
            <a:fld id="{6BC1C63A-3E0A-49F6-AB21-A71C1E16EADD}" type="slidenum">
              <a:rPr lang="en-SG" smtClean="0"/>
              <a:t>‹#›</a:t>
            </a:fld>
            <a:endParaRPr lang="en-SG"/>
          </a:p>
        </p:txBody>
      </p:sp>
    </p:spTree>
    <p:extLst>
      <p:ext uri="{BB962C8B-B14F-4D97-AF65-F5344CB8AC3E}">
        <p14:creationId xmlns:p14="http://schemas.microsoft.com/office/powerpoint/2010/main" val="1915034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739F4-C8CA-480A-A7AB-BC260919A7CD}"/>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DCB3289-EBD8-45F6-B61E-2FB25E988D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162EC3-0D41-4679-AA3B-2ED9D8DD9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908D816-CFE2-4DA8-9B1C-41852AA3A4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28AF0C-8E3B-4BAA-9DD6-C2DCE2E631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AE0C0802-F193-4C92-B857-1C4BA59AA47F}"/>
              </a:ext>
            </a:extLst>
          </p:cNvPr>
          <p:cNvSpPr>
            <a:spLocks noGrp="1"/>
          </p:cNvSpPr>
          <p:nvPr>
            <p:ph type="dt" sz="half" idx="10"/>
          </p:nvPr>
        </p:nvSpPr>
        <p:spPr/>
        <p:txBody>
          <a:bodyPr/>
          <a:lstStyle/>
          <a:p>
            <a:fld id="{16BDE2AE-37E4-48D3-A81B-FC6B72B7B572}" type="datetimeFigureOut">
              <a:rPr lang="en-SG" smtClean="0"/>
              <a:t>14/1/2021</a:t>
            </a:fld>
            <a:endParaRPr lang="en-SG"/>
          </a:p>
        </p:txBody>
      </p:sp>
      <p:sp>
        <p:nvSpPr>
          <p:cNvPr id="8" name="Footer Placeholder 7">
            <a:extLst>
              <a:ext uri="{FF2B5EF4-FFF2-40B4-BE49-F238E27FC236}">
                <a16:creationId xmlns:a16="http://schemas.microsoft.com/office/drawing/2014/main" id="{9FC65FBF-0E49-489C-9D2B-1AB7F5B0134D}"/>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6D3FD1A-F272-424A-B8EB-666D478D67ED}"/>
              </a:ext>
            </a:extLst>
          </p:cNvPr>
          <p:cNvSpPr>
            <a:spLocks noGrp="1"/>
          </p:cNvSpPr>
          <p:nvPr>
            <p:ph type="sldNum" sz="quarter" idx="12"/>
          </p:nvPr>
        </p:nvSpPr>
        <p:spPr/>
        <p:txBody>
          <a:bodyPr/>
          <a:lstStyle/>
          <a:p>
            <a:fld id="{6BC1C63A-3E0A-49F6-AB21-A71C1E16EADD}" type="slidenum">
              <a:rPr lang="en-SG" smtClean="0"/>
              <a:t>‹#›</a:t>
            </a:fld>
            <a:endParaRPr lang="en-SG"/>
          </a:p>
        </p:txBody>
      </p:sp>
    </p:spTree>
    <p:extLst>
      <p:ext uri="{BB962C8B-B14F-4D97-AF65-F5344CB8AC3E}">
        <p14:creationId xmlns:p14="http://schemas.microsoft.com/office/powerpoint/2010/main" val="333965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8B16-29BE-47C5-937F-719F3D3F4F7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7716EA7-27DA-40C4-92FC-60B3FF719EDB}"/>
              </a:ext>
            </a:extLst>
          </p:cNvPr>
          <p:cNvSpPr>
            <a:spLocks noGrp="1"/>
          </p:cNvSpPr>
          <p:nvPr>
            <p:ph type="dt" sz="half" idx="10"/>
          </p:nvPr>
        </p:nvSpPr>
        <p:spPr/>
        <p:txBody>
          <a:bodyPr/>
          <a:lstStyle/>
          <a:p>
            <a:fld id="{16BDE2AE-37E4-48D3-A81B-FC6B72B7B572}" type="datetimeFigureOut">
              <a:rPr lang="en-SG" smtClean="0"/>
              <a:t>14/1/2021</a:t>
            </a:fld>
            <a:endParaRPr lang="en-SG"/>
          </a:p>
        </p:txBody>
      </p:sp>
      <p:sp>
        <p:nvSpPr>
          <p:cNvPr id="4" name="Footer Placeholder 3">
            <a:extLst>
              <a:ext uri="{FF2B5EF4-FFF2-40B4-BE49-F238E27FC236}">
                <a16:creationId xmlns:a16="http://schemas.microsoft.com/office/drawing/2014/main" id="{11540D38-CC4B-4790-9199-8E289B238A0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F1DF44A6-0536-466E-B3E6-61C5FB4F8753}"/>
              </a:ext>
            </a:extLst>
          </p:cNvPr>
          <p:cNvSpPr>
            <a:spLocks noGrp="1"/>
          </p:cNvSpPr>
          <p:nvPr>
            <p:ph type="sldNum" sz="quarter" idx="12"/>
          </p:nvPr>
        </p:nvSpPr>
        <p:spPr/>
        <p:txBody>
          <a:bodyPr/>
          <a:lstStyle/>
          <a:p>
            <a:fld id="{6BC1C63A-3E0A-49F6-AB21-A71C1E16EADD}" type="slidenum">
              <a:rPr lang="en-SG" smtClean="0"/>
              <a:t>‹#›</a:t>
            </a:fld>
            <a:endParaRPr lang="en-SG"/>
          </a:p>
        </p:txBody>
      </p:sp>
    </p:spTree>
    <p:extLst>
      <p:ext uri="{BB962C8B-B14F-4D97-AF65-F5344CB8AC3E}">
        <p14:creationId xmlns:p14="http://schemas.microsoft.com/office/powerpoint/2010/main" val="361227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199939-775D-4E65-BDEA-1F74CA362E82}"/>
              </a:ext>
            </a:extLst>
          </p:cNvPr>
          <p:cNvSpPr>
            <a:spLocks noGrp="1"/>
          </p:cNvSpPr>
          <p:nvPr>
            <p:ph type="dt" sz="half" idx="10"/>
          </p:nvPr>
        </p:nvSpPr>
        <p:spPr/>
        <p:txBody>
          <a:bodyPr/>
          <a:lstStyle/>
          <a:p>
            <a:fld id="{16BDE2AE-37E4-48D3-A81B-FC6B72B7B572}" type="datetimeFigureOut">
              <a:rPr lang="en-SG" smtClean="0"/>
              <a:t>14/1/2021</a:t>
            </a:fld>
            <a:endParaRPr lang="en-SG"/>
          </a:p>
        </p:txBody>
      </p:sp>
      <p:sp>
        <p:nvSpPr>
          <p:cNvPr id="3" name="Footer Placeholder 2">
            <a:extLst>
              <a:ext uri="{FF2B5EF4-FFF2-40B4-BE49-F238E27FC236}">
                <a16:creationId xmlns:a16="http://schemas.microsoft.com/office/drawing/2014/main" id="{9EAAA2B7-EC97-4CB8-93C2-9F0D76C3624D}"/>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829C641-4372-4537-9DB1-AC8090A1FA95}"/>
              </a:ext>
            </a:extLst>
          </p:cNvPr>
          <p:cNvSpPr>
            <a:spLocks noGrp="1"/>
          </p:cNvSpPr>
          <p:nvPr>
            <p:ph type="sldNum" sz="quarter" idx="12"/>
          </p:nvPr>
        </p:nvSpPr>
        <p:spPr/>
        <p:txBody>
          <a:bodyPr/>
          <a:lstStyle/>
          <a:p>
            <a:fld id="{6BC1C63A-3E0A-49F6-AB21-A71C1E16EADD}" type="slidenum">
              <a:rPr lang="en-SG" smtClean="0"/>
              <a:t>‹#›</a:t>
            </a:fld>
            <a:endParaRPr lang="en-SG"/>
          </a:p>
        </p:txBody>
      </p:sp>
    </p:spTree>
    <p:extLst>
      <p:ext uri="{BB962C8B-B14F-4D97-AF65-F5344CB8AC3E}">
        <p14:creationId xmlns:p14="http://schemas.microsoft.com/office/powerpoint/2010/main" val="1642241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8864-8EE7-41A5-A2FE-0DFBA6EE6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66DA3027-01FA-4B77-AC9D-6ACDF96C2A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1BDD5EF6-E0F7-40AA-81A0-233A2849B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323F0-8D0D-4888-88D9-39F7BAE16254}"/>
              </a:ext>
            </a:extLst>
          </p:cNvPr>
          <p:cNvSpPr>
            <a:spLocks noGrp="1"/>
          </p:cNvSpPr>
          <p:nvPr>
            <p:ph type="dt" sz="half" idx="10"/>
          </p:nvPr>
        </p:nvSpPr>
        <p:spPr/>
        <p:txBody>
          <a:bodyPr/>
          <a:lstStyle/>
          <a:p>
            <a:fld id="{16BDE2AE-37E4-48D3-A81B-FC6B72B7B572}" type="datetimeFigureOut">
              <a:rPr lang="en-SG" smtClean="0"/>
              <a:t>14/1/2021</a:t>
            </a:fld>
            <a:endParaRPr lang="en-SG"/>
          </a:p>
        </p:txBody>
      </p:sp>
      <p:sp>
        <p:nvSpPr>
          <p:cNvPr id="6" name="Footer Placeholder 5">
            <a:extLst>
              <a:ext uri="{FF2B5EF4-FFF2-40B4-BE49-F238E27FC236}">
                <a16:creationId xmlns:a16="http://schemas.microsoft.com/office/drawing/2014/main" id="{129B8EA5-7258-44B2-9A2B-658E0B984BA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B805342-9EE5-420D-B05C-D4A013E61506}"/>
              </a:ext>
            </a:extLst>
          </p:cNvPr>
          <p:cNvSpPr>
            <a:spLocks noGrp="1"/>
          </p:cNvSpPr>
          <p:nvPr>
            <p:ph type="sldNum" sz="quarter" idx="12"/>
          </p:nvPr>
        </p:nvSpPr>
        <p:spPr/>
        <p:txBody>
          <a:bodyPr/>
          <a:lstStyle/>
          <a:p>
            <a:fld id="{6BC1C63A-3E0A-49F6-AB21-A71C1E16EADD}" type="slidenum">
              <a:rPr lang="en-SG" smtClean="0"/>
              <a:t>‹#›</a:t>
            </a:fld>
            <a:endParaRPr lang="en-SG"/>
          </a:p>
        </p:txBody>
      </p:sp>
    </p:spTree>
    <p:extLst>
      <p:ext uri="{BB962C8B-B14F-4D97-AF65-F5344CB8AC3E}">
        <p14:creationId xmlns:p14="http://schemas.microsoft.com/office/powerpoint/2010/main" val="423146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79652-AD37-4950-93CA-FF13A1010C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A825C5F-CD89-4067-98DF-9B88B988B2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7AAC193-EAA9-4865-B6B3-F2779A51B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3C6A42-FC4E-4B17-8D09-FF671774607F}"/>
              </a:ext>
            </a:extLst>
          </p:cNvPr>
          <p:cNvSpPr>
            <a:spLocks noGrp="1"/>
          </p:cNvSpPr>
          <p:nvPr>
            <p:ph type="dt" sz="half" idx="10"/>
          </p:nvPr>
        </p:nvSpPr>
        <p:spPr/>
        <p:txBody>
          <a:bodyPr/>
          <a:lstStyle/>
          <a:p>
            <a:fld id="{16BDE2AE-37E4-48D3-A81B-FC6B72B7B572}" type="datetimeFigureOut">
              <a:rPr lang="en-SG" smtClean="0"/>
              <a:t>14/1/2021</a:t>
            </a:fld>
            <a:endParaRPr lang="en-SG"/>
          </a:p>
        </p:txBody>
      </p:sp>
      <p:sp>
        <p:nvSpPr>
          <p:cNvPr id="6" name="Footer Placeholder 5">
            <a:extLst>
              <a:ext uri="{FF2B5EF4-FFF2-40B4-BE49-F238E27FC236}">
                <a16:creationId xmlns:a16="http://schemas.microsoft.com/office/drawing/2014/main" id="{A2B67956-8ED6-49CA-9C27-B60BDF22C1F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B00C571-0C1A-46F0-BBC5-C628867515A0}"/>
              </a:ext>
            </a:extLst>
          </p:cNvPr>
          <p:cNvSpPr>
            <a:spLocks noGrp="1"/>
          </p:cNvSpPr>
          <p:nvPr>
            <p:ph type="sldNum" sz="quarter" idx="12"/>
          </p:nvPr>
        </p:nvSpPr>
        <p:spPr/>
        <p:txBody>
          <a:bodyPr/>
          <a:lstStyle/>
          <a:p>
            <a:fld id="{6BC1C63A-3E0A-49F6-AB21-A71C1E16EADD}" type="slidenum">
              <a:rPr lang="en-SG" smtClean="0"/>
              <a:t>‹#›</a:t>
            </a:fld>
            <a:endParaRPr lang="en-SG"/>
          </a:p>
        </p:txBody>
      </p:sp>
    </p:spTree>
    <p:extLst>
      <p:ext uri="{BB962C8B-B14F-4D97-AF65-F5344CB8AC3E}">
        <p14:creationId xmlns:p14="http://schemas.microsoft.com/office/powerpoint/2010/main" val="1069877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D96B84-BA38-482B-AD37-7053F7D8ED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36A2658-DEAE-47BD-BB24-FAA7F4A295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CD64C2B-3273-4CC7-AA66-5E29432114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BDE2AE-37E4-48D3-A81B-FC6B72B7B572}" type="datetimeFigureOut">
              <a:rPr lang="en-SG" smtClean="0"/>
              <a:t>14/1/2021</a:t>
            </a:fld>
            <a:endParaRPr lang="en-SG"/>
          </a:p>
        </p:txBody>
      </p:sp>
      <p:sp>
        <p:nvSpPr>
          <p:cNvPr id="5" name="Footer Placeholder 4">
            <a:extLst>
              <a:ext uri="{FF2B5EF4-FFF2-40B4-BE49-F238E27FC236}">
                <a16:creationId xmlns:a16="http://schemas.microsoft.com/office/drawing/2014/main" id="{9DFC19E4-A450-4213-BCEB-9B8C66D19D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7DFF8C1-9EF8-4DFC-A017-96A9AB33D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1C63A-3E0A-49F6-AB21-A71C1E16EADD}" type="slidenum">
              <a:rPr lang="en-SG" smtClean="0"/>
              <a:t>‹#›</a:t>
            </a:fld>
            <a:endParaRPr lang="en-SG"/>
          </a:p>
        </p:txBody>
      </p:sp>
    </p:spTree>
    <p:extLst>
      <p:ext uri="{BB962C8B-B14F-4D97-AF65-F5344CB8AC3E}">
        <p14:creationId xmlns:p14="http://schemas.microsoft.com/office/powerpoint/2010/main" val="1699309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3763E25-75FB-479B-9801-D350E6AE0A2C}"/>
              </a:ext>
            </a:extLst>
          </p:cNvPr>
          <p:cNvSpPr>
            <a:spLocks noGrp="1"/>
          </p:cNvSpPr>
          <p:nvPr>
            <p:ph type="ctrTitle"/>
          </p:nvPr>
        </p:nvSpPr>
        <p:spPr>
          <a:xfrm>
            <a:off x="804672" y="5116529"/>
            <a:ext cx="10592174" cy="1000655"/>
          </a:xfrm>
        </p:spPr>
        <p:txBody>
          <a:bodyPr anchor="t">
            <a:normAutofit/>
          </a:bodyPr>
          <a:lstStyle/>
          <a:p>
            <a:pPr algn="l"/>
            <a:r>
              <a:rPr lang="en-SG" sz="4000" dirty="0">
                <a:solidFill>
                  <a:schemeClr val="tx2"/>
                </a:solidFill>
              </a:rPr>
              <a:t>MRI DATA COLLECTION PROPOSAL &amp; UPDATE</a:t>
            </a:r>
          </a:p>
        </p:txBody>
      </p:sp>
      <p:pic>
        <p:nvPicPr>
          <p:cNvPr id="7170" name="Picture 2" descr="Magnetic resonance imaging. Mri equipment, doctor and patient in tomography  machine. Hospital radiology, scan procedure vector illustration — Stock  Vector © MicroOne #378560046">
            <a:extLst>
              <a:ext uri="{FF2B5EF4-FFF2-40B4-BE49-F238E27FC236}">
                <a16:creationId xmlns:a16="http://schemas.microsoft.com/office/drawing/2014/main" id="{F24A42C4-2047-469C-9EFA-D68A58A6C4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591" b="20492"/>
          <a:stretch/>
        </p:blipFill>
        <p:spPr bwMode="auto">
          <a:xfrm>
            <a:off x="-1" y="10"/>
            <a:ext cx="12192001" cy="4201449"/>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74" name="Freeform: Shape 7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5" name="Subtitle 4">
            <a:extLst>
              <a:ext uri="{FF2B5EF4-FFF2-40B4-BE49-F238E27FC236}">
                <a16:creationId xmlns:a16="http://schemas.microsoft.com/office/drawing/2014/main" id="{34243B35-56E6-4957-A6BE-0F32F71193AF}"/>
              </a:ext>
            </a:extLst>
          </p:cNvPr>
          <p:cNvSpPr>
            <a:spLocks noGrp="1"/>
          </p:cNvSpPr>
          <p:nvPr>
            <p:ph type="subTitle" idx="1"/>
          </p:nvPr>
        </p:nvSpPr>
        <p:spPr>
          <a:xfrm>
            <a:off x="804672" y="4580785"/>
            <a:ext cx="9416898" cy="484374"/>
          </a:xfrm>
        </p:spPr>
        <p:txBody>
          <a:bodyPr anchor="b">
            <a:normAutofit/>
          </a:bodyPr>
          <a:lstStyle/>
          <a:p>
            <a:pPr algn="l"/>
            <a:r>
              <a:rPr lang="en-SG" sz="2000" dirty="0">
                <a:solidFill>
                  <a:schemeClr val="tx2"/>
                </a:solidFill>
              </a:rPr>
              <a:t>DIAGONOSTIC IMAGING DEPARTMENT, ALEXENDRA HOSPITAL</a:t>
            </a:r>
          </a:p>
        </p:txBody>
      </p:sp>
      <p:sp>
        <p:nvSpPr>
          <p:cNvPr id="6" name="TextBox 5">
            <a:extLst>
              <a:ext uri="{FF2B5EF4-FFF2-40B4-BE49-F238E27FC236}">
                <a16:creationId xmlns:a16="http://schemas.microsoft.com/office/drawing/2014/main" id="{1A1F9D79-F545-4964-A984-F2F47B2EE870}"/>
              </a:ext>
            </a:extLst>
          </p:cNvPr>
          <p:cNvSpPr txBox="1"/>
          <p:nvPr/>
        </p:nvSpPr>
        <p:spPr>
          <a:xfrm>
            <a:off x="9796742" y="6101418"/>
            <a:ext cx="2239747" cy="646331"/>
          </a:xfrm>
          <a:prstGeom prst="rect">
            <a:avLst/>
          </a:prstGeom>
          <a:noFill/>
        </p:spPr>
        <p:txBody>
          <a:bodyPr wrap="square" rtlCol="0">
            <a:spAutoFit/>
          </a:bodyPr>
          <a:lstStyle/>
          <a:p>
            <a:r>
              <a:rPr lang="en-SG" dirty="0"/>
              <a:t>Lin Chen, Helen</a:t>
            </a:r>
          </a:p>
          <a:p>
            <a:r>
              <a:rPr lang="en-SG" dirty="0"/>
              <a:t>DD/Jan/2021</a:t>
            </a:r>
          </a:p>
        </p:txBody>
      </p:sp>
    </p:spTree>
    <p:extLst>
      <p:ext uri="{BB962C8B-B14F-4D97-AF65-F5344CB8AC3E}">
        <p14:creationId xmlns:p14="http://schemas.microsoft.com/office/powerpoint/2010/main" val="4198538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19264">
            <a:extLst>
              <a:ext uri="{FF2B5EF4-FFF2-40B4-BE49-F238E27FC236}">
                <a16:creationId xmlns:a16="http://schemas.microsoft.com/office/drawing/2014/main" id="{7F7D5745-AA6F-4E85-A104-62B96287979B}"/>
              </a:ext>
            </a:extLst>
          </p:cNvPr>
          <p:cNvSpPr/>
          <p:nvPr/>
        </p:nvSpPr>
        <p:spPr>
          <a:xfrm>
            <a:off x="3271835" y="4399027"/>
            <a:ext cx="1363839" cy="38612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4">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2" name="Shape 19265">
            <a:extLst>
              <a:ext uri="{FF2B5EF4-FFF2-40B4-BE49-F238E27FC236}">
                <a16:creationId xmlns:a16="http://schemas.microsoft.com/office/drawing/2014/main" id="{5D570C56-8544-4F04-87F8-C61C8367BB60}"/>
              </a:ext>
            </a:extLst>
          </p:cNvPr>
          <p:cNvSpPr/>
          <p:nvPr/>
        </p:nvSpPr>
        <p:spPr>
          <a:xfrm>
            <a:off x="3953876" y="4588126"/>
            <a:ext cx="681919" cy="166545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510"/>
                </a:lnTo>
                <a:lnTo>
                  <a:pt x="0" y="21600"/>
                </a:lnTo>
                <a:lnTo>
                  <a:pt x="21600" y="19096"/>
                </a:lnTo>
                <a:lnTo>
                  <a:pt x="21600" y="0"/>
                </a:lnTo>
                <a:close/>
              </a:path>
            </a:pathLst>
          </a:custGeom>
          <a:solidFill>
            <a:schemeClr val="accent4">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3" name="Shape 19266">
            <a:extLst>
              <a:ext uri="{FF2B5EF4-FFF2-40B4-BE49-F238E27FC236}">
                <a16:creationId xmlns:a16="http://schemas.microsoft.com/office/drawing/2014/main" id="{D5685126-7FBA-4B89-BC65-1F62E08DB7D9}"/>
              </a:ext>
            </a:extLst>
          </p:cNvPr>
          <p:cNvSpPr/>
          <p:nvPr/>
        </p:nvSpPr>
        <p:spPr>
          <a:xfrm>
            <a:off x="3271956" y="4588126"/>
            <a:ext cx="681920" cy="16624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091"/>
                </a:lnTo>
                <a:lnTo>
                  <a:pt x="21600" y="21600"/>
                </a:lnTo>
                <a:lnTo>
                  <a:pt x="21600" y="2514"/>
                </a:lnTo>
                <a:lnTo>
                  <a:pt x="0" y="0"/>
                </a:lnTo>
                <a:close/>
              </a:path>
            </a:pathLst>
          </a:custGeom>
          <a:solidFill>
            <a:schemeClr val="accent4"/>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4" name="Shape 19268">
            <a:extLst>
              <a:ext uri="{FF2B5EF4-FFF2-40B4-BE49-F238E27FC236}">
                <a16:creationId xmlns:a16="http://schemas.microsoft.com/office/drawing/2014/main" id="{4F24190B-073F-41B3-AFAF-180A7E25BA05}"/>
              </a:ext>
            </a:extLst>
          </p:cNvPr>
          <p:cNvSpPr/>
          <p:nvPr/>
        </p:nvSpPr>
        <p:spPr>
          <a:xfrm>
            <a:off x="3574932" y="3948767"/>
            <a:ext cx="757768" cy="757768"/>
          </a:xfrm>
          <a:prstGeom prst="ellipse">
            <a:avLst/>
          </a:prstGeom>
          <a:solidFill>
            <a:schemeClr val="accent4"/>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25" name="Freeform 82">
            <a:extLst>
              <a:ext uri="{FF2B5EF4-FFF2-40B4-BE49-F238E27FC236}">
                <a16:creationId xmlns:a16="http://schemas.microsoft.com/office/drawing/2014/main" id="{EB0C1CBD-DED2-498F-912B-6A4B2E0D1B85}"/>
              </a:ext>
            </a:extLst>
          </p:cNvPr>
          <p:cNvSpPr>
            <a:spLocks noChangeArrowheads="1"/>
          </p:cNvSpPr>
          <p:nvPr/>
        </p:nvSpPr>
        <p:spPr bwMode="auto">
          <a:xfrm>
            <a:off x="3757713" y="4130025"/>
            <a:ext cx="394949" cy="369873"/>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sz="900" dirty="0">
              <a:latin typeface="Lato Light" panose="020F0502020204030203" pitchFamily="34" charset="0"/>
            </a:endParaRPr>
          </a:p>
        </p:txBody>
      </p:sp>
      <p:sp>
        <p:nvSpPr>
          <p:cNvPr id="67" name="TextBox 66">
            <a:extLst>
              <a:ext uri="{FF2B5EF4-FFF2-40B4-BE49-F238E27FC236}">
                <a16:creationId xmlns:a16="http://schemas.microsoft.com/office/drawing/2014/main" id="{5836D33D-98F5-394A-A77E-6B8DDA2B2049}"/>
              </a:ext>
            </a:extLst>
          </p:cNvPr>
          <p:cNvSpPr txBox="1"/>
          <p:nvPr/>
        </p:nvSpPr>
        <p:spPr>
          <a:xfrm>
            <a:off x="973161" y="260337"/>
            <a:ext cx="4597349" cy="646331"/>
          </a:xfrm>
          <a:prstGeom prst="rect">
            <a:avLst/>
          </a:prstGeom>
          <a:noFill/>
        </p:spPr>
        <p:txBody>
          <a:bodyPr wrap="none" rtlCol="0">
            <a:spAutoFit/>
          </a:bodyPr>
          <a:lstStyle/>
          <a:p>
            <a:pPr algn="ctr"/>
            <a:r>
              <a:rPr lang="en-US" sz="3600" b="1" dirty="0">
                <a:solidFill>
                  <a:schemeClr val="tx2"/>
                </a:solidFill>
                <a:latin typeface="Poppins" pitchFamily="2" charset="77"/>
                <a:cs typeface="Poppins" pitchFamily="2" charset="77"/>
              </a:rPr>
              <a:t>DETAILED PROCESS 2/5</a:t>
            </a:r>
          </a:p>
        </p:txBody>
      </p:sp>
      <p:sp>
        <p:nvSpPr>
          <p:cNvPr id="18" name="Shape 19272">
            <a:extLst>
              <a:ext uri="{FF2B5EF4-FFF2-40B4-BE49-F238E27FC236}">
                <a16:creationId xmlns:a16="http://schemas.microsoft.com/office/drawing/2014/main" id="{ECF55189-0381-B647-9592-DED9F6874D37}"/>
              </a:ext>
            </a:extLst>
          </p:cNvPr>
          <p:cNvSpPr/>
          <p:nvPr/>
        </p:nvSpPr>
        <p:spPr>
          <a:xfrm>
            <a:off x="4057947" y="5152700"/>
            <a:ext cx="1363839" cy="38612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1">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19" name="Shape 19273">
            <a:extLst>
              <a:ext uri="{FF2B5EF4-FFF2-40B4-BE49-F238E27FC236}">
                <a16:creationId xmlns:a16="http://schemas.microsoft.com/office/drawing/2014/main" id="{EDD04DFA-EA84-7F49-A2C5-DF07D4A91874}"/>
              </a:ext>
            </a:extLst>
          </p:cNvPr>
          <p:cNvSpPr/>
          <p:nvPr/>
        </p:nvSpPr>
        <p:spPr>
          <a:xfrm>
            <a:off x="4739987" y="5341799"/>
            <a:ext cx="681919" cy="11377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674"/>
                </a:lnTo>
                <a:lnTo>
                  <a:pt x="0" y="21600"/>
                </a:lnTo>
                <a:lnTo>
                  <a:pt x="21600" y="17935"/>
                </a:lnTo>
                <a:lnTo>
                  <a:pt x="21600" y="0"/>
                </a:lnTo>
                <a:close/>
              </a:path>
            </a:pathLst>
          </a:custGeom>
          <a:solidFill>
            <a:schemeClr val="accent1">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0" name="Shape 19274">
            <a:extLst>
              <a:ext uri="{FF2B5EF4-FFF2-40B4-BE49-F238E27FC236}">
                <a16:creationId xmlns:a16="http://schemas.microsoft.com/office/drawing/2014/main" id="{1641D894-2373-174C-9F3C-7461B2F11446}"/>
              </a:ext>
            </a:extLst>
          </p:cNvPr>
          <p:cNvSpPr/>
          <p:nvPr/>
        </p:nvSpPr>
        <p:spPr>
          <a:xfrm>
            <a:off x="4058068" y="5345588"/>
            <a:ext cx="681920" cy="11339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922"/>
                </a:lnTo>
                <a:lnTo>
                  <a:pt x="21600" y="21600"/>
                </a:lnTo>
                <a:lnTo>
                  <a:pt x="21600" y="3614"/>
                </a:lnTo>
                <a:lnTo>
                  <a:pt x="0" y="0"/>
                </a:lnTo>
                <a:close/>
              </a:path>
            </a:pathLst>
          </a:custGeom>
          <a:solidFill>
            <a:schemeClr val="accent5"/>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16" name="Shape 19276">
            <a:extLst>
              <a:ext uri="{FF2B5EF4-FFF2-40B4-BE49-F238E27FC236}">
                <a16:creationId xmlns:a16="http://schemas.microsoft.com/office/drawing/2014/main" id="{3F3ED044-E0FD-D643-9B0E-D00191DE86FA}"/>
              </a:ext>
            </a:extLst>
          </p:cNvPr>
          <p:cNvSpPr/>
          <p:nvPr/>
        </p:nvSpPr>
        <p:spPr>
          <a:xfrm>
            <a:off x="4357427" y="4709263"/>
            <a:ext cx="765003" cy="765003"/>
          </a:xfrm>
          <a:prstGeom prst="ellipse">
            <a:avLst/>
          </a:prstGeom>
          <a:solidFill>
            <a:schemeClr val="accent5"/>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76" name="Freeform 41">
            <a:extLst>
              <a:ext uri="{FF2B5EF4-FFF2-40B4-BE49-F238E27FC236}">
                <a16:creationId xmlns:a16="http://schemas.microsoft.com/office/drawing/2014/main" id="{B57CCE84-05EB-2945-A332-251A761AD7C3}"/>
              </a:ext>
            </a:extLst>
          </p:cNvPr>
          <p:cNvSpPr>
            <a:spLocks noChangeArrowheads="1"/>
          </p:cNvSpPr>
          <p:nvPr/>
        </p:nvSpPr>
        <p:spPr bwMode="auto">
          <a:xfrm>
            <a:off x="4551303" y="4897364"/>
            <a:ext cx="370569" cy="394949"/>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sz="900" dirty="0">
              <a:latin typeface="Lato Light" panose="020F0502020204030203" pitchFamily="34" charset="0"/>
            </a:endParaRPr>
          </a:p>
        </p:txBody>
      </p:sp>
      <p:sp>
        <p:nvSpPr>
          <p:cNvPr id="82" name="TextBox 81">
            <a:extLst>
              <a:ext uri="{FF2B5EF4-FFF2-40B4-BE49-F238E27FC236}">
                <a16:creationId xmlns:a16="http://schemas.microsoft.com/office/drawing/2014/main" id="{31C0612A-B6C3-8940-A003-2714A4B961F9}"/>
              </a:ext>
            </a:extLst>
          </p:cNvPr>
          <p:cNvSpPr txBox="1"/>
          <p:nvPr/>
        </p:nvSpPr>
        <p:spPr>
          <a:xfrm>
            <a:off x="7325282" y="1453364"/>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Review the results and optimize the process based on the data.</a:t>
            </a:r>
          </a:p>
        </p:txBody>
      </p:sp>
      <p:sp>
        <p:nvSpPr>
          <p:cNvPr id="83" name="TextBox 82">
            <a:extLst>
              <a:ext uri="{FF2B5EF4-FFF2-40B4-BE49-F238E27FC236}">
                <a16:creationId xmlns:a16="http://schemas.microsoft.com/office/drawing/2014/main" id="{D37FFE43-46EE-D74B-B8A1-94873214C1B5}"/>
              </a:ext>
            </a:extLst>
          </p:cNvPr>
          <p:cNvSpPr txBox="1"/>
          <p:nvPr/>
        </p:nvSpPr>
        <p:spPr>
          <a:xfrm>
            <a:off x="7325282" y="1160756"/>
            <a:ext cx="1911998" cy="338554"/>
          </a:xfrm>
          <a:prstGeom prst="rect">
            <a:avLst/>
          </a:prstGeom>
          <a:noFill/>
        </p:spPr>
        <p:txBody>
          <a:bodyPr wrap="none" rtlCol="0" anchor="ctr">
            <a:spAutoFit/>
          </a:bodyPr>
          <a:lstStyle/>
          <a:p>
            <a:r>
              <a:rPr lang="en-US" sz="1600" b="1" cap="all" dirty="0">
                <a:solidFill>
                  <a:schemeClr val="accent1"/>
                </a:solidFill>
                <a:latin typeface="Poppins" pitchFamily="2" charset="77"/>
                <a:cs typeface="Poppins" pitchFamily="2" charset="77"/>
              </a:rPr>
              <a:t>Review &amp; Improve</a:t>
            </a:r>
          </a:p>
        </p:txBody>
      </p:sp>
      <p:sp>
        <p:nvSpPr>
          <p:cNvPr id="89" name="TextBox 88">
            <a:extLst>
              <a:ext uri="{FF2B5EF4-FFF2-40B4-BE49-F238E27FC236}">
                <a16:creationId xmlns:a16="http://schemas.microsoft.com/office/drawing/2014/main" id="{26FF91B1-2B4E-FF43-8BF8-4181987EDB23}"/>
              </a:ext>
            </a:extLst>
          </p:cNvPr>
          <p:cNvSpPr txBox="1"/>
          <p:nvPr/>
        </p:nvSpPr>
        <p:spPr>
          <a:xfrm>
            <a:off x="7325282" y="2464080"/>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Calculate the average scan-time for different scans under different patient conditions and store up the database</a:t>
            </a:r>
          </a:p>
        </p:txBody>
      </p:sp>
      <p:sp>
        <p:nvSpPr>
          <p:cNvPr id="90" name="TextBox 89">
            <a:extLst>
              <a:ext uri="{FF2B5EF4-FFF2-40B4-BE49-F238E27FC236}">
                <a16:creationId xmlns:a16="http://schemas.microsoft.com/office/drawing/2014/main" id="{333E175B-3B39-3A4F-AB2E-4F0D2B52A6A9}"/>
              </a:ext>
            </a:extLst>
          </p:cNvPr>
          <p:cNvSpPr txBox="1"/>
          <p:nvPr/>
        </p:nvSpPr>
        <p:spPr>
          <a:xfrm>
            <a:off x="7325282" y="2171473"/>
            <a:ext cx="1788759" cy="338554"/>
          </a:xfrm>
          <a:prstGeom prst="rect">
            <a:avLst/>
          </a:prstGeom>
          <a:noFill/>
        </p:spPr>
        <p:txBody>
          <a:bodyPr wrap="none" rtlCol="0" anchor="ctr">
            <a:spAutoFit/>
          </a:bodyPr>
          <a:lstStyle/>
          <a:p>
            <a:r>
              <a:rPr lang="en-US" sz="1600" b="1" cap="all" dirty="0">
                <a:solidFill>
                  <a:schemeClr val="accent2"/>
                </a:solidFill>
                <a:latin typeface="Poppins" pitchFamily="2" charset="77"/>
                <a:cs typeface="Poppins" pitchFamily="2" charset="77"/>
              </a:rPr>
              <a:t>Update Database</a:t>
            </a:r>
          </a:p>
        </p:txBody>
      </p:sp>
      <p:sp>
        <p:nvSpPr>
          <p:cNvPr id="92" name="TextBox 91">
            <a:extLst>
              <a:ext uri="{FF2B5EF4-FFF2-40B4-BE49-F238E27FC236}">
                <a16:creationId xmlns:a16="http://schemas.microsoft.com/office/drawing/2014/main" id="{0DB63B09-FA6B-9045-A8A7-DD3D057D6ECB}"/>
              </a:ext>
            </a:extLst>
          </p:cNvPr>
          <p:cNvSpPr txBox="1"/>
          <p:nvPr/>
        </p:nvSpPr>
        <p:spPr>
          <a:xfrm>
            <a:off x="7325282" y="3474797"/>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Generate a weekly report to provide basic information such as patient demographic and scan detail.</a:t>
            </a:r>
          </a:p>
        </p:txBody>
      </p:sp>
      <p:sp>
        <p:nvSpPr>
          <p:cNvPr id="93" name="TextBox 92">
            <a:extLst>
              <a:ext uri="{FF2B5EF4-FFF2-40B4-BE49-F238E27FC236}">
                <a16:creationId xmlns:a16="http://schemas.microsoft.com/office/drawing/2014/main" id="{7EED3835-4575-924F-AD04-32CD237C9A4B}"/>
              </a:ext>
            </a:extLst>
          </p:cNvPr>
          <p:cNvSpPr txBox="1"/>
          <p:nvPr/>
        </p:nvSpPr>
        <p:spPr>
          <a:xfrm>
            <a:off x="7325282" y="3182189"/>
            <a:ext cx="2682979" cy="338554"/>
          </a:xfrm>
          <a:prstGeom prst="rect">
            <a:avLst/>
          </a:prstGeom>
          <a:noFill/>
        </p:spPr>
        <p:txBody>
          <a:bodyPr wrap="none" rtlCol="0" anchor="ctr">
            <a:spAutoFit/>
          </a:bodyPr>
          <a:lstStyle/>
          <a:p>
            <a:r>
              <a:rPr lang="en-US" sz="1600" b="1" cap="all" dirty="0">
                <a:solidFill>
                  <a:schemeClr val="accent3"/>
                </a:solidFill>
                <a:latin typeface="Poppins" pitchFamily="2" charset="77"/>
                <a:cs typeface="Poppins" pitchFamily="2" charset="77"/>
              </a:rPr>
              <a:t>Generate Results (Weekly)</a:t>
            </a:r>
          </a:p>
        </p:txBody>
      </p:sp>
      <p:sp>
        <p:nvSpPr>
          <p:cNvPr id="95" name="TextBox 94">
            <a:extLst>
              <a:ext uri="{FF2B5EF4-FFF2-40B4-BE49-F238E27FC236}">
                <a16:creationId xmlns:a16="http://schemas.microsoft.com/office/drawing/2014/main" id="{69C54930-E3A3-4F4C-89E9-017D1E38B41E}"/>
              </a:ext>
            </a:extLst>
          </p:cNvPr>
          <p:cNvSpPr txBox="1"/>
          <p:nvPr/>
        </p:nvSpPr>
        <p:spPr>
          <a:xfrm>
            <a:off x="7325282" y="4487692"/>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Run script to identify and correct the invalid data point during the collection process (if any).</a:t>
            </a:r>
          </a:p>
        </p:txBody>
      </p:sp>
      <p:sp>
        <p:nvSpPr>
          <p:cNvPr id="96" name="TextBox 95">
            <a:extLst>
              <a:ext uri="{FF2B5EF4-FFF2-40B4-BE49-F238E27FC236}">
                <a16:creationId xmlns:a16="http://schemas.microsoft.com/office/drawing/2014/main" id="{CB2A72BC-BE82-1748-8F08-A4450DE42072}"/>
              </a:ext>
            </a:extLst>
          </p:cNvPr>
          <p:cNvSpPr txBox="1"/>
          <p:nvPr/>
        </p:nvSpPr>
        <p:spPr>
          <a:xfrm>
            <a:off x="7325282" y="4195085"/>
            <a:ext cx="2550955" cy="338554"/>
          </a:xfrm>
          <a:prstGeom prst="rect">
            <a:avLst/>
          </a:prstGeom>
          <a:noFill/>
        </p:spPr>
        <p:txBody>
          <a:bodyPr wrap="none" rtlCol="0" anchor="ctr">
            <a:spAutoFit/>
          </a:bodyPr>
          <a:lstStyle/>
          <a:p>
            <a:r>
              <a:rPr lang="en-US" sz="1600" b="1" cap="all" dirty="0">
                <a:solidFill>
                  <a:schemeClr val="accent4"/>
                </a:solidFill>
                <a:latin typeface="Poppins" pitchFamily="2" charset="77"/>
                <a:cs typeface="Poppins" pitchFamily="2" charset="77"/>
              </a:rPr>
              <a:t>Check the Data Integrity</a:t>
            </a:r>
          </a:p>
        </p:txBody>
      </p:sp>
      <p:sp>
        <p:nvSpPr>
          <p:cNvPr id="98" name="TextBox 97">
            <a:extLst>
              <a:ext uri="{FF2B5EF4-FFF2-40B4-BE49-F238E27FC236}">
                <a16:creationId xmlns:a16="http://schemas.microsoft.com/office/drawing/2014/main" id="{C51CE550-05B7-A146-B775-DE566EC0AE0C}"/>
              </a:ext>
            </a:extLst>
          </p:cNvPr>
          <p:cNvSpPr txBox="1"/>
          <p:nvPr/>
        </p:nvSpPr>
        <p:spPr>
          <a:xfrm>
            <a:off x="7325282" y="5498409"/>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Follows the template to collect all patient/ scan data. Collect in the daily basis.</a:t>
            </a:r>
          </a:p>
        </p:txBody>
      </p:sp>
      <p:sp>
        <p:nvSpPr>
          <p:cNvPr id="99" name="TextBox 98">
            <a:extLst>
              <a:ext uri="{FF2B5EF4-FFF2-40B4-BE49-F238E27FC236}">
                <a16:creationId xmlns:a16="http://schemas.microsoft.com/office/drawing/2014/main" id="{2BB3C3D9-2D0F-B743-802D-EB0E64286FAC}"/>
              </a:ext>
            </a:extLst>
          </p:cNvPr>
          <p:cNvSpPr txBox="1"/>
          <p:nvPr/>
        </p:nvSpPr>
        <p:spPr>
          <a:xfrm>
            <a:off x="7325282" y="5205801"/>
            <a:ext cx="2386423" cy="338554"/>
          </a:xfrm>
          <a:prstGeom prst="rect">
            <a:avLst/>
          </a:prstGeom>
          <a:noFill/>
        </p:spPr>
        <p:txBody>
          <a:bodyPr wrap="none" rtlCol="0" anchor="ctr">
            <a:spAutoFit/>
          </a:bodyPr>
          <a:lstStyle/>
          <a:p>
            <a:r>
              <a:rPr lang="en-US" sz="1600" b="1" cap="all" dirty="0">
                <a:solidFill>
                  <a:schemeClr val="accent5"/>
                </a:solidFill>
                <a:latin typeface="Poppins" pitchFamily="2" charset="77"/>
                <a:cs typeface="Poppins" pitchFamily="2" charset="77"/>
              </a:rPr>
              <a:t>Data Collection (Daily)</a:t>
            </a:r>
          </a:p>
        </p:txBody>
      </p:sp>
      <p:pic>
        <p:nvPicPr>
          <p:cNvPr id="3" name="Picture 2">
            <a:extLst>
              <a:ext uri="{FF2B5EF4-FFF2-40B4-BE49-F238E27FC236}">
                <a16:creationId xmlns:a16="http://schemas.microsoft.com/office/drawing/2014/main" id="{A6748E01-FE0A-4719-8DE2-EE99A9396CE6}"/>
              </a:ext>
            </a:extLst>
          </p:cNvPr>
          <p:cNvPicPr>
            <a:picLocks noChangeAspect="1"/>
          </p:cNvPicPr>
          <p:nvPr/>
        </p:nvPicPr>
        <p:blipFill>
          <a:blip r:embed="rId2"/>
          <a:stretch>
            <a:fillRect/>
          </a:stretch>
        </p:blipFill>
        <p:spPr>
          <a:xfrm>
            <a:off x="764892" y="1267568"/>
            <a:ext cx="1279399" cy="1183100"/>
          </a:xfrm>
          <a:prstGeom prst="rect">
            <a:avLst/>
          </a:prstGeom>
        </p:spPr>
      </p:pic>
      <p:sp>
        <p:nvSpPr>
          <p:cNvPr id="46" name="TextBox 45">
            <a:extLst>
              <a:ext uri="{FF2B5EF4-FFF2-40B4-BE49-F238E27FC236}">
                <a16:creationId xmlns:a16="http://schemas.microsoft.com/office/drawing/2014/main" id="{AE1B53FE-760C-4B72-89CE-A1AED07FF980}"/>
              </a:ext>
            </a:extLst>
          </p:cNvPr>
          <p:cNvSpPr txBox="1"/>
          <p:nvPr/>
        </p:nvSpPr>
        <p:spPr>
          <a:xfrm>
            <a:off x="2044291" y="1434202"/>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An excel template containing all the required information and 6 sheets for the whole week.</a:t>
            </a:r>
          </a:p>
        </p:txBody>
      </p:sp>
      <p:pic>
        <p:nvPicPr>
          <p:cNvPr id="4" name="Picture 3">
            <a:extLst>
              <a:ext uri="{FF2B5EF4-FFF2-40B4-BE49-F238E27FC236}">
                <a16:creationId xmlns:a16="http://schemas.microsoft.com/office/drawing/2014/main" id="{D2FF1E3C-8D88-4B4B-A145-0DE64DDA6C3C}"/>
              </a:ext>
            </a:extLst>
          </p:cNvPr>
          <p:cNvPicPr>
            <a:picLocks noChangeAspect="1"/>
          </p:cNvPicPr>
          <p:nvPr/>
        </p:nvPicPr>
        <p:blipFill>
          <a:blip r:embed="rId3"/>
          <a:stretch>
            <a:fillRect/>
          </a:stretch>
        </p:blipFill>
        <p:spPr>
          <a:xfrm>
            <a:off x="887086" y="3103879"/>
            <a:ext cx="1035010" cy="1001226"/>
          </a:xfrm>
          <a:prstGeom prst="rect">
            <a:avLst/>
          </a:prstGeom>
        </p:spPr>
      </p:pic>
      <p:sp>
        <p:nvSpPr>
          <p:cNvPr id="28" name="TextBox 27">
            <a:extLst>
              <a:ext uri="{FF2B5EF4-FFF2-40B4-BE49-F238E27FC236}">
                <a16:creationId xmlns:a16="http://schemas.microsoft.com/office/drawing/2014/main" id="{5A288CC3-EDF5-4D20-8AC7-DFB405406C21}"/>
              </a:ext>
            </a:extLst>
          </p:cNvPr>
          <p:cNvSpPr txBox="1"/>
          <p:nvPr/>
        </p:nvSpPr>
        <p:spPr>
          <a:xfrm>
            <a:off x="2044291" y="3136419"/>
            <a:ext cx="4104718" cy="300275"/>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Run Macro script to identify the invalid datapoint</a:t>
            </a:r>
          </a:p>
        </p:txBody>
      </p:sp>
      <p:sp>
        <p:nvSpPr>
          <p:cNvPr id="29" name="Shape 19222">
            <a:extLst>
              <a:ext uri="{FF2B5EF4-FFF2-40B4-BE49-F238E27FC236}">
                <a16:creationId xmlns:a16="http://schemas.microsoft.com/office/drawing/2014/main" id="{70BBD14E-29EA-4059-A010-016280922A71}"/>
              </a:ext>
            </a:extLst>
          </p:cNvPr>
          <p:cNvSpPr/>
          <p:nvPr/>
        </p:nvSpPr>
        <p:spPr>
          <a:xfrm flipV="1">
            <a:off x="4739987" y="4588764"/>
            <a:ext cx="2462502" cy="0"/>
          </a:xfrm>
          <a:prstGeom prst="line">
            <a:avLst/>
          </a:prstGeom>
          <a:noFill/>
          <a:ln w="38100" cap="flat">
            <a:solidFill>
              <a:schemeClr val="bg1">
                <a:lumMod val="85000"/>
              </a:schemeClr>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30" name="Rectangle 29">
            <a:extLst>
              <a:ext uri="{FF2B5EF4-FFF2-40B4-BE49-F238E27FC236}">
                <a16:creationId xmlns:a16="http://schemas.microsoft.com/office/drawing/2014/main" id="{07AED378-80DA-427F-8B30-6D083A8F9528}"/>
              </a:ext>
            </a:extLst>
          </p:cNvPr>
          <p:cNvSpPr/>
          <p:nvPr/>
        </p:nvSpPr>
        <p:spPr>
          <a:xfrm>
            <a:off x="6932618" y="866274"/>
            <a:ext cx="4609323" cy="323732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a:extLst>
              <a:ext uri="{FF2B5EF4-FFF2-40B4-BE49-F238E27FC236}">
                <a16:creationId xmlns:a16="http://schemas.microsoft.com/office/drawing/2014/main" id="{F3703743-9AE8-4C60-AC69-F35C8C40E9D8}"/>
              </a:ext>
            </a:extLst>
          </p:cNvPr>
          <p:cNvSpPr/>
          <p:nvPr/>
        </p:nvSpPr>
        <p:spPr>
          <a:xfrm>
            <a:off x="7202489" y="5159431"/>
            <a:ext cx="4609323" cy="98475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8607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5AE57E-7E63-4168-AFED-68778D40D39B}"/>
              </a:ext>
            </a:extLst>
          </p:cNvPr>
          <p:cNvPicPr>
            <a:picLocks noChangeAspect="1"/>
          </p:cNvPicPr>
          <p:nvPr/>
        </p:nvPicPr>
        <p:blipFill>
          <a:blip r:embed="rId2"/>
          <a:stretch>
            <a:fillRect/>
          </a:stretch>
        </p:blipFill>
        <p:spPr>
          <a:xfrm>
            <a:off x="355591" y="354563"/>
            <a:ext cx="10296858" cy="5225923"/>
          </a:xfrm>
          <a:prstGeom prst="rect">
            <a:avLst/>
          </a:prstGeom>
        </p:spPr>
      </p:pic>
      <p:sp>
        <p:nvSpPr>
          <p:cNvPr id="7" name="Oval 6">
            <a:extLst>
              <a:ext uri="{FF2B5EF4-FFF2-40B4-BE49-F238E27FC236}">
                <a16:creationId xmlns:a16="http://schemas.microsoft.com/office/drawing/2014/main" id="{969244F7-A0FF-4CF9-8B80-D2E5C1AF8349}"/>
              </a:ext>
            </a:extLst>
          </p:cNvPr>
          <p:cNvSpPr/>
          <p:nvPr/>
        </p:nvSpPr>
        <p:spPr>
          <a:xfrm>
            <a:off x="653143" y="93306"/>
            <a:ext cx="522514" cy="52251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SG" b="1" dirty="0">
                <a:solidFill>
                  <a:schemeClr val="tx1"/>
                </a:solidFill>
              </a:rPr>
              <a:t>1</a:t>
            </a:r>
          </a:p>
        </p:txBody>
      </p:sp>
      <p:sp>
        <p:nvSpPr>
          <p:cNvPr id="8" name="Oval 7">
            <a:extLst>
              <a:ext uri="{FF2B5EF4-FFF2-40B4-BE49-F238E27FC236}">
                <a16:creationId xmlns:a16="http://schemas.microsoft.com/office/drawing/2014/main" id="{5821513A-E52D-4B9E-A17D-6E819DA927AB}"/>
              </a:ext>
            </a:extLst>
          </p:cNvPr>
          <p:cNvSpPr/>
          <p:nvPr/>
        </p:nvSpPr>
        <p:spPr>
          <a:xfrm>
            <a:off x="740229" y="4248538"/>
            <a:ext cx="522514" cy="52251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SG" b="1" dirty="0">
                <a:solidFill>
                  <a:schemeClr val="tx1"/>
                </a:solidFill>
              </a:rPr>
              <a:t>2</a:t>
            </a:r>
          </a:p>
        </p:txBody>
      </p:sp>
      <p:pic>
        <p:nvPicPr>
          <p:cNvPr id="11" name="Picture 10">
            <a:extLst>
              <a:ext uri="{FF2B5EF4-FFF2-40B4-BE49-F238E27FC236}">
                <a16:creationId xmlns:a16="http://schemas.microsoft.com/office/drawing/2014/main" id="{241A56D2-9422-46C0-8D49-E8C73BAF0680}"/>
              </a:ext>
            </a:extLst>
          </p:cNvPr>
          <p:cNvPicPr>
            <a:picLocks noChangeAspect="1"/>
          </p:cNvPicPr>
          <p:nvPr/>
        </p:nvPicPr>
        <p:blipFill>
          <a:blip r:embed="rId3"/>
          <a:stretch>
            <a:fillRect/>
          </a:stretch>
        </p:blipFill>
        <p:spPr>
          <a:xfrm>
            <a:off x="10879285" y="615820"/>
            <a:ext cx="659572" cy="2473394"/>
          </a:xfrm>
          <a:prstGeom prst="rect">
            <a:avLst/>
          </a:prstGeom>
        </p:spPr>
      </p:pic>
      <p:sp>
        <p:nvSpPr>
          <p:cNvPr id="9" name="Oval 8">
            <a:extLst>
              <a:ext uri="{FF2B5EF4-FFF2-40B4-BE49-F238E27FC236}">
                <a16:creationId xmlns:a16="http://schemas.microsoft.com/office/drawing/2014/main" id="{C59062B2-E7DD-4D71-BE56-11C171C2F1EC}"/>
              </a:ext>
            </a:extLst>
          </p:cNvPr>
          <p:cNvSpPr/>
          <p:nvPr/>
        </p:nvSpPr>
        <p:spPr>
          <a:xfrm>
            <a:off x="11538857" y="615820"/>
            <a:ext cx="522514" cy="52251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SG" b="1" dirty="0">
                <a:solidFill>
                  <a:schemeClr val="tx1"/>
                </a:solidFill>
              </a:rPr>
              <a:t>3</a:t>
            </a:r>
          </a:p>
        </p:txBody>
      </p:sp>
      <p:sp>
        <p:nvSpPr>
          <p:cNvPr id="14" name="Oval 13">
            <a:extLst>
              <a:ext uri="{FF2B5EF4-FFF2-40B4-BE49-F238E27FC236}">
                <a16:creationId xmlns:a16="http://schemas.microsoft.com/office/drawing/2014/main" id="{E0A6BF67-17CB-4043-AF66-37DC7F2B3053}"/>
              </a:ext>
            </a:extLst>
          </p:cNvPr>
          <p:cNvSpPr/>
          <p:nvPr/>
        </p:nvSpPr>
        <p:spPr>
          <a:xfrm>
            <a:off x="6590522" y="1320672"/>
            <a:ext cx="522514" cy="52251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SG" b="1" dirty="0">
                <a:solidFill>
                  <a:schemeClr val="tx1"/>
                </a:solidFill>
              </a:rPr>
              <a:t>4</a:t>
            </a:r>
          </a:p>
        </p:txBody>
      </p:sp>
      <p:sp>
        <p:nvSpPr>
          <p:cNvPr id="15" name="Oval 14">
            <a:extLst>
              <a:ext uri="{FF2B5EF4-FFF2-40B4-BE49-F238E27FC236}">
                <a16:creationId xmlns:a16="http://schemas.microsoft.com/office/drawing/2014/main" id="{944C1F75-3D1A-4CAF-9164-C5A2F930FA9F}"/>
              </a:ext>
            </a:extLst>
          </p:cNvPr>
          <p:cNvSpPr/>
          <p:nvPr/>
        </p:nvSpPr>
        <p:spPr>
          <a:xfrm>
            <a:off x="468086" y="5656686"/>
            <a:ext cx="370114" cy="37011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SG" b="1" dirty="0">
                <a:solidFill>
                  <a:schemeClr val="tx1"/>
                </a:solidFill>
              </a:rPr>
              <a:t>1</a:t>
            </a:r>
          </a:p>
        </p:txBody>
      </p:sp>
      <p:sp>
        <p:nvSpPr>
          <p:cNvPr id="16" name="TextBox 15">
            <a:extLst>
              <a:ext uri="{FF2B5EF4-FFF2-40B4-BE49-F238E27FC236}">
                <a16:creationId xmlns:a16="http://schemas.microsoft.com/office/drawing/2014/main" id="{910593C6-6802-4EE0-BA49-8D0038279405}"/>
              </a:ext>
            </a:extLst>
          </p:cNvPr>
          <p:cNvSpPr txBox="1"/>
          <p:nvPr/>
        </p:nvSpPr>
        <p:spPr>
          <a:xfrm>
            <a:off x="838200" y="5675354"/>
            <a:ext cx="4343240" cy="369332"/>
          </a:xfrm>
          <a:prstGeom prst="rect">
            <a:avLst/>
          </a:prstGeom>
          <a:noFill/>
        </p:spPr>
        <p:txBody>
          <a:bodyPr wrap="none" rtlCol="0">
            <a:spAutoFit/>
          </a:bodyPr>
          <a:lstStyle/>
          <a:p>
            <a:r>
              <a:rPr lang="en-SG" dirty="0"/>
              <a:t>New column to select the number of orders.</a:t>
            </a:r>
          </a:p>
        </p:txBody>
      </p:sp>
      <p:sp>
        <p:nvSpPr>
          <p:cNvPr id="17" name="Oval 16">
            <a:extLst>
              <a:ext uri="{FF2B5EF4-FFF2-40B4-BE49-F238E27FC236}">
                <a16:creationId xmlns:a16="http://schemas.microsoft.com/office/drawing/2014/main" id="{4266EB73-4403-43EC-9967-DA876B92BCC9}"/>
              </a:ext>
            </a:extLst>
          </p:cNvPr>
          <p:cNvSpPr/>
          <p:nvPr/>
        </p:nvSpPr>
        <p:spPr>
          <a:xfrm>
            <a:off x="468086" y="6318380"/>
            <a:ext cx="370114" cy="37011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SG" b="1" dirty="0">
                <a:solidFill>
                  <a:schemeClr val="tx1"/>
                </a:solidFill>
              </a:rPr>
              <a:t>2</a:t>
            </a:r>
          </a:p>
        </p:txBody>
      </p:sp>
      <p:sp>
        <p:nvSpPr>
          <p:cNvPr id="18" name="TextBox 17">
            <a:extLst>
              <a:ext uri="{FF2B5EF4-FFF2-40B4-BE49-F238E27FC236}">
                <a16:creationId xmlns:a16="http://schemas.microsoft.com/office/drawing/2014/main" id="{D806FF6E-E450-4AB3-8D0D-ADABCDB22D35}"/>
              </a:ext>
            </a:extLst>
          </p:cNvPr>
          <p:cNvSpPr txBox="1"/>
          <p:nvPr/>
        </p:nvSpPr>
        <p:spPr>
          <a:xfrm>
            <a:off x="838200" y="6300494"/>
            <a:ext cx="3829895" cy="369332"/>
          </a:xfrm>
          <a:prstGeom prst="rect">
            <a:avLst/>
          </a:prstGeom>
          <a:noFill/>
        </p:spPr>
        <p:txBody>
          <a:bodyPr wrap="none" rtlCol="0">
            <a:spAutoFit/>
          </a:bodyPr>
          <a:lstStyle/>
          <a:p>
            <a:r>
              <a:rPr lang="en-SG" dirty="0"/>
              <a:t>Button to run the data validation script</a:t>
            </a:r>
          </a:p>
        </p:txBody>
      </p:sp>
      <p:sp>
        <p:nvSpPr>
          <p:cNvPr id="19" name="Oval 18">
            <a:extLst>
              <a:ext uri="{FF2B5EF4-FFF2-40B4-BE49-F238E27FC236}">
                <a16:creationId xmlns:a16="http://schemas.microsoft.com/office/drawing/2014/main" id="{ABD4B4C2-A44A-48C6-86C5-F01217691A0A}"/>
              </a:ext>
            </a:extLst>
          </p:cNvPr>
          <p:cNvSpPr/>
          <p:nvPr/>
        </p:nvSpPr>
        <p:spPr>
          <a:xfrm>
            <a:off x="6126942" y="5675354"/>
            <a:ext cx="370114" cy="37011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SG" b="1" dirty="0">
                <a:solidFill>
                  <a:schemeClr val="tx1"/>
                </a:solidFill>
              </a:rPr>
              <a:t>3</a:t>
            </a:r>
          </a:p>
        </p:txBody>
      </p:sp>
      <p:sp>
        <p:nvSpPr>
          <p:cNvPr id="20" name="TextBox 19">
            <a:extLst>
              <a:ext uri="{FF2B5EF4-FFF2-40B4-BE49-F238E27FC236}">
                <a16:creationId xmlns:a16="http://schemas.microsoft.com/office/drawing/2014/main" id="{B1B6F61E-8738-49FB-8E38-C5530EAA557D}"/>
              </a:ext>
            </a:extLst>
          </p:cNvPr>
          <p:cNvSpPr txBox="1"/>
          <p:nvPr/>
        </p:nvSpPr>
        <p:spPr>
          <a:xfrm>
            <a:off x="6497056" y="5694022"/>
            <a:ext cx="5527988" cy="369332"/>
          </a:xfrm>
          <a:prstGeom prst="rect">
            <a:avLst/>
          </a:prstGeom>
          <a:noFill/>
        </p:spPr>
        <p:txBody>
          <a:bodyPr wrap="none" rtlCol="0">
            <a:spAutoFit/>
          </a:bodyPr>
          <a:lstStyle/>
          <a:p>
            <a:r>
              <a:rPr lang="en-SG" dirty="0"/>
              <a:t>Indicate whether the datapoint has passed the validation</a:t>
            </a:r>
          </a:p>
        </p:txBody>
      </p:sp>
      <p:sp>
        <p:nvSpPr>
          <p:cNvPr id="21" name="Oval 20">
            <a:extLst>
              <a:ext uri="{FF2B5EF4-FFF2-40B4-BE49-F238E27FC236}">
                <a16:creationId xmlns:a16="http://schemas.microsoft.com/office/drawing/2014/main" id="{23F005EF-094F-4030-B529-01F2207FA764}"/>
              </a:ext>
            </a:extLst>
          </p:cNvPr>
          <p:cNvSpPr/>
          <p:nvPr/>
        </p:nvSpPr>
        <p:spPr>
          <a:xfrm>
            <a:off x="6126942" y="6337048"/>
            <a:ext cx="370114" cy="37011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SG" b="1" dirty="0">
                <a:solidFill>
                  <a:schemeClr val="tx1"/>
                </a:solidFill>
              </a:rPr>
              <a:t>4</a:t>
            </a:r>
          </a:p>
        </p:txBody>
      </p:sp>
      <p:sp>
        <p:nvSpPr>
          <p:cNvPr id="22" name="TextBox 21">
            <a:extLst>
              <a:ext uri="{FF2B5EF4-FFF2-40B4-BE49-F238E27FC236}">
                <a16:creationId xmlns:a16="http://schemas.microsoft.com/office/drawing/2014/main" id="{766548B8-653C-4ED9-8A03-0191DF65AE65}"/>
              </a:ext>
            </a:extLst>
          </p:cNvPr>
          <p:cNvSpPr txBox="1"/>
          <p:nvPr/>
        </p:nvSpPr>
        <p:spPr>
          <a:xfrm>
            <a:off x="6497056" y="6319162"/>
            <a:ext cx="5277983" cy="369332"/>
          </a:xfrm>
          <a:prstGeom prst="rect">
            <a:avLst/>
          </a:prstGeom>
          <a:noFill/>
        </p:spPr>
        <p:txBody>
          <a:bodyPr wrap="none" rtlCol="0">
            <a:spAutoFit/>
          </a:bodyPr>
          <a:lstStyle/>
          <a:p>
            <a:r>
              <a:rPr lang="en-SG" dirty="0"/>
              <a:t>Invalid or weird value will be highlighted in red or blue</a:t>
            </a:r>
          </a:p>
        </p:txBody>
      </p:sp>
    </p:spTree>
    <p:extLst>
      <p:ext uri="{BB962C8B-B14F-4D97-AF65-F5344CB8AC3E}">
        <p14:creationId xmlns:p14="http://schemas.microsoft.com/office/powerpoint/2010/main" val="315131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5836D33D-98F5-394A-A77E-6B8DDA2B2049}"/>
              </a:ext>
            </a:extLst>
          </p:cNvPr>
          <p:cNvSpPr txBox="1"/>
          <p:nvPr/>
        </p:nvSpPr>
        <p:spPr>
          <a:xfrm>
            <a:off x="973161" y="260337"/>
            <a:ext cx="4597349" cy="646331"/>
          </a:xfrm>
          <a:prstGeom prst="rect">
            <a:avLst/>
          </a:prstGeom>
          <a:noFill/>
        </p:spPr>
        <p:txBody>
          <a:bodyPr wrap="none" rtlCol="0">
            <a:spAutoFit/>
          </a:bodyPr>
          <a:lstStyle/>
          <a:p>
            <a:pPr algn="ctr"/>
            <a:r>
              <a:rPr lang="en-US" sz="3600" b="1" dirty="0">
                <a:solidFill>
                  <a:schemeClr val="tx2"/>
                </a:solidFill>
                <a:latin typeface="Poppins" pitchFamily="2" charset="77"/>
                <a:cs typeface="Poppins" pitchFamily="2" charset="77"/>
              </a:rPr>
              <a:t>DETAILED PROCESS 3/5</a:t>
            </a:r>
          </a:p>
        </p:txBody>
      </p:sp>
      <p:sp>
        <p:nvSpPr>
          <p:cNvPr id="64" name="Shape 19224">
            <a:extLst>
              <a:ext uri="{FF2B5EF4-FFF2-40B4-BE49-F238E27FC236}">
                <a16:creationId xmlns:a16="http://schemas.microsoft.com/office/drawing/2014/main" id="{70258B65-E09F-8741-B12D-3A11558301DB}"/>
              </a:ext>
            </a:extLst>
          </p:cNvPr>
          <p:cNvSpPr/>
          <p:nvPr/>
        </p:nvSpPr>
        <p:spPr>
          <a:xfrm flipV="1">
            <a:off x="3574931" y="3587998"/>
            <a:ext cx="3620998" cy="0"/>
          </a:xfrm>
          <a:prstGeom prst="line">
            <a:avLst/>
          </a:prstGeom>
          <a:noFill/>
          <a:ln w="38100" cap="flat">
            <a:solidFill>
              <a:schemeClr val="bg1">
                <a:lumMod val="85000"/>
              </a:schemeClr>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32" name="Shape 19253">
            <a:extLst>
              <a:ext uri="{FF2B5EF4-FFF2-40B4-BE49-F238E27FC236}">
                <a16:creationId xmlns:a16="http://schemas.microsoft.com/office/drawing/2014/main" id="{1F6F1268-70E3-9C4B-8A59-881A68394E2B}"/>
              </a:ext>
            </a:extLst>
          </p:cNvPr>
          <p:cNvSpPr/>
          <p:nvPr/>
        </p:nvSpPr>
        <p:spPr>
          <a:xfrm>
            <a:off x="2485724" y="3652064"/>
            <a:ext cx="1363839" cy="38612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3">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74" name="Freeform 73">
            <a:extLst>
              <a:ext uri="{FF2B5EF4-FFF2-40B4-BE49-F238E27FC236}">
                <a16:creationId xmlns:a16="http://schemas.microsoft.com/office/drawing/2014/main" id="{799317C4-584E-B04A-BCD8-84072854938E}"/>
              </a:ext>
            </a:extLst>
          </p:cNvPr>
          <p:cNvSpPr/>
          <p:nvPr/>
        </p:nvSpPr>
        <p:spPr>
          <a:xfrm>
            <a:off x="3167764" y="3844951"/>
            <a:ext cx="681922" cy="2185530"/>
          </a:xfrm>
          <a:custGeom>
            <a:avLst/>
            <a:gdLst>
              <a:gd name="connsiteX0" fmla="*/ 1240295 w 1240295"/>
              <a:gd name="connsiteY0" fmla="*/ 0 h 3975095"/>
              <a:gd name="connsiteX1" fmla="*/ 1240295 w 1240295"/>
              <a:gd name="connsiteY1" fmla="*/ 354134 h 3975095"/>
              <a:gd name="connsiteX2" fmla="*/ 1240295 w 1240295"/>
              <a:gd name="connsiteY2" fmla="*/ 2130177 h 3975095"/>
              <a:gd name="connsiteX3" fmla="*/ 1240295 w 1240295"/>
              <a:gd name="connsiteY3" fmla="*/ 3623895 h 3975095"/>
              <a:gd name="connsiteX4" fmla="*/ 0 w 1240295"/>
              <a:gd name="connsiteY4" fmla="*/ 3975095 h 3975095"/>
              <a:gd name="connsiteX5" fmla="*/ 0 w 1240295"/>
              <a:gd name="connsiteY5" fmla="*/ 2481358 h 3975095"/>
              <a:gd name="connsiteX6" fmla="*/ 0 w 1240295"/>
              <a:gd name="connsiteY6" fmla="*/ 706004 h 3975095"/>
              <a:gd name="connsiteX7" fmla="*/ 0 w 1240295"/>
              <a:gd name="connsiteY7" fmla="*/ 351985 h 397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0295" h="3975095">
                <a:moveTo>
                  <a:pt x="1240295" y="0"/>
                </a:moveTo>
                <a:lnTo>
                  <a:pt x="1240295" y="354134"/>
                </a:lnTo>
                <a:lnTo>
                  <a:pt x="1240295" y="2130177"/>
                </a:lnTo>
                <a:lnTo>
                  <a:pt x="1240295" y="3623895"/>
                </a:lnTo>
                <a:lnTo>
                  <a:pt x="0" y="3975095"/>
                </a:lnTo>
                <a:lnTo>
                  <a:pt x="0" y="2481358"/>
                </a:lnTo>
                <a:lnTo>
                  <a:pt x="0" y="706004"/>
                </a:lnTo>
                <a:lnTo>
                  <a:pt x="0" y="351985"/>
                </a:lnTo>
                <a:close/>
              </a:path>
            </a:pathLst>
          </a:custGeom>
          <a:solidFill>
            <a:schemeClr val="accent3">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73" name="Freeform 72">
            <a:extLst>
              <a:ext uri="{FF2B5EF4-FFF2-40B4-BE49-F238E27FC236}">
                <a16:creationId xmlns:a16="http://schemas.microsoft.com/office/drawing/2014/main" id="{5E0E32B2-6160-A944-9B58-AF686083ADA2}"/>
              </a:ext>
            </a:extLst>
          </p:cNvPr>
          <p:cNvSpPr/>
          <p:nvPr/>
        </p:nvSpPr>
        <p:spPr>
          <a:xfrm>
            <a:off x="2485845" y="3844951"/>
            <a:ext cx="681920" cy="2187767"/>
          </a:xfrm>
          <a:custGeom>
            <a:avLst/>
            <a:gdLst>
              <a:gd name="connsiteX0" fmla="*/ 0 w 1240293"/>
              <a:gd name="connsiteY0" fmla="*/ 0 h 3979163"/>
              <a:gd name="connsiteX1" fmla="*/ 1240293 w 1240293"/>
              <a:gd name="connsiteY1" fmla="*/ 351985 h 3979163"/>
              <a:gd name="connsiteX2" fmla="*/ 1240293 w 1240293"/>
              <a:gd name="connsiteY2" fmla="*/ 706064 h 3979163"/>
              <a:gd name="connsiteX3" fmla="*/ 1240293 w 1240293"/>
              <a:gd name="connsiteY3" fmla="*/ 2481358 h 3979163"/>
              <a:gd name="connsiteX4" fmla="*/ 1240293 w 1240293"/>
              <a:gd name="connsiteY4" fmla="*/ 3979163 h 3979163"/>
              <a:gd name="connsiteX5" fmla="*/ 0 w 1240293"/>
              <a:gd name="connsiteY5" fmla="*/ 3628072 h 3979163"/>
              <a:gd name="connsiteX6" fmla="*/ 0 w 1240293"/>
              <a:gd name="connsiteY6" fmla="*/ 2130177 h 3979163"/>
              <a:gd name="connsiteX7" fmla="*/ 0 w 1240293"/>
              <a:gd name="connsiteY7" fmla="*/ 354134 h 397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0293" h="3979163">
                <a:moveTo>
                  <a:pt x="0" y="0"/>
                </a:moveTo>
                <a:lnTo>
                  <a:pt x="1240293" y="351985"/>
                </a:lnTo>
                <a:lnTo>
                  <a:pt x="1240293" y="706064"/>
                </a:lnTo>
                <a:lnTo>
                  <a:pt x="1240293" y="2481358"/>
                </a:lnTo>
                <a:lnTo>
                  <a:pt x="1240293" y="3979163"/>
                </a:lnTo>
                <a:lnTo>
                  <a:pt x="0" y="3628072"/>
                </a:lnTo>
                <a:lnTo>
                  <a:pt x="0" y="2130177"/>
                </a:lnTo>
                <a:lnTo>
                  <a:pt x="0" y="354134"/>
                </a:lnTo>
                <a:close/>
              </a:path>
            </a:pathLst>
          </a:custGeom>
          <a:solidFill>
            <a:schemeClr val="accent3"/>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30" name="Shape 19260">
            <a:extLst>
              <a:ext uri="{FF2B5EF4-FFF2-40B4-BE49-F238E27FC236}">
                <a16:creationId xmlns:a16="http://schemas.microsoft.com/office/drawing/2014/main" id="{96DA606E-44B9-CF44-976D-7447F9B85C00}"/>
              </a:ext>
            </a:extLst>
          </p:cNvPr>
          <p:cNvSpPr/>
          <p:nvPr/>
        </p:nvSpPr>
        <p:spPr>
          <a:xfrm>
            <a:off x="2788319" y="3188272"/>
            <a:ext cx="757768" cy="757768"/>
          </a:xfrm>
          <a:prstGeom prst="ellipse">
            <a:avLst/>
          </a:prstGeom>
          <a:solidFill>
            <a:schemeClr val="accent3"/>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25" name="Shape 19264">
            <a:extLst>
              <a:ext uri="{FF2B5EF4-FFF2-40B4-BE49-F238E27FC236}">
                <a16:creationId xmlns:a16="http://schemas.microsoft.com/office/drawing/2014/main" id="{6E0FC655-E9AC-7745-B9BC-26D16434C45B}"/>
              </a:ext>
            </a:extLst>
          </p:cNvPr>
          <p:cNvSpPr/>
          <p:nvPr/>
        </p:nvSpPr>
        <p:spPr>
          <a:xfrm>
            <a:off x="3271835" y="4399027"/>
            <a:ext cx="1363839" cy="38612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4">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6" name="Shape 19265">
            <a:extLst>
              <a:ext uri="{FF2B5EF4-FFF2-40B4-BE49-F238E27FC236}">
                <a16:creationId xmlns:a16="http://schemas.microsoft.com/office/drawing/2014/main" id="{12AEF727-23CA-8140-9DB0-8B680B546513}"/>
              </a:ext>
            </a:extLst>
          </p:cNvPr>
          <p:cNvSpPr/>
          <p:nvPr/>
        </p:nvSpPr>
        <p:spPr>
          <a:xfrm>
            <a:off x="3953876" y="4588126"/>
            <a:ext cx="681919" cy="166545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510"/>
                </a:lnTo>
                <a:lnTo>
                  <a:pt x="0" y="21600"/>
                </a:lnTo>
                <a:lnTo>
                  <a:pt x="21600" y="19096"/>
                </a:lnTo>
                <a:lnTo>
                  <a:pt x="21600" y="0"/>
                </a:lnTo>
                <a:close/>
              </a:path>
            </a:pathLst>
          </a:custGeom>
          <a:solidFill>
            <a:schemeClr val="accent4">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7" name="Shape 19266">
            <a:extLst>
              <a:ext uri="{FF2B5EF4-FFF2-40B4-BE49-F238E27FC236}">
                <a16:creationId xmlns:a16="http://schemas.microsoft.com/office/drawing/2014/main" id="{415E4722-D588-B044-9084-0269C48E84E1}"/>
              </a:ext>
            </a:extLst>
          </p:cNvPr>
          <p:cNvSpPr/>
          <p:nvPr/>
        </p:nvSpPr>
        <p:spPr>
          <a:xfrm>
            <a:off x="3271956" y="4588126"/>
            <a:ext cx="681920" cy="16624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091"/>
                </a:lnTo>
                <a:lnTo>
                  <a:pt x="21600" y="21600"/>
                </a:lnTo>
                <a:lnTo>
                  <a:pt x="21600" y="2514"/>
                </a:lnTo>
                <a:lnTo>
                  <a:pt x="0" y="0"/>
                </a:lnTo>
                <a:close/>
              </a:path>
            </a:pathLst>
          </a:custGeom>
          <a:solidFill>
            <a:schemeClr val="accent4"/>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3" name="Shape 19268">
            <a:extLst>
              <a:ext uri="{FF2B5EF4-FFF2-40B4-BE49-F238E27FC236}">
                <a16:creationId xmlns:a16="http://schemas.microsoft.com/office/drawing/2014/main" id="{70717954-94F4-6A40-AA50-64B9C2DABC95}"/>
              </a:ext>
            </a:extLst>
          </p:cNvPr>
          <p:cNvSpPr/>
          <p:nvPr/>
        </p:nvSpPr>
        <p:spPr>
          <a:xfrm>
            <a:off x="3574932" y="3948767"/>
            <a:ext cx="757768" cy="757768"/>
          </a:xfrm>
          <a:prstGeom prst="ellipse">
            <a:avLst/>
          </a:prstGeom>
          <a:solidFill>
            <a:schemeClr val="accent4"/>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18" name="Shape 19272">
            <a:extLst>
              <a:ext uri="{FF2B5EF4-FFF2-40B4-BE49-F238E27FC236}">
                <a16:creationId xmlns:a16="http://schemas.microsoft.com/office/drawing/2014/main" id="{ECF55189-0381-B647-9592-DED9F6874D37}"/>
              </a:ext>
            </a:extLst>
          </p:cNvPr>
          <p:cNvSpPr/>
          <p:nvPr/>
        </p:nvSpPr>
        <p:spPr>
          <a:xfrm>
            <a:off x="4057947" y="5152700"/>
            <a:ext cx="1363839" cy="38612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1">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19" name="Shape 19273">
            <a:extLst>
              <a:ext uri="{FF2B5EF4-FFF2-40B4-BE49-F238E27FC236}">
                <a16:creationId xmlns:a16="http://schemas.microsoft.com/office/drawing/2014/main" id="{EDD04DFA-EA84-7F49-A2C5-DF07D4A91874}"/>
              </a:ext>
            </a:extLst>
          </p:cNvPr>
          <p:cNvSpPr/>
          <p:nvPr/>
        </p:nvSpPr>
        <p:spPr>
          <a:xfrm>
            <a:off x="4739987" y="5341799"/>
            <a:ext cx="681919" cy="11377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674"/>
                </a:lnTo>
                <a:lnTo>
                  <a:pt x="0" y="21600"/>
                </a:lnTo>
                <a:lnTo>
                  <a:pt x="21600" y="17935"/>
                </a:lnTo>
                <a:lnTo>
                  <a:pt x="21600" y="0"/>
                </a:lnTo>
                <a:close/>
              </a:path>
            </a:pathLst>
          </a:custGeom>
          <a:solidFill>
            <a:schemeClr val="accent1">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0" name="Shape 19274">
            <a:extLst>
              <a:ext uri="{FF2B5EF4-FFF2-40B4-BE49-F238E27FC236}">
                <a16:creationId xmlns:a16="http://schemas.microsoft.com/office/drawing/2014/main" id="{1641D894-2373-174C-9F3C-7461B2F11446}"/>
              </a:ext>
            </a:extLst>
          </p:cNvPr>
          <p:cNvSpPr/>
          <p:nvPr/>
        </p:nvSpPr>
        <p:spPr>
          <a:xfrm>
            <a:off x="4058068" y="5345588"/>
            <a:ext cx="681920" cy="11339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922"/>
                </a:lnTo>
                <a:lnTo>
                  <a:pt x="21600" y="21600"/>
                </a:lnTo>
                <a:lnTo>
                  <a:pt x="21600" y="3614"/>
                </a:lnTo>
                <a:lnTo>
                  <a:pt x="0" y="0"/>
                </a:lnTo>
                <a:close/>
              </a:path>
            </a:pathLst>
          </a:custGeom>
          <a:solidFill>
            <a:schemeClr val="accent5"/>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16" name="Shape 19276">
            <a:extLst>
              <a:ext uri="{FF2B5EF4-FFF2-40B4-BE49-F238E27FC236}">
                <a16:creationId xmlns:a16="http://schemas.microsoft.com/office/drawing/2014/main" id="{3F3ED044-E0FD-D643-9B0E-D00191DE86FA}"/>
              </a:ext>
            </a:extLst>
          </p:cNvPr>
          <p:cNvSpPr/>
          <p:nvPr/>
        </p:nvSpPr>
        <p:spPr>
          <a:xfrm>
            <a:off x="4357427" y="4709263"/>
            <a:ext cx="765003" cy="765003"/>
          </a:xfrm>
          <a:prstGeom prst="ellipse">
            <a:avLst/>
          </a:prstGeom>
          <a:solidFill>
            <a:schemeClr val="accent5"/>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75" name="Freeform 82">
            <a:extLst>
              <a:ext uri="{FF2B5EF4-FFF2-40B4-BE49-F238E27FC236}">
                <a16:creationId xmlns:a16="http://schemas.microsoft.com/office/drawing/2014/main" id="{75A5DCF1-3C8F-C946-8CF3-D18CCFF83677}"/>
              </a:ext>
            </a:extLst>
          </p:cNvPr>
          <p:cNvSpPr>
            <a:spLocks noChangeArrowheads="1"/>
          </p:cNvSpPr>
          <p:nvPr/>
        </p:nvSpPr>
        <p:spPr bwMode="auto">
          <a:xfrm>
            <a:off x="3757713" y="4130025"/>
            <a:ext cx="394949" cy="369873"/>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sz="900" dirty="0">
              <a:latin typeface="Lato Light" panose="020F0502020204030203" pitchFamily="34" charset="0"/>
            </a:endParaRPr>
          </a:p>
        </p:txBody>
      </p:sp>
      <p:sp>
        <p:nvSpPr>
          <p:cNvPr id="76" name="Freeform 41">
            <a:extLst>
              <a:ext uri="{FF2B5EF4-FFF2-40B4-BE49-F238E27FC236}">
                <a16:creationId xmlns:a16="http://schemas.microsoft.com/office/drawing/2014/main" id="{B57CCE84-05EB-2945-A332-251A761AD7C3}"/>
              </a:ext>
            </a:extLst>
          </p:cNvPr>
          <p:cNvSpPr>
            <a:spLocks noChangeArrowheads="1"/>
          </p:cNvSpPr>
          <p:nvPr/>
        </p:nvSpPr>
        <p:spPr bwMode="auto">
          <a:xfrm>
            <a:off x="4551303" y="4897364"/>
            <a:ext cx="370569" cy="394949"/>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sz="900" dirty="0">
              <a:latin typeface="Lato Light" panose="020F0502020204030203" pitchFamily="34" charset="0"/>
            </a:endParaRPr>
          </a:p>
        </p:txBody>
      </p:sp>
      <p:sp>
        <p:nvSpPr>
          <p:cNvPr id="78" name="Freeform 91">
            <a:extLst>
              <a:ext uri="{FF2B5EF4-FFF2-40B4-BE49-F238E27FC236}">
                <a16:creationId xmlns:a16="http://schemas.microsoft.com/office/drawing/2014/main" id="{9D686793-BAA2-014A-B1C9-003EAD4934AC}"/>
              </a:ext>
            </a:extLst>
          </p:cNvPr>
          <p:cNvSpPr>
            <a:spLocks noChangeArrowheads="1"/>
          </p:cNvSpPr>
          <p:nvPr/>
        </p:nvSpPr>
        <p:spPr bwMode="auto">
          <a:xfrm>
            <a:off x="2969797" y="3380184"/>
            <a:ext cx="394949" cy="369872"/>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sz="900" dirty="0">
              <a:latin typeface="Lato Light" panose="020F0502020204030203" pitchFamily="34" charset="0"/>
            </a:endParaRPr>
          </a:p>
        </p:txBody>
      </p:sp>
      <p:sp>
        <p:nvSpPr>
          <p:cNvPr id="82" name="TextBox 81">
            <a:extLst>
              <a:ext uri="{FF2B5EF4-FFF2-40B4-BE49-F238E27FC236}">
                <a16:creationId xmlns:a16="http://schemas.microsoft.com/office/drawing/2014/main" id="{31C0612A-B6C3-8940-A003-2714A4B961F9}"/>
              </a:ext>
            </a:extLst>
          </p:cNvPr>
          <p:cNvSpPr txBox="1"/>
          <p:nvPr/>
        </p:nvSpPr>
        <p:spPr>
          <a:xfrm>
            <a:off x="7325282" y="1453364"/>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Review the results and optimize the process based on the data.</a:t>
            </a:r>
          </a:p>
        </p:txBody>
      </p:sp>
      <p:sp>
        <p:nvSpPr>
          <p:cNvPr id="83" name="TextBox 82">
            <a:extLst>
              <a:ext uri="{FF2B5EF4-FFF2-40B4-BE49-F238E27FC236}">
                <a16:creationId xmlns:a16="http://schemas.microsoft.com/office/drawing/2014/main" id="{D37FFE43-46EE-D74B-B8A1-94873214C1B5}"/>
              </a:ext>
            </a:extLst>
          </p:cNvPr>
          <p:cNvSpPr txBox="1"/>
          <p:nvPr/>
        </p:nvSpPr>
        <p:spPr>
          <a:xfrm>
            <a:off x="7325282" y="1160756"/>
            <a:ext cx="1911998" cy="338554"/>
          </a:xfrm>
          <a:prstGeom prst="rect">
            <a:avLst/>
          </a:prstGeom>
          <a:noFill/>
        </p:spPr>
        <p:txBody>
          <a:bodyPr wrap="none" rtlCol="0" anchor="ctr">
            <a:spAutoFit/>
          </a:bodyPr>
          <a:lstStyle/>
          <a:p>
            <a:r>
              <a:rPr lang="en-US" sz="1600" b="1" cap="all" dirty="0">
                <a:solidFill>
                  <a:schemeClr val="accent1"/>
                </a:solidFill>
                <a:latin typeface="Poppins" pitchFamily="2" charset="77"/>
                <a:cs typeface="Poppins" pitchFamily="2" charset="77"/>
              </a:rPr>
              <a:t>Review &amp; Improve</a:t>
            </a:r>
          </a:p>
        </p:txBody>
      </p:sp>
      <p:sp>
        <p:nvSpPr>
          <p:cNvPr id="89" name="TextBox 88">
            <a:extLst>
              <a:ext uri="{FF2B5EF4-FFF2-40B4-BE49-F238E27FC236}">
                <a16:creationId xmlns:a16="http://schemas.microsoft.com/office/drawing/2014/main" id="{26FF91B1-2B4E-FF43-8BF8-4181987EDB23}"/>
              </a:ext>
            </a:extLst>
          </p:cNvPr>
          <p:cNvSpPr txBox="1"/>
          <p:nvPr/>
        </p:nvSpPr>
        <p:spPr>
          <a:xfrm>
            <a:off x="7325282" y="2464080"/>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Calculate the average scan-time for different scans under different patient conditions and store up the database</a:t>
            </a:r>
          </a:p>
        </p:txBody>
      </p:sp>
      <p:sp>
        <p:nvSpPr>
          <p:cNvPr id="90" name="TextBox 89">
            <a:extLst>
              <a:ext uri="{FF2B5EF4-FFF2-40B4-BE49-F238E27FC236}">
                <a16:creationId xmlns:a16="http://schemas.microsoft.com/office/drawing/2014/main" id="{333E175B-3B39-3A4F-AB2E-4F0D2B52A6A9}"/>
              </a:ext>
            </a:extLst>
          </p:cNvPr>
          <p:cNvSpPr txBox="1"/>
          <p:nvPr/>
        </p:nvSpPr>
        <p:spPr>
          <a:xfrm>
            <a:off x="7325282" y="2171473"/>
            <a:ext cx="1788759" cy="338554"/>
          </a:xfrm>
          <a:prstGeom prst="rect">
            <a:avLst/>
          </a:prstGeom>
          <a:noFill/>
        </p:spPr>
        <p:txBody>
          <a:bodyPr wrap="none" rtlCol="0" anchor="ctr">
            <a:spAutoFit/>
          </a:bodyPr>
          <a:lstStyle/>
          <a:p>
            <a:r>
              <a:rPr lang="en-US" sz="1600" b="1" cap="all" dirty="0">
                <a:solidFill>
                  <a:schemeClr val="accent2"/>
                </a:solidFill>
                <a:latin typeface="Poppins" pitchFamily="2" charset="77"/>
                <a:cs typeface="Poppins" pitchFamily="2" charset="77"/>
              </a:rPr>
              <a:t>Update Database</a:t>
            </a:r>
          </a:p>
        </p:txBody>
      </p:sp>
      <p:sp>
        <p:nvSpPr>
          <p:cNvPr id="92" name="TextBox 91">
            <a:extLst>
              <a:ext uri="{FF2B5EF4-FFF2-40B4-BE49-F238E27FC236}">
                <a16:creationId xmlns:a16="http://schemas.microsoft.com/office/drawing/2014/main" id="{0DB63B09-FA6B-9045-A8A7-DD3D057D6ECB}"/>
              </a:ext>
            </a:extLst>
          </p:cNvPr>
          <p:cNvSpPr txBox="1"/>
          <p:nvPr/>
        </p:nvSpPr>
        <p:spPr>
          <a:xfrm>
            <a:off x="7325282" y="3474797"/>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Generate a weekly report to provide basic information such as patient demographic and scan detail.</a:t>
            </a:r>
          </a:p>
        </p:txBody>
      </p:sp>
      <p:sp>
        <p:nvSpPr>
          <p:cNvPr id="93" name="TextBox 92">
            <a:extLst>
              <a:ext uri="{FF2B5EF4-FFF2-40B4-BE49-F238E27FC236}">
                <a16:creationId xmlns:a16="http://schemas.microsoft.com/office/drawing/2014/main" id="{7EED3835-4575-924F-AD04-32CD237C9A4B}"/>
              </a:ext>
            </a:extLst>
          </p:cNvPr>
          <p:cNvSpPr txBox="1"/>
          <p:nvPr/>
        </p:nvSpPr>
        <p:spPr>
          <a:xfrm>
            <a:off x="7325282" y="3182189"/>
            <a:ext cx="2682979" cy="338554"/>
          </a:xfrm>
          <a:prstGeom prst="rect">
            <a:avLst/>
          </a:prstGeom>
          <a:noFill/>
        </p:spPr>
        <p:txBody>
          <a:bodyPr wrap="none" rtlCol="0" anchor="ctr">
            <a:spAutoFit/>
          </a:bodyPr>
          <a:lstStyle/>
          <a:p>
            <a:r>
              <a:rPr lang="en-US" sz="1600" b="1" cap="all" dirty="0">
                <a:solidFill>
                  <a:schemeClr val="accent3"/>
                </a:solidFill>
                <a:latin typeface="Poppins" pitchFamily="2" charset="77"/>
                <a:cs typeface="Poppins" pitchFamily="2" charset="77"/>
              </a:rPr>
              <a:t>Generate Results (Weekly)</a:t>
            </a:r>
          </a:p>
        </p:txBody>
      </p:sp>
      <p:sp>
        <p:nvSpPr>
          <p:cNvPr id="95" name="TextBox 94">
            <a:extLst>
              <a:ext uri="{FF2B5EF4-FFF2-40B4-BE49-F238E27FC236}">
                <a16:creationId xmlns:a16="http://schemas.microsoft.com/office/drawing/2014/main" id="{69C54930-E3A3-4F4C-89E9-017D1E38B41E}"/>
              </a:ext>
            </a:extLst>
          </p:cNvPr>
          <p:cNvSpPr txBox="1"/>
          <p:nvPr/>
        </p:nvSpPr>
        <p:spPr>
          <a:xfrm>
            <a:off x="7325282" y="4487692"/>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Run script to identify and correct the invalid data point during the collection process (if any).</a:t>
            </a:r>
          </a:p>
        </p:txBody>
      </p:sp>
      <p:sp>
        <p:nvSpPr>
          <p:cNvPr id="96" name="TextBox 95">
            <a:extLst>
              <a:ext uri="{FF2B5EF4-FFF2-40B4-BE49-F238E27FC236}">
                <a16:creationId xmlns:a16="http://schemas.microsoft.com/office/drawing/2014/main" id="{CB2A72BC-BE82-1748-8F08-A4450DE42072}"/>
              </a:ext>
            </a:extLst>
          </p:cNvPr>
          <p:cNvSpPr txBox="1"/>
          <p:nvPr/>
        </p:nvSpPr>
        <p:spPr>
          <a:xfrm>
            <a:off x="7325282" y="4195085"/>
            <a:ext cx="2550955" cy="338554"/>
          </a:xfrm>
          <a:prstGeom prst="rect">
            <a:avLst/>
          </a:prstGeom>
          <a:noFill/>
        </p:spPr>
        <p:txBody>
          <a:bodyPr wrap="none" rtlCol="0" anchor="ctr">
            <a:spAutoFit/>
          </a:bodyPr>
          <a:lstStyle/>
          <a:p>
            <a:r>
              <a:rPr lang="en-US" sz="1600" b="1" cap="all" dirty="0">
                <a:solidFill>
                  <a:schemeClr val="accent4"/>
                </a:solidFill>
                <a:latin typeface="Poppins" pitchFamily="2" charset="77"/>
                <a:cs typeface="Poppins" pitchFamily="2" charset="77"/>
              </a:rPr>
              <a:t>Check the Data Integrity</a:t>
            </a:r>
          </a:p>
        </p:txBody>
      </p:sp>
      <p:sp>
        <p:nvSpPr>
          <p:cNvPr id="98" name="TextBox 97">
            <a:extLst>
              <a:ext uri="{FF2B5EF4-FFF2-40B4-BE49-F238E27FC236}">
                <a16:creationId xmlns:a16="http://schemas.microsoft.com/office/drawing/2014/main" id="{C51CE550-05B7-A146-B775-DE566EC0AE0C}"/>
              </a:ext>
            </a:extLst>
          </p:cNvPr>
          <p:cNvSpPr txBox="1"/>
          <p:nvPr/>
        </p:nvSpPr>
        <p:spPr>
          <a:xfrm>
            <a:off x="7325282" y="5498409"/>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Follows the template to collect all patient/ scan data. Collect in the daily basis.</a:t>
            </a:r>
          </a:p>
        </p:txBody>
      </p:sp>
      <p:sp>
        <p:nvSpPr>
          <p:cNvPr id="99" name="TextBox 98">
            <a:extLst>
              <a:ext uri="{FF2B5EF4-FFF2-40B4-BE49-F238E27FC236}">
                <a16:creationId xmlns:a16="http://schemas.microsoft.com/office/drawing/2014/main" id="{2BB3C3D9-2D0F-B743-802D-EB0E64286FAC}"/>
              </a:ext>
            </a:extLst>
          </p:cNvPr>
          <p:cNvSpPr txBox="1"/>
          <p:nvPr/>
        </p:nvSpPr>
        <p:spPr>
          <a:xfrm>
            <a:off x="7325282" y="5205801"/>
            <a:ext cx="2386423" cy="338554"/>
          </a:xfrm>
          <a:prstGeom prst="rect">
            <a:avLst/>
          </a:prstGeom>
          <a:noFill/>
        </p:spPr>
        <p:txBody>
          <a:bodyPr wrap="none" rtlCol="0" anchor="ctr">
            <a:spAutoFit/>
          </a:bodyPr>
          <a:lstStyle/>
          <a:p>
            <a:r>
              <a:rPr lang="en-US" sz="1600" b="1" cap="all" dirty="0">
                <a:solidFill>
                  <a:schemeClr val="accent5"/>
                </a:solidFill>
                <a:latin typeface="Poppins" pitchFamily="2" charset="77"/>
                <a:cs typeface="Poppins" pitchFamily="2" charset="77"/>
              </a:rPr>
              <a:t>Data Collection (Daily)</a:t>
            </a:r>
          </a:p>
        </p:txBody>
      </p:sp>
      <p:sp>
        <p:nvSpPr>
          <p:cNvPr id="44" name="Rectangle 43">
            <a:extLst>
              <a:ext uri="{FF2B5EF4-FFF2-40B4-BE49-F238E27FC236}">
                <a16:creationId xmlns:a16="http://schemas.microsoft.com/office/drawing/2014/main" id="{DA35C777-4F07-41B8-923B-A611EBB6F99C}"/>
              </a:ext>
            </a:extLst>
          </p:cNvPr>
          <p:cNvSpPr/>
          <p:nvPr/>
        </p:nvSpPr>
        <p:spPr>
          <a:xfrm>
            <a:off x="6926058" y="866275"/>
            <a:ext cx="4615883" cy="22477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Rectangle 44">
            <a:extLst>
              <a:ext uri="{FF2B5EF4-FFF2-40B4-BE49-F238E27FC236}">
                <a16:creationId xmlns:a16="http://schemas.microsoft.com/office/drawing/2014/main" id="{991C9085-D6FC-4C09-ACD1-31F6EE391538}"/>
              </a:ext>
            </a:extLst>
          </p:cNvPr>
          <p:cNvSpPr/>
          <p:nvPr/>
        </p:nvSpPr>
        <p:spPr>
          <a:xfrm>
            <a:off x="7100597" y="4061969"/>
            <a:ext cx="4711216" cy="208222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026" name="Picture 2" descr="Study Cartoon png download - 699*800 - Free Transparent Report png  Download. - CleanPNG / KissPNG">
            <a:extLst>
              <a:ext uri="{FF2B5EF4-FFF2-40B4-BE49-F238E27FC236}">
                <a16:creationId xmlns:a16="http://schemas.microsoft.com/office/drawing/2014/main" id="{7F78EC2A-1906-445F-979F-786E1089A1B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500" b="93375" l="10000" r="90000">
                        <a14:foregroundMark x1="39556" y1="8375" x2="39556" y2="8375"/>
                        <a14:foregroundMark x1="38222" y1="4500" x2="38222" y2="4500"/>
                        <a14:foregroundMark x1="70778" y1="67750" x2="70778" y2="67750"/>
                        <a14:foregroundMark x1="63778" y1="93375" x2="63778" y2="93375"/>
                        <a14:foregroundMark x1="61111" y1="65000" x2="61111" y2="65000"/>
                        <a14:foregroundMark x1="59889" y1="49625" x2="59889" y2="49625"/>
                        <a14:foregroundMark x1="51778" y1="44000" x2="51778" y2="44000"/>
                        <a14:foregroundMark x1="48222" y1="49875" x2="48222" y2="49875"/>
                        <a14:foregroundMark x1="44222" y1="47625" x2="44000" y2="46375"/>
                        <a14:foregroundMark x1="44778" y1="45250" x2="42444" y2="45500"/>
                        <a14:foregroundMark x1="39889" y1="47000" x2="39889" y2="47000"/>
                        <a14:foregroundMark x1="47667" y1="40250" x2="44444" y2="38500"/>
                        <a14:foregroundMark x1="40444" y1="39875" x2="36444" y2="46250"/>
                        <a14:foregroundMark x1="36444" y1="46250" x2="36333" y2="47250"/>
                        <a14:foregroundMark x1="38333" y1="50250" x2="44778" y2="50500"/>
                        <a14:foregroundMark x1="44778" y1="50500" x2="48778" y2="48750"/>
                        <a14:foregroundMark x1="50333" y1="43750" x2="39667" y2="29500"/>
                        <a14:foregroundMark x1="43222" y1="22375" x2="52111" y2="28125"/>
                        <a14:foregroundMark x1="52111" y1="28125" x2="51111" y2="45875"/>
                        <a14:foregroundMark x1="51111" y1="45875" x2="49000" y2="50250"/>
                        <a14:foregroundMark x1="50889" y1="28375" x2="61333" y2="32875"/>
                        <a14:foregroundMark x1="61333" y1="32875" x2="51111" y2="52125"/>
                        <a14:foregroundMark x1="51111" y1="52125" x2="40778" y2="56875"/>
                        <a14:foregroundMark x1="40778" y1="56875" x2="42444" y2="54000"/>
                        <a14:foregroundMark x1="38000" y1="4750" x2="20556" y2="74125"/>
                        <a14:foregroundMark x1="20556" y1="74125" x2="56333" y2="88750"/>
                        <a14:foregroundMark x1="56333" y1="88750" x2="63444" y2="88875"/>
                        <a14:foregroundMark x1="63444" y1="88875" x2="69000" y2="75625"/>
                        <a14:foregroundMark x1="69000" y1="75625" x2="83111" y2="19500"/>
                        <a14:foregroundMark x1="83111" y1="19500" x2="53778" y2="12000"/>
                        <a14:foregroundMark x1="53778" y1="12000" x2="41667" y2="5500"/>
                        <a14:foregroundMark x1="41667" y1="5500" x2="37889" y2="4625"/>
                        <a14:foregroundMark x1="67222" y1="38500" x2="62778" y2="31000"/>
                        <a14:foregroundMark x1="62778" y1="31000" x2="66222" y2="24500"/>
                        <a14:foregroundMark x1="66222" y1="24500" x2="72556" y2="23250"/>
                        <a14:foregroundMark x1="72556" y1="23250" x2="79333" y2="27250"/>
                        <a14:foregroundMark x1="79333" y1="27250" x2="70111" y2="39250"/>
                        <a14:foregroundMark x1="70111" y1="39250" x2="66333" y2="40000"/>
                        <a14:foregroundMark x1="70111" y1="38500" x2="67111" y2="31000"/>
                        <a14:foregroundMark x1="67111" y1="31000" x2="72778" y2="27875"/>
                        <a14:foregroundMark x1="72778" y1="27875" x2="75111" y2="34375"/>
                        <a14:foregroundMark x1="75111" y1="34375" x2="70556" y2="39125"/>
                        <a14:foregroundMark x1="70556" y1="39125" x2="70444" y2="39125"/>
                      </a14:backgroundRemoval>
                    </a14:imgEffect>
                  </a14:imgLayer>
                </a14:imgProps>
              </a:ext>
              <a:ext uri="{28A0092B-C50C-407E-A947-70E740481C1C}">
                <a14:useLocalDpi xmlns:a14="http://schemas.microsoft.com/office/drawing/2010/main" val="0"/>
              </a:ext>
            </a:extLst>
          </a:blip>
          <a:srcRect/>
          <a:stretch>
            <a:fillRect/>
          </a:stretch>
        </p:blipFill>
        <p:spPr bwMode="auto">
          <a:xfrm>
            <a:off x="129330" y="3767484"/>
            <a:ext cx="2205716" cy="1960636"/>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D8E701D3-5A33-46FE-AA2A-7A499CB0385A}"/>
              </a:ext>
            </a:extLst>
          </p:cNvPr>
          <p:cNvSpPr txBox="1"/>
          <p:nvPr/>
        </p:nvSpPr>
        <p:spPr>
          <a:xfrm>
            <a:off x="516679" y="1075454"/>
            <a:ext cx="4104718" cy="2031518"/>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Information includes:</a:t>
            </a:r>
          </a:p>
          <a:p>
            <a:pPr marL="171450" indent="-171450">
              <a:lnSpc>
                <a:spcPts val="1750"/>
              </a:lnSpc>
              <a:spcBef>
                <a:spcPts val="900"/>
              </a:spcBef>
              <a:buFont typeface="Arial" panose="020B0604020202020204" pitchFamily="34" charset="0"/>
              <a:buChar char="•"/>
            </a:pPr>
            <a:r>
              <a:rPr lang="en-US" sz="1200" b="1" dirty="0">
                <a:latin typeface="Lato Light" panose="020F0502020204030203" pitchFamily="34" charset="0"/>
                <a:ea typeface="Lato Light" panose="020F0502020204030203" pitchFamily="34" charset="0"/>
                <a:cs typeface="Lato Light" panose="020F0502020204030203" pitchFamily="34" charset="0"/>
              </a:rPr>
              <a:t>Patient demographic </a:t>
            </a:r>
            <a:r>
              <a:rPr lang="en-US" sz="1200" dirty="0">
                <a:latin typeface="Lato Light" panose="020F0502020204030203" pitchFamily="34" charset="0"/>
                <a:ea typeface="Lato Light" panose="020F0502020204030203" pitchFamily="34" charset="0"/>
                <a:cs typeface="Lato Light" panose="020F0502020204030203" pitchFamily="34" charset="0"/>
              </a:rPr>
              <a:t>(age distribution, each patient type percentage, level of cooperation distribution)</a:t>
            </a:r>
          </a:p>
          <a:p>
            <a:pPr marL="171450" indent="-171450">
              <a:lnSpc>
                <a:spcPts val="1750"/>
              </a:lnSpc>
              <a:spcBef>
                <a:spcPts val="900"/>
              </a:spcBef>
              <a:buFont typeface="Arial" panose="020B0604020202020204" pitchFamily="34" charset="0"/>
              <a:buChar char="•"/>
            </a:pPr>
            <a:r>
              <a:rPr lang="en-US" sz="1200" b="1" dirty="0">
                <a:latin typeface="Lato Light" panose="020F0502020204030203" pitchFamily="34" charset="0"/>
                <a:ea typeface="Lato Light" panose="020F0502020204030203" pitchFamily="34" charset="0"/>
                <a:cs typeface="Lato Light" panose="020F0502020204030203" pitchFamily="34" charset="0"/>
              </a:rPr>
              <a:t>Work-hour distribution </a:t>
            </a:r>
            <a:r>
              <a:rPr lang="en-US" sz="1200" dirty="0">
                <a:latin typeface="Lato Light" panose="020F0502020204030203" pitchFamily="34" charset="0"/>
                <a:ea typeface="Lato Light" panose="020F0502020204030203" pitchFamily="34" charset="0"/>
                <a:cs typeface="Lato Light" panose="020F0502020204030203" pitchFamily="34" charset="0"/>
              </a:rPr>
              <a:t>(working hour allocation between the successful scan,  failed scans, idle time, recalled subject)</a:t>
            </a:r>
          </a:p>
          <a:p>
            <a:pPr marL="171450" indent="-171450">
              <a:lnSpc>
                <a:spcPts val="1750"/>
              </a:lnSpc>
              <a:spcBef>
                <a:spcPts val="900"/>
              </a:spcBef>
              <a:buFont typeface="Arial" panose="020B0604020202020204" pitchFamily="34" charset="0"/>
              <a:buChar char="•"/>
            </a:pPr>
            <a:r>
              <a:rPr lang="en-US" sz="1200" b="1" dirty="0">
                <a:latin typeface="Lato Light" panose="020F0502020204030203" pitchFamily="34" charset="0"/>
                <a:ea typeface="Lato Light" panose="020F0502020204030203" pitchFamily="34" charset="0"/>
                <a:cs typeface="Lato Light" panose="020F0502020204030203" pitchFamily="34" charset="0"/>
              </a:rPr>
              <a:t>Number of orders</a:t>
            </a:r>
            <a:endParaRPr lang="en-US" sz="1200" dirty="0">
              <a:latin typeface="Lato Light" panose="020F0502020204030203" pitchFamily="34" charset="0"/>
              <a:ea typeface="Lato Light" panose="020F0502020204030203" pitchFamily="34" charset="0"/>
              <a:cs typeface="Lato Light" panose="020F0502020204030203" pitchFamily="34" charset="0"/>
            </a:endParaRPr>
          </a:p>
        </p:txBody>
      </p:sp>
      <p:graphicFrame>
        <p:nvGraphicFramePr>
          <p:cNvPr id="48" name="Chart 47">
            <a:extLst>
              <a:ext uri="{FF2B5EF4-FFF2-40B4-BE49-F238E27FC236}">
                <a16:creationId xmlns:a16="http://schemas.microsoft.com/office/drawing/2014/main" id="{EF6326F3-88ED-3345-807F-A5DA59A048AA}"/>
              </a:ext>
            </a:extLst>
          </p:cNvPr>
          <p:cNvGraphicFramePr/>
          <p:nvPr>
            <p:extLst>
              <p:ext uri="{D42A27DB-BD31-4B8C-83A1-F6EECF244321}">
                <p14:modId xmlns:p14="http://schemas.microsoft.com/office/powerpoint/2010/main" val="4011576504"/>
              </p:ext>
            </p:extLst>
          </p:nvPr>
        </p:nvGraphicFramePr>
        <p:xfrm>
          <a:off x="4202272" y="1156509"/>
          <a:ext cx="3030970" cy="2389846"/>
        </p:xfrm>
        <a:graphic>
          <a:graphicData uri="http://schemas.openxmlformats.org/drawingml/2006/chart">
            <c:chart xmlns:c="http://schemas.openxmlformats.org/drawingml/2006/chart" xmlns:r="http://schemas.openxmlformats.org/officeDocument/2006/relationships" r:id="rId4"/>
          </a:graphicData>
        </a:graphic>
      </p:graphicFrame>
      <p:sp>
        <p:nvSpPr>
          <p:cNvPr id="50" name="Freeform 253">
            <a:extLst>
              <a:ext uri="{FF2B5EF4-FFF2-40B4-BE49-F238E27FC236}">
                <a16:creationId xmlns:a16="http://schemas.microsoft.com/office/drawing/2014/main" id="{1D3574A1-E741-490D-B04A-C8DA876168DE}"/>
              </a:ext>
            </a:extLst>
          </p:cNvPr>
          <p:cNvSpPr>
            <a:spLocks noEditPoints="1"/>
          </p:cNvSpPr>
          <p:nvPr/>
        </p:nvSpPr>
        <p:spPr bwMode="auto">
          <a:xfrm>
            <a:off x="5854906" y="2245145"/>
            <a:ext cx="335898" cy="212573"/>
          </a:xfrm>
          <a:custGeom>
            <a:avLst/>
            <a:gdLst>
              <a:gd name="T0" fmla="*/ 36 w 176"/>
              <a:gd name="T1" fmla="*/ 48 h 112"/>
              <a:gd name="T2" fmla="*/ 66 w 176"/>
              <a:gd name="T3" fmla="*/ 60 h 112"/>
              <a:gd name="T4" fmla="*/ 69 w 176"/>
              <a:gd name="T5" fmla="*/ 64 h 112"/>
              <a:gd name="T6" fmla="*/ 67 w 176"/>
              <a:gd name="T7" fmla="*/ 56 h 112"/>
              <a:gd name="T8" fmla="*/ 8 w 176"/>
              <a:gd name="T9" fmla="*/ 24 h 112"/>
              <a:gd name="T10" fmla="*/ 8 w 176"/>
              <a:gd name="T11" fmla="*/ 112 h 112"/>
              <a:gd name="T12" fmla="*/ 144 w 176"/>
              <a:gd name="T13" fmla="*/ 32 h 112"/>
              <a:gd name="T14" fmla="*/ 16 w 176"/>
              <a:gd name="T15" fmla="*/ 36 h 112"/>
              <a:gd name="T16" fmla="*/ 12 w 176"/>
              <a:gd name="T17" fmla="*/ 32 h 112"/>
              <a:gd name="T18" fmla="*/ 12 w 176"/>
              <a:gd name="T19" fmla="*/ 96 h 112"/>
              <a:gd name="T20" fmla="*/ 132 w 176"/>
              <a:gd name="T21" fmla="*/ 104 h 112"/>
              <a:gd name="T22" fmla="*/ 136 w 176"/>
              <a:gd name="T23" fmla="*/ 100 h 112"/>
              <a:gd name="T24" fmla="*/ 132 w 176"/>
              <a:gd name="T25" fmla="*/ 88 h 112"/>
              <a:gd name="T26" fmla="*/ 23 w 176"/>
              <a:gd name="T27" fmla="*/ 104 h 112"/>
              <a:gd name="T28" fmla="*/ 8 w 176"/>
              <a:gd name="T29" fmla="*/ 89 h 112"/>
              <a:gd name="T30" fmla="*/ 24 w 176"/>
              <a:gd name="T31" fmla="*/ 36 h 112"/>
              <a:gd name="T32" fmla="*/ 120 w 176"/>
              <a:gd name="T33" fmla="*/ 36 h 112"/>
              <a:gd name="T34" fmla="*/ 136 w 176"/>
              <a:gd name="T35" fmla="*/ 89 h 112"/>
              <a:gd name="T36" fmla="*/ 132 w 176"/>
              <a:gd name="T37" fmla="*/ 32 h 112"/>
              <a:gd name="T38" fmla="*/ 108 w 176"/>
              <a:gd name="T39" fmla="*/ 88 h 112"/>
              <a:gd name="T40" fmla="*/ 112 w 176"/>
              <a:gd name="T41" fmla="*/ 92 h 112"/>
              <a:gd name="T42" fmla="*/ 75 w 176"/>
              <a:gd name="T43" fmla="*/ 71 h 112"/>
              <a:gd name="T44" fmla="*/ 77 w 176"/>
              <a:gd name="T45" fmla="*/ 79 h 112"/>
              <a:gd name="T46" fmla="*/ 77 w 176"/>
              <a:gd name="T47" fmla="*/ 72 h 112"/>
              <a:gd name="T48" fmla="*/ 32 w 176"/>
              <a:gd name="T49" fmla="*/ 8 h 112"/>
              <a:gd name="T50" fmla="*/ 40 w 176"/>
              <a:gd name="T51" fmla="*/ 12 h 112"/>
              <a:gd name="T52" fmla="*/ 168 w 176"/>
              <a:gd name="T53" fmla="*/ 80 h 112"/>
              <a:gd name="T54" fmla="*/ 156 w 176"/>
              <a:gd name="T55" fmla="*/ 88 h 112"/>
              <a:gd name="T56" fmla="*/ 176 w 176"/>
              <a:gd name="T57" fmla="*/ 8 h 112"/>
              <a:gd name="T58" fmla="*/ 44 w 176"/>
              <a:gd name="T59" fmla="*/ 68 h 112"/>
              <a:gd name="T60" fmla="*/ 72 w 176"/>
              <a:gd name="T61" fmla="*/ 40 h 112"/>
              <a:gd name="T62" fmla="*/ 77 w 176"/>
              <a:gd name="T63" fmla="*/ 84 h 112"/>
              <a:gd name="T64" fmla="*/ 70 w 176"/>
              <a:gd name="T65" fmla="*/ 88 h 112"/>
              <a:gd name="T66" fmla="*/ 63 w 176"/>
              <a:gd name="T67" fmla="*/ 82 h 112"/>
              <a:gd name="T68" fmla="*/ 65 w 176"/>
              <a:gd name="T69" fmla="*/ 74 h 112"/>
              <a:gd name="T70" fmla="*/ 70 w 176"/>
              <a:gd name="T71" fmla="*/ 70 h 112"/>
              <a:gd name="T72" fmla="*/ 62 w 176"/>
              <a:gd name="T73" fmla="*/ 64 h 112"/>
              <a:gd name="T74" fmla="*/ 64 w 176"/>
              <a:gd name="T75" fmla="*/ 53 h 112"/>
              <a:gd name="T76" fmla="*/ 70 w 176"/>
              <a:gd name="T77" fmla="*/ 48 h 112"/>
              <a:gd name="T78" fmla="*/ 77 w 176"/>
              <a:gd name="T79" fmla="*/ 52 h 112"/>
              <a:gd name="T80" fmla="*/ 83 w 176"/>
              <a:gd name="T81" fmla="*/ 60 h 112"/>
              <a:gd name="T82" fmla="*/ 74 w 176"/>
              <a:gd name="T83" fmla="*/ 55 h 112"/>
              <a:gd name="T84" fmla="*/ 81 w 176"/>
              <a:gd name="T85" fmla="*/ 68 h 112"/>
              <a:gd name="T86" fmla="*/ 83 w 176"/>
              <a:gd name="T87" fmla="*/ 7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 h="112">
                <a:moveTo>
                  <a:pt x="36" y="40"/>
                </a:moveTo>
                <a:cubicBezTo>
                  <a:pt x="34" y="40"/>
                  <a:pt x="32" y="42"/>
                  <a:pt x="32" y="44"/>
                </a:cubicBezTo>
                <a:cubicBezTo>
                  <a:pt x="32" y="46"/>
                  <a:pt x="34" y="48"/>
                  <a:pt x="36" y="48"/>
                </a:cubicBezTo>
                <a:cubicBezTo>
                  <a:pt x="38" y="48"/>
                  <a:pt x="40" y="46"/>
                  <a:pt x="40" y="44"/>
                </a:cubicBezTo>
                <a:cubicBezTo>
                  <a:pt x="40" y="42"/>
                  <a:pt x="38" y="40"/>
                  <a:pt x="36" y="40"/>
                </a:cubicBezTo>
                <a:moveTo>
                  <a:pt x="66" y="60"/>
                </a:moveTo>
                <a:cubicBezTo>
                  <a:pt x="66" y="60"/>
                  <a:pt x="66" y="61"/>
                  <a:pt x="66" y="61"/>
                </a:cubicBezTo>
                <a:cubicBezTo>
                  <a:pt x="67" y="62"/>
                  <a:pt x="67" y="62"/>
                  <a:pt x="68" y="63"/>
                </a:cubicBezTo>
                <a:cubicBezTo>
                  <a:pt x="68" y="63"/>
                  <a:pt x="69" y="63"/>
                  <a:pt x="69" y="64"/>
                </a:cubicBezTo>
                <a:cubicBezTo>
                  <a:pt x="70" y="64"/>
                  <a:pt x="70" y="64"/>
                  <a:pt x="70" y="64"/>
                </a:cubicBezTo>
                <a:cubicBezTo>
                  <a:pt x="70" y="55"/>
                  <a:pt x="70" y="55"/>
                  <a:pt x="70" y="55"/>
                </a:cubicBezTo>
                <a:cubicBezTo>
                  <a:pt x="69" y="55"/>
                  <a:pt x="68" y="56"/>
                  <a:pt x="67" y="56"/>
                </a:cubicBezTo>
                <a:cubicBezTo>
                  <a:pt x="66" y="57"/>
                  <a:pt x="66" y="58"/>
                  <a:pt x="66" y="60"/>
                </a:cubicBezTo>
                <a:moveTo>
                  <a:pt x="136" y="24"/>
                </a:moveTo>
                <a:cubicBezTo>
                  <a:pt x="8" y="24"/>
                  <a:pt x="8" y="24"/>
                  <a:pt x="8" y="24"/>
                </a:cubicBezTo>
                <a:cubicBezTo>
                  <a:pt x="4" y="24"/>
                  <a:pt x="0" y="28"/>
                  <a:pt x="0" y="32"/>
                </a:cubicBezTo>
                <a:cubicBezTo>
                  <a:pt x="0" y="104"/>
                  <a:pt x="0" y="104"/>
                  <a:pt x="0" y="104"/>
                </a:cubicBezTo>
                <a:cubicBezTo>
                  <a:pt x="0" y="108"/>
                  <a:pt x="4" y="112"/>
                  <a:pt x="8" y="112"/>
                </a:cubicBezTo>
                <a:cubicBezTo>
                  <a:pt x="136" y="112"/>
                  <a:pt x="136" y="112"/>
                  <a:pt x="136" y="112"/>
                </a:cubicBezTo>
                <a:cubicBezTo>
                  <a:pt x="140" y="112"/>
                  <a:pt x="144" y="108"/>
                  <a:pt x="144" y="104"/>
                </a:cubicBezTo>
                <a:cubicBezTo>
                  <a:pt x="144" y="32"/>
                  <a:pt x="144" y="32"/>
                  <a:pt x="144" y="32"/>
                </a:cubicBezTo>
                <a:cubicBezTo>
                  <a:pt x="144" y="28"/>
                  <a:pt x="140" y="24"/>
                  <a:pt x="136" y="24"/>
                </a:cubicBezTo>
                <a:moveTo>
                  <a:pt x="12" y="32"/>
                </a:moveTo>
                <a:cubicBezTo>
                  <a:pt x="14" y="32"/>
                  <a:pt x="16" y="34"/>
                  <a:pt x="16" y="36"/>
                </a:cubicBezTo>
                <a:cubicBezTo>
                  <a:pt x="16" y="38"/>
                  <a:pt x="14" y="40"/>
                  <a:pt x="12" y="40"/>
                </a:cubicBezTo>
                <a:cubicBezTo>
                  <a:pt x="10" y="40"/>
                  <a:pt x="8" y="38"/>
                  <a:pt x="8" y="36"/>
                </a:cubicBezTo>
                <a:cubicBezTo>
                  <a:pt x="8" y="34"/>
                  <a:pt x="10" y="32"/>
                  <a:pt x="12" y="32"/>
                </a:cubicBezTo>
                <a:moveTo>
                  <a:pt x="12" y="104"/>
                </a:moveTo>
                <a:cubicBezTo>
                  <a:pt x="10" y="104"/>
                  <a:pt x="8" y="102"/>
                  <a:pt x="8" y="100"/>
                </a:cubicBezTo>
                <a:cubicBezTo>
                  <a:pt x="8" y="98"/>
                  <a:pt x="10" y="96"/>
                  <a:pt x="12" y="96"/>
                </a:cubicBezTo>
                <a:cubicBezTo>
                  <a:pt x="14" y="96"/>
                  <a:pt x="16" y="98"/>
                  <a:pt x="16" y="100"/>
                </a:cubicBezTo>
                <a:cubicBezTo>
                  <a:pt x="16" y="102"/>
                  <a:pt x="14" y="104"/>
                  <a:pt x="12" y="104"/>
                </a:cubicBezTo>
                <a:moveTo>
                  <a:pt x="132" y="104"/>
                </a:moveTo>
                <a:cubicBezTo>
                  <a:pt x="130" y="104"/>
                  <a:pt x="128" y="102"/>
                  <a:pt x="128" y="100"/>
                </a:cubicBezTo>
                <a:cubicBezTo>
                  <a:pt x="128" y="98"/>
                  <a:pt x="130" y="96"/>
                  <a:pt x="132" y="96"/>
                </a:cubicBezTo>
                <a:cubicBezTo>
                  <a:pt x="134" y="96"/>
                  <a:pt x="136" y="98"/>
                  <a:pt x="136" y="100"/>
                </a:cubicBezTo>
                <a:cubicBezTo>
                  <a:pt x="136" y="102"/>
                  <a:pt x="134" y="104"/>
                  <a:pt x="132" y="104"/>
                </a:cubicBezTo>
                <a:moveTo>
                  <a:pt x="136" y="89"/>
                </a:moveTo>
                <a:cubicBezTo>
                  <a:pt x="135" y="88"/>
                  <a:pt x="133" y="88"/>
                  <a:pt x="132" y="88"/>
                </a:cubicBezTo>
                <a:cubicBezTo>
                  <a:pt x="125" y="88"/>
                  <a:pt x="120" y="93"/>
                  <a:pt x="120" y="100"/>
                </a:cubicBezTo>
                <a:cubicBezTo>
                  <a:pt x="120" y="101"/>
                  <a:pt x="120" y="103"/>
                  <a:pt x="121" y="104"/>
                </a:cubicBezTo>
                <a:cubicBezTo>
                  <a:pt x="23" y="104"/>
                  <a:pt x="23" y="104"/>
                  <a:pt x="23" y="104"/>
                </a:cubicBezTo>
                <a:cubicBezTo>
                  <a:pt x="24" y="103"/>
                  <a:pt x="24" y="101"/>
                  <a:pt x="24" y="100"/>
                </a:cubicBezTo>
                <a:cubicBezTo>
                  <a:pt x="24" y="93"/>
                  <a:pt x="19" y="88"/>
                  <a:pt x="12" y="88"/>
                </a:cubicBezTo>
                <a:cubicBezTo>
                  <a:pt x="11" y="88"/>
                  <a:pt x="9" y="88"/>
                  <a:pt x="8" y="89"/>
                </a:cubicBezTo>
                <a:cubicBezTo>
                  <a:pt x="8" y="47"/>
                  <a:pt x="8" y="47"/>
                  <a:pt x="8" y="47"/>
                </a:cubicBezTo>
                <a:cubicBezTo>
                  <a:pt x="9" y="48"/>
                  <a:pt x="11" y="48"/>
                  <a:pt x="12" y="48"/>
                </a:cubicBezTo>
                <a:cubicBezTo>
                  <a:pt x="19" y="48"/>
                  <a:pt x="24" y="43"/>
                  <a:pt x="24" y="36"/>
                </a:cubicBezTo>
                <a:cubicBezTo>
                  <a:pt x="24" y="35"/>
                  <a:pt x="24" y="33"/>
                  <a:pt x="23" y="32"/>
                </a:cubicBezTo>
                <a:cubicBezTo>
                  <a:pt x="121" y="32"/>
                  <a:pt x="121" y="32"/>
                  <a:pt x="121" y="32"/>
                </a:cubicBezTo>
                <a:cubicBezTo>
                  <a:pt x="120" y="33"/>
                  <a:pt x="120" y="35"/>
                  <a:pt x="120" y="36"/>
                </a:cubicBezTo>
                <a:cubicBezTo>
                  <a:pt x="120" y="43"/>
                  <a:pt x="125" y="48"/>
                  <a:pt x="132" y="48"/>
                </a:cubicBezTo>
                <a:cubicBezTo>
                  <a:pt x="133" y="48"/>
                  <a:pt x="135" y="48"/>
                  <a:pt x="136" y="47"/>
                </a:cubicBezTo>
                <a:lnTo>
                  <a:pt x="136" y="89"/>
                </a:lnTo>
                <a:close/>
                <a:moveTo>
                  <a:pt x="132" y="40"/>
                </a:moveTo>
                <a:cubicBezTo>
                  <a:pt x="130" y="40"/>
                  <a:pt x="128" y="38"/>
                  <a:pt x="128" y="36"/>
                </a:cubicBezTo>
                <a:cubicBezTo>
                  <a:pt x="128" y="34"/>
                  <a:pt x="130" y="32"/>
                  <a:pt x="132" y="32"/>
                </a:cubicBezTo>
                <a:cubicBezTo>
                  <a:pt x="134" y="32"/>
                  <a:pt x="136" y="34"/>
                  <a:pt x="136" y="36"/>
                </a:cubicBezTo>
                <a:cubicBezTo>
                  <a:pt x="136" y="38"/>
                  <a:pt x="134" y="40"/>
                  <a:pt x="132" y="40"/>
                </a:cubicBezTo>
                <a:moveTo>
                  <a:pt x="108" y="88"/>
                </a:moveTo>
                <a:cubicBezTo>
                  <a:pt x="106" y="88"/>
                  <a:pt x="104" y="90"/>
                  <a:pt x="104" y="92"/>
                </a:cubicBezTo>
                <a:cubicBezTo>
                  <a:pt x="104" y="94"/>
                  <a:pt x="106" y="96"/>
                  <a:pt x="108" y="96"/>
                </a:cubicBezTo>
                <a:cubicBezTo>
                  <a:pt x="110" y="96"/>
                  <a:pt x="112" y="94"/>
                  <a:pt x="112" y="92"/>
                </a:cubicBezTo>
                <a:cubicBezTo>
                  <a:pt x="112" y="90"/>
                  <a:pt x="110" y="88"/>
                  <a:pt x="108" y="88"/>
                </a:cubicBezTo>
                <a:moveTo>
                  <a:pt x="77" y="72"/>
                </a:moveTo>
                <a:cubicBezTo>
                  <a:pt x="76" y="71"/>
                  <a:pt x="76" y="71"/>
                  <a:pt x="75" y="71"/>
                </a:cubicBezTo>
                <a:cubicBezTo>
                  <a:pt x="75" y="71"/>
                  <a:pt x="74" y="71"/>
                  <a:pt x="74" y="70"/>
                </a:cubicBezTo>
                <a:cubicBezTo>
                  <a:pt x="74" y="81"/>
                  <a:pt x="74" y="81"/>
                  <a:pt x="74" y="81"/>
                </a:cubicBezTo>
                <a:cubicBezTo>
                  <a:pt x="75" y="80"/>
                  <a:pt x="76" y="80"/>
                  <a:pt x="77" y="79"/>
                </a:cubicBezTo>
                <a:cubicBezTo>
                  <a:pt x="78" y="79"/>
                  <a:pt x="79" y="77"/>
                  <a:pt x="79" y="75"/>
                </a:cubicBezTo>
                <a:cubicBezTo>
                  <a:pt x="79" y="75"/>
                  <a:pt x="79" y="74"/>
                  <a:pt x="78" y="73"/>
                </a:cubicBezTo>
                <a:cubicBezTo>
                  <a:pt x="78" y="73"/>
                  <a:pt x="78" y="72"/>
                  <a:pt x="77" y="72"/>
                </a:cubicBezTo>
                <a:moveTo>
                  <a:pt x="168" y="0"/>
                </a:moveTo>
                <a:cubicBezTo>
                  <a:pt x="40" y="0"/>
                  <a:pt x="40" y="0"/>
                  <a:pt x="40" y="0"/>
                </a:cubicBezTo>
                <a:cubicBezTo>
                  <a:pt x="36" y="0"/>
                  <a:pt x="32" y="4"/>
                  <a:pt x="32" y="8"/>
                </a:cubicBezTo>
                <a:cubicBezTo>
                  <a:pt x="32" y="12"/>
                  <a:pt x="32" y="12"/>
                  <a:pt x="32" y="12"/>
                </a:cubicBezTo>
                <a:cubicBezTo>
                  <a:pt x="32" y="14"/>
                  <a:pt x="34" y="16"/>
                  <a:pt x="36" y="16"/>
                </a:cubicBezTo>
                <a:cubicBezTo>
                  <a:pt x="38" y="16"/>
                  <a:pt x="40" y="14"/>
                  <a:pt x="40" y="12"/>
                </a:cubicBezTo>
                <a:cubicBezTo>
                  <a:pt x="40" y="8"/>
                  <a:pt x="40" y="8"/>
                  <a:pt x="40" y="8"/>
                </a:cubicBezTo>
                <a:cubicBezTo>
                  <a:pt x="168" y="8"/>
                  <a:pt x="168" y="8"/>
                  <a:pt x="168" y="8"/>
                </a:cubicBezTo>
                <a:cubicBezTo>
                  <a:pt x="168" y="80"/>
                  <a:pt x="168" y="80"/>
                  <a:pt x="168" y="80"/>
                </a:cubicBezTo>
                <a:cubicBezTo>
                  <a:pt x="156" y="80"/>
                  <a:pt x="156" y="80"/>
                  <a:pt x="156" y="80"/>
                </a:cubicBezTo>
                <a:cubicBezTo>
                  <a:pt x="154" y="80"/>
                  <a:pt x="152" y="82"/>
                  <a:pt x="152" y="84"/>
                </a:cubicBezTo>
                <a:cubicBezTo>
                  <a:pt x="152" y="86"/>
                  <a:pt x="154" y="88"/>
                  <a:pt x="156" y="88"/>
                </a:cubicBezTo>
                <a:cubicBezTo>
                  <a:pt x="168" y="88"/>
                  <a:pt x="168" y="88"/>
                  <a:pt x="168" y="88"/>
                </a:cubicBezTo>
                <a:cubicBezTo>
                  <a:pt x="172" y="88"/>
                  <a:pt x="176" y="84"/>
                  <a:pt x="176" y="80"/>
                </a:cubicBezTo>
                <a:cubicBezTo>
                  <a:pt x="176" y="8"/>
                  <a:pt x="176" y="8"/>
                  <a:pt x="176" y="8"/>
                </a:cubicBezTo>
                <a:cubicBezTo>
                  <a:pt x="176" y="4"/>
                  <a:pt x="172" y="0"/>
                  <a:pt x="168" y="0"/>
                </a:cubicBezTo>
                <a:moveTo>
                  <a:pt x="72" y="40"/>
                </a:moveTo>
                <a:cubicBezTo>
                  <a:pt x="57" y="40"/>
                  <a:pt x="44" y="53"/>
                  <a:pt x="44" y="68"/>
                </a:cubicBezTo>
                <a:cubicBezTo>
                  <a:pt x="44" y="83"/>
                  <a:pt x="57" y="96"/>
                  <a:pt x="72" y="96"/>
                </a:cubicBezTo>
                <a:cubicBezTo>
                  <a:pt x="87" y="96"/>
                  <a:pt x="100" y="83"/>
                  <a:pt x="100" y="68"/>
                </a:cubicBezTo>
                <a:cubicBezTo>
                  <a:pt x="100" y="53"/>
                  <a:pt x="87" y="40"/>
                  <a:pt x="72" y="40"/>
                </a:cubicBezTo>
                <a:moveTo>
                  <a:pt x="83" y="79"/>
                </a:moveTo>
                <a:cubicBezTo>
                  <a:pt x="83" y="80"/>
                  <a:pt x="82" y="81"/>
                  <a:pt x="81" y="82"/>
                </a:cubicBezTo>
                <a:cubicBezTo>
                  <a:pt x="80" y="83"/>
                  <a:pt x="79" y="84"/>
                  <a:pt x="77" y="84"/>
                </a:cubicBezTo>
                <a:cubicBezTo>
                  <a:pt x="76" y="85"/>
                  <a:pt x="75" y="85"/>
                  <a:pt x="74" y="85"/>
                </a:cubicBezTo>
                <a:cubicBezTo>
                  <a:pt x="74" y="88"/>
                  <a:pt x="74" y="88"/>
                  <a:pt x="74" y="88"/>
                </a:cubicBezTo>
                <a:cubicBezTo>
                  <a:pt x="70" y="88"/>
                  <a:pt x="70" y="88"/>
                  <a:pt x="70" y="88"/>
                </a:cubicBezTo>
                <a:cubicBezTo>
                  <a:pt x="70" y="85"/>
                  <a:pt x="70" y="85"/>
                  <a:pt x="70" y="85"/>
                </a:cubicBezTo>
                <a:cubicBezTo>
                  <a:pt x="69" y="85"/>
                  <a:pt x="68" y="85"/>
                  <a:pt x="67" y="84"/>
                </a:cubicBezTo>
                <a:cubicBezTo>
                  <a:pt x="65" y="84"/>
                  <a:pt x="64" y="83"/>
                  <a:pt x="63" y="82"/>
                </a:cubicBezTo>
                <a:cubicBezTo>
                  <a:pt x="62" y="81"/>
                  <a:pt x="61" y="80"/>
                  <a:pt x="61" y="79"/>
                </a:cubicBezTo>
                <a:cubicBezTo>
                  <a:pt x="60" y="77"/>
                  <a:pt x="60" y="76"/>
                  <a:pt x="60" y="74"/>
                </a:cubicBezTo>
                <a:cubicBezTo>
                  <a:pt x="65" y="74"/>
                  <a:pt x="65" y="74"/>
                  <a:pt x="65" y="74"/>
                </a:cubicBezTo>
                <a:cubicBezTo>
                  <a:pt x="65" y="76"/>
                  <a:pt x="66" y="78"/>
                  <a:pt x="67" y="79"/>
                </a:cubicBezTo>
                <a:cubicBezTo>
                  <a:pt x="67" y="80"/>
                  <a:pt x="68" y="81"/>
                  <a:pt x="70" y="81"/>
                </a:cubicBezTo>
                <a:cubicBezTo>
                  <a:pt x="70" y="70"/>
                  <a:pt x="70" y="70"/>
                  <a:pt x="70" y="70"/>
                </a:cubicBezTo>
                <a:cubicBezTo>
                  <a:pt x="69" y="69"/>
                  <a:pt x="68" y="69"/>
                  <a:pt x="67" y="69"/>
                </a:cubicBezTo>
                <a:cubicBezTo>
                  <a:pt x="66" y="68"/>
                  <a:pt x="65" y="68"/>
                  <a:pt x="64" y="67"/>
                </a:cubicBezTo>
                <a:cubicBezTo>
                  <a:pt x="63" y="66"/>
                  <a:pt x="62" y="65"/>
                  <a:pt x="62" y="64"/>
                </a:cubicBezTo>
                <a:cubicBezTo>
                  <a:pt x="61" y="63"/>
                  <a:pt x="61" y="62"/>
                  <a:pt x="61" y="60"/>
                </a:cubicBezTo>
                <a:cubicBezTo>
                  <a:pt x="61" y="58"/>
                  <a:pt x="61" y="57"/>
                  <a:pt x="62" y="56"/>
                </a:cubicBezTo>
                <a:cubicBezTo>
                  <a:pt x="62" y="55"/>
                  <a:pt x="63" y="54"/>
                  <a:pt x="64" y="53"/>
                </a:cubicBezTo>
                <a:cubicBezTo>
                  <a:pt x="65" y="53"/>
                  <a:pt x="66" y="52"/>
                  <a:pt x="67" y="52"/>
                </a:cubicBezTo>
                <a:cubicBezTo>
                  <a:pt x="68" y="51"/>
                  <a:pt x="69" y="51"/>
                  <a:pt x="70" y="51"/>
                </a:cubicBezTo>
                <a:cubicBezTo>
                  <a:pt x="70" y="48"/>
                  <a:pt x="70" y="48"/>
                  <a:pt x="70" y="48"/>
                </a:cubicBezTo>
                <a:cubicBezTo>
                  <a:pt x="74" y="48"/>
                  <a:pt x="74" y="48"/>
                  <a:pt x="74" y="48"/>
                </a:cubicBezTo>
                <a:cubicBezTo>
                  <a:pt x="74" y="51"/>
                  <a:pt x="74" y="51"/>
                  <a:pt x="74" y="51"/>
                </a:cubicBezTo>
                <a:cubicBezTo>
                  <a:pt x="75" y="51"/>
                  <a:pt x="76" y="51"/>
                  <a:pt x="77" y="52"/>
                </a:cubicBezTo>
                <a:cubicBezTo>
                  <a:pt x="78" y="52"/>
                  <a:pt x="79" y="52"/>
                  <a:pt x="80" y="53"/>
                </a:cubicBezTo>
                <a:cubicBezTo>
                  <a:pt x="81" y="54"/>
                  <a:pt x="82" y="55"/>
                  <a:pt x="82" y="56"/>
                </a:cubicBezTo>
                <a:cubicBezTo>
                  <a:pt x="83" y="57"/>
                  <a:pt x="83" y="58"/>
                  <a:pt x="83" y="60"/>
                </a:cubicBezTo>
                <a:cubicBezTo>
                  <a:pt x="78" y="60"/>
                  <a:pt x="78" y="60"/>
                  <a:pt x="78" y="60"/>
                </a:cubicBezTo>
                <a:cubicBezTo>
                  <a:pt x="78" y="58"/>
                  <a:pt x="77" y="57"/>
                  <a:pt x="77" y="56"/>
                </a:cubicBezTo>
                <a:cubicBezTo>
                  <a:pt x="76" y="56"/>
                  <a:pt x="75" y="55"/>
                  <a:pt x="74" y="55"/>
                </a:cubicBezTo>
                <a:cubicBezTo>
                  <a:pt x="74" y="65"/>
                  <a:pt x="74" y="65"/>
                  <a:pt x="74" y="65"/>
                </a:cubicBezTo>
                <a:cubicBezTo>
                  <a:pt x="75" y="65"/>
                  <a:pt x="76" y="66"/>
                  <a:pt x="77" y="66"/>
                </a:cubicBezTo>
                <a:cubicBezTo>
                  <a:pt x="78" y="66"/>
                  <a:pt x="80" y="67"/>
                  <a:pt x="81" y="68"/>
                </a:cubicBezTo>
                <a:cubicBezTo>
                  <a:pt x="82" y="69"/>
                  <a:pt x="82" y="69"/>
                  <a:pt x="83" y="71"/>
                </a:cubicBezTo>
                <a:cubicBezTo>
                  <a:pt x="84" y="72"/>
                  <a:pt x="84" y="73"/>
                  <a:pt x="84" y="75"/>
                </a:cubicBezTo>
                <a:cubicBezTo>
                  <a:pt x="84" y="76"/>
                  <a:pt x="84" y="78"/>
                  <a:pt x="83" y="7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29137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5836D33D-98F5-394A-A77E-6B8DDA2B2049}"/>
              </a:ext>
            </a:extLst>
          </p:cNvPr>
          <p:cNvSpPr txBox="1"/>
          <p:nvPr/>
        </p:nvSpPr>
        <p:spPr>
          <a:xfrm>
            <a:off x="973161" y="260337"/>
            <a:ext cx="4597349" cy="646331"/>
          </a:xfrm>
          <a:prstGeom prst="rect">
            <a:avLst/>
          </a:prstGeom>
          <a:noFill/>
        </p:spPr>
        <p:txBody>
          <a:bodyPr wrap="none" rtlCol="0">
            <a:spAutoFit/>
          </a:bodyPr>
          <a:lstStyle/>
          <a:p>
            <a:pPr algn="ctr"/>
            <a:r>
              <a:rPr lang="en-US" sz="3600" b="1" dirty="0">
                <a:solidFill>
                  <a:schemeClr val="tx2"/>
                </a:solidFill>
                <a:latin typeface="Poppins" pitchFamily="2" charset="77"/>
                <a:cs typeface="Poppins" pitchFamily="2" charset="77"/>
              </a:rPr>
              <a:t>DETAILED PROCESS 4/5</a:t>
            </a:r>
          </a:p>
        </p:txBody>
      </p:sp>
      <p:sp>
        <p:nvSpPr>
          <p:cNvPr id="42" name="Shape 19243">
            <a:extLst>
              <a:ext uri="{FF2B5EF4-FFF2-40B4-BE49-F238E27FC236}">
                <a16:creationId xmlns:a16="http://schemas.microsoft.com/office/drawing/2014/main" id="{95D8424D-E209-3941-8D75-EF52C0E826BF}"/>
              </a:ext>
            </a:extLst>
          </p:cNvPr>
          <p:cNvSpPr/>
          <p:nvPr/>
        </p:nvSpPr>
        <p:spPr>
          <a:xfrm>
            <a:off x="1699613" y="2887680"/>
            <a:ext cx="1362835" cy="3858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2">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71" name="Freeform 70">
            <a:extLst>
              <a:ext uri="{FF2B5EF4-FFF2-40B4-BE49-F238E27FC236}">
                <a16:creationId xmlns:a16="http://schemas.microsoft.com/office/drawing/2014/main" id="{AFEF73AF-1DB1-9944-8786-604F4449049C}"/>
              </a:ext>
            </a:extLst>
          </p:cNvPr>
          <p:cNvSpPr/>
          <p:nvPr/>
        </p:nvSpPr>
        <p:spPr>
          <a:xfrm>
            <a:off x="2381152" y="3077470"/>
            <a:ext cx="681417" cy="2736273"/>
          </a:xfrm>
          <a:custGeom>
            <a:avLst/>
            <a:gdLst>
              <a:gd name="connsiteX0" fmla="*/ 1239378 w 1239378"/>
              <a:gd name="connsiteY0" fmla="*/ 0 h 4976799"/>
              <a:gd name="connsiteX1" fmla="*/ 1239378 w 1239378"/>
              <a:gd name="connsiteY1" fmla="*/ 2102469 h 4976799"/>
              <a:gd name="connsiteX2" fmla="*/ 1239378 w 1239378"/>
              <a:gd name="connsiteY2" fmla="*/ 2134026 h 4976799"/>
              <a:gd name="connsiteX3" fmla="*/ 1239378 w 1239378"/>
              <a:gd name="connsiteY3" fmla="*/ 4625891 h 4976799"/>
              <a:gd name="connsiteX4" fmla="*/ 0 w 1239378"/>
              <a:gd name="connsiteY4" fmla="*/ 4976799 h 4976799"/>
              <a:gd name="connsiteX5" fmla="*/ 0 w 1239378"/>
              <a:gd name="connsiteY5" fmla="*/ 2484903 h 4976799"/>
              <a:gd name="connsiteX6" fmla="*/ 0 w 1239378"/>
              <a:gd name="connsiteY6" fmla="*/ 2454175 h 4976799"/>
              <a:gd name="connsiteX7" fmla="*/ 0 w 1239378"/>
              <a:gd name="connsiteY7" fmla="*/ 351683 h 49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9378" h="4976799">
                <a:moveTo>
                  <a:pt x="1239378" y="0"/>
                </a:moveTo>
                <a:lnTo>
                  <a:pt x="1239378" y="2102469"/>
                </a:lnTo>
                <a:lnTo>
                  <a:pt x="1239378" y="2134026"/>
                </a:lnTo>
                <a:lnTo>
                  <a:pt x="1239378" y="4625891"/>
                </a:lnTo>
                <a:lnTo>
                  <a:pt x="0" y="4976799"/>
                </a:lnTo>
                <a:lnTo>
                  <a:pt x="0" y="2484903"/>
                </a:lnTo>
                <a:lnTo>
                  <a:pt x="0" y="2454175"/>
                </a:lnTo>
                <a:lnTo>
                  <a:pt x="0" y="351683"/>
                </a:lnTo>
                <a:close/>
              </a:path>
            </a:pathLst>
          </a:custGeom>
          <a:solidFill>
            <a:schemeClr val="accent2">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72" name="Freeform 71">
            <a:extLst>
              <a:ext uri="{FF2B5EF4-FFF2-40B4-BE49-F238E27FC236}">
                <a16:creationId xmlns:a16="http://schemas.microsoft.com/office/drawing/2014/main" id="{5BDD096D-21F3-A844-83F5-25F3A877CDC8}"/>
              </a:ext>
            </a:extLst>
          </p:cNvPr>
          <p:cNvSpPr/>
          <p:nvPr/>
        </p:nvSpPr>
        <p:spPr>
          <a:xfrm>
            <a:off x="1699735" y="3080424"/>
            <a:ext cx="681419" cy="2727257"/>
          </a:xfrm>
          <a:custGeom>
            <a:avLst/>
            <a:gdLst>
              <a:gd name="connsiteX0" fmla="*/ 0 w 1239380"/>
              <a:gd name="connsiteY0" fmla="*/ 0 h 4960400"/>
              <a:gd name="connsiteX1" fmla="*/ 1239380 w 1239380"/>
              <a:gd name="connsiteY1" fmla="*/ 351726 h 4960400"/>
              <a:gd name="connsiteX2" fmla="*/ 1239380 w 1239380"/>
              <a:gd name="connsiteY2" fmla="*/ 2448778 h 4960400"/>
              <a:gd name="connsiteX3" fmla="*/ 1239380 w 1239380"/>
              <a:gd name="connsiteY3" fmla="*/ 2479531 h 4960400"/>
              <a:gd name="connsiteX4" fmla="*/ 1239380 w 1239380"/>
              <a:gd name="connsiteY4" fmla="*/ 4960400 h 4960400"/>
              <a:gd name="connsiteX5" fmla="*/ 0 w 1239380"/>
              <a:gd name="connsiteY5" fmla="*/ 4609513 h 4960400"/>
              <a:gd name="connsiteX6" fmla="*/ 0 w 1239380"/>
              <a:gd name="connsiteY6" fmla="*/ 2128609 h 4960400"/>
              <a:gd name="connsiteX7" fmla="*/ 0 w 1239380"/>
              <a:gd name="connsiteY7" fmla="*/ 2097095 h 49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9380" h="4960400">
                <a:moveTo>
                  <a:pt x="0" y="0"/>
                </a:moveTo>
                <a:lnTo>
                  <a:pt x="1239380" y="351726"/>
                </a:lnTo>
                <a:lnTo>
                  <a:pt x="1239380" y="2448778"/>
                </a:lnTo>
                <a:lnTo>
                  <a:pt x="1239380" y="2479531"/>
                </a:lnTo>
                <a:lnTo>
                  <a:pt x="1239380" y="4960400"/>
                </a:lnTo>
                <a:lnTo>
                  <a:pt x="0" y="4609513"/>
                </a:lnTo>
                <a:lnTo>
                  <a:pt x="0" y="2128609"/>
                </a:lnTo>
                <a:lnTo>
                  <a:pt x="0" y="2097095"/>
                </a:lnTo>
                <a:close/>
              </a:path>
            </a:pathLst>
          </a:custGeom>
          <a:solidFill>
            <a:schemeClr val="accent2"/>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32" name="Shape 19253">
            <a:extLst>
              <a:ext uri="{FF2B5EF4-FFF2-40B4-BE49-F238E27FC236}">
                <a16:creationId xmlns:a16="http://schemas.microsoft.com/office/drawing/2014/main" id="{1F6F1268-70E3-9C4B-8A59-881A68394E2B}"/>
              </a:ext>
            </a:extLst>
          </p:cNvPr>
          <p:cNvSpPr/>
          <p:nvPr/>
        </p:nvSpPr>
        <p:spPr>
          <a:xfrm>
            <a:off x="2485724" y="3652064"/>
            <a:ext cx="1363839" cy="38612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3">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74" name="Freeform 73">
            <a:extLst>
              <a:ext uri="{FF2B5EF4-FFF2-40B4-BE49-F238E27FC236}">
                <a16:creationId xmlns:a16="http://schemas.microsoft.com/office/drawing/2014/main" id="{799317C4-584E-B04A-BCD8-84072854938E}"/>
              </a:ext>
            </a:extLst>
          </p:cNvPr>
          <p:cNvSpPr/>
          <p:nvPr/>
        </p:nvSpPr>
        <p:spPr>
          <a:xfrm>
            <a:off x="3167764" y="3844951"/>
            <a:ext cx="681922" cy="2185530"/>
          </a:xfrm>
          <a:custGeom>
            <a:avLst/>
            <a:gdLst>
              <a:gd name="connsiteX0" fmla="*/ 1240295 w 1240295"/>
              <a:gd name="connsiteY0" fmla="*/ 0 h 3975095"/>
              <a:gd name="connsiteX1" fmla="*/ 1240295 w 1240295"/>
              <a:gd name="connsiteY1" fmla="*/ 354134 h 3975095"/>
              <a:gd name="connsiteX2" fmla="*/ 1240295 w 1240295"/>
              <a:gd name="connsiteY2" fmla="*/ 2130177 h 3975095"/>
              <a:gd name="connsiteX3" fmla="*/ 1240295 w 1240295"/>
              <a:gd name="connsiteY3" fmla="*/ 3623895 h 3975095"/>
              <a:gd name="connsiteX4" fmla="*/ 0 w 1240295"/>
              <a:gd name="connsiteY4" fmla="*/ 3975095 h 3975095"/>
              <a:gd name="connsiteX5" fmla="*/ 0 w 1240295"/>
              <a:gd name="connsiteY5" fmla="*/ 2481358 h 3975095"/>
              <a:gd name="connsiteX6" fmla="*/ 0 w 1240295"/>
              <a:gd name="connsiteY6" fmla="*/ 706004 h 3975095"/>
              <a:gd name="connsiteX7" fmla="*/ 0 w 1240295"/>
              <a:gd name="connsiteY7" fmla="*/ 351985 h 397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0295" h="3975095">
                <a:moveTo>
                  <a:pt x="1240295" y="0"/>
                </a:moveTo>
                <a:lnTo>
                  <a:pt x="1240295" y="354134"/>
                </a:lnTo>
                <a:lnTo>
                  <a:pt x="1240295" y="2130177"/>
                </a:lnTo>
                <a:lnTo>
                  <a:pt x="1240295" y="3623895"/>
                </a:lnTo>
                <a:lnTo>
                  <a:pt x="0" y="3975095"/>
                </a:lnTo>
                <a:lnTo>
                  <a:pt x="0" y="2481358"/>
                </a:lnTo>
                <a:lnTo>
                  <a:pt x="0" y="706004"/>
                </a:lnTo>
                <a:lnTo>
                  <a:pt x="0" y="351985"/>
                </a:lnTo>
                <a:close/>
              </a:path>
            </a:pathLst>
          </a:custGeom>
          <a:solidFill>
            <a:schemeClr val="accent3">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73" name="Freeform 72">
            <a:extLst>
              <a:ext uri="{FF2B5EF4-FFF2-40B4-BE49-F238E27FC236}">
                <a16:creationId xmlns:a16="http://schemas.microsoft.com/office/drawing/2014/main" id="{5E0E32B2-6160-A944-9B58-AF686083ADA2}"/>
              </a:ext>
            </a:extLst>
          </p:cNvPr>
          <p:cNvSpPr/>
          <p:nvPr/>
        </p:nvSpPr>
        <p:spPr>
          <a:xfrm>
            <a:off x="2485845" y="3844951"/>
            <a:ext cx="681920" cy="2187767"/>
          </a:xfrm>
          <a:custGeom>
            <a:avLst/>
            <a:gdLst>
              <a:gd name="connsiteX0" fmla="*/ 0 w 1240293"/>
              <a:gd name="connsiteY0" fmla="*/ 0 h 3979163"/>
              <a:gd name="connsiteX1" fmla="*/ 1240293 w 1240293"/>
              <a:gd name="connsiteY1" fmla="*/ 351985 h 3979163"/>
              <a:gd name="connsiteX2" fmla="*/ 1240293 w 1240293"/>
              <a:gd name="connsiteY2" fmla="*/ 706064 h 3979163"/>
              <a:gd name="connsiteX3" fmla="*/ 1240293 w 1240293"/>
              <a:gd name="connsiteY3" fmla="*/ 2481358 h 3979163"/>
              <a:gd name="connsiteX4" fmla="*/ 1240293 w 1240293"/>
              <a:gd name="connsiteY4" fmla="*/ 3979163 h 3979163"/>
              <a:gd name="connsiteX5" fmla="*/ 0 w 1240293"/>
              <a:gd name="connsiteY5" fmla="*/ 3628072 h 3979163"/>
              <a:gd name="connsiteX6" fmla="*/ 0 w 1240293"/>
              <a:gd name="connsiteY6" fmla="*/ 2130177 h 3979163"/>
              <a:gd name="connsiteX7" fmla="*/ 0 w 1240293"/>
              <a:gd name="connsiteY7" fmla="*/ 354134 h 397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0293" h="3979163">
                <a:moveTo>
                  <a:pt x="0" y="0"/>
                </a:moveTo>
                <a:lnTo>
                  <a:pt x="1240293" y="351985"/>
                </a:lnTo>
                <a:lnTo>
                  <a:pt x="1240293" y="706064"/>
                </a:lnTo>
                <a:lnTo>
                  <a:pt x="1240293" y="2481358"/>
                </a:lnTo>
                <a:lnTo>
                  <a:pt x="1240293" y="3979163"/>
                </a:lnTo>
                <a:lnTo>
                  <a:pt x="0" y="3628072"/>
                </a:lnTo>
                <a:lnTo>
                  <a:pt x="0" y="2130177"/>
                </a:lnTo>
                <a:lnTo>
                  <a:pt x="0" y="354134"/>
                </a:lnTo>
                <a:close/>
              </a:path>
            </a:pathLst>
          </a:custGeom>
          <a:solidFill>
            <a:schemeClr val="accent3"/>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30" name="Shape 19260">
            <a:extLst>
              <a:ext uri="{FF2B5EF4-FFF2-40B4-BE49-F238E27FC236}">
                <a16:creationId xmlns:a16="http://schemas.microsoft.com/office/drawing/2014/main" id="{96DA606E-44B9-CF44-976D-7447F9B85C00}"/>
              </a:ext>
            </a:extLst>
          </p:cNvPr>
          <p:cNvSpPr/>
          <p:nvPr/>
        </p:nvSpPr>
        <p:spPr>
          <a:xfrm>
            <a:off x="2788319" y="3188272"/>
            <a:ext cx="757768" cy="757768"/>
          </a:xfrm>
          <a:prstGeom prst="ellipse">
            <a:avLst/>
          </a:prstGeom>
          <a:solidFill>
            <a:schemeClr val="accent3"/>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25" name="Shape 19264">
            <a:extLst>
              <a:ext uri="{FF2B5EF4-FFF2-40B4-BE49-F238E27FC236}">
                <a16:creationId xmlns:a16="http://schemas.microsoft.com/office/drawing/2014/main" id="{6E0FC655-E9AC-7745-B9BC-26D16434C45B}"/>
              </a:ext>
            </a:extLst>
          </p:cNvPr>
          <p:cNvSpPr/>
          <p:nvPr/>
        </p:nvSpPr>
        <p:spPr>
          <a:xfrm>
            <a:off x="3271835" y="4399027"/>
            <a:ext cx="1363839" cy="38612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4">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6" name="Shape 19265">
            <a:extLst>
              <a:ext uri="{FF2B5EF4-FFF2-40B4-BE49-F238E27FC236}">
                <a16:creationId xmlns:a16="http://schemas.microsoft.com/office/drawing/2014/main" id="{12AEF727-23CA-8140-9DB0-8B680B546513}"/>
              </a:ext>
            </a:extLst>
          </p:cNvPr>
          <p:cNvSpPr/>
          <p:nvPr/>
        </p:nvSpPr>
        <p:spPr>
          <a:xfrm>
            <a:off x="3953876" y="4588126"/>
            <a:ext cx="681919" cy="166545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510"/>
                </a:lnTo>
                <a:lnTo>
                  <a:pt x="0" y="21600"/>
                </a:lnTo>
                <a:lnTo>
                  <a:pt x="21600" y="19096"/>
                </a:lnTo>
                <a:lnTo>
                  <a:pt x="21600" y="0"/>
                </a:lnTo>
                <a:close/>
              </a:path>
            </a:pathLst>
          </a:custGeom>
          <a:solidFill>
            <a:schemeClr val="accent4">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40" name="Shape 19249">
            <a:extLst>
              <a:ext uri="{FF2B5EF4-FFF2-40B4-BE49-F238E27FC236}">
                <a16:creationId xmlns:a16="http://schemas.microsoft.com/office/drawing/2014/main" id="{D7248832-568A-0D4D-A10C-1175A993DEC7}"/>
              </a:ext>
            </a:extLst>
          </p:cNvPr>
          <p:cNvSpPr/>
          <p:nvPr/>
        </p:nvSpPr>
        <p:spPr>
          <a:xfrm>
            <a:off x="2002207" y="2427776"/>
            <a:ext cx="757768" cy="757768"/>
          </a:xfrm>
          <a:prstGeom prst="ellipse">
            <a:avLst/>
          </a:prstGeom>
          <a:solidFill>
            <a:schemeClr val="accent2"/>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27" name="Shape 19266">
            <a:extLst>
              <a:ext uri="{FF2B5EF4-FFF2-40B4-BE49-F238E27FC236}">
                <a16:creationId xmlns:a16="http://schemas.microsoft.com/office/drawing/2014/main" id="{415E4722-D588-B044-9084-0269C48E84E1}"/>
              </a:ext>
            </a:extLst>
          </p:cNvPr>
          <p:cNvSpPr/>
          <p:nvPr/>
        </p:nvSpPr>
        <p:spPr>
          <a:xfrm>
            <a:off x="3271956" y="4588126"/>
            <a:ext cx="681920" cy="16624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091"/>
                </a:lnTo>
                <a:lnTo>
                  <a:pt x="21600" y="21600"/>
                </a:lnTo>
                <a:lnTo>
                  <a:pt x="21600" y="2514"/>
                </a:lnTo>
                <a:lnTo>
                  <a:pt x="0" y="0"/>
                </a:lnTo>
                <a:close/>
              </a:path>
            </a:pathLst>
          </a:custGeom>
          <a:solidFill>
            <a:schemeClr val="accent4"/>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3" name="Shape 19268">
            <a:extLst>
              <a:ext uri="{FF2B5EF4-FFF2-40B4-BE49-F238E27FC236}">
                <a16:creationId xmlns:a16="http://schemas.microsoft.com/office/drawing/2014/main" id="{70717954-94F4-6A40-AA50-64B9C2DABC95}"/>
              </a:ext>
            </a:extLst>
          </p:cNvPr>
          <p:cNvSpPr/>
          <p:nvPr/>
        </p:nvSpPr>
        <p:spPr>
          <a:xfrm>
            <a:off x="3574932" y="3948767"/>
            <a:ext cx="757768" cy="757768"/>
          </a:xfrm>
          <a:prstGeom prst="ellipse">
            <a:avLst/>
          </a:prstGeom>
          <a:solidFill>
            <a:schemeClr val="accent4"/>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18" name="Shape 19272">
            <a:extLst>
              <a:ext uri="{FF2B5EF4-FFF2-40B4-BE49-F238E27FC236}">
                <a16:creationId xmlns:a16="http://schemas.microsoft.com/office/drawing/2014/main" id="{ECF55189-0381-B647-9592-DED9F6874D37}"/>
              </a:ext>
            </a:extLst>
          </p:cNvPr>
          <p:cNvSpPr/>
          <p:nvPr/>
        </p:nvSpPr>
        <p:spPr>
          <a:xfrm>
            <a:off x="4057947" y="5152700"/>
            <a:ext cx="1363839" cy="38612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1">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19" name="Shape 19273">
            <a:extLst>
              <a:ext uri="{FF2B5EF4-FFF2-40B4-BE49-F238E27FC236}">
                <a16:creationId xmlns:a16="http://schemas.microsoft.com/office/drawing/2014/main" id="{EDD04DFA-EA84-7F49-A2C5-DF07D4A91874}"/>
              </a:ext>
            </a:extLst>
          </p:cNvPr>
          <p:cNvSpPr/>
          <p:nvPr/>
        </p:nvSpPr>
        <p:spPr>
          <a:xfrm>
            <a:off x="4739987" y="5341799"/>
            <a:ext cx="681919" cy="11377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674"/>
                </a:lnTo>
                <a:lnTo>
                  <a:pt x="0" y="21600"/>
                </a:lnTo>
                <a:lnTo>
                  <a:pt x="21600" y="17935"/>
                </a:lnTo>
                <a:lnTo>
                  <a:pt x="21600" y="0"/>
                </a:lnTo>
                <a:close/>
              </a:path>
            </a:pathLst>
          </a:custGeom>
          <a:solidFill>
            <a:schemeClr val="accent1">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0" name="Shape 19274">
            <a:extLst>
              <a:ext uri="{FF2B5EF4-FFF2-40B4-BE49-F238E27FC236}">
                <a16:creationId xmlns:a16="http://schemas.microsoft.com/office/drawing/2014/main" id="{1641D894-2373-174C-9F3C-7461B2F11446}"/>
              </a:ext>
            </a:extLst>
          </p:cNvPr>
          <p:cNvSpPr/>
          <p:nvPr/>
        </p:nvSpPr>
        <p:spPr>
          <a:xfrm>
            <a:off x="4058068" y="5345588"/>
            <a:ext cx="681920" cy="11339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922"/>
                </a:lnTo>
                <a:lnTo>
                  <a:pt x="21600" y="21600"/>
                </a:lnTo>
                <a:lnTo>
                  <a:pt x="21600" y="3614"/>
                </a:lnTo>
                <a:lnTo>
                  <a:pt x="0" y="0"/>
                </a:lnTo>
                <a:close/>
              </a:path>
            </a:pathLst>
          </a:custGeom>
          <a:solidFill>
            <a:schemeClr val="accent5"/>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16" name="Shape 19276">
            <a:extLst>
              <a:ext uri="{FF2B5EF4-FFF2-40B4-BE49-F238E27FC236}">
                <a16:creationId xmlns:a16="http://schemas.microsoft.com/office/drawing/2014/main" id="{3F3ED044-E0FD-D643-9B0E-D00191DE86FA}"/>
              </a:ext>
            </a:extLst>
          </p:cNvPr>
          <p:cNvSpPr/>
          <p:nvPr/>
        </p:nvSpPr>
        <p:spPr>
          <a:xfrm>
            <a:off x="4357427" y="4709263"/>
            <a:ext cx="765003" cy="765003"/>
          </a:xfrm>
          <a:prstGeom prst="ellipse">
            <a:avLst/>
          </a:prstGeom>
          <a:solidFill>
            <a:schemeClr val="accent5"/>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75" name="Freeform 82">
            <a:extLst>
              <a:ext uri="{FF2B5EF4-FFF2-40B4-BE49-F238E27FC236}">
                <a16:creationId xmlns:a16="http://schemas.microsoft.com/office/drawing/2014/main" id="{75A5DCF1-3C8F-C946-8CF3-D18CCFF83677}"/>
              </a:ext>
            </a:extLst>
          </p:cNvPr>
          <p:cNvSpPr>
            <a:spLocks noChangeArrowheads="1"/>
          </p:cNvSpPr>
          <p:nvPr/>
        </p:nvSpPr>
        <p:spPr bwMode="auto">
          <a:xfrm>
            <a:off x="3757713" y="4130025"/>
            <a:ext cx="394949" cy="369873"/>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sz="900" dirty="0">
              <a:latin typeface="Lato Light" panose="020F0502020204030203" pitchFamily="34" charset="0"/>
            </a:endParaRPr>
          </a:p>
        </p:txBody>
      </p:sp>
      <p:sp>
        <p:nvSpPr>
          <p:cNvPr id="76" name="Freeform 41">
            <a:extLst>
              <a:ext uri="{FF2B5EF4-FFF2-40B4-BE49-F238E27FC236}">
                <a16:creationId xmlns:a16="http://schemas.microsoft.com/office/drawing/2014/main" id="{B57CCE84-05EB-2945-A332-251A761AD7C3}"/>
              </a:ext>
            </a:extLst>
          </p:cNvPr>
          <p:cNvSpPr>
            <a:spLocks noChangeArrowheads="1"/>
          </p:cNvSpPr>
          <p:nvPr/>
        </p:nvSpPr>
        <p:spPr bwMode="auto">
          <a:xfrm>
            <a:off x="4551303" y="4897364"/>
            <a:ext cx="370569" cy="394949"/>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sz="900" dirty="0">
              <a:latin typeface="Lato Light" panose="020F0502020204030203" pitchFamily="34" charset="0"/>
            </a:endParaRPr>
          </a:p>
        </p:txBody>
      </p:sp>
      <p:sp>
        <p:nvSpPr>
          <p:cNvPr id="78" name="Freeform 91">
            <a:extLst>
              <a:ext uri="{FF2B5EF4-FFF2-40B4-BE49-F238E27FC236}">
                <a16:creationId xmlns:a16="http://schemas.microsoft.com/office/drawing/2014/main" id="{9D686793-BAA2-014A-B1C9-003EAD4934AC}"/>
              </a:ext>
            </a:extLst>
          </p:cNvPr>
          <p:cNvSpPr>
            <a:spLocks noChangeArrowheads="1"/>
          </p:cNvSpPr>
          <p:nvPr/>
        </p:nvSpPr>
        <p:spPr bwMode="auto">
          <a:xfrm>
            <a:off x="2969797" y="3380184"/>
            <a:ext cx="394949" cy="369872"/>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sz="900" dirty="0">
              <a:latin typeface="Lato Light" panose="020F0502020204030203" pitchFamily="34" charset="0"/>
            </a:endParaRPr>
          </a:p>
        </p:txBody>
      </p:sp>
      <p:sp>
        <p:nvSpPr>
          <p:cNvPr id="80" name="Freeform 89">
            <a:extLst>
              <a:ext uri="{FF2B5EF4-FFF2-40B4-BE49-F238E27FC236}">
                <a16:creationId xmlns:a16="http://schemas.microsoft.com/office/drawing/2014/main" id="{7AE665EA-01E0-1840-AD17-189C87D0D041}"/>
              </a:ext>
            </a:extLst>
          </p:cNvPr>
          <p:cNvSpPr>
            <a:spLocks noChangeArrowheads="1"/>
          </p:cNvSpPr>
          <p:nvPr/>
        </p:nvSpPr>
        <p:spPr bwMode="auto">
          <a:xfrm>
            <a:off x="1401524" y="1903025"/>
            <a:ext cx="382602" cy="286278"/>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sz="900" dirty="0">
              <a:latin typeface="Lato Light" panose="020F0502020204030203" pitchFamily="34" charset="0"/>
            </a:endParaRPr>
          </a:p>
        </p:txBody>
      </p:sp>
      <p:sp>
        <p:nvSpPr>
          <p:cNvPr id="82" name="TextBox 81">
            <a:extLst>
              <a:ext uri="{FF2B5EF4-FFF2-40B4-BE49-F238E27FC236}">
                <a16:creationId xmlns:a16="http://schemas.microsoft.com/office/drawing/2014/main" id="{31C0612A-B6C3-8940-A003-2714A4B961F9}"/>
              </a:ext>
            </a:extLst>
          </p:cNvPr>
          <p:cNvSpPr txBox="1"/>
          <p:nvPr/>
        </p:nvSpPr>
        <p:spPr>
          <a:xfrm>
            <a:off x="7325282" y="1453364"/>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Review the results and optimize the process based on the data.</a:t>
            </a:r>
          </a:p>
        </p:txBody>
      </p:sp>
      <p:sp>
        <p:nvSpPr>
          <p:cNvPr id="83" name="TextBox 82">
            <a:extLst>
              <a:ext uri="{FF2B5EF4-FFF2-40B4-BE49-F238E27FC236}">
                <a16:creationId xmlns:a16="http://schemas.microsoft.com/office/drawing/2014/main" id="{D37FFE43-46EE-D74B-B8A1-94873214C1B5}"/>
              </a:ext>
            </a:extLst>
          </p:cNvPr>
          <p:cNvSpPr txBox="1"/>
          <p:nvPr/>
        </p:nvSpPr>
        <p:spPr>
          <a:xfrm>
            <a:off x="7325282" y="1160756"/>
            <a:ext cx="1911998" cy="338554"/>
          </a:xfrm>
          <a:prstGeom prst="rect">
            <a:avLst/>
          </a:prstGeom>
          <a:noFill/>
        </p:spPr>
        <p:txBody>
          <a:bodyPr wrap="none" rtlCol="0" anchor="ctr">
            <a:spAutoFit/>
          </a:bodyPr>
          <a:lstStyle/>
          <a:p>
            <a:r>
              <a:rPr lang="en-US" sz="1600" b="1" cap="all" dirty="0">
                <a:solidFill>
                  <a:schemeClr val="accent1"/>
                </a:solidFill>
                <a:latin typeface="Poppins" pitchFamily="2" charset="77"/>
                <a:cs typeface="Poppins" pitchFamily="2" charset="77"/>
              </a:rPr>
              <a:t>Review &amp; Improve</a:t>
            </a:r>
          </a:p>
        </p:txBody>
      </p:sp>
      <p:sp>
        <p:nvSpPr>
          <p:cNvPr id="89" name="TextBox 88">
            <a:extLst>
              <a:ext uri="{FF2B5EF4-FFF2-40B4-BE49-F238E27FC236}">
                <a16:creationId xmlns:a16="http://schemas.microsoft.com/office/drawing/2014/main" id="{26FF91B1-2B4E-FF43-8BF8-4181987EDB23}"/>
              </a:ext>
            </a:extLst>
          </p:cNvPr>
          <p:cNvSpPr txBox="1"/>
          <p:nvPr/>
        </p:nvSpPr>
        <p:spPr>
          <a:xfrm>
            <a:off x="7325282" y="2464080"/>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Calculate the average scan-time for different scans under different patient conditions and store up the database</a:t>
            </a:r>
          </a:p>
        </p:txBody>
      </p:sp>
      <p:sp>
        <p:nvSpPr>
          <p:cNvPr id="90" name="TextBox 89">
            <a:extLst>
              <a:ext uri="{FF2B5EF4-FFF2-40B4-BE49-F238E27FC236}">
                <a16:creationId xmlns:a16="http://schemas.microsoft.com/office/drawing/2014/main" id="{333E175B-3B39-3A4F-AB2E-4F0D2B52A6A9}"/>
              </a:ext>
            </a:extLst>
          </p:cNvPr>
          <p:cNvSpPr txBox="1"/>
          <p:nvPr/>
        </p:nvSpPr>
        <p:spPr>
          <a:xfrm>
            <a:off x="7325282" y="2171473"/>
            <a:ext cx="1788759" cy="338554"/>
          </a:xfrm>
          <a:prstGeom prst="rect">
            <a:avLst/>
          </a:prstGeom>
          <a:noFill/>
        </p:spPr>
        <p:txBody>
          <a:bodyPr wrap="none" rtlCol="0" anchor="ctr">
            <a:spAutoFit/>
          </a:bodyPr>
          <a:lstStyle/>
          <a:p>
            <a:r>
              <a:rPr lang="en-US" sz="1600" b="1" cap="all" dirty="0">
                <a:solidFill>
                  <a:schemeClr val="accent2"/>
                </a:solidFill>
                <a:latin typeface="Poppins" pitchFamily="2" charset="77"/>
                <a:cs typeface="Poppins" pitchFamily="2" charset="77"/>
              </a:rPr>
              <a:t>Update Database</a:t>
            </a:r>
          </a:p>
        </p:txBody>
      </p:sp>
      <p:sp>
        <p:nvSpPr>
          <p:cNvPr id="92" name="TextBox 91">
            <a:extLst>
              <a:ext uri="{FF2B5EF4-FFF2-40B4-BE49-F238E27FC236}">
                <a16:creationId xmlns:a16="http://schemas.microsoft.com/office/drawing/2014/main" id="{0DB63B09-FA6B-9045-A8A7-DD3D057D6ECB}"/>
              </a:ext>
            </a:extLst>
          </p:cNvPr>
          <p:cNvSpPr txBox="1"/>
          <p:nvPr/>
        </p:nvSpPr>
        <p:spPr>
          <a:xfrm>
            <a:off x="7325282" y="3474797"/>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Generate a weekly report to provide basic information such as patient demographic and scan detail.</a:t>
            </a:r>
          </a:p>
        </p:txBody>
      </p:sp>
      <p:sp>
        <p:nvSpPr>
          <p:cNvPr id="93" name="TextBox 92">
            <a:extLst>
              <a:ext uri="{FF2B5EF4-FFF2-40B4-BE49-F238E27FC236}">
                <a16:creationId xmlns:a16="http://schemas.microsoft.com/office/drawing/2014/main" id="{7EED3835-4575-924F-AD04-32CD237C9A4B}"/>
              </a:ext>
            </a:extLst>
          </p:cNvPr>
          <p:cNvSpPr txBox="1"/>
          <p:nvPr/>
        </p:nvSpPr>
        <p:spPr>
          <a:xfrm>
            <a:off x="7325282" y="3182189"/>
            <a:ext cx="2682979" cy="338554"/>
          </a:xfrm>
          <a:prstGeom prst="rect">
            <a:avLst/>
          </a:prstGeom>
          <a:noFill/>
        </p:spPr>
        <p:txBody>
          <a:bodyPr wrap="none" rtlCol="0" anchor="ctr">
            <a:spAutoFit/>
          </a:bodyPr>
          <a:lstStyle/>
          <a:p>
            <a:r>
              <a:rPr lang="en-US" sz="1600" b="1" cap="all" dirty="0">
                <a:solidFill>
                  <a:schemeClr val="accent3"/>
                </a:solidFill>
                <a:latin typeface="Poppins" pitchFamily="2" charset="77"/>
                <a:cs typeface="Poppins" pitchFamily="2" charset="77"/>
              </a:rPr>
              <a:t>Generate Results (Weekly)</a:t>
            </a:r>
          </a:p>
        </p:txBody>
      </p:sp>
      <p:sp>
        <p:nvSpPr>
          <p:cNvPr id="95" name="TextBox 94">
            <a:extLst>
              <a:ext uri="{FF2B5EF4-FFF2-40B4-BE49-F238E27FC236}">
                <a16:creationId xmlns:a16="http://schemas.microsoft.com/office/drawing/2014/main" id="{69C54930-E3A3-4F4C-89E9-017D1E38B41E}"/>
              </a:ext>
            </a:extLst>
          </p:cNvPr>
          <p:cNvSpPr txBox="1"/>
          <p:nvPr/>
        </p:nvSpPr>
        <p:spPr>
          <a:xfrm>
            <a:off x="7325282" y="4487692"/>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Run script to identify and correct the invalid data point during the collection process (if any).</a:t>
            </a:r>
          </a:p>
        </p:txBody>
      </p:sp>
      <p:sp>
        <p:nvSpPr>
          <p:cNvPr id="96" name="TextBox 95">
            <a:extLst>
              <a:ext uri="{FF2B5EF4-FFF2-40B4-BE49-F238E27FC236}">
                <a16:creationId xmlns:a16="http://schemas.microsoft.com/office/drawing/2014/main" id="{CB2A72BC-BE82-1748-8F08-A4450DE42072}"/>
              </a:ext>
            </a:extLst>
          </p:cNvPr>
          <p:cNvSpPr txBox="1"/>
          <p:nvPr/>
        </p:nvSpPr>
        <p:spPr>
          <a:xfrm>
            <a:off x="7325282" y="4195085"/>
            <a:ext cx="2550955" cy="338554"/>
          </a:xfrm>
          <a:prstGeom prst="rect">
            <a:avLst/>
          </a:prstGeom>
          <a:noFill/>
        </p:spPr>
        <p:txBody>
          <a:bodyPr wrap="none" rtlCol="0" anchor="ctr">
            <a:spAutoFit/>
          </a:bodyPr>
          <a:lstStyle/>
          <a:p>
            <a:r>
              <a:rPr lang="en-US" sz="1600" b="1" cap="all" dirty="0">
                <a:solidFill>
                  <a:schemeClr val="accent4"/>
                </a:solidFill>
                <a:latin typeface="Poppins" pitchFamily="2" charset="77"/>
                <a:cs typeface="Poppins" pitchFamily="2" charset="77"/>
              </a:rPr>
              <a:t>Check the Data Integrity</a:t>
            </a:r>
          </a:p>
        </p:txBody>
      </p:sp>
      <p:sp>
        <p:nvSpPr>
          <p:cNvPr id="98" name="TextBox 97">
            <a:extLst>
              <a:ext uri="{FF2B5EF4-FFF2-40B4-BE49-F238E27FC236}">
                <a16:creationId xmlns:a16="http://schemas.microsoft.com/office/drawing/2014/main" id="{C51CE550-05B7-A146-B775-DE566EC0AE0C}"/>
              </a:ext>
            </a:extLst>
          </p:cNvPr>
          <p:cNvSpPr txBox="1"/>
          <p:nvPr/>
        </p:nvSpPr>
        <p:spPr>
          <a:xfrm>
            <a:off x="7325282" y="5498409"/>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Follows the template to collect all patient/ scan data. Collect in the daily basis.</a:t>
            </a:r>
          </a:p>
        </p:txBody>
      </p:sp>
      <p:sp>
        <p:nvSpPr>
          <p:cNvPr id="99" name="TextBox 98">
            <a:extLst>
              <a:ext uri="{FF2B5EF4-FFF2-40B4-BE49-F238E27FC236}">
                <a16:creationId xmlns:a16="http://schemas.microsoft.com/office/drawing/2014/main" id="{2BB3C3D9-2D0F-B743-802D-EB0E64286FAC}"/>
              </a:ext>
            </a:extLst>
          </p:cNvPr>
          <p:cNvSpPr txBox="1"/>
          <p:nvPr/>
        </p:nvSpPr>
        <p:spPr>
          <a:xfrm>
            <a:off x="7325282" y="5205801"/>
            <a:ext cx="2386423" cy="338554"/>
          </a:xfrm>
          <a:prstGeom prst="rect">
            <a:avLst/>
          </a:prstGeom>
          <a:noFill/>
        </p:spPr>
        <p:txBody>
          <a:bodyPr wrap="none" rtlCol="0" anchor="ctr">
            <a:spAutoFit/>
          </a:bodyPr>
          <a:lstStyle/>
          <a:p>
            <a:r>
              <a:rPr lang="en-US" sz="1600" b="1" cap="all" dirty="0">
                <a:solidFill>
                  <a:schemeClr val="accent5"/>
                </a:solidFill>
                <a:latin typeface="Poppins" pitchFamily="2" charset="77"/>
                <a:cs typeface="Poppins" pitchFamily="2" charset="77"/>
              </a:rPr>
              <a:t>Data Collection (Daily)</a:t>
            </a:r>
          </a:p>
        </p:txBody>
      </p:sp>
      <p:sp>
        <p:nvSpPr>
          <p:cNvPr id="43" name="Freeform 310">
            <a:extLst>
              <a:ext uri="{FF2B5EF4-FFF2-40B4-BE49-F238E27FC236}">
                <a16:creationId xmlns:a16="http://schemas.microsoft.com/office/drawing/2014/main" id="{5F21AE5B-387D-4A9E-BC56-CC3B7565725F}"/>
              </a:ext>
            </a:extLst>
          </p:cNvPr>
          <p:cNvSpPr>
            <a:spLocks noEditPoints="1"/>
          </p:cNvSpPr>
          <p:nvPr/>
        </p:nvSpPr>
        <p:spPr bwMode="auto">
          <a:xfrm>
            <a:off x="2183057" y="2612103"/>
            <a:ext cx="396000" cy="396000"/>
          </a:xfrm>
          <a:custGeom>
            <a:avLst/>
            <a:gdLst>
              <a:gd name="T0" fmla="*/ 144 w 144"/>
              <a:gd name="T1" fmla="*/ 24 h 176"/>
              <a:gd name="T2" fmla="*/ 72 w 144"/>
              <a:gd name="T3" fmla="*/ 0 h 176"/>
              <a:gd name="T4" fmla="*/ 0 w 144"/>
              <a:gd name="T5" fmla="*/ 24 h 176"/>
              <a:gd name="T6" fmla="*/ 0 w 144"/>
              <a:gd name="T7" fmla="*/ 56 h 176"/>
              <a:gd name="T8" fmla="*/ 4 w 144"/>
              <a:gd name="T9" fmla="*/ 64 h 176"/>
              <a:gd name="T10" fmla="*/ 0 w 144"/>
              <a:gd name="T11" fmla="*/ 72 h 176"/>
              <a:gd name="T12" fmla="*/ 0 w 144"/>
              <a:gd name="T13" fmla="*/ 104 h 176"/>
              <a:gd name="T14" fmla="*/ 4 w 144"/>
              <a:gd name="T15" fmla="*/ 112 h 176"/>
              <a:gd name="T16" fmla="*/ 0 w 144"/>
              <a:gd name="T17" fmla="*/ 120 h 176"/>
              <a:gd name="T18" fmla="*/ 0 w 144"/>
              <a:gd name="T19" fmla="*/ 152 h 176"/>
              <a:gd name="T20" fmla="*/ 72 w 144"/>
              <a:gd name="T21" fmla="*/ 176 h 176"/>
              <a:gd name="T22" fmla="*/ 144 w 144"/>
              <a:gd name="T23" fmla="*/ 152 h 176"/>
              <a:gd name="T24" fmla="*/ 144 w 144"/>
              <a:gd name="T25" fmla="*/ 120 h 176"/>
              <a:gd name="T26" fmla="*/ 140 w 144"/>
              <a:gd name="T27" fmla="*/ 112 h 176"/>
              <a:gd name="T28" fmla="*/ 144 w 144"/>
              <a:gd name="T29" fmla="*/ 104 h 176"/>
              <a:gd name="T30" fmla="*/ 144 w 144"/>
              <a:gd name="T31" fmla="*/ 72 h 176"/>
              <a:gd name="T32" fmla="*/ 140 w 144"/>
              <a:gd name="T33" fmla="*/ 64 h 176"/>
              <a:gd name="T34" fmla="*/ 144 w 144"/>
              <a:gd name="T35" fmla="*/ 56 h 176"/>
              <a:gd name="T36" fmla="*/ 144 w 144"/>
              <a:gd name="T37" fmla="*/ 24 h 176"/>
              <a:gd name="T38" fmla="*/ 136 w 144"/>
              <a:gd name="T39" fmla="*/ 152 h 176"/>
              <a:gd name="T40" fmla="*/ 72 w 144"/>
              <a:gd name="T41" fmla="*/ 168 h 176"/>
              <a:gd name="T42" fmla="*/ 8 w 144"/>
              <a:gd name="T43" fmla="*/ 152 h 176"/>
              <a:gd name="T44" fmla="*/ 8 w 144"/>
              <a:gd name="T45" fmla="*/ 131 h 176"/>
              <a:gd name="T46" fmla="*/ 72 w 144"/>
              <a:gd name="T47" fmla="*/ 144 h 176"/>
              <a:gd name="T48" fmla="*/ 136 w 144"/>
              <a:gd name="T49" fmla="*/ 131 h 176"/>
              <a:gd name="T50" fmla="*/ 136 w 144"/>
              <a:gd name="T51" fmla="*/ 152 h 176"/>
              <a:gd name="T52" fmla="*/ 72 w 144"/>
              <a:gd name="T53" fmla="*/ 136 h 176"/>
              <a:gd name="T54" fmla="*/ 8 w 144"/>
              <a:gd name="T55" fmla="*/ 120 h 176"/>
              <a:gd name="T56" fmla="*/ 10 w 144"/>
              <a:gd name="T57" fmla="*/ 116 h 176"/>
              <a:gd name="T58" fmla="*/ 72 w 144"/>
              <a:gd name="T59" fmla="*/ 128 h 176"/>
              <a:gd name="T60" fmla="*/ 134 w 144"/>
              <a:gd name="T61" fmla="*/ 116 h 176"/>
              <a:gd name="T62" fmla="*/ 136 w 144"/>
              <a:gd name="T63" fmla="*/ 120 h 176"/>
              <a:gd name="T64" fmla="*/ 72 w 144"/>
              <a:gd name="T65" fmla="*/ 136 h 176"/>
              <a:gd name="T66" fmla="*/ 136 w 144"/>
              <a:gd name="T67" fmla="*/ 104 h 176"/>
              <a:gd name="T68" fmla="*/ 72 w 144"/>
              <a:gd name="T69" fmla="*/ 120 h 176"/>
              <a:gd name="T70" fmla="*/ 8 w 144"/>
              <a:gd name="T71" fmla="*/ 104 h 176"/>
              <a:gd name="T72" fmla="*/ 8 w 144"/>
              <a:gd name="T73" fmla="*/ 83 h 176"/>
              <a:gd name="T74" fmla="*/ 72 w 144"/>
              <a:gd name="T75" fmla="*/ 96 h 176"/>
              <a:gd name="T76" fmla="*/ 136 w 144"/>
              <a:gd name="T77" fmla="*/ 83 h 176"/>
              <a:gd name="T78" fmla="*/ 136 w 144"/>
              <a:gd name="T79" fmla="*/ 104 h 176"/>
              <a:gd name="T80" fmla="*/ 72 w 144"/>
              <a:gd name="T81" fmla="*/ 88 h 176"/>
              <a:gd name="T82" fmla="*/ 8 w 144"/>
              <a:gd name="T83" fmla="*/ 72 h 176"/>
              <a:gd name="T84" fmla="*/ 10 w 144"/>
              <a:gd name="T85" fmla="*/ 68 h 176"/>
              <a:gd name="T86" fmla="*/ 72 w 144"/>
              <a:gd name="T87" fmla="*/ 80 h 176"/>
              <a:gd name="T88" fmla="*/ 134 w 144"/>
              <a:gd name="T89" fmla="*/ 68 h 176"/>
              <a:gd name="T90" fmla="*/ 136 w 144"/>
              <a:gd name="T91" fmla="*/ 72 h 176"/>
              <a:gd name="T92" fmla="*/ 72 w 144"/>
              <a:gd name="T93" fmla="*/ 88 h 176"/>
              <a:gd name="T94" fmla="*/ 136 w 144"/>
              <a:gd name="T95" fmla="*/ 56 h 176"/>
              <a:gd name="T96" fmla="*/ 72 w 144"/>
              <a:gd name="T97" fmla="*/ 72 h 176"/>
              <a:gd name="T98" fmla="*/ 8 w 144"/>
              <a:gd name="T99" fmla="*/ 56 h 176"/>
              <a:gd name="T100" fmla="*/ 8 w 144"/>
              <a:gd name="T101" fmla="*/ 35 h 176"/>
              <a:gd name="T102" fmla="*/ 72 w 144"/>
              <a:gd name="T103" fmla="*/ 48 h 176"/>
              <a:gd name="T104" fmla="*/ 136 w 144"/>
              <a:gd name="T105" fmla="*/ 35 h 176"/>
              <a:gd name="T106" fmla="*/ 136 w 144"/>
              <a:gd name="T107" fmla="*/ 56 h 176"/>
              <a:gd name="T108" fmla="*/ 72 w 144"/>
              <a:gd name="T109" fmla="*/ 40 h 176"/>
              <a:gd name="T110" fmla="*/ 8 w 144"/>
              <a:gd name="T111" fmla="*/ 24 h 176"/>
              <a:gd name="T112" fmla="*/ 72 w 144"/>
              <a:gd name="T113" fmla="*/ 8 h 176"/>
              <a:gd name="T114" fmla="*/ 136 w 144"/>
              <a:gd name="T115" fmla="*/ 24 h 176"/>
              <a:gd name="T116" fmla="*/ 72 w 144"/>
              <a:gd name="T117"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 h="176">
                <a:moveTo>
                  <a:pt x="144" y="24"/>
                </a:moveTo>
                <a:cubicBezTo>
                  <a:pt x="144" y="11"/>
                  <a:pt x="112" y="0"/>
                  <a:pt x="72" y="0"/>
                </a:cubicBezTo>
                <a:cubicBezTo>
                  <a:pt x="32" y="0"/>
                  <a:pt x="0" y="11"/>
                  <a:pt x="0" y="24"/>
                </a:cubicBezTo>
                <a:cubicBezTo>
                  <a:pt x="0" y="56"/>
                  <a:pt x="0" y="56"/>
                  <a:pt x="0" y="56"/>
                </a:cubicBezTo>
                <a:cubicBezTo>
                  <a:pt x="0" y="59"/>
                  <a:pt x="2" y="61"/>
                  <a:pt x="4" y="64"/>
                </a:cubicBezTo>
                <a:cubicBezTo>
                  <a:pt x="2" y="67"/>
                  <a:pt x="0" y="69"/>
                  <a:pt x="0" y="72"/>
                </a:cubicBezTo>
                <a:cubicBezTo>
                  <a:pt x="0" y="104"/>
                  <a:pt x="0" y="104"/>
                  <a:pt x="0" y="104"/>
                </a:cubicBezTo>
                <a:cubicBezTo>
                  <a:pt x="0" y="107"/>
                  <a:pt x="2" y="109"/>
                  <a:pt x="4" y="112"/>
                </a:cubicBezTo>
                <a:cubicBezTo>
                  <a:pt x="2" y="115"/>
                  <a:pt x="0" y="117"/>
                  <a:pt x="0" y="120"/>
                </a:cubicBezTo>
                <a:cubicBezTo>
                  <a:pt x="0" y="152"/>
                  <a:pt x="0" y="152"/>
                  <a:pt x="0" y="152"/>
                </a:cubicBezTo>
                <a:cubicBezTo>
                  <a:pt x="0" y="165"/>
                  <a:pt x="32" y="176"/>
                  <a:pt x="72" y="176"/>
                </a:cubicBezTo>
                <a:cubicBezTo>
                  <a:pt x="112" y="176"/>
                  <a:pt x="144" y="165"/>
                  <a:pt x="144" y="152"/>
                </a:cubicBezTo>
                <a:cubicBezTo>
                  <a:pt x="144" y="120"/>
                  <a:pt x="144" y="120"/>
                  <a:pt x="144" y="120"/>
                </a:cubicBezTo>
                <a:cubicBezTo>
                  <a:pt x="144" y="117"/>
                  <a:pt x="142" y="115"/>
                  <a:pt x="140" y="112"/>
                </a:cubicBezTo>
                <a:cubicBezTo>
                  <a:pt x="142" y="109"/>
                  <a:pt x="144" y="107"/>
                  <a:pt x="144" y="104"/>
                </a:cubicBezTo>
                <a:cubicBezTo>
                  <a:pt x="144" y="72"/>
                  <a:pt x="144" y="72"/>
                  <a:pt x="144" y="72"/>
                </a:cubicBezTo>
                <a:cubicBezTo>
                  <a:pt x="144" y="69"/>
                  <a:pt x="142" y="67"/>
                  <a:pt x="140" y="64"/>
                </a:cubicBezTo>
                <a:cubicBezTo>
                  <a:pt x="142" y="61"/>
                  <a:pt x="144" y="59"/>
                  <a:pt x="144" y="56"/>
                </a:cubicBezTo>
                <a:lnTo>
                  <a:pt x="144" y="24"/>
                </a:lnTo>
                <a:close/>
                <a:moveTo>
                  <a:pt x="136" y="152"/>
                </a:moveTo>
                <a:cubicBezTo>
                  <a:pt x="136" y="161"/>
                  <a:pt x="107" y="168"/>
                  <a:pt x="72" y="168"/>
                </a:cubicBezTo>
                <a:cubicBezTo>
                  <a:pt x="37" y="168"/>
                  <a:pt x="8" y="161"/>
                  <a:pt x="8" y="152"/>
                </a:cubicBezTo>
                <a:cubicBezTo>
                  <a:pt x="8" y="131"/>
                  <a:pt x="8" y="131"/>
                  <a:pt x="8" y="131"/>
                </a:cubicBezTo>
                <a:cubicBezTo>
                  <a:pt x="20" y="139"/>
                  <a:pt x="44" y="144"/>
                  <a:pt x="72" y="144"/>
                </a:cubicBezTo>
                <a:cubicBezTo>
                  <a:pt x="100" y="144"/>
                  <a:pt x="124" y="139"/>
                  <a:pt x="136" y="131"/>
                </a:cubicBezTo>
                <a:lnTo>
                  <a:pt x="136" y="152"/>
                </a:lnTo>
                <a:close/>
                <a:moveTo>
                  <a:pt x="72" y="136"/>
                </a:moveTo>
                <a:cubicBezTo>
                  <a:pt x="37" y="136"/>
                  <a:pt x="8" y="129"/>
                  <a:pt x="8" y="120"/>
                </a:cubicBezTo>
                <a:cubicBezTo>
                  <a:pt x="8" y="119"/>
                  <a:pt x="9" y="117"/>
                  <a:pt x="10" y="116"/>
                </a:cubicBezTo>
                <a:cubicBezTo>
                  <a:pt x="22" y="123"/>
                  <a:pt x="46" y="128"/>
                  <a:pt x="72" y="128"/>
                </a:cubicBezTo>
                <a:cubicBezTo>
                  <a:pt x="98" y="128"/>
                  <a:pt x="122" y="123"/>
                  <a:pt x="134" y="116"/>
                </a:cubicBezTo>
                <a:cubicBezTo>
                  <a:pt x="135" y="117"/>
                  <a:pt x="136" y="119"/>
                  <a:pt x="136" y="120"/>
                </a:cubicBezTo>
                <a:cubicBezTo>
                  <a:pt x="136" y="129"/>
                  <a:pt x="107" y="136"/>
                  <a:pt x="72" y="136"/>
                </a:cubicBezTo>
                <a:moveTo>
                  <a:pt x="136" y="104"/>
                </a:moveTo>
                <a:cubicBezTo>
                  <a:pt x="136" y="113"/>
                  <a:pt x="107" y="120"/>
                  <a:pt x="72" y="120"/>
                </a:cubicBezTo>
                <a:cubicBezTo>
                  <a:pt x="37" y="120"/>
                  <a:pt x="8" y="113"/>
                  <a:pt x="8" y="104"/>
                </a:cubicBezTo>
                <a:cubicBezTo>
                  <a:pt x="8" y="83"/>
                  <a:pt x="8" y="83"/>
                  <a:pt x="8" y="83"/>
                </a:cubicBezTo>
                <a:cubicBezTo>
                  <a:pt x="20" y="91"/>
                  <a:pt x="44" y="96"/>
                  <a:pt x="72" y="96"/>
                </a:cubicBezTo>
                <a:cubicBezTo>
                  <a:pt x="100" y="96"/>
                  <a:pt x="124" y="91"/>
                  <a:pt x="136" y="83"/>
                </a:cubicBezTo>
                <a:lnTo>
                  <a:pt x="136" y="104"/>
                </a:lnTo>
                <a:close/>
                <a:moveTo>
                  <a:pt x="72" y="88"/>
                </a:moveTo>
                <a:cubicBezTo>
                  <a:pt x="37" y="88"/>
                  <a:pt x="8" y="81"/>
                  <a:pt x="8" y="72"/>
                </a:cubicBezTo>
                <a:cubicBezTo>
                  <a:pt x="8" y="71"/>
                  <a:pt x="9" y="69"/>
                  <a:pt x="10" y="68"/>
                </a:cubicBezTo>
                <a:cubicBezTo>
                  <a:pt x="22" y="75"/>
                  <a:pt x="46" y="80"/>
                  <a:pt x="72" y="80"/>
                </a:cubicBezTo>
                <a:cubicBezTo>
                  <a:pt x="98" y="80"/>
                  <a:pt x="122" y="75"/>
                  <a:pt x="134" y="68"/>
                </a:cubicBezTo>
                <a:cubicBezTo>
                  <a:pt x="135" y="69"/>
                  <a:pt x="136" y="71"/>
                  <a:pt x="136" y="72"/>
                </a:cubicBezTo>
                <a:cubicBezTo>
                  <a:pt x="136" y="81"/>
                  <a:pt x="107" y="88"/>
                  <a:pt x="72" y="88"/>
                </a:cubicBezTo>
                <a:moveTo>
                  <a:pt x="136" y="56"/>
                </a:moveTo>
                <a:cubicBezTo>
                  <a:pt x="136" y="65"/>
                  <a:pt x="107" y="72"/>
                  <a:pt x="72" y="72"/>
                </a:cubicBezTo>
                <a:cubicBezTo>
                  <a:pt x="37" y="72"/>
                  <a:pt x="8" y="65"/>
                  <a:pt x="8" y="56"/>
                </a:cubicBezTo>
                <a:cubicBezTo>
                  <a:pt x="8" y="35"/>
                  <a:pt x="8" y="35"/>
                  <a:pt x="8" y="35"/>
                </a:cubicBezTo>
                <a:cubicBezTo>
                  <a:pt x="20" y="43"/>
                  <a:pt x="44" y="48"/>
                  <a:pt x="72" y="48"/>
                </a:cubicBezTo>
                <a:cubicBezTo>
                  <a:pt x="100" y="48"/>
                  <a:pt x="124" y="43"/>
                  <a:pt x="136" y="35"/>
                </a:cubicBezTo>
                <a:lnTo>
                  <a:pt x="136" y="56"/>
                </a:lnTo>
                <a:close/>
                <a:moveTo>
                  <a:pt x="72" y="40"/>
                </a:moveTo>
                <a:cubicBezTo>
                  <a:pt x="37" y="40"/>
                  <a:pt x="8" y="33"/>
                  <a:pt x="8" y="24"/>
                </a:cubicBezTo>
                <a:cubicBezTo>
                  <a:pt x="8" y="15"/>
                  <a:pt x="37" y="8"/>
                  <a:pt x="72" y="8"/>
                </a:cubicBezTo>
                <a:cubicBezTo>
                  <a:pt x="107" y="8"/>
                  <a:pt x="136" y="15"/>
                  <a:pt x="136" y="24"/>
                </a:cubicBezTo>
                <a:cubicBezTo>
                  <a:pt x="136" y="33"/>
                  <a:pt x="107" y="40"/>
                  <a:pt x="72" y="40"/>
                </a:cubicBezTo>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4" name="Rectangle 43">
            <a:extLst>
              <a:ext uri="{FF2B5EF4-FFF2-40B4-BE49-F238E27FC236}">
                <a16:creationId xmlns:a16="http://schemas.microsoft.com/office/drawing/2014/main" id="{45ECE77E-5CF8-48D0-8449-C15AAD41EAD3}"/>
              </a:ext>
            </a:extLst>
          </p:cNvPr>
          <p:cNvSpPr/>
          <p:nvPr/>
        </p:nvSpPr>
        <p:spPr>
          <a:xfrm>
            <a:off x="6926058" y="866275"/>
            <a:ext cx="4615883" cy="116470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Rectangle 44">
            <a:extLst>
              <a:ext uri="{FF2B5EF4-FFF2-40B4-BE49-F238E27FC236}">
                <a16:creationId xmlns:a16="http://schemas.microsoft.com/office/drawing/2014/main" id="{2711BF9C-FE47-45B8-800D-3519788D231E}"/>
              </a:ext>
            </a:extLst>
          </p:cNvPr>
          <p:cNvSpPr/>
          <p:nvPr/>
        </p:nvSpPr>
        <p:spPr>
          <a:xfrm>
            <a:off x="7048073" y="3182189"/>
            <a:ext cx="4711216" cy="300850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TextBox 46">
            <a:extLst>
              <a:ext uri="{FF2B5EF4-FFF2-40B4-BE49-F238E27FC236}">
                <a16:creationId xmlns:a16="http://schemas.microsoft.com/office/drawing/2014/main" id="{76C9A1EC-09FF-46FA-84FD-3E8AC4E7749A}"/>
              </a:ext>
            </a:extLst>
          </p:cNvPr>
          <p:cNvSpPr txBox="1"/>
          <p:nvPr/>
        </p:nvSpPr>
        <p:spPr>
          <a:xfrm>
            <a:off x="6749514" y="433364"/>
            <a:ext cx="4104718" cy="300275"/>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Store the data to the database and generate results.</a:t>
            </a:r>
          </a:p>
        </p:txBody>
      </p:sp>
      <p:sp>
        <p:nvSpPr>
          <p:cNvPr id="87" name="Shape 650">
            <a:extLst>
              <a:ext uri="{FF2B5EF4-FFF2-40B4-BE49-F238E27FC236}">
                <a16:creationId xmlns:a16="http://schemas.microsoft.com/office/drawing/2014/main" id="{AD936713-8576-42E1-B831-0A914C4D22E6}"/>
              </a:ext>
            </a:extLst>
          </p:cNvPr>
          <p:cNvSpPr/>
          <p:nvPr/>
        </p:nvSpPr>
        <p:spPr>
          <a:xfrm>
            <a:off x="3326773" y="836082"/>
            <a:ext cx="1215664" cy="1215664"/>
          </a:xfrm>
          <a:prstGeom prst="ellipse">
            <a:avLst/>
          </a:prstGeom>
          <a:solidFill>
            <a:schemeClr val="accent2">
              <a:lumMod val="40000"/>
              <a:lumOff val="60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defTabSz="410780">
              <a:defRPr sz="1500" cap="all">
                <a:solidFill>
                  <a:srgbClr val="FFFFFF"/>
                </a:solidFill>
                <a:latin typeface="Helvetica Neue"/>
                <a:ea typeface="Helvetica Neue"/>
                <a:cs typeface="Helvetica Neue"/>
                <a:sym typeface="Helvetica Neue"/>
              </a:defRPr>
            </a:pPr>
            <a:endParaRPr sz="1055" dirty="0">
              <a:latin typeface="Lato Light" panose="020F0502020204030203" pitchFamily="34" charset="0"/>
              <a:ea typeface="Lato Light" panose="020F0502020204030203" pitchFamily="34" charset="0"/>
              <a:cs typeface="Lato Light" panose="020F0502020204030203" pitchFamily="34" charset="0"/>
            </a:endParaRPr>
          </a:p>
        </p:txBody>
      </p:sp>
      <p:sp>
        <p:nvSpPr>
          <p:cNvPr id="97" name="TextBox 96">
            <a:extLst>
              <a:ext uri="{FF2B5EF4-FFF2-40B4-BE49-F238E27FC236}">
                <a16:creationId xmlns:a16="http://schemas.microsoft.com/office/drawing/2014/main" id="{9B84C208-1842-41D0-A919-0361B691883B}"/>
              </a:ext>
            </a:extLst>
          </p:cNvPr>
          <p:cNvSpPr txBox="1"/>
          <p:nvPr/>
        </p:nvSpPr>
        <p:spPr>
          <a:xfrm>
            <a:off x="3408232" y="1107208"/>
            <a:ext cx="988095" cy="415498"/>
          </a:xfrm>
          <a:prstGeom prst="rect">
            <a:avLst/>
          </a:prstGeom>
          <a:noFill/>
        </p:spPr>
        <p:txBody>
          <a:bodyPr wrap="square" rtlCol="0" anchor="ctr">
            <a:spAutoFit/>
          </a:bodyPr>
          <a:lstStyle/>
          <a:p>
            <a:pPr algn="ctr"/>
            <a:r>
              <a:rPr lang="en-US" sz="1050" b="1" dirty="0">
                <a:solidFill>
                  <a:schemeClr val="bg1"/>
                </a:solidFill>
                <a:latin typeface="Poppins" pitchFamily="2" charset="77"/>
                <a:cs typeface="Poppins" pitchFamily="2" charset="77"/>
              </a:rPr>
              <a:t>AVERAGE </a:t>
            </a:r>
          </a:p>
          <a:p>
            <a:pPr algn="ctr"/>
            <a:r>
              <a:rPr lang="en-US" sz="1050" b="1" dirty="0">
                <a:solidFill>
                  <a:schemeClr val="bg1"/>
                </a:solidFill>
                <a:latin typeface="Poppins" pitchFamily="2" charset="77"/>
                <a:cs typeface="Poppins" pitchFamily="2" charset="77"/>
              </a:rPr>
              <a:t># CASES</a:t>
            </a:r>
          </a:p>
        </p:txBody>
      </p:sp>
      <p:sp>
        <p:nvSpPr>
          <p:cNvPr id="88" name="Shape 651">
            <a:extLst>
              <a:ext uri="{FF2B5EF4-FFF2-40B4-BE49-F238E27FC236}">
                <a16:creationId xmlns:a16="http://schemas.microsoft.com/office/drawing/2014/main" id="{B8799A08-7749-4282-A46A-DECED0395609}"/>
              </a:ext>
            </a:extLst>
          </p:cNvPr>
          <p:cNvSpPr/>
          <p:nvPr/>
        </p:nvSpPr>
        <p:spPr>
          <a:xfrm>
            <a:off x="4098607" y="1299898"/>
            <a:ext cx="1215666" cy="1215664"/>
          </a:xfrm>
          <a:prstGeom prst="ellipse">
            <a:avLst/>
          </a:prstGeom>
          <a:solidFill>
            <a:schemeClr val="accent2">
              <a:lumMod val="60000"/>
              <a:lumOff val="40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defTabSz="410780">
              <a:defRPr sz="1500" cap="all">
                <a:solidFill>
                  <a:srgbClr val="FFFFFF"/>
                </a:solidFill>
                <a:latin typeface="Helvetica Neue"/>
                <a:ea typeface="Helvetica Neue"/>
                <a:cs typeface="Helvetica Neue"/>
                <a:sym typeface="Helvetica Neue"/>
              </a:defRPr>
            </a:pPr>
            <a:endParaRPr sz="1055" dirty="0">
              <a:latin typeface="Lato Light" panose="020F0502020204030203" pitchFamily="34" charset="0"/>
              <a:ea typeface="Lato Light" panose="020F0502020204030203" pitchFamily="34" charset="0"/>
              <a:cs typeface="Lato Light" panose="020F0502020204030203" pitchFamily="34" charset="0"/>
            </a:endParaRPr>
          </a:p>
        </p:txBody>
      </p:sp>
      <p:sp>
        <p:nvSpPr>
          <p:cNvPr id="94" name="Shape 653">
            <a:extLst>
              <a:ext uri="{FF2B5EF4-FFF2-40B4-BE49-F238E27FC236}">
                <a16:creationId xmlns:a16="http://schemas.microsoft.com/office/drawing/2014/main" id="{5106D890-4781-4469-A569-1AAEEBBC2382}"/>
              </a:ext>
            </a:extLst>
          </p:cNvPr>
          <p:cNvSpPr/>
          <p:nvPr/>
        </p:nvSpPr>
        <p:spPr>
          <a:xfrm>
            <a:off x="3286849" y="1701461"/>
            <a:ext cx="1215664" cy="1215664"/>
          </a:xfrm>
          <a:prstGeom prst="ellipse">
            <a:avLst/>
          </a:prstGeom>
          <a:solidFill>
            <a:schemeClr val="accent2">
              <a:lumMod val="7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defTabSz="410780">
              <a:defRPr sz="1500" cap="all">
                <a:solidFill>
                  <a:srgbClr val="FFFFFF"/>
                </a:solidFill>
                <a:latin typeface="Helvetica Neue"/>
                <a:ea typeface="Helvetica Neue"/>
                <a:cs typeface="Helvetica Neue"/>
                <a:sym typeface="Helvetica Neue"/>
              </a:defRPr>
            </a:pPr>
            <a:endParaRPr sz="1055" dirty="0">
              <a:latin typeface="Lato Light" panose="020F0502020204030203" pitchFamily="34" charset="0"/>
              <a:ea typeface="Lato Light" panose="020F0502020204030203" pitchFamily="34" charset="0"/>
              <a:cs typeface="Lato Light" panose="020F0502020204030203" pitchFamily="34" charset="0"/>
            </a:endParaRPr>
          </a:p>
        </p:txBody>
      </p:sp>
      <p:sp>
        <p:nvSpPr>
          <p:cNvPr id="91" name="Shape 652">
            <a:extLst>
              <a:ext uri="{FF2B5EF4-FFF2-40B4-BE49-F238E27FC236}">
                <a16:creationId xmlns:a16="http://schemas.microsoft.com/office/drawing/2014/main" id="{81A26F9B-D08F-47BD-B698-E707F3439466}"/>
              </a:ext>
            </a:extLst>
          </p:cNvPr>
          <p:cNvSpPr/>
          <p:nvPr/>
        </p:nvSpPr>
        <p:spPr>
          <a:xfrm>
            <a:off x="2554939" y="1194994"/>
            <a:ext cx="1215664" cy="1215664"/>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defTabSz="410780">
              <a:defRPr sz="1500" cap="all">
                <a:solidFill>
                  <a:srgbClr val="FFFFFF"/>
                </a:solidFill>
                <a:latin typeface="Helvetica Neue"/>
                <a:ea typeface="Helvetica Neue"/>
                <a:cs typeface="Helvetica Neue"/>
                <a:sym typeface="Helvetica Neue"/>
              </a:defRPr>
            </a:pPr>
            <a:endParaRPr sz="1055"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0" name="TextBox 99">
            <a:extLst>
              <a:ext uri="{FF2B5EF4-FFF2-40B4-BE49-F238E27FC236}">
                <a16:creationId xmlns:a16="http://schemas.microsoft.com/office/drawing/2014/main" id="{573B096C-B13B-4374-A952-2F935A748793}"/>
              </a:ext>
            </a:extLst>
          </p:cNvPr>
          <p:cNvSpPr txBox="1"/>
          <p:nvPr/>
        </p:nvSpPr>
        <p:spPr>
          <a:xfrm>
            <a:off x="2601323" y="1567928"/>
            <a:ext cx="1109945" cy="400110"/>
          </a:xfrm>
          <a:prstGeom prst="rect">
            <a:avLst/>
          </a:prstGeom>
          <a:noFill/>
        </p:spPr>
        <p:txBody>
          <a:bodyPr wrap="square" rtlCol="0" anchor="ctr">
            <a:spAutoFit/>
          </a:bodyPr>
          <a:lstStyle/>
          <a:p>
            <a:pPr algn="ctr"/>
            <a:r>
              <a:rPr lang="en-US" sz="1000" b="1" dirty="0">
                <a:solidFill>
                  <a:schemeClr val="bg1"/>
                </a:solidFill>
                <a:latin typeface="Poppins" pitchFamily="2" charset="77"/>
                <a:cs typeface="Poppins" pitchFamily="2" charset="77"/>
              </a:rPr>
              <a:t>AVERAGE </a:t>
            </a:r>
          </a:p>
          <a:p>
            <a:pPr algn="ctr"/>
            <a:r>
              <a:rPr lang="en-US" sz="1000" b="1" dirty="0">
                <a:solidFill>
                  <a:schemeClr val="bg1"/>
                </a:solidFill>
                <a:latin typeface="Poppins" pitchFamily="2" charset="77"/>
                <a:cs typeface="Poppins" pitchFamily="2" charset="77"/>
              </a:rPr>
              <a:t>IN-ROOM TIME</a:t>
            </a:r>
          </a:p>
        </p:txBody>
      </p:sp>
      <p:sp>
        <p:nvSpPr>
          <p:cNvPr id="101" name="TextBox 100">
            <a:extLst>
              <a:ext uri="{FF2B5EF4-FFF2-40B4-BE49-F238E27FC236}">
                <a16:creationId xmlns:a16="http://schemas.microsoft.com/office/drawing/2014/main" id="{B060E15B-40D0-474A-B309-64ADD763F774}"/>
              </a:ext>
            </a:extLst>
          </p:cNvPr>
          <p:cNvSpPr txBox="1"/>
          <p:nvPr/>
        </p:nvSpPr>
        <p:spPr>
          <a:xfrm>
            <a:off x="3392724" y="2185264"/>
            <a:ext cx="988095" cy="415498"/>
          </a:xfrm>
          <a:prstGeom prst="rect">
            <a:avLst/>
          </a:prstGeom>
          <a:noFill/>
        </p:spPr>
        <p:txBody>
          <a:bodyPr wrap="square" rtlCol="0" anchor="ctr">
            <a:spAutoFit/>
          </a:bodyPr>
          <a:lstStyle/>
          <a:p>
            <a:pPr algn="ctr"/>
            <a:r>
              <a:rPr lang="en-US" sz="1050" b="1" dirty="0">
                <a:solidFill>
                  <a:schemeClr val="bg1"/>
                </a:solidFill>
                <a:latin typeface="Poppins" pitchFamily="2" charset="77"/>
                <a:cs typeface="Poppins" pitchFamily="2" charset="77"/>
              </a:rPr>
              <a:t>AVERAGE SCAN TIME</a:t>
            </a:r>
          </a:p>
        </p:txBody>
      </p:sp>
      <p:sp>
        <p:nvSpPr>
          <p:cNvPr id="102" name="TextBox 101">
            <a:extLst>
              <a:ext uri="{FF2B5EF4-FFF2-40B4-BE49-F238E27FC236}">
                <a16:creationId xmlns:a16="http://schemas.microsoft.com/office/drawing/2014/main" id="{1DB89472-36ED-42BC-A5A4-2710386DF651}"/>
              </a:ext>
            </a:extLst>
          </p:cNvPr>
          <p:cNvSpPr txBox="1"/>
          <p:nvPr/>
        </p:nvSpPr>
        <p:spPr>
          <a:xfrm>
            <a:off x="4326178" y="1669391"/>
            <a:ext cx="988093" cy="415498"/>
          </a:xfrm>
          <a:prstGeom prst="rect">
            <a:avLst/>
          </a:prstGeom>
          <a:noFill/>
        </p:spPr>
        <p:txBody>
          <a:bodyPr wrap="square" rtlCol="0" anchor="ctr">
            <a:spAutoFit/>
          </a:bodyPr>
          <a:lstStyle/>
          <a:p>
            <a:pPr algn="ctr"/>
            <a:r>
              <a:rPr lang="en-US" sz="1050" b="1" cap="all" dirty="0">
                <a:solidFill>
                  <a:schemeClr val="bg1"/>
                </a:solidFill>
                <a:latin typeface="Poppins" pitchFamily="2" charset="77"/>
                <a:cs typeface="Poppins" pitchFamily="2" charset="77"/>
              </a:rPr>
              <a:t>different conditions</a:t>
            </a:r>
          </a:p>
        </p:txBody>
      </p:sp>
      <p:sp>
        <p:nvSpPr>
          <p:cNvPr id="103" name="Shape 19223">
            <a:extLst>
              <a:ext uri="{FF2B5EF4-FFF2-40B4-BE49-F238E27FC236}">
                <a16:creationId xmlns:a16="http://schemas.microsoft.com/office/drawing/2014/main" id="{E8D5BDF3-759E-435D-BD20-A9C567FC25E2}"/>
              </a:ext>
            </a:extLst>
          </p:cNvPr>
          <p:cNvSpPr/>
          <p:nvPr/>
        </p:nvSpPr>
        <p:spPr>
          <a:xfrm flipV="1">
            <a:off x="2826805" y="2806660"/>
            <a:ext cx="4445648" cy="0"/>
          </a:xfrm>
          <a:prstGeom prst="line">
            <a:avLst/>
          </a:prstGeom>
          <a:noFill/>
          <a:ln w="38100" cap="flat">
            <a:solidFill>
              <a:schemeClr val="bg1">
                <a:lumMod val="85000"/>
              </a:schemeClr>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Tree>
    <p:extLst>
      <p:ext uri="{BB962C8B-B14F-4D97-AF65-F5344CB8AC3E}">
        <p14:creationId xmlns:p14="http://schemas.microsoft.com/office/powerpoint/2010/main" val="3249413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5836D33D-98F5-394A-A77E-6B8DDA2B2049}"/>
              </a:ext>
            </a:extLst>
          </p:cNvPr>
          <p:cNvSpPr txBox="1"/>
          <p:nvPr/>
        </p:nvSpPr>
        <p:spPr>
          <a:xfrm>
            <a:off x="973161" y="260337"/>
            <a:ext cx="4597349" cy="646331"/>
          </a:xfrm>
          <a:prstGeom prst="rect">
            <a:avLst/>
          </a:prstGeom>
          <a:noFill/>
        </p:spPr>
        <p:txBody>
          <a:bodyPr wrap="none" rtlCol="0">
            <a:spAutoFit/>
          </a:bodyPr>
          <a:lstStyle/>
          <a:p>
            <a:pPr algn="ctr"/>
            <a:r>
              <a:rPr lang="en-US" sz="3600" b="1" dirty="0">
                <a:solidFill>
                  <a:schemeClr val="tx2"/>
                </a:solidFill>
                <a:latin typeface="Poppins" pitchFamily="2" charset="77"/>
                <a:cs typeface="Poppins" pitchFamily="2" charset="77"/>
              </a:rPr>
              <a:t>DETAILED PROCESS 4/5</a:t>
            </a:r>
          </a:p>
        </p:txBody>
      </p:sp>
      <p:sp>
        <p:nvSpPr>
          <p:cNvPr id="42" name="Shape 19243">
            <a:extLst>
              <a:ext uri="{FF2B5EF4-FFF2-40B4-BE49-F238E27FC236}">
                <a16:creationId xmlns:a16="http://schemas.microsoft.com/office/drawing/2014/main" id="{95D8424D-E209-3941-8D75-EF52C0E826BF}"/>
              </a:ext>
            </a:extLst>
          </p:cNvPr>
          <p:cNvSpPr/>
          <p:nvPr/>
        </p:nvSpPr>
        <p:spPr>
          <a:xfrm>
            <a:off x="1699613" y="2887680"/>
            <a:ext cx="1362835" cy="3858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2">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71" name="Freeform 70">
            <a:extLst>
              <a:ext uri="{FF2B5EF4-FFF2-40B4-BE49-F238E27FC236}">
                <a16:creationId xmlns:a16="http://schemas.microsoft.com/office/drawing/2014/main" id="{AFEF73AF-1DB1-9944-8786-604F4449049C}"/>
              </a:ext>
            </a:extLst>
          </p:cNvPr>
          <p:cNvSpPr/>
          <p:nvPr/>
        </p:nvSpPr>
        <p:spPr>
          <a:xfrm>
            <a:off x="2381152" y="3077470"/>
            <a:ext cx="681417" cy="2736273"/>
          </a:xfrm>
          <a:custGeom>
            <a:avLst/>
            <a:gdLst>
              <a:gd name="connsiteX0" fmla="*/ 1239378 w 1239378"/>
              <a:gd name="connsiteY0" fmla="*/ 0 h 4976799"/>
              <a:gd name="connsiteX1" fmla="*/ 1239378 w 1239378"/>
              <a:gd name="connsiteY1" fmla="*/ 2102469 h 4976799"/>
              <a:gd name="connsiteX2" fmla="*/ 1239378 w 1239378"/>
              <a:gd name="connsiteY2" fmla="*/ 2134026 h 4976799"/>
              <a:gd name="connsiteX3" fmla="*/ 1239378 w 1239378"/>
              <a:gd name="connsiteY3" fmla="*/ 4625891 h 4976799"/>
              <a:gd name="connsiteX4" fmla="*/ 0 w 1239378"/>
              <a:gd name="connsiteY4" fmla="*/ 4976799 h 4976799"/>
              <a:gd name="connsiteX5" fmla="*/ 0 w 1239378"/>
              <a:gd name="connsiteY5" fmla="*/ 2484903 h 4976799"/>
              <a:gd name="connsiteX6" fmla="*/ 0 w 1239378"/>
              <a:gd name="connsiteY6" fmla="*/ 2454175 h 4976799"/>
              <a:gd name="connsiteX7" fmla="*/ 0 w 1239378"/>
              <a:gd name="connsiteY7" fmla="*/ 351683 h 49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9378" h="4976799">
                <a:moveTo>
                  <a:pt x="1239378" y="0"/>
                </a:moveTo>
                <a:lnTo>
                  <a:pt x="1239378" y="2102469"/>
                </a:lnTo>
                <a:lnTo>
                  <a:pt x="1239378" y="2134026"/>
                </a:lnTo>
                <a:lnTo>
                  <a:pt x="1239378" y="4625891"/>
                </a:lnTo>
                <a:lnTo>
                  <a:pt x="0" y="4976799"/>
                </a:lnTo>
                <a:lnTo>
                  <a:pt x="0" y="2484903"/>
                </a:lnTo>
                <a:lnTo>
                  <a:pt x="0" y="2454175"/>
                </a:lnTo>
                <a:lnTo>
                  <a:pt x="0" y="351683"/>
                </a:lnTo>
                <a:close/>
              </a:path>
            </a:pathLst>
          </a:custGeom>
          <a:solidFill>
            <a:schemeClr val="accent2">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72" name="Freeform 71">
            <a:extLst>
              <a:ext uri="{FF2B5EF4-FFF2-40B4-BE49-F238E27FC236}">
                <a16:creationId xmlns:a16="http://schemas.microsoft.com/office/drawing/2014/main" id="{5BDD096D-21F3-A844-83F5-25F3A877CDC8}"/>
              </a:ext>
            </a:extLst>
          </p:cNvPr>
          <p:cNvSpPr/>
          <p:nvPr/>
        </p:nvSpPr>
        <p:spPr>
          <a:xfrm>
            <a:off x="1699735" y="3080424"/>
            <a:ext cx="681419" cy="2727257"/>
          </a:xfrm>
          <a:custGeom>
            <a:avLst/>
            <a:gdLst>
              <a:gd name="connsiteX0" fmla="*/ 0 w 1239380"/>
              <a:gd name="connsiteY0" fmla="*/ 0 h 4960400"/>
              <a:gd name="connsiteX1" fmla="*/ 1239380 w 1239380"/>
              <a:gd name="connsiteY1" fmla="*/ 351726 h 4960400"/>
              <a:gd name="connsiteX2" fmla="*/ 1239380 w 1239380"/>
              <a:gd name="connsiteY2" fmla="*/ 2448778 h 4960400"/>
              <a:gd name="connsiteX3" fmla="*/ 1239380 w 1239380"/>
              <a:gd name="connsiteY3" fmla="*/ 2479531 h 4960400"/>
              <a:gd name="connsiteX4" fmla="*/ 1239380 w 1239380"/>
              <a:gd name="connsiteY4" fmla="*/ 4960400 h 4960400"/>
              <a:gd name="connsiteX5" fmla="*/ 0 w 1239380"/>
              <a:gd name="connsiteY5" fmla="*/ 4609513 h 4960400"/>
              <a:gd name="connsiteX6" fmla="*/ 0 w 1239380"/>
              <a:gd name="connsiteY6" fmla="*/ 2128609 h 4960400"/>
              <a:gd name="connsiteX7" fmla="*/ 0 w 1239380"/>
              <a:gd name="connsiteY7" fmla="*/ 2097095 h 49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9380" h="4960400">
                <a:moveTo>
                  <a:pt x="0" y="0"/>
                </a:moveTo>
                <a:lnTo>
                  <a:pt x="1239380" y="351726"/>
                </a:lnTo>
                <a:lnTo>
                  <a:pt x="1239380" y="2448778"/>
                </a:lnTo>
                <a:lnTo>
                  <a:pt x="1239380" y="2479531"/>
                </a:lnTo>
                <a:lnTo>
                  <a:pt x="1239380" y="4960400"/>
                </a:lnTo>
                <a:lnTo>
                  <a:pt x="0" y="4609513"/>
                </a:lnTo>
                <a:lnTo>
                  <a:pt x="0" y="2128609"/>
                </a:lnTo>
                <a:lnTo>
                  <a:pt x="0" y="2097095"/>
                </a:lnTo>
                <a:close/>
              </a:path>
            </a:pathLst>
          </a:custGeom>
          <a:solidFill>
            <a:schemeClr val="accent2"/>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32" name="Shape 19253">
            <a:extLst>
              <a:ext uri="{FF2B5EF4-FFF2-40B4-BE49-F238E27FC236}">
                <a16:creationId xmlns:a16="http://schemas.microsoft.com/office/drawing/2014/main" id="{1F6F1268-70E3-9C4B-8A59-881A68394E2B}"/>
              </a:ext>
            </a:extLst>
          </p:cNvPr>
          <p:cNvSpPr/>
          <p:nvPr/>
        </p:nvSpPr>
        <p:spPr>
          <a:xfrm>
            <a:off x="2485724" y="3652064"/>
            <a:ext cx="1363839" cy="38612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3">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74" name="Freeform 73">
            <a:extLst>
              <a:ext uri="{FF2B5EF4-FFF2-40B4-BE49-F238E27FC236}">
                <a16:creationId xmlns:a16="http://schemas.microsoft.com/office/drawing/2014/main" id="{799317C4-584E-B04A-BCD8-84072854938E}"/>
              </a:ext>
            </a:extLst>
          </p:cNvPr>
          <p:cNvSpPr/>
          <p:nvPr/>
        </p:nvSpPr>
        <p:spPr>
          <a:xfrm>
            <a:off x="3167764" y="3844951"/>
            <a:ext cx="681922" cy="2185530"/>
          </a:xfrm>
          <a:custGeom>
            <a:avLst/>
            <a:gdLst>
              <a:gd name="connsiteX0" fmla="*/ 1240295 w 1240295"/>
              <a:gd name="connsiteY0" fmla="*/ 0 h 3975095"/>
              <a:gd name="connsiteX1" fmla="*/ 1240295 w 1240295"/>
              <a:gd name="connsiteY1" fmla="*/ 354134 h 3975095"/>
              <a:gd name="connsiteX2" fmla="*/ 1240295 w 1240295"/>
              <a:gd name="connsiteY2" fmla="*/ 2130177 h 3975095"/>
              <a:gd name="connsiteX3" fmla="*/ 1240295 w 1240295"/>
              <a:gd name="connsiteY3" fmla="*/ 3623895 h 3975095"/>
              <a:gd name="connsiteX4" fmla="*/ 0 w 1240295"/>
              <a:gd name="connsiteY4" fmla="*/ 3975095 h 3975095"/>
              <a:gd name="connsiteX5" fmla="*/ 0 w 1240295"/>
              <a:gd name="connsiteY5" fmla="*/ 2481358 h 3975095"/>
              <a:gd name="connsiteX6" fmla="*/ 0 w 1240295"/>
              <a:gd name="connsiteY6" fmla="*/ 706004 h 3975095"/>
              <a:gd name="connsiteX7" fmla="*/ 0 w 1240295"/>
              <a:gd name="connsiteY7" fmla="*/ 351985 h 397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0295" h="3975095">
                <a:moveTo>
                  <a:pt x="1240295" y="0"/>
                </a:moveTo>
                <a:lnTo>
                  <a:pt x="1240295" y="354134"/>
                </a:lnTo>
                <a:lnTo>
                  <a:pt x="1240295" y="2130177"/>
                </a:lnTo>
                <a:lnTo>
                  <a:pt x="1240295" y="3623895"/>
                </a:lnTo>
                <a:lnTo>
                  <a:pt x="0" y="3975095"/>
                </a:lnTo>
                <a:lnTo>
                  <a:pt x="0" y="2481358"/>
                </a:lnTo>
                <a:lnTo>
                  <a:pt x="0" y="706004"/>
                </a:lnTo>
                <a:lnTo>
                  <a:pt x="0" y="351985"/>
                </a:lnTo>
                <a:close/>
              </a:path>
            </a:pathLst>
          </a:custGeom>
          <a:solidFill>
            <a:schemeClr val="accent3">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73" name="Freeform 72">
            <a:extLst>
              <a:ext uri="{FF2B5EF4-FFF2-40B4-BE49-F238E27FC236}">
                <a16:creationId xmlns:a16="http://schemas.microsoft.com/office/drawing/2014/main" id="{5E0E32B2-6160-A944-9B58-AF686083ADA2}"/>
              </a:ext>
            </a:extLst>
          </p:cNvPr>
          <p:cNvSpPr/>
          <p:nvPr/>
        </p:nvSpPr>
        <p:spPr>
          <a:xfrm>
            <a:off x="2485845" y="3844951"/>
            <a:ext cx="681920" cy="2187767"/>
          </a:xfrm>
          <a:custGeom>
            <a:avLst/>
            <a:gdLst>
              <a:gd name="connsiteX0" fmla="*/ 0 w 1240293"/>
              <a:gd name="connsiteY0" fmla="*/ 0 h 3979163"/>
              <a:gd name="connsiteX1" fmla="*/ 1240293 w 1240293"/>
              <a:gd name="connsiteY1" fmla="*/ 351985 h 3979163"/>
              <a:gd name="connsiteX2" fmla="*/ 1240293 w 1240293"/>
              <a:gd name="connsiteY2" fmla="*/ 706064 h 3979163"/>
              <a:gd name="connsiteX3" fmla="*/ 1240293 w 1240293"/>
              <a:gd name="connsiteY3" fmla="*/ 2481358 h 3979163"/>
              <a:gd name="connsiteX4" fmla="*/ 1240293 w 1240293"/>
              <a:gd name="connsiteY4" fmla="*/ 3979163 h 3979163"/>
              <a:gd name="connsiteX5" fmla="*/ 0 w 1240293"/>
              <a:gd name="connsiteY5" fmla="*/ 3628072 h 3979163"/>
              <a:gd name="connsiteX6" fmla="*/ 0 w 1240293"/>
              <a:gd name="connsiteY6" fmla="*/ 2130177 h 3979163"/>
              <a:gd name="connsiteX7" fmla="*/ 0 w 1240293"/>
              <a:gd name="connsiteY7" fmla="*/ 354134 h 397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0293" h="3979163">
                <a:moveTo>
                  <a:pt x="0" y="0"/>
                </a:moveTo>
                <a:lnTo>
                  <a:pt x="1240293" y="351985"/>
                </a:lnTo>
                <a:lnTo>
                  <a:pt x="1240293" y="706064"/>
                </a:lnTo>
                <a:lnTo>
                  <a:pt x="1240293" y="2481358"/>
                </a:lnTo>
                <a:lnTo>
                  <a:pt x="1240293" y="3979163"/>
                </a:lnTo>
                <a:lnTo>
                  <a:pt x="0" y="3628072"/>
                </a:lnTo>
                <a:lnTo>
                  <a:pt x="0" y="2130177"/>
                </a:lnTo>
                <a:lnTo>
                  <a:pt x="0" y="354134"/>
                </a:lnTo>
                <a:close/>
              </a:path>
            </a:pathLst>
          </a:custGeom>
          <a:solidFill>
            <a:schemeClr val="accent3"/>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30" name="Shape 19260">
            <a:extLst>
              <a:ext uri="{FF2B5EF4-FFF2-40B4-BE49-F238E27FC236}">
                <a16:creationId xmlns:a16="http://schemas.microsoft.com/office/drawing/2014/main" id="{96DA606E-44B9-CF44-976D-7447F9B85C00}"/>
              </a:ext>
            </a:extLst>
          </p:cNvPr>
          <p:cNvSpPr/>
          <p:nvPr/>
        </p:nvSpPr>
        <p:spPr>
          <a:xfrm>
            <a:off x="2788319" y="3188272"/>
            <a:ext cx="757768" cy="757768"/>
          </a:xfrm>
          <a:prstGeom prst="ellipse">
            <a:avLst/>
          </a:prstGeom>
          <a:solidFill>
            <a:schemeClr val="accent3"/>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25" name="Shape 19264">
            <a:extLst>
              <a:ext uri="{FF2B5EF4-FFF2-40B4-BE49-F238E27FC236}">
                <a16:creationId xmlns:a16="http://schemas.microsoft.com/office/drawing/2014/main" id="{6E0FC655-E9AC-7745-B9BC-26D16434C45B}"/>
              </a:ext>
            </a:extLst>
          </p:cNvPr>
          <p:cNvSpPr/>
          <p:nvPr/>
        </p:nvSpPr>
        <p:spPr>
          <a:xfrm>
            <a:off x="3271835" y="4399027"/>
            <a:ext cx="1363839" cy="38612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4">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6" name="Shape 19265">
            <a:extLst>
              <a:ext uri="{FF2B5EF4-FFF2-40B4-BE49-F238E27FC236}">
                <a16:creationId xmlns:a16="http://schemas.microsoft.com/office/drawing/2014/main" id="{12AEF727-23CA-8140-9DB0-8B680B546513}"/>
              </a:ext>
            </a:extLst>
          </p:cNvPr>
          <p:cNvSpPr/>
          <p:nvPr/>
        </p:nvSpPr>
        <p:spPr>
          <a:xfrm>
            <a:off x="3953876" y="4588126"/>
            <a:ext cx="681919" cy="166545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510"/>
                </a:lnTo>
                <a:lnTo>
                  <a:pt x="0" y="21600"/>
                </a:lnTo>
                <a:lnTo>
                  <a:pt x="21600" y="19096"/>
                </a:lnTo>
                <a:lnTo>
                  <a:pt x="21600" y="0"/>
                </a:lnTo>
                <a:close/>
              </a:path>
            </a:pathLst>
          </a:custGeom>
          <a:solidFill>
            <a:schemeClr val="accent4">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40" name="Shape 19249">
            <a:extLst>
              <a:ext uri="{FF2B5EF4-FFF2-40B4-BE49-F238E27FC236}">
                <a16:creationId xmlns:a16="http://schemas.microsoft.com/office/drawing/2014/main" id="{D7248832-568A-0D4D-A10C-1175A993DEC7}"/>
              </a:ext>
            </a:extLst>
          </p:cNvPr>
          <p:cNvSpPr/>
          <p:nvPr/>
        </p:nvSpPr>
        <p:spPr>
          <a:xfrm>
            <a:off x="2002207" y="2427776"/>
            <a:ext cx="757768" cy="757768"/>
          </a:xfrm>
          <a:prstGeom prst="ellipse">
            <a:avLst/>
          </a:prstGeom>
          <a:solidFill>
            <a:schemeClr val="accent2"/>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27" name="Shape 19266">
            <a:extLst>
              <a:ext uri="{FF2B5EF4-FFF2-40B4-BE49-F238E27FC236}">
                <a16:creationId xmlns:a16="http://schemas.microsoft.com/office/drawing/2014/main" id="{415E4722-D588-B044-9084-0269C48E84E1}"/>
              </a:ext>
            </a:extLst>
          </p:cNvPr>
          <p:cNvSpPr/>
          <p:nvPr/>
        </p:nvSpPr>
        <p:spPr>
          <a:xfrm>
            <a:off x="3271956" y="4588126"/>
            <a:ext cx="681920" cy="16624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091"/>
                </a:lnTo>
                <a:lnTo>
                  <a:pt x="21600" y="21600"/>
                </a:lnTo>
                <a:lnTo>
                  <a:pt x="21600" y="2514"/>
                </a:lnTo>
                <a:lnTo>
                  <a:pt x="0" y="0"/>
                </a:lnTo>
                <a:close/>
              </a:path>
            </a:pathLst>
          </a:custGeom>
          <a:solidFill>
            <a:schemeClr val="accent4"/>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3" name="Shape 19268">
            <a:extLst>
              <a:ext uri="{FF2B5EF4-FFF2-40B4-BE49-F238E27FC236}">
                <a16:creationId xmlns:a16="http://schemas.microsoft.com/office/drawing/2014/main" id="{70717954-94F4-6A40-AA50-64B9C2DABC95}"/>
              </a:ext>
            </a:extLst>
          </p:cNvPr>
          <p:cNvSpPr/>
          <p:nvPr/>
        </p:nvSpPr>
        <p:spPr>
          <a:xfrm>
            <a:off x="3574932" y="3948767"/>
            <a:ext cx="757768" cy="757768"/>
          </a:xfrm>
          <a:prstGeom prst="ellipse">
            <a:avLst/>
          </a:prstGeom>
          <a:solidFill>
            <a:schemeClr val="accent4"/>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18" name="Shape 19272">
            <a:extLst>
              <a:ext uri="{FF2B5EF4-FFF2-40B4-BE49-F238E27FC236}">
                <a16:creationId xmlns:a16="http://schemas.microsoft.com/office/drawing/2014/main" id="{ECF55189-0381-B647-9592-DED9F6874D37}"/>
              </a:ext>
            </a:extLst>
          </p:cNvPr>
          <p:cNvSpPr/>
          <p:nvPr/>
        </p:nvSpPr>
        <p:spPr>
          <a:xfrm>
            <a:off x="4057947" y="5152700"/>
            <a:ext cx="1363839" cy="38612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1">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19" name="Shape 19273">
            <a:extLst>
              <a:ext uri="{FF2B5EF4-FFF2-40B4-BE49-F238E27FC236}">
                <a16:creationId xmlns:a16="http://schemas.microsoft.com/office/drawing/2014/main" id="{EDD04DFA-EA84-7F49-A2C5-DF07D4A91874}"/>
              </a:ext>
            </a:extLst>
          </p:cNvPr>
          <p:cNvSpPr/>
          <p:nvPr/>
        </p:nvSpPr>
        <p:spPr>
          <a:xfrm>
            <a:off x="4739987" y="5341799"/>
            <a:ext cx="681919" cy="11377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674"/>
                </a:lnTo>
                <a:lnTo>
                  <a:pt x="0" y="21600"/>
                </a:lnTo>
                <a:lnTo>
                  <a:pt x="21600" y="17935"/>
                </a:lnTo>
                <a:lnTo>
                  <a:pt x="21600" y="0"/>
                </a:lnTo>
                <a:close/>
              </a:path>
            </a:pathLst>
          </a:custGeom>
          <a:solidFill>
            <a:schemeClr val="accent1">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0" name="Shape 19274">
            <a:extLst>
              <a:ext uri="{FF2B5EF4-FFF2-40B4-BE49-F238E27FC236}">
                <a16:creationId xmlns:a16="http://schemas.microsoft.com/office/drawing/2014/main" id="{1641D894-2373-174C-9F3C-7461B2F11446}"/>
              </a:ext>
            </a:extLst>
          </p:cNvPr>
          <p:cNvSpPr/>
          <p:nvPr/>
        </p:nvSpPr>
        <p:spPr>
          <a:xfrm>
            <a:off x="4058068" y="5345588"/>
            <a:ext cx="681920" cy="11339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922"/>
                </a:lnTo>
                <a:lnTo>
                  <a:pt x="21600" y="21600"/>
                </a:lnTo>
                <a:lnTo>
                  <a:pt x="21600" y="3614"/>
                </a:lnTo>
                <a:lnTo>
                  <a:pt x="0" y="0"/>
                </a:lnTo>
                <a:close/>
              </a:path>
            </a:pathLst>
          </a:custGeom>
          <a:solidFill>
            <a:schemeClr val="accent5"/>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16" name="Shape 19276">
            <a:extLst>
              <a:ext uri="{FF2B5EF4-FFF2-40B4-BE49-F238E27FC236}">
                <a16:creationId xmlns:a16="http://schemas.microsoft.com/office/drawing/2014/main" id="{3F3ED044-E0FD-D643-9B0E-D00191DE86FA}"/>
              </a:ext>
            </a:extLst>
          </p:cNvPr>
          <p:cNvSpPr/>
          <p:nvPr/>
        </p:nvSpPr>
        <p:spPr>
          <a:xfrm>
            <a:off x="4357427" y="4709263"/>
            <a:ext cx="765003" cy="765003"/>
          </a:xfrm>
          <a:prstGeom prst="ellipse">
            <a:avLst/>
          </a:prstGeom>
          <a:solidFill>
            <a:schemeClr val="accent5"/>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75" name="Freeform 82">
            <a:extLst>
              <a:ext uri="{FF2B5EF4-FFF2-40B4-BE49-F238E27FC236}">
                <a16:creationId xmlns:a16="http://schemas.microsoft.com/office/drawing/2014/main" id="{75A5DCF1-3C8F-C946-8CF3-D18CCFF83677}"/>
              </a:ext>
            </a:extLst>
          </p:cNvPr>
          <p:cNvSpPr>
            <a:spLocks noChangeArrowheads="1"/>
          </p:cNvSpPr>
          <p:nvPr/>
        </p:nvSpPr>
        <p:spPr bwMode="auto">
          <a:xfrm>
            <a:off x="3757713" y="4130025"/>
            <a:ext cx="394949" cy="369873"/>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sz="900" dirty="0">
              <a:latin typeface="Lato Light" panose="020F0502020204030203" pitchFamily="34" charset="0"/>
            </a:endParaRPr>
          </a:p>
        </p:txBody>
      </p:sp>
      <p:sp>
        <p:nvSpPr>
          <p:cNvPr id="76" name="Freeform 41">
            <a:extLst>
              <a:ext uri="{FF2B5EF4-FFF2-40B4-BE49-F238E27FC236}">
                <a16:creationId xmlns:a16="http://schemas.microsoft.com/office/drawing/2014/main" id="{B57CCE84-05EB-2945-A332-251A761AD7C3}"/>
              </a:ext>
            </a:extLst>
          </p:cNvPr>
          <p:cNvSpPr>
            <a:spLocks noChangeArrowheads="1"/>
          </p:cNvSpPr>
          <p:nvPr/>
        </p:nvSpPr>
        <p:spPr bwMode="auto">
          <a:xfrm>
            <a:off x="4551303" y="4897364"/>
            <a:ext cx="370569" cy="394949"/>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sz="900" dirty="0">
              <a:latin typeface="Lato Light" panose="020F0502020204030203" pitchFamily="34" charset="0"/>
            </a:endParaRPr>
          </a:p>
        </p:txBody>
      </p:sp>
      <p:sp>
        <p:nvSpPr>
          <p:cNvPr id="78" name="Freeform 91">
            <a:extLst>
              <a:ext uri="{FF2B5EF4-FFF2-40B4-BE49-F238E27FC236}">
                <a16:creationId xmlns:a16="http://schemas.microsoft.com/office/drawing/2014/main" id="{9D686793-BAA2-014A-B1C9-003EAD4934AC}"/>
              </a:ext>
            </a:extLst>
          </p:cNvPr>
          <p:cNvSpPr>
            <a:spLocks noChangeArrowheads="1"/>
          </p:cNvSpPr>
          <p:nvPr/>
        </p:nvSpPr>
        <p:spPr bwMode="auto">
          <a:xfrm>
            <a:off x="2969797" y="3380184"/>
            <a:ext cx="394949" cy="369872"/>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sz="900" dirty="0">
              <a:latin typeface="Lato Light" panose="020F0502020204030203" pitchFamily="34" charset="0"/>
            </a:endParaRPr>
          </a:p>
        </p:txBody>
      </p:sp>
      <p:sp>
        <p:nvSpPr>
          <p:cNvPr id="80" name="Freeform 89">
            <a:extLst>
              <a:ext uri="{FF2B5EF4-FFF2-40B4-BE49-F238E27FC236}">
                <a16:creationId xmlns:a16="http://schemas.microsoft.com/office/drawing/2014/main" id="{7AE665EA-01E0-1840-AD17-189C87D0D041}"/>
              </a:ext>
            </a:extLst>
          </p:cNvPr>
          <p:cNvSpPr>
            <a:spLocks noChangeArrowheads="1"/>
          </p:cNvSpPr>
          <p:nvPr/>
        </p:nvSpPr>
        <p:spPr bwMode="auto">
          <a:xfrm>
            <a:off x="3621907" y="2444510"/>
            <a:ext cx="382602" cy="286278"/>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sz="900" dirty="0">
              <a:latin typeface="Lato Light" panose="020F0502020204030203" pitchFamily="34" charset="0"/>
            </a:endParaRPr>
          </a:p>
        </p:txBody>
      </p:sp>
      <p:sp>
        <p:nvSpPr>
          <p:cNvPr id="82" name="TextBox 81">
            <a:extLst>
              <a:ext uri="{FF2B5EF4-FFF2-40B4-BE49-F238E27FC236}">
                <a16:creationId xmlns:a16="http://schemas.microsoft.com/office/drawing/2014/main" id="{31C0612A-B6C3-8940-A003-2714A4B961F9}"/>
              </a:ext>
            </a:extLst>
          </p:cNvPr>
          <p:cNvSpPr txBox="1"/>
          <p:nvPr/>
        </p:nvSpPr>
        <p:spPr>
          <a:xfrm>
            <a:off x="7325282" y="1453364"/>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Review the results and optimize the process based on the data.</a:t>
            </a:r>
          </a:p>
        </p:txBody>
      </p:sp>
      <p:sp>
        <p:nvSpPr>
          <p:cNvPr id="83" name="TextBox 82">
            <a:extLst>
              <a:ext uri="{FF2B5EF4-FFF2-40B4-BE49-F238E27FC236}">
                <a16:creationId xmlns:a16="http://schemas.microsoft.com/office/drawing/2014/main" id="{D37FFE43-46EE-D74B-B8A1-94873214C1B5}"/>
              </a:ext>
            </a:extLst>
          </p:cNvPr>
          <p:cNvSpPr txBox="1"/>
          <p:nvPr/>
        </p:nvSpPr>
        <p:spPr>
          <a:xfrm>
            <a:off x="7325282" y="1160756"/>
            <a:ext cx="1911998" cy="338554"/>
          </a:xfrm>
          <a:prstGeom prst="rect">
            <a:avLst/>
          </a:prstGeom>
          <a:noFill/>
        </p:spPr>
        <p:txBody>
          <a:bodyPr wrap="none" rtlCol="0" anchor="ctr">
            <a:spAutoFit/>
          </a:bodyPr>
          <a:lstStyle/>
          <a:p>
            <a:r>
              <a:rPr lang="en-US" sz="1600" b="1" cap="all" dirty="0">
                <a:solidFill>
                  <a:schemeClr val="accent1"/>
                </a:solidFill>
                <a:latin typeface="Poppins" pitchFamily="2" charset="77"/>
                <a:cs typeface="Poppins" pitchFamily="2" charset="77"/>
              </a:rPr>
              <a:t>Review &amp; Improve</a:t>
            </a:r>
          </a:p>
        </p:txBody>
      </p:sp>
      <p:sp>
        <p:nvSpPr>
          <p:cNvPr id="89" name="TextBox 88">
            <a:extLst>
              <a:ext uri="{FF2B5EF4-FFF2-40B4-BE49-F238E27FC236}">
                <a16:creationId xmlns:a16="http://schemas.microsoft.com/office/drawing/2014/main" id="{26FF91B1-2B4E-FF43-8BF8-4181987EDB23}"/>
              </a:ext>
            </a:extLst>
          </p:cNvPr>
          <p:cNvSpPr txBox="1"/>
          <p:nvPr/>
        </p:nvSpPr>
        <p:spPr>
          <a:xfrm>
            <a:off x="7325282" y="2464080"/>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Calculate the average scan-time for different scans under different patient conditions and store up the database</a:t>
            </a:r>
          </a:p>
        </p:txBody>
      </p:sp>
      <p:sp>
        <p:nvSpPr>
          <p:cNvPr id="90" name="TextBox 89">
            <a:extLst>
              <a:ext uri="{FF2B5EF4-FFF2-40B4-BE49-F238E27FC236}">
                <a16:creationId xmlns:a16="http://schemas.microsoft.com/office/drawing/2014/main" id="{333E175B-3B39-3A4F-AB2E-4F0D2B52A6A9}"/>
              </a:ext>
            </a:extLst>
          </p:cNvPr>
          <p:cNvSpPr txBox="1"/>
          <p:nvPr/>
        </p:nvSpPr>
        <p:spPr>
          <a:xfrm>
            <a:off x="7325282" y="2171473"/>
            <a:ext cx="1788759" cy="338554"/>
          </a:xfrm>
          <a:prstGeom prst="rect">
            <a:avLst/>
          </a:prstGeom>
          <a:noFill/>
        </p:spPr>
        <p:txBody>
          <a:bodyPr wrap="none" rtlCol="0" anchor="ctr">
            <a:spAutoFit/>
          </a:bodyPr>
          <a:lstStyle/>
          <a:p>
            <a:r>
              <a:rPr lang="en-US" sz="1600" b="1" cap="all" dirty="0">
                <a:solidFill>
                  <a:schemeClr val="accent2"/>
                </a:solidFill>
                <a:latin typeface="Poppins" pitchFamily="2" charset="77"/>
                <a:cs typeface="Poppins" pitchFamily="2" charset="77"/>
              </a:rPr>
              <a:t>Update Database</a:t>
            </a:r>
          </a:p>
        </p:txBody>
      </p:sp>
      <p:sp>
        <p:nvSpPr>
          <p:cNvPr id="92" name="TextBox 91">
            <a:extLst>
              <a:ext uri="{FF2B5EF4-FFF2-40B4-BE49-F238E27FC236}">
                <a16:creationId xmlns:a16="http://schemas.microsoft.com/office/drawing/2014/main" id="{0DB63B09-FA6B-9045-A8A7-DD3D057D6ECB}"/>
              </a:ext>
            </a:extLst>
          </p:cNvPr>
          <p:cNvSpPr txBox="1"/>
          <p:nvPr/>
        </p:nvSpPr>
        <p:spPr>
          <a:xfrm>
            <a:off x="7325282" y="3474797"/>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Generate a weekly report to provide basic information such as patient demographic and scan detail.</a:t>
            </a:r>
          </a:p>
        </p:txBody>
      </p:sp>
      <p:sp>
        <p:nvSpPr>
          <p:cNvPr id="93" name="TextBox 92">
            <a:extLst>
              <a:ext uri="{FF2B5EF4-FFF2-40B4-BE49-F238E27FC236}">
                <a16:creationId xmlns:a16="http://schemas.microsoft.com/office/drawing/2014/main" id="{7EED3835-4575-924F-AD04-32CD237C9A4B}"/>
              </a:ext>
            </a:extLst>
          </p:cNvPr>
          <p:cNvSpPr txBox="1"/>
          <p:nvPr/>
        </p:nvSpPr>
        <p:spPr>
          <a:xfrm>
            <a:off x="7325282" y="3182189"/>
            <a:ext cx="2682979" cy="338554"/>
          </a:xfrm>
          <a:prstGeom prst="rect">
            <a:avLst/>
          </a:prstGeom>
          <a:noFill/>
        </p:spPr>
        <p:txBody>
          <a:bodyPr wrap="none" rtlCol="0" anchor="ctr">
            <a:spAutoFit/>
          </a:bodyPr>
          <a:lstStyle/>
          <a:p>
            <a:r>
              <a:rPr lang="en-US" sz="1600" b="1" cap="all" dirty="0">
                <a:solidFill>
                  <a:schemeClr val="accent3"/>
                </a:solidFill>
                <a:latin typeface="Poppins" pitchFamily="2" charset="77"/>
                <a:cs typeface="Poppins" pitchFamily="2" charset="77"/>
              </a:rPr>
              <a:t>Generate Results (Weekly)</a:t>
            </a:r>
          </a:p>
        </p:txBody>
      </p:sp>
      <p:sp>
        <p:nvSpPr>
          <p:cNvPr id="95" name="TextBox 94">
            <a:extLst>
              <a:ext uri="{FF2B5EF4-FFF2-40B4-BE49-F238E27FC236}">
                <a16:creationId xmlns:a16="http://schemas.microsoft.com/office/drawing/2014/main" id="{69C54930-E3A3-4F4C-89E9-017D1E38B41E}"/>
              </a:ext>
            </a:extLst>
          </p:cNvPr>
          <p:cNvSpPr txBox="1"/>
          <p:nvPr/>
        </p:nvSpPr>
        <p:spPr>
          <a:xfrm>
            <a:off x="7325282" y="4487692"/>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Run script to identify and correct the invalid data point during the collection process (if any).</a:t>
            </a:r>
          </a:p>
        </p:txBody>
      </p:sp>
      <p:sp>
        <p:nvSpPr>
          <p:cNvPr id="96" name="TextBox 95">
            <a:extLst>
              <a:ext uri="{FF2B5EF4-FFF2-40B4-BE49-F238E27FC236}">
                <a16:creationId xmlns:a16="http://schemas.microsoft.com/office/drawing/2014/main" id="{CB2A72BC-BE82-1748-8F08-A4450DE42072}"/>
              </a:ext>
            </a:extLst>
          </p:cNvPr>
          <p:cNvSpPr txBox="1"/>
          <p:nvPr/>
        </p:nvSpPr>
        <p:spPr>
          <a:xfrm>
            <a:off x="7325282" y="4195085"/>
            <a:ext cx="2550955" cy="338554"/>
          </a:xfrm>
          <a:prstGeom prst="rect">
            <a:avLst/>
          </a:prstGeom>
          <a:noFill/>
        </p:spPr>
        <p:txBody>
          <a:bodyPr wrap="none" rtlCol="0" anchor="ctr">
            <a:spAutoFit/>
          </a:bodyPr>
          <a:lstStyle/>
          <a:p>
            <a:r>
              <a:rPr lang="en-US" sz="1600" b="1" cap="all" dirty="0">
                <a:solidFill>
                  <a:schemeClr val="accent4"/>
                </a:solidFill>
                <a:latin typeface="Poppins" pitchFamily="2" charset="77"/>
                <a:cs typeface="Poppins" pitchFamily="2" charset="77"/>
              </a:rPr>
              <a:t>Check the Data Integrity</a:t>
            </a:r>
          </a:p>
        </p:txBody>
      </p:sp>
      <p:sp>
        <p:nvSpPr>
          <p:cNvPr id="98" name="TextBox 97">
            <a:extLst>
              <a:ext uri="{FF2B5EF4-FFF2-40B4-BE49-F238E27FC236}">
                <a16:creationId xmlns:a16="http://schemas.microsoft.com/office/drawing/2014/main" id="{C51CE550-05B7-A146-B775-DE566EC0AE0C}"/>
              </a:ext>
            </a:extLst>
          </p:cNvPr>
          <p:cNvSpPr txBox="1"/>
          <p:nvPr/>
        </p:nvSpPr>
        <p:spPr>
          <a:xfrm>
            <a:off x="7325282" y="5498409"/>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Follows the template to collect all patient/ scan data. Collect in the daily basis.</a:t>
            </a:r>
          </a:p>
        </p:txBody>
      </p:sp>
      <p:sp>
        <p:nvSpPr>
          <p:cNvPr id="99" name="TextBox 98">
            <a:extLst>
              <a:ext uri="{FF2B5EF4-FFF2-40B4-BE49-F238E27FC236}">
                <a16:creationId xmlns:a16="http://schemas.microsoft.com/office/drawing/2014/main" id="{2BB3C3D9-2D0F-B743-802D-EB0E64286FAC}"/>
              </a:ext>
            </a:extLst>
          </p:cNvPr>
          <p:cNvSpPr txBox="1"/>
          <p:nvPr/>
        </p:nvSpPr>
        <p:spPr>
          <a:xfrm>
            <a:off x="7325282" y="5205801"/>
            <a:ext cx="2386423" cy="338554"/>
          </a:xfrm>
          <a:prstGeom prst="rect">
            <a:avLst/>
          </a:prstGeom>
          <a:noFill/>
        </p:spPr>
        <p:txBody>
          <a:bodyPr wrap="none" rtlCol="0" anchor="ctr">
            <a:spAutoFit/>
          </a:bodyPr>
          <a:lstStyle/>
          <a:p>
            <a:r>
              <a:rPr lang="en-US" sz="1600" b="1" cap="all" dirty="0">
                <a:solidFill>
                  <a:schemeClr val="accent5"/>
                </a:solidFill>
                <a:latin typeface="Poppins" pitchFamily="2" charset="77"/>
                <a:cs typeface="Poppins" pitchFamily="2" charset="77"/>
              </a:rPr>
              <a:t>Data Collection (Daily)</a:t>
            </a:r>
          </a:p>
        </p:txBody>
      </p:sp>
      <p:sp>
        <p:nvSpPr>
          <p:cNvPr id="43" name="Freeform 310">
            <a:extLst>
              <a:ext uri="{FF2B5EF4-FFF2-40B4-BE49-F238E27FC236}">
                <a16:creationId xmlns:a16="http://schemas.microsoft.com/office/drawing/2014/main" id="{5F21AE5B-387D-4A9E-BC56-CC3B7565725F}"/>
              </a:ext>
            </a:extLst>
          </p:cNvPr>
          <p:cNvSpPr>
            <a:spLocks noEditPoints="1"/>
          </p:cNvSpPr>
          <p:nvPr/>
        </p:nvSpPr>
        <p:spPr bwMode="auto">
          <a:xfrm>
            <a:off x="2183057" y="2612103"/>
            <a:ext cx="396000" cy="396000"/>
          </a:xfrm>
          <a:custGeom>
            <a:avLst/>
            <a:gdLst>
              <a:gd name="T0" fmla="*/ 144 w 144"/>
              <a:gd name="T1" fmla="*/ 24 h 176"/>
              <a:gd name="T2" fmla="*/ 72 w 144"/>
              <a:gd name="T3" fmla="*/ 0 h 176"/>
              <a:gd name="T4" fmla="*/ 0 w 144"/>
              <a:gd name="T5" fmla="*/ 24 h 176"/>
              <a:gd name="T6" fmla="*/ 0 w 144"/>
              <a:gd name="T7" fmla="*/ 56 h 176"/>
              <a:gd name="T8" fmla="*/ 4 w 144"/>
              <a:gd name="T9" fmla="*/ 64 h 176"/>
              <a:gd name="T10" fmla="*/ 0 w 144"/>
              <a:gd name="T11" fmla="*/ 72 h 176"/>
              <a:gd name="T12" fmla="*/ 0 w 144"/>
              <a:gd name="T13" fmla="*/ 104 h 176"/>
              <a:gd name="T14" fmla="*/ 4 w 144"/>
              <a:gd name="T15" fmla="*/ 112 h 176"/>
              <a:gd name="T16" fmla="*/ 0 w 144"/>
              <a:gd name="T17" fmla="*/ 120 h 176"/>
              <a:gd name="T18" fmla="*/ 0 w 144"/>
              <a:gd name="T19" fmla="*/ 152 h 176"/>
              <a:gd name="T20" fmla="*/ 72 w 144"/>
              <a:gd name="T21" fmla="*/ 176 h 176"/>
              <a:gd name="T22" fmla="*/ 144 w 144"/>
              <a:gd name="T23" fmla="*/ 152 h 176"/>
              <a:gd name="T24" fmla="*/ 144 w 144"/>
              <a:gd name="T25" fmla="*/ 120 h 176"/>
              <a:gd name="T26" fmla="*/ 140 w 144"/>
              <a:gd name="T27" fmla="*/ 112 h 176"/>
              <a:gd name="T28" fmla="*/ 144 w 144"/>
              <a:gd name="T29" fmla="*/ 104 h 176"/>
              <a:gd name="T30" fmla="*/ 144 w 144"/>
              <a:gd name="T31" fmla="*/ 72 h 176"/>
              <a:gd name="T32" fmla="*/ 140 w 144"/>
              <a:gd name="T33" fmla="*/ 64 h 176"/>
              <a:gd name="T34" fmla="*/ 144 w 144"/>
              <a:gd name="T35" fmla="*/ 56 h 176"/>
              <a:gd name="T36" fmla="*/ 144 w 144"/>
              <a:gd name="T37" fmla="*/ 24 h 176"/>
              <a:gd name="T38" fmla="*/ 136 w 144"/>
              <a:gd name="T39" fmla="*/ 152 h 176"/>
              <a:gd name="T40" fmla="*/ 72 w 144"/>
              <a:gd name="T41" fmla="*/ 168 h 176"/>
              <a:gd name="T42" fmla="*/ 8 w 144"/>
              <a:gd name="T43" fmla="*/ 152 h 176"/>
              <a:gd name="T44" fmla="*/ 8 w 144"/>
              <a:gd name="T45" fmla="*/ 131 h 176"/>
              <a:gd name="T46" fmla="*/ 72 w 144"/>
              <a:gd name="T47" fmla="*/ 144 h 176"/>
              <a:gd name="T48" fmla="*/ 136 w 144"/>
              <a:gd name="T49" fmla="*/ 131 h 176"/>
              <a:gd name="T50" fmla="*/ 136 w 144"/>
              <a:gd name="T51" fmla="*/ 152 h 176"/>
              <a:gd name="T52" fmla="*/ 72 w 144"/>
              <a:gd name="T53" fmla="*/ 136 h 176"/>
              <a:gd name="T54" fmla="*/ 8 w 144"/>
              <a:gd name="T55" fmla="*/ 120 h 176"/>
              <a:gd name="T56" fmla="*/ 10 w 144"/>
              <a:gd name="T57" fmla="*/ 116 h 176"/>
              <a:gd name="T58" fmla="*/ 72 w 144"/>
              <a:gd name="T59" fmla="*/ 128 h 176"/>
              <a:gd name="T60" fmla="*/ 134 w 144"/>
              <a:gd name="T61" fmla="*/ 116 h 176"/>
              <a:gd name="T62" fmla="*/ 136 w 144"/>
              <a:gd name="T63" fmla="*/ 120 h 176"/>
              <a:gd name="T64" fmla="*/ 72 w 144"/>
              <a:gd name="T65" fmla="*/ 136 h 176"/>
              <a:gd name="T66" fmla="*/ 136 w 144"/>
              <a:gd name="T67" fmla="*/ 104 h 176"/>
              <a:gd name="T68" fmla="*/ 72 w 144"/>
              <a:gd name="T69" fmla="*/ 120 h 176"/>
              <a:gd name="T70" fmla="*/ 8 w 144"/>
              <a:gd name="T71" fmla="*/ 104 h 176"/>
              <a:gd name="T72" fmla="*/ 8 w 144"/>
              <a:gd name="T73" fmla="*/ 83 h 176"/>
              <a:gd name="T74" fmla="*/ 72 w 144"/>
              <a:gd name="T75" fmla="*/ 96 h 176"/>
              <a:gd name="T76" fmla="*/ 136 w 144"/>
              <a:gd name="T77" fmla="*/ 83 h 176"/>
              <a:gd name="T78" fmla="*/ 136 w 144"/>
              <a:gd name="T79" fmla="*/ 104 h 176"/>
              <a:gd name="T80" fmla="*/ 72 w 144"/>
              <a:gd name="T81" fmla="*/ 88 h 176"/>
              <a:gd name="T82" fmla="*/ 8 w 144"/>
              <a:gd name="T83" fmla="*/ 72 h 176"/>
              <a:gd name="T84" fmla="*/ 10 w 144"/>
              <a:gd name="T85" fmla="*/ 68 h 176"/>
              <a:gd name="T86" fmla="*/ 72 w 144"/>
              <a:gd name="T87" fmla="*/ 80 h 176"/>
              <a:gd name="T88" fmla="*/ 134 w 144"/>
              <a:gd name="T89" fmla="*/ 68 h 176"/>
              <a:gd name="T90" fmla="*/ 136 w 144"/>
              <a:gd name="T91" fmla="*/ 72 h 176"/>
              <a:gd name="T92" fmla="*/ 72 w 144"/>
              <a:gd name="T93" fmla="*/ 88 h 176"/>
              <a:gd name="T94" fmla="*/ 136 w 144"/>
              <a:gd name="T95" fmla="*/ 56 h 176"/>
              <a:gd name="T96" fmla="*/ 72 w 144"/>
              <a:gd name="T97" fmla="*/ 72 h 176"/>
              <a:gd name="T98" fmla="*/ 8 w 144"/>
              <a:gd name="T99" fmla="*/ 56 h 176"/>
              <a:gd name="T100" fmla="*/ 8 w 144"/>
              <a:gd name="T101" fmla="*/ 35 h 176"/>
              <a:gd name="T102" fmla="*/ 72 w 144"/>
              <a:gd name="T103" fmla="*/ 48 h 176"/>
              <a:gd name="T104" fmla="*/ 136 w 144"/>
              <a:gd name="T105" fmla="*/ 35 h 176"/>
              <a:gd name="T106" fmla="*/ 136 w 144"/>
              <a:gd name="T107" fmla="*/ 56 h 176"/>
              <a:gd name="T108" fmla="*/ 72 w 144"/>
              <a:gd name="T109" fmla="*/ 40 h 176"/>
              <a:gd name="T110" fmla="*/ 8 w 144"/>
              <a:gd name="T111" fmla="*/ 24 h 176"/>
              <a:gd name="T112" fmla="*/ 72 w 144"/>
              <a:gd name="T113" fmla="*/ 8 h 176"/>
              <a:gd name="T114" fmla="*/ 136 w 144"/>
              <a:gd name="T115" fmla="*/ 24 h 176"/>
              <a:gd name="T116" fmla="*/ 72 w 144"/>
              <a:gd name="T117"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 h="176">
                <a:moveTo>
                  <a:pt x="144" y="24"/>
                </a:moveTo>
                <a:cubicBezTo>
                  <a:pt x="144" y="11"/>
                  <a:pt x="112" y="0"/>
                  <a:pt x="72" y="0"/>
                </a:cubicBezTo>
                <a:cubicBezTo>
                  <a:pt x="32" y="0"/>
                  <a:pt x="0" y="11"/>
                  <a:pt x="0" y="24"/>
                </a:cubicBezTo>
                <a:cubicBezTo>
                  <a:pt x="0" y="56"/>
                  <a:pt x="0" y="56"/>
                  <a:pt x="0" y="56"/>
                </a:cubicBezTo>
                <a:cubicBezTo>
                  <a:pt x="0" y="59"/>
                  <a:pt x="2" y="61"/>
                  <a:pt x="4" y="64"/>
                </a:cubicBezTo>
                <a:cubicBezTo>
                  <a:pt x="2" y="67"/>
                  <a:pt x="0" y="69"/>
                  <a:pt x="0" y="72"/>
                </a:cubicBezTo>
                <a:cubicBezTo>
                  <a:pt x="0" y="104"/>
                  <a:pt x="0" y="104"/>
                  <a:pt x="0" y="104"/>
                </a:cubicBezTo>
                <a:cubicBezTo>
                  <a:pt x="0" y="107"/>
                  <a:pt x="2" y="109"/>
                  <a:pt x="4" y="112"/>
                </a:cubicBezTo>
                <a:cubicBezTo>
                  <a:pt x="2" y="115"/>
                  <a:pt x="0" y="117"/>
                  <a:pt x="0" y="120"/>
                </a:cubicBezTo>
                <a:cubicBezTo>
                  <a:pt x="0" y="152"/>
                  <a:pt x="0" y="152"/>
                  <a:pt x="0" y="152"/>
                </a:cubicBezTo>
                <a:cubicBezTo>
                  <a:pt x="0" y="165"/>
                  <a:pt x="32" y="176"/>
                  <a:pt x="72" y="176"/>
                </a:cubicBezTo>
                <a:cubicBezTo>
                  <a:pt x="112" y="176"/>
                  <a:pt x="144" y="165"/>
                  <a:pt x="144" y="152"/>
                </a:cubicBezTo>
                <a:cubicBezTo>
                  <a:pt x="144" y="120"/>
                  <a:pt x="144" y="120"/>
                  <a:pt x="144" y="120"/>
                </a:cubicBezTo>
                <a:cubicBezTo>
                  <a:pt x="144" y="117"/>
                  <a:pt x="142" y="115"/>
                  <a:pt x="140" y="112"/>
                </a:cubicBezTo>
                <a:cubicBezTo>
                  <a:pt x="142" y="109"/>
                  <a:pt x="144" y="107"/>
                  <a:pt x="144" y="104"/>
                </a:cubicBezTo>
                <a:cubicBezTo>
                  <a:pt x="144" y="72"/>
                  <a:pt x="144" y="72"/>
                  <a:pt x="144" y="72"/>
                </a:cubicBezTo>
                <a:cubicBezTo>
                  <a:pt x="144" y="69"/>
                  <a:pt x="142" y="67"/>
                  <a:pt x="140" y="64"/>
                </a:cubicBezTo>
                <a:cubicBezTo>
                  <a:pt x="142" y="61"/>
                  <a:pt x="144" y="59"/>
                  <a:pt x="144" y="56"/>
                </a:cubicBezTo>
                <a:lnTo>
                  <a:pt x="144" y="24"/>
                </a:lnTo>
                <a:close/>
                <a:moveTo>
                  <a:pt x="136" y="152"/>
                </a:moveTo>
                <a:cubicBezTo>
                  <a:pt x="136" y="161"/>
                  <a:pt x="107" y="168"/>
                  <a:pt x="72" y="168"/>
                </a:cubicBezTo>
                <a:cubicBezTo>
                  <a:pt x="37" y="168"/>
                  <a:pt x="8" y="161"/>
                  <a:pt x="8" y="152"/>
                </a:cubicBezTo>
                <a:cubicBezTo>
                  <a:pt x="8" y="131"/>
                  <a:pt x="8" y="131"/>
                  <a:pt x="8" y="131"/>
                </a:cubicBezTo>
                <a:cubicBezTo>
                  <a:pt x="20" y="139"/>
                  <a:pt x="44" y="144"/>
                  <a:pt x="72" y="144"/>
                </a:cubicBezTo>
                <a:cubicBezTo>
                  <a:pt x="100" y="144"/>
                  <a:pt x="124" y="139"/>
                  <a:pt x="136" y="131"/>
                </a:cubicBezTo>
                <a:lnTo>
                  <a:pt x="136" y="152"/>
                </a:lnTo>
                <a:close/>
                <a:moveTo>
                  <a:pt x="72" y="136"/>
                </a:moveTo>
                <a:cubicBezTo>
                  <a:pt x="37" y="136"/>
                  <a:pt x="8" y="129"/>
                  <a:pt x="8" y="120"/>
                </a:cubicBezTo>
                <a:cubicBezTo>
                  <a:pt x="8" y="119"/>
                  <a:pt x="9" y="117"/>
                  <a:pt x="10" y="116"/>
                </a:cubicBezTo>
                <a:cubicBezTo>
                  <a:pt x="22" y="123"/>
                  <a:pt x="46" y="128"/>
                  <a:pt x="72" y="128"/>
                </a:cubicBezTo>
                <a:cubicBezTo>
                  <a:pt x="98" y="128"/>
                  <a:pt x="122" y="123"/>
                  <a:pt x="134" y="116"/>
                </a:cubicBezTo>
                <a:cubicBezTo>
                  <a:pt x="135" y="117"/>
                  <a:pt x="136" y="119"/>
                  <a:pt x="136" y="120"/>
                </a:cubicBezTo>
                <a:cubicBezTo>
                  <a:pt x="136" y="129"/>
                  <a:pt x="107" y="136"/>
                  <a:pt x="72" y="136"/>
                </a:cubicBezTo>
                <a:moveTo>
                  <a:pt x="136" y="104"/>
                </a:moveTo>
                <a:cubicBezTo>
                  <a:pt x="136" y="113"/>
                  <a:pt x="107" y="120"/>
                  <a:pt x="72" y="120"/>
                </a:cubicBezTo>
                <a:cubicBezTo>
                  <a:pt x="37" y="120"/>
                  <a:pt x="8" y="113"/>
                  <a:pt x="8" y="104"/>
                </a:cubicBezTo>
                <a:cubicBezTo>
                  <a:pt x="8" y="83"/>
                  <a:pt x="8" y="83"/>
                  <a:pt x="8" y="83"/>
                </a:cubicBezTo>
                <a:cubicBezTo>
                  <a:pt x="20" y="91"/>
                  <a:pt x="44" y="96"/>
                  <a:pt x="72" y="96"/>
                </a:cubicBezTo>
                <a:cubicBezTo>
                  <a:pt x="100" y="96"/>
                  <a:pt x="124" y="91"/>
                  <a:pt x="136" y="83"/>
                </a:cubicBezTo>
                <a:lnTo>
                  <a:pt x="136" y="104"/>
                </a:lnTo>
                <a:close/>
                <a:moveTo>
                  <a:pt x="72" y="88"/>
                </a:moveTo>
                <a:cubicBezTo>
                  <a:pt x="37" y="88"/>
                  <a:pt x="8" y="81"/>
                  <a:pt x="8" y="72"/>
                </a:cubicBezTo>
                <a:cubicBezTo>
                  <a:pt x="8" y="71"/>
                  <a:pt x="9" y="69"/>
                  <a:pt x="10" y="68"/>
                </a:cubicBezTo>
                <a:cubicBezTo>
                  <a:pt x="22" y="75"/>
                  <a:pt x="46" y="80"/>
                  <a:pt x="72" y="80"/>
                </a:cubicBezTo>
                <a:cubicBezTo>
                  <a:pt x="98" y="80"/>
                  <a:pt x="122" y="75"/>
                  <a:pt x="134" y="68"/>
                </a:cubicBezTo>
                <a:cubicBezTo>
                  <a:pt x="135" y="69"/>
                  <a:pt x="136" y="71"/>
                  <a:pt x="136" y="72"/>
                </a:cubicBezTo>
                <a:cubicBezTo>
                  <a:pt x="136" y="81"/>
                  <a:pt x="107" y="88"/>
                  <a:pt x="72" y="88"/>
                </a:cubicBezTo>
                <a:moveTo>
                  <a:pt x="136" y="56"/>
                </a:moveTo>
                <a:cubicBezTo>
                  <a:pt x="136" y="65"/>
                  <a:pt x="107" y="72"/>
                  <a:pt x="72" y="72"/>
                </a:cubicBezTo>
                <a:cubicBezTo>
                  <a:pt x="37" y="72"/>
                  <a:pt x="8" y="65"/>
                  <a:pt x="8" y="56"/>
                </a:cubicBezTo>
                <a:cubicBezTo>
                  <a:pt x="8" y="35"/>
                  <a:pt x="8" y="35"/>
                  <a:pt x="8" y="35"/>
                </a:cubicBezTo>
                <a:cubicBezTo>
                  <a:pt x="20" y="43"/>
                  <a:pt x="44" y="48"/>
                  <a:pt x="72" y="48"/>
                </a:cubicBezTo>
                <a:cubicBezTo>
                  <a:pt x="100" y="48"/>
                  <a:pt x="124" y="43"/>
                  <a:pt x="136" y="35"/>
                </a:cubicBezTo>
                <a:lnTo>
                  <a:pt x="136" y="56"/>
                </a:lnTo>
                <a:close/>
                <a:moveTo>
                  <a:pt x="72" y="40"/>
                </a:moveTo>
                <a:cubicBezTo>
                  <a:pt x="37" y="40"/>
                  <a:pt x="8" y="33"/>
                  <a:pt x="8" y="24"/>
                </a:cubicBezTo>
                <a:cubicBezTo>
                  <a:pt x="8" y="15"/>
                  <a:pt x="37" y="8"/>
                  <a:pt x="72" y="8"/>
                </a:cubicBezTo>
                <a:cubicBezTo>
                  <a:pt x="107" y="8"/>
                  <a:pt x="136" y="15"/>
                  <a:pt x="136" y="24"/>
                </a:cubicBezTo>
                <a:cubicBezTo>
                  <a:pt x="136" y="33"/>
                  <a:pt x="107" y="40"/>
                  <a:pt x="72" y="40"/>
                </a:cubicBezTo>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4" name="Rectangle 43">
            <a:extLst>
              <a:ext uri="{FF2B5EF4-FFF2-40B4-BE49-F238E27FC236}">
                <a16:creationId xmlns:a16="http://schemas.microsoft.com/office/drawing/2014/main" id="{45ECE77E-5CF8-48D0-8449-C15AAD41EAD3}"/>
              </a:ext>
            </a:extLst>
          </p:cNvPr>
          <p:cNvSpPr/>
          <p:nvPr/>
        </p:nvSpPr>
        <p:spPr>
          <a:xfrm>
            <a:off x="6926058" y="866275"/>
            <a:ext cx="4615883" cy="116470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Rectangle 44">
            <a:extLst>
              <a:ext uri="{FF2B5EF4-FFF2-40B4-BE49-F238E27FC236}">
                <a16:creationId xmlns:a16="http://schemas.microsoft.com/office/drawing/2014/main" id="{2711BF9C-FE47-45B8-800D-3519788D231E}"/>
              </a:ext>
            </a:extLst>
          </p:cNvPr>
          <p:cNvSpPr/>
          <p:nvPr/>
        </p:nvSpPr>
        <p:spPr>
          <a:xfrm>
            <a:off x="7048073" y="3182189"/>
            <a:ext cx="4711216" cy="300850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TextBox 46">
            <a:extLst>
              <a:ext uri="{FF2B5EF4-FFF2-40B4-BE49-F238E27FC236}">
                <a16:creationId xmlns:a16="http://schemas.microsoft.com/office/drawing/2014/main" id="{76C9A1EC-09FF-46FA-84FD-3E8AC4E7749A}"/>
              </a:ext>
            </a:extLst>
          </p:cNvPr>
          <p:cNvSpPr txBox="1"/>
          <p:nvPr/>
        </p:nvSpPr>
        <p:spPr>
          <a:xfrm>
            <a:off x="6749514" y="433364"/>
            <a:ext cx="4104718" cy="300275"/>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Store the data to the database and generate results.</a:t>
            </a:r>
          </a:p>
        </p:txBody>
      </p:sp>
      <p:sp>
        <p:nvSpPr>
          <p:cNvPr id="2" name="Rectangle 1">
            <a:extLst>
              <a:ext uri="{FF2B5EF4-FFF2-40B4-BE49-F238E27FC236}">
                <a16:creationId xmlns:a16="http://schemas.microsoft.com/office/drawing/2014/main" id="{7D727D94-5586-4CF7-B8DB-B1AB1909C58A}"/>
              </a:ext>
            </a:extLst>
          </p:cNvPr>
          <p:cNvSpPr/>
          <p:nvPr/>
        </p:nvSpPr>
        <p:spPr>
          <a:xfrm>
            <a:off x="2065007" y="1398067"/>
            <a:ext cx="2204392" cy="4825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2">
                    <a:lumMod val="75000"/>
                  </a:schemeClr>
                </a:solidFill>
                <a:latin typeface="Poppins" pitchFamily="2" charset="77"/>
                <a:cs typeface="Poppins" pitchFamily="2" charset="77"/>
              </a:rPr>
              <a:t>AVERAGE </a:t>
            </a:r>
          </a:p>
          <a:p>
            <a:pPr algn="ctr"/>
            <a:r>
              <a:rPr lang="en-US" sz="1200" b="1" dirty="0">
                <a:solidFill>
                  <a:schemeClr val="accent2">
                    <a:lumMod val="75000"/>
                  </a:schemeClr>
                </a:solidFill>
                <a:latin typeface="Poppins" pitchFamily="2" charset="77"/>
                <a:cs typeface="Poppins" pitchFamily="2" charset="77"/>
              </a:rPr>
              <a:t>IN-ROOM TIME</a:t>
            </a:r>
          </a:p>
        </p:txBody>
      </p:sp>
      <p:sp>
        <p:nvSpPr>
          <p:cNvPr id="52" name="Rectangle 51">
            <a:extLst>
              <a:ext uri="{FF2B5EF4-FFF2-40B4-BE49-F238E27FC236}">
                <a16:creationId xmlns:a16="http://schemas.microsoft.com/office/drawing/2014/main" id="{8CFE4A15-5923-4DE7-B9BB-4C40EDBCB40F}"/>
              </a:ext>
            </a:extLst>
          </p:cNvPr>
          <p:cNvSpPr/>
          <p:nvPr/>
        </p:nvSpPr>
        <p:spPr>
          <a:xfrm>
            <a:off x="4352062" y="1388406"/>
            <a:ext cx="2204392" cy="48258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cap="all" dirty="0">
                <a:solidFill>
                  <a:schemeClr val="accent2">
                    <a:lumMod val="75000"/>
                  </a:schemeClr>
                </a:solidFill>
                <a:latin typeface="Poppins" pitchFamily="2" charset="77"/>
                <a:cs typeface="Poppins" pitchFamily="2" charset="77"/>
              </a:rPr>
              <a:t>different conditions</a:t>
            </a:r>
          </a:p>
        </p:txBody>
      </p:sp>
      <p:sp>
        <p:nvSpPr>
          <p:cNvPr id="53" name="Rectangle 52">
            <a:extLst>
              <a:ext uri="{FF2B5EF4-FFF2-40B4-BE49-F238E27FC236}">
                <a16:creationId xmlns:a16="http://schemas.microsoft.com/office/drawing/2014/main" id="{14738066-304A-4BE6-942C-F68D7A2860A3}"/>
              </a:ext>
            </a:extLst>
          </p:cNvPr>
          <p:cNvSpPr/>
          <p:nvPr/>
        </p:nvSpPr>
        <p:spPr>
          <a:xfrm>
            <a:off x="2696945" y="1935240"/>
            <a:ext cx="2204392" cy="48258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2">
                    <a:lumMod val="75000"/>
                  </a:schemeClr>
                </a:solidFill>
                <a:latin typeface="Poppins" pitchFamily="2" charset="77"/>
                <a:cs typeface="Poppins" pitchFamily="2" charset="77"/>
              </a:rPr>
              <a:t>AVERAGE SCAN TIME</a:t>
            </a:r>
          </a:p>
        </p:txBody>
      </p:sp>
      <p:sp>
        <p:nvSpPr>
          <p:cNvPr id="54" name="Rectangle 53">
            <a:extLst>
              <a:ext uri="{FF2B5EF4-FFF2-40B4-BE49-F238E27FC236}">
                <a16:creationId xmlns:a16="http://schemas.microsoft.com/office/drawing/2014/main" id="{CEA8BCB2-D702-4CCA-935C-4DCE57478AAF}"/>
              </a:ext>
            </a:extLst>
          </p:cNvPr>
          <p:cNvSpPr/>
          <p:nvPr/>
        </p:nvSpPr>
        <p:spPr>
          <a:xfrm>
            <a:off x="4957120" y="1945194"/>
            <a:ext cx="2204392" cy="4825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2">
                    <a:lumMod val="75000"/>
                  </a:schemeClr>
                </a:solidFill>
                <a:latin typeface="Poppins" pitchFamily="2" charset="77"/>
                <a:cs typeface="Poppins" pitchFamily="2" charset="77"/>
              </a:rPr>
              <a:t>AVERAGE # CASES</a:t>
            </a:r>
          </a:p>
        </p:txBody>
      </p:sp>
      <p:sp>
        <p:nvSpPr>
          <p:cNvPr id="55" name="Shape 19223">
            <a:extLst>
              <a:ext uri="{FF2B5EF4-FFF2-40B4-BE49-F238E27FC236}">
                <a16:creationId xmlns:a16="http://schemas.microsoft.com/office/drawing/2014/main" id="{9D4FA49D-AD80-4D39-9453-02C31DB9D6A0}"/>
              </a:ext>
            </a:extLst>
          </p:cNvPr>
          <p:cNvSpPr/>
          <p:nvPr/>
        </p:nvSpPr>
        <p:spPr>
          <a:xfrm flipV="1">
            <a:off x="2756841" y="2568273"/>
            <a:ext cx="4445648" cy="0"/>
          </a:xfrm>
          <a:prstGeom prst="line">
            <a:avLst/>
          </a:prstGeom>
          <a:noFill/>
          <a:ln w="38100" cap="flat">
            <a:solidFill>
              <a:schemeClr val="bg1">
                <a:lumMod val="85000"/>
              </a:schemeClr>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Tree>
    <p:extLst>
      <p:ext uri="{BB962C8B-B14F-4D97-AF65-F5344CB8AC3E}">
        <p14:creationId xmlns:p14="http://schemas.microsoft.com/office/powerpoint/2010/main" val="1361297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9249">
            <a:extLst>
              <a:ext uri="{FF2B5EF4-FFF2-40B4-BE49-F238E27FC236}">
                <a16:creationId xmlns:a16="http://schemas.microsoft.com/office/drawing/2014/main" id="{00BFE0D7-2090-4B07-B545-6C8B791C59D5}"/>
              </a:ext>
            </a:extLst>
          </p:cNvPr>
          <p:cNvSpPr/>
          <p:nvPr/>
        </p:nvSpPr>
        <p:spPr>
          <a:xfrm>
            <a:off x="82192" y="443641"/>
            <a:ext cx="757768" cy="757768"/>
          </a:xfrm>
          <a:prstGeom prst="ellipse">
            <a:avLst/>
          </a:prstGeom>
          <a:solidFill>
            <a:schemeClr val="accent2"/>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4" name="Freeform 310">
            <a:extLst>
              <a:ext uri="{FF2B5EF4-FFF2-40B4-BE49-F238E27FC236}">
                <a16:creationId xmlns:a16="http://schemas.microsoft.com/office/drawing/2014/main" id="{C6DF816E-02A0-4CC9-AF03-0D9C3FDA362E}"/>
              </a:ext>
            </a:extLst>
          </p:cNvPr>
          <p:cNvSpPr>
            <a:spLocks noEditPoints="1"/>
          </p:cNvSpPr>
          <p:nvPr/>
        </p:nvSpPr>
        <p:spPr bwMode="auto">
          <a:xfrm>
            <a:off x="263042" y="627968"/>
            <a:ext cx="396000" cy="396000"/>
          </a:xfrm>
          <a:custGeom>
            <a:avLst/>
            <a:gdLst>
              <a:gd name="T0" fmla="*/ 144 w 144"/>
              <a:gd name="T1" fmla="*/ 24 h 176"/>
              <a:gd name="T2" fmla="*/ 72 w 144"/>
              <a:gd name="T3" fmla="*/ 0 h 176"/>
              <a:gd name="T4" fmla="*/ 0 w 144"/>
              <a:gd name="T5" fmla="*/ 24 h 176"/>
              <a:gd name="T6" fmla="*/ 0 w 144"/>
              <a:gd name="T7" fmla="*/ 56 h 176"/>
              <a:gd name="T8" fmla="*/ 4 w 144"/>
              <a:gd name="T9" fmla="*/ 64 h 176"/>
              <a:gd name="T10" fmla="*/ 0 w 144"/>
              <a:gd name="T11" fmla="*/ 72 h 176"/>
              <a:gd name="T12" fmla="*/ 0 w 144"/>
              <a:gd name="T13" fmla="*/ 104 h 176"/>
              <a:gd name="T14" fmla="*/ 4 w 144"/>
              <a:gd name="T15" fmla="*/ 112 h 176"/>
              <a:gd name="T16" fmla="*/ 0 w 144"/>
              <a:gd name="T17" fmla="*/ 120 h 176"/>
              <a:gd name="T18" fmla="*/ 0 w 144"/>
              <a:gd name="T19" fmla="*/ 152 h 176"/>
              <a:gd name="T20" fmla="*/ 72 w 144"/>
              <a:gd name="T21" fmla="*/ 176 h 176"/>
              <a:gd name="T22" fmla="*/ 144 w 144"/>
              <a:gd name="T23" fmla="*/ 152 h 176"/>
              <a:gd name="T24" fmla="*/ 144 w 144"/>
              <a:gd name="T25" fmla="*/ 120 h 176"/>
              <a:gd name="T26" fmla="*/ 140 w 144"/>
              <a:gd name="T27" fmla="*/ 112 h 176"/>
              <a:gd name="T28" fmla="*/ 144 w 144"/>
              <a:gd name="T29" fmla="*/ 104 h 176"/>
              <a:gd name="T30" fmla="*/ 144 w 144"/>
              <a:gd name="T31" fmla="*/ 72 h 176"/>
              <a:gd name="T32" fmla="*/ 140 w 144"/>
              <a:gd name="T33" fmla="*/ 64 h 176"/>
              <a:gd name="T34" fmla="*/ 144 w 144"/>
              <a:gd name="T35" fmla="*/ 56 h 176"/>
              <a:gd name="T36" fmla="*/ 144 w 144"/>
              <a:gd name="T37" fmla="*/ 24 h 176"/>
              <a:gd name="T38" fmla="*/ 136 w 144"/>
              <a:gd name="T39" fmla="*/ 152 h 176"/>
              <a:gd name="T40" fmla="*/ 72 w 144"/>
              <a:gd name="T41" fmla="*/ 168 h 176"/>
              <a:gd name="T42" fmla="*/ 8 w 144"/>
              <a:gd name="T43" fmla="*/ 152 h 176"/>
              <a:gd name="T44" fmla="*/ 8 w 144"/>
              <a:gd name="T45" fmla="*/ 131 h 176"/>
              <a:gd name="T46" fmla="*/ 72 w 144"/>
              <a:gd name="T47" fmla="*/ 144 h 176"/>
              <a:gd name="T48" fmla="*/ 136 w 144"/>
              <a:gd name="T49" fmla="*/ 131 h 176"/>
              <a:gd name="T50" fmla="*/ 136 w 144"/>
              <a:gd name="T51" fmla="*/ 152 h 176"/>
              <a:gd name="T52" fmla="*/ 72 w 144"/>
              <a:gd name="T53" fmla="*/ 136 h 176"/>
              <a:gd name="T54" fmla="*/ 8 w 144"/>
              <a:gd name="T55" fmla="*/ 120 h 176"/>
              <a:gd name="T56" fmla="*/ 10 w 144"/>
              <a:gd name="T57" fmla="*/ 116 h 176"/>
              <a:gd name="T58" fmla="*/ 72 w 144"/>
              <a:gd name="T59" fmla="*/ 128 h 176"/>
              <a:gd name="T60" fmla="*/ 134 w 144"/>
              <a:gd name="T61" fmla="*/ 116 h 176"/>
              <a:gd name="T62" fmla="*/ 136 w 144"/>
              <a:gd name="T63" fmla="*/ 120 h 176"/>
              <a:gd name="T64" fmla="*/ 72 w 144"/>
              <a:gd name="T65" fmla="*/ 136 h 176"/>
              <a:gd name="T66" fmla="*/ 136 w 144"/>
              <a:gd name="T67" fmla="*/ 104 h 176"/>
              <a:gd name="T68" fmla="*/ 72 w 144"/>
              <a:gd name="T69" fmla="*/ 120 h 176"/>
              <a:gd name="T70" fmla="*/ 8 w 144"/>
              <a:gd name="T71" fmla="*/ 104 h 176"/>
              <a:gd name="T72" fmla="*/ 8 w 144"/>
              <a:gd name="T73" fmla="*/ 83 h 176"/>
              <a:gd name="T74" fmla="*/ 72 w 144"/>
              <a:gd name="T75" fmla="*/ 96 h 176"/>
              <a:gd name="T76" fmla="*/ 136 w 144"/>
              <a:gd name="T77" fmla="*/ 83 h 176"/>
              <a:gd name="T78" fmla="*/ 136 w 144"/>
              <a:gd name="T79" fmla="*/ 104 h 176"/>
              <a:gd name="T80" fmla="*/ 72 w 144"/>
              <a:gd name="T81" fmla="*/ 88 h 176"/>
              <a:gd name="T82" fmla="*/ 8 w 144"/>
              <a:gd name="T83" fmla="*/ 72 h 176"/>
              <a:gd name="T84" fmla="*/ 10 w 144"/>
              <a:gd name="T85" fmla="*/ 68 h 176"/>
              <a:gd name="T86" fmla="*/ 72 w 144"/>
              <a:gd name="T87" fmla="*/ 80 h 176"/>
              <a:gd name="T88" fmla="*/ 134 w 144"/>
              <a:gd name="T89" fmla="*/ 68 h 176"/>
              <a:gd name="T90" fmla="*/ 136 w 144"/>
              <a:gd name="T91" fmla="*/ 72 h 176"/>
              <a:gd name="T92" fmla="*/ 72 w 144"/>
              <a:gd name="T93" fmla="*/ 88 h 176"/>
              <a:gd name="T94" fmla="*/ 136 w 144"/>
              <a:gd name="T95" fmla="*/ 56 h 176"/>
              <a:gd name="T96" fmla="*/ 72 w 144"/>
              <a:gd name="T97" fmla="*/ 72 h 176"/>
              <a:gd name="T98" fmla="*/ 8 w 144"/>
              <a:gd name="T99" fmla="*/ 56 h 176"/>
              <a:gd name="T100" fmla="*/ 8 w 144"/>
              <a:gd name="T101" fmla="*/ 35 h 176"/>
              <a:gd name="T102" fmla="*/ 72 w 144"/>
              <a:gd name="T103" fmla="*/ 48 h 176"/>
              <a:gd name="T104" fmla="*/ 136 w 144"/>
              <a:gd name="T105" fmla="*/ 35 h 176"/>
              <a:gd name="T106" fmla="*/ 136 w 144"/>
              <a:gd name="T107" fmla="*/ 56 h 176"/>
              <a:gd name="T108" fmla="*/ 72 w 144"/>
              <a:gd name="T109" fmla="*/ 40 h 176"/>
              <a:gd name="T110" fmla="*/ 8 w 144"/>
              <a:gd name="T111" fmla="*/ 24 h 176"/>
              <a:gd name="T112" fmla="*/ 72 w 144"/>
              <a:gd name="T113" fmla="*/ 8 h 176"/>
              <a:gd name="T114" fmla="*/ 136 w 144"/>
              <a:gd name="T115" fmla="*/ 24 h 176"/>
              <a:gd name="T116" fmla="*/ 72 w 144"/>
              <a:gd name="T117"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 h="176">
                <a:moveTo>
                  <a:pt x="144" y="24"/>
                </a:moveTo>
                <a:cubicBezTo>
                  <a:pt x="144" y="11"/>
                  <a:pt x="112" y="0"/>
                  <a:pt x="72" y="0"/>
                </a:cubicBezTo>
                <a:cubicBezTo>
                  <a:pt x="32" y="0"/>
                  <a:pt x="0" y="11"/>
                  <a:pt x="0" y="24"/>
                </a:cubicBezTo>
                <a:cubicBezTo>
                  <a:pt x="0" y="56"/>
                  <a:pt x="0" y="56"/>
                  <a:pt x="0" y="56"/>
                </a:cubicBezTo>
                <a:cubicBezTo>
                  <a:pt x="0" y="59"/>
                  <a:pt x="2" y="61"/>
                  <a:pt x="4" y="64"/>
                </a:cubicBezTo>
                <a:cubicBezTo>
                  <a:pt x="2" y="67"/>
                  <a:pt x="0" y="69"/>
                  <a:pt x="0" y="72"/>
                </a:cubicBezTo>
                <a:cubicBezTo>
                  <a:pt x="0" y="104"/>
                  <a:pt x="0" y="104"/>
                  <a:pt x="0" y="104"/>
                </a:cubicBezTo>
                <a:cubicBezTo>
                  <a:pt x="0" y="107"/>
                  <a:pt x="2" y="109"/>
                  <a:pt x="4" y="112"/>
                </a:cubicBezTo>
                <a:cubicBezTo>
                  <a:pt x="2" y="115"/>
                  <a:pt x="0" y="117"/>
                  <a:pt x="0" y="120"/>
                </a:cubicBezTo>
                <a:cubicBezTo>
                  <a:pt x="0" y="152"/>
                  <a:pt x="0" y="152"/>
                  <a:pt x="0" y="152"/>
                </a:cubicBezTo>
                <a:cubicBezTo>
                  <a:pt x="0" y="165"/>
                  <a:pt x="32" y="176"/>
                  <a:pt x="72" y="176"/>
                </a:cubicBezTo>
                <a:cubicBezTo>
                  <a:pt x="112" y="176"/>
                  <a:pt x="144" y="165"/>
                  <a:pt x="144" y="152"/>
                </a:cubicBezTo>
                <a:cubicBezTo>
                  <a:pt x="144" y="120"/>
                  <a:pt x="144" y="120"/>
                  <a:pt x="144" y="120"/>
                </a:cubicBezTo>
                <a:cubicBezTo>
                  <a:pt x="144" y="117"/>
                  <a:pt x="142" y="115"/>
                  <a:pt x="140" y="112"/>
                </a:cubicBezTo>
                <a:cubicBezTo>
                  <a:pt x="142" y="109"/>
                  <a:pt x="144" y="107"/>
                  <a:pt x="144" y="104"/>
                </a:cubicBezTo>
                <a:cubicBezTo>
                  <a:pt x="144" y="72"/>
                  <a:pt x="144" y="72"/>
                  <a:pt x="144" y="72"/>
                </a:cubicBezTo>
                <a:cubicBezTo>
                  <a:pt x="144" y="69"/>
                  <a:pt x="142" y="67"/>
                  <a:pt x="140" y="64"/>
                </a:cubicBezTo>
                <a:cubicBezTo>
                  <a:pt x="142" y="61"/>
                  <a:pt x="144" y="59"/>
                  <a:pt x="144" y="56"/>
                </a:cubicBezTo>
                <a:lnTo>
                  <a:pt x="144" y="24"/>
                </a:lnTo>
                <a:close/>
                <a:moveTo>
                  <a:pt x="136" y="152"/>
                </a:moveTo>
                <a:cubicBezTo>
                  <a:pt x="136" y="161"/>
                  <a:pt x="107" y="168"/>
                  <a:pt x="72" y="168"/>
                </a:cubicBezTo>
                <a:cubicBezTo>
                  <a:pt x="37" y="168"/>
                  <a:pt x="8" y="161"/>
                  <a:pt x="8" y="152"/>
                </a:cubicBezTo>
                <a:cubicBezTo>
                  <a:pt x="8" y="131"/>
                  <a:pt x="8" y="131"/>
                  <a:pt x="8" y="131"/>
                </a:cubicBezTo>
                <a:cubicBezTo>
                  <a:pt x="20" y="139"/>
                  <a:pt x="44" y="144"/>
                  <a:pt x="72" y="144"/>
                </a:cubicBezTo>
                <a:cubicBezTo>
                  <a:pt x="100" y="144"/>
                  <a:pt x="124" y="139"/>
                  <a:pt x="136" y="131"/>
                </a:cubicBezTo>
                <a:lnTo>
                  <a:pt x="136" y="152"/>
                </a:lnTo>
                <a:close/>
                <a:moveTo>
                  <a:pt x="72" y="136"/>
                </a:moveTo>
                <a:cubicBezTo>
                  <a:pt x="37" y="136"/>
                  <a:pt x="8" y="129"/>
                  <a:pt x="8" y="120"/>
                </a:cubicBezTo>
                <a:cubicBezTo>
                  <a:pt x="8" y="119"/>
                  <a:pt x="9" y="117"/>
                  <a:pt x="10" y="116"/>
                </a:cubicBezTo>
                <a:cubicBezTo>
                  <a:pt x="22" y="123"/>
                  <a:pt x="46" y="128"/>
                  <a:pt x="72" y="128"/>
                </a:cubicBezTo>
                <a:cubicBezTo>
                  <a:pt x="98" y="128"/>
                  <a:pt x="122" y="123"/>
                  <a:pt x="134" y="116"/>
                </a:cubicBezTo>
                <a:cubicBezTo>
                  <a:pt x="135" y="117"/>
                  <a:pt x="136" y="119"/>
                  <a:pt x="136" y="120"/>
                </a:cubicBezTo>
                <a:cubicBezTo>
                  <a:pt x="136" y="129"/>
                  <a:pt x="107" y="136"/>
                  <a:pt x="72" y="136"/>
                </a:cubicBezTo>
                <a:moveTo>
                  <a:pt x="136" y="104"/>
                </a:moveTo>
                <a:cubicBezTo>
                  <a:pt x="136" y="113"/>
                  <a:pt x="107" y="120"/>
                  <a:pt x="72" y="120"/>
                </a:cubicBezTo>
                <a:cubicBezTo>
                  <a:pt x="37" y="120"/>
                  <a:pt x="8" y="113"/>
                  <a:pt x="8" y="104"/>
                </a:cubicBezTo>
                <a:cubicBezTo>
                  <a:pt x="8" y="83"/>
                  <a:pt x="8" y="83"/>
                  <a:pt x="8" y="83"/>
                </a:cubicBezTo>
                <a:cubicBezTo>
                  <a:pt x="20" y="91"/>
                  <a:pt x="44" y="96"/>
                  <a:pt x="72" y="96"/>
                </a:cubicBezTo>
                <a:cubicBezTo>
                  <a:pt x="100" y="96"/>
                  <a:pt x="124" y="91"/>
                  <a:pt x="136" y="83"/>
                </a:cubicBezTo>
                <a:lnTo>
                  <a:pt x="136" y="104"/>
                </a:lnTo>
                <a:close/>
                <a:moveTo>
                  <a:pt x="72" y="88"/>
                </a:moveTo>
                <a:cubicBezTo>
                  <a:pt x="37" y="88"/>
                  <a:pt x="8" y="81"/>
                  <a:pt x="8" y="72"/>
                </a:cubicBezTo>
                <a:cubicBezTo>
                  <a:pt x="8" y="71"/>
                  <a:pt x="9" y="69"/>
                  <a:pt x="10" y="68"/>
                </a:cubicBezTo>
                <a:cubicBezTo>
                  <a:pt x="22" y="75"/>
                  <a:pt x="46" y="80"/>
                  <a:pt x="72" y="80"/>
                </a:cubicBezTo>
                <a:cubicBezTo>
                  <a:pt x="98" y="80"/>
                  <a:pt x="122" y="75"/>
                  <a:pt x="134" y="68"/>
                </a:cubicBezTo>
                <a:cubicBezTo>
                  <a:pt x="135" y="69"/>
                  <a:pt x="136" y="71"/>
                  <a:pt x="136" y="72"/>
                </a:cubicBezTo>
                <a:cubicBezTo>
                  <a:pt x="136" y="81"/>
                  <a:pt x="107" y="88"/>
                  <a:pt x="72" y="88"/>
                </a:cubicBezTo>
                <a:moveTo>
                  <a:pt x="136" y="56"/>
                </a:moveTo>
                <a:cubicBezTo>
                  <a:pt x="136" y="65"/>
                  <a:pt x="107" y="72"/>
                  <a:pt x="72" y="72"/>
                </a:cubicBezTo>
                <a:cubicBezTo>
                  <a:pt x="37" y="72"/>
                  <a:pt x="8" y="65"/>
                  <a:pt x="8" y="56"/>
                </a:cubicBezTo>
                <a:cubicBezTo>
                  <a:pt x="8" y="35"/>
                  <a:pt x="8" y="35"/>
                  <a:pt x="8" y="35"/>
                </a:cubicBezTo>
                <a:cubicBezTo>
                  <a:pt x="20" y="43"/>
                  <a:pt x="44" y="48"/>
                  <a:pt x="72" y="48"/>
                </a:cubicBezTo>
                <a:cubicBezTo>
                  <a:pt x="100" y="48"/>
                  <a:pt x="124" y="43"/>
                  <a:pt x="136" y="35"/>
                </a:cubicBezTo>
                <a:lnTo>
                  <a:pt x="136" y="56"/>
                </a:lnTo>
                <a:close/>
                <a:moveTo>
                  <a:pt x="72" y="40"/>
                </a:moveTo>
                <a:cubicBezTo>
                  <a:pt x="37" y="40"/>
                  <a:pt x="8" y="33"/>
                  <a:pt x="8" y="24"/>
                </a:cubicBezTo>
                <a:cubicBezTo>
                  <a:pt x="8" y="15"/>
                  <a:pt x="37" y="8"/>
                  <a:pt x="72" y="8"/>
                </a:cubicBezTo>
                <a:cubicBezTo>
                  <a:pt x="107" y="8"/>
                  <a:pt x="136" y="15"/>
                  <a:pt x="136" y="24"/>
                </a:cubicBezTo>
                <a:cubicBezTo>
                  <a:pt x="136" y="33"/>
                  <a:pt x="107" y="40"/>
                  <a:pt x="72" y="40"/>
                </a:cubicBezTo>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5" name="Rectangle: Rounded Corners 4">
            <a:extLst>
              <a:ext uri="{FF2B5EF4-FFF2-40B4-BE49-F238E27FC236}">
                <a16:creationId xmlns:a16="http://schemas.microsoft.com/office/drawing/2014/main" id="{6A024C6D-93AF-43F3-AD94-75A7E8D65CF7}"/>
              </a:ext>
            </a:extLst>
          </p:cNvPr>
          <p:cNvSpPr/>
          <p:nvPr/>
        </p:nvSpPr>
        <p:spPr>
          <a:xfrm>
            <a:off x="1259710" y="279248"/>
            <a:ext cx="3235990" cy="1100565"/>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SG" dirty="0"/>
              <a:t>Contrast vs. Non-contrast</a:t>
            </a:r>
          </a:p>
        </p:txBody>
      </p:sp>
      <p:sp>
        <p:nvSpPr>
          <p:cNvPr id="6" name="Rectangle: Rounded Corners 5">
            <a:extLst>
              <a:ext uri="{FF2B5EF4-FFF2-40B4-BE49-F238E27FC236}">
                <a16:creationId xmlns:a16="http://schemas.microsoft.com/office/drawing/2014/main" id="{ECEFF8BE-8677-420F-9067-7D2315B636A6}"/>
              </a:ext>
            </a:extLst>
          </p:cNvPr>
          <p:cNvSpPr/>
          <p:nvPr/>
        </p:nvSpPr>
        <p:spPr>
          <a:xfrm>
            <a:off x="1259710" y="1730242"/>
            <a:ext cx="3235990" cy="1100565"/>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SG" dirty="0"/>
              <a:t>Different patient type </a:t>
            </a:r>
          </a:p>
          <a:p>
            <a:pPr algn="ctr"/>
            <a:r>
              <a:rPr lang="en-SG" sz="1400" dirty="0"/>
              <a:t>In/Outpatient, ICU, UCC</a:t>
            </a:r>
          </a:p>
        </p:txBody>
      </p:sp>
      <p:sp>
        <p:nvSpPr>
          <p:cNvPr id="7" name="Shape 19249">
            <a:extLst>
              <a:ext uri="{FF2B5EF4-FFF2-40B4-BE49-F238E27FC236}">
                <a16:creationId xmlns:a16="http://schemas.microsoft.com/office/drawing/2014/main" id="{8E7CA6D8-D565-4137-9F13-C7824DFFAD9D}"/>
              </a:ext>
            </a:extLst>
          </p:cNvPr>
          <p:cNvSpPr/>
          <p:nvPr/>
        </p:nvSpPr>
        <p:spPr>
          <a:xfrm>
            <a:off x="4964621" y="1429406"/>
            <a:ext cx="435628" cy="435628"/>
          </a:xfrm>
          <a:prstGeom prst="ellipse">
            <a:avLst/>
          </a:prstGeom>
          <a:solidFill>
            <a:schemeClr val="accent2"/>
          </a:solidFill>
          <a:ln w="12700" cap="flat">
            <a:noFill/>
            <a:miter lim="400000"/>
          </a:ln>
          <a:effectLst/>
        </p:spPr>
        <p:txBody>
          <a:bodyPr wrap="square" lIns="0" tIns="0" rIns="0" bIns="0" numCol="1" anchor="t">
            <a:noAutofit/>
          </a:bodyPr>
          <a:lstStyle/>
          <a:p>
            <a:r>
              <a:rPr lang="en-SG" sz="2000" dirty="0">
                <a:solidFill>
                  <a:schemeClr val="bg1"/>
                </a:solidFill>
                <a:latin typeface="Lato Light" panose="020F0502020204030203" pitchFamily="34" charset="0"/>
              </a:rPr>
              <a:t>C1</a:t>
            </a:r>
            <a:endParaRPr sz="2000" dirty="0">
              <a:solidFill>
                <a:schemeClr val="bg1"/>
              </a:solidFill>
              <a:latin typeface="Lato Light" panose="020F0502020204030203" pitchFamily="34" charset="0"/>
            </a:endParaRPr>
          </a:p>
        </p:txBody>
      </p:sp>
      <p:sp>
        <p:nvSpPr>
          <p:cNvPr id="8" name="Shape 19249">
            <a:extLst>
              <a:ext uri="{FF2B5EF4-FFF2-40B4-BE49-F238E27FC236}">
                <a16:creationId xmlns:a16="http://schemas.microsoft.com/office/drawing/2014/main" id="{2D94BF08-67C4-4145-AE37-E4ED02E2A39A}"/>
              </a:ext>
            </a:extLst>
          </p:cNvPr>
          <p:cNvSpPr/>
          <p:nvPr/>
        </p:nvSpPr>
        <p:spPr>
          <a:xfrm>
            <a:off x="4964621" y="1917526"/>
            <a:ext cx="435628" cy="435628"/>
          </a:xfrm>
          <a:prstGeom prst="ellipse">
            <a:avLst/>
          </a:prstGeom>
          <a:solidFill>
            <a:schemeClr val="accent2"/>
          </a:solidFill>
          <a:ln w="12700" cap="flat">
            <a:noFill/>
            <a:miter lim="400000"/>
          </a:ln>
          <a:effectLst/>
        </p:spPr>
        <p:txBody>
          <a:bodyPr wrap="square" lIns="0" tIns="0" rIns="0" bIns="0" numCol="1" anchor="t">
            <a:noAutofit/>
          </a:bodyPr>
          <a:lstStyle/>
          <a:p>
            <a:r>
              <a:rPr lang="en-SG" sz="2000" dirty="0">
                <a:solidFill>
                  <a:schemeClr val="bg1"/>
                </a:solidFill>
                <a:latin typeface="Lato Light" panose="020F0502020204030203" pitchFamily="34" charset="0"/>
              </a:rPr>
              <a:t>C2</a:t>
            </a:r>
            <a:endParaRPr sz="2000" dirty="0">
              <a:solidFill>
                <a:schemeClr val="bg1"/>
              </a:solidFill>
              <a:latin typeface="Lato Light" panose="020F0502020204030203" pitchFamily="34" charset="0"/>
            </a:endParaRPr>
          </a:p>
        </p:txBody>
      </p:sp>
      <p:sp>
        <p:nvSpPr>
          <p:cNvPr id="9" name="Shape 19249">
            <a:extLst>
              <a:ext uri="{FF2B5EF4-FFF2-40B4-BE49-F238E27FC236}">
                <a16:creationId xmlns:a16="http://schemas.microsoft.com/office/drawing/2014/main" id="{0F918229-1509-4790-9E7A-A266FCAA7AE5}"/>
              </a:ext>
            </a:extLst>
          </p:cNvPr>
          <p:cNvSpPr/>
          <p:nvPr/>
        </p:nvSpPr>
        <p:spPr>
          <a:xfrm>
            <a:off x="4964621" y="2409746"/>
            <a:ext cx="435628" cy="435628"/>
          </a:xfrm>
          <a:prstGeom prst="ellipse">
            <a:avLst/>
          </a:prstGeom>
          <a:solidFill>
            <a:schemeClr val="accent2"/>
          </a:solidFill>
          <a:ln w="12700" cap="flat">
            <a:noFill/>
            <a:miter lim="400000"/>
          </a:ln>
          <a:effectLst/>
        </p:spPr>
        <p:txBody>
          <a:bodyPr wrap="square" lIns="0" tIns="0" rIns="0" bIns="0" numCol="1" anchor="t">
            <a:noAutofit/>
          </a:bodyPr>
          <a:lstStyle/>
          <a:p>
            <a:r>
              <a:rPr lang="en-SG" sz="2000" dirty="0">
                <a:solidFill>
                  <a:schemeClr val="bg1"/>
                </a:solidFill>
                <a:latin typeface="Lato Light" panose="020F0502020204030203" pitchFamily="34" charset="0"/>
              </a:rPr>
              <a:t>C3</a:t>
            </a:r>
            <a:endParaRPr sz="2000" dirty="0">
              <a:solidFill>
                <a:schemeClr val="bg1"/>
              </a:solidFill>
              <a:latin typeface="Lato Light" panose="020F0502020204030203" pitchFamily="34" charset="0"/>
            </a:endParaRPr>
          </a:p>
        </p:txBody>
      </p:sp>
      <p:sp>
        <p:nvSpPr>
          <p:cNvPr id="10" name="Shape 19249">
            <a:extLst>
              <a:ext uri="{FF2B5EF4-FFF2-40B4-BE49-F238E27FC236}">
                <a16:creationId xmlns:a16="http://schemas.microsoft.com/office/drawing/2014/main" id="{419F5484-8648-426E-92BC-CC5C8691EB47}"/>
              </a:ext>
            </a:extLst>
          </p:cNvPr>
          <p:cNvSpPr/>
          <p:nvPr/>
        </p:nvSpPr>
        <p:spPr>
          <a:xfrm>
            <a:off x="4964621" y="2901966"/>
            <a:ext cx="435628" cy="435628"/>
          </a:xfrm>
          <a:prstGeom prst="ellipse">
            <a:avLst/>
          </a:prstGeom>
          <a:solidFill>
            <a:schemeClr val="accent2"/>
          </a:solidFill>
          <a:ln w="12700" cap="flat">
            <a:noFill/>
            <a:miter lim="400000"/>
          </a:ln>
          <a:effectLst/>
        </p:spPr>
        <p:txBody>
          <a:bodyPr wrap="square" lIns="0" tIns="0" rIns="0" bIns="0" numCol="1" anchor="t">
            <a:noAutofit/>
          </a:bodyPr>
          <a:lstStyle/>
          <a:p>
            <a:r>
              <a:rPr lang="en-SG" sz="2000" dirty="0">
                <a:solidFill>
                  <a:schemeClr val="bg1"/>
                </a:solidFill>
                <a:latin typeface="Lato Light" panose="020F0502020204030203" pitchFamily="34" charset="0"/>
              </a:rPr>
              <a:t>C4</a:t>
            </a:r>
            <a:endParaRPr sz="2000" dirty="0">
              <a:solidFill>
                <a:schemeClr val="bg1"/>
              </a:solidFill>
              <a:latin typeface="Lato Light" panose="020F0502020204030203" pitchFamily="34" charset="0"/>
            </a:endParaRPr>
          </a:p>
        </p:txBody>
      </p:sp>
      <p:sp>
        <p:nvSpPr>
          <p:cNvPr id="11" name="TextBox 10">
            <a:extLst>
              <a:ext uri="{FF2B5EF4-FFF2-40B4-BE49-F238E27FC236}">
                <a16:creationId xmlns:a16="http://schemas.microsoft.com/office/drawing/2014/main" id="{EB3D1DD4-5369-4B41-AE81-DFAC3C4D94F0}"/>
              </a:ext>
            </a:extLst>
          </p:cNvPr>
          <p:cNvSpPr txBox="1"/>
          <p:nvPr/>
        </p:nvSpPr>
        <p:spPr>
          <a:xfrm>
            <a:off x="5489681" y="1431722"/>
            <a:ext cx="2209644" cy="369332"/>
          </a:xfrm>
          <a:prstGeom prst="rect">
            <a:avLst/>
          </a:prstGeom>
          <a:noFill/>
        </p:spPr>
        <p:txBody>
          <a:bodyPr wrap="none" rtlCol="0">
            <a:spAutoFit/>
          </a:bodyPr>
          <a:lstStyle/>
          <a:p>
            <a:r>
              <a:rPr lang="en-SG" dirty="0"/>
              <a:t>Non-contrast + young</a:t>
            </a:r>
          </a:p>
        </p:txBody>
      </p:sp>
      <p:sp>
        <p:nvSpPr>
          <p:cNvPr id="12" name="TextBox 11">
            <a:extLst>
              <a:ext uri="{FF2B5EF4-FFF2-40B4-BE49-F238E27FC236}">
                <a16:creationId xmlns:a16="http://schemas.microsoft.com/office/drawing/2014/main" id="{28AC6624-C0CB-45ED-A428-AEA088243320}"/>
              </a:ext>
            </a:extLst>
          </p:cNvPr>
          <p:cNvSpPr txBox="1"/>
          <p:nvPr/>
        </p:nvSpPr>
        <p:spPr>
          <a:xfrm>
            <a:off x="5489681" y="1950674"/>
            <a:ext cx="1930208" cy="369332"/>
          </a:xfrm>
          <a:prstGeom prst="rect">
            <a:avLst/>
          </a:prstGeom>
          <a:noFill/>
        </p:spPr>
        <p:txBody>
          <a:bodyPr wrap="none" rtlCol="0">
            <a:spAutoFit/>
          </a:bodyPr>
          <a:lstStyle/>
          <a:p>
            <a:r>
              <a:rPr lang="en-SG" dirty="0"/>
              <a:t>Non-contrast + old</a:t>
            </a:r>
          </a:p>
        </p:txBody>
      </p:sp>
      <p:sp>
        <p:nvSpPr>
          <p:cNvPr id="13" name="TextBox 12">
            <a:extLst>
              <a:ext uri="{FF2B5EF4-FFF2-40B4-BE49-F238E27FC236}">
                <a16:creationId xmlns:a16="http://schemas.microsoft.com/office/drawing/2014/main" id="{3CEB6043-677E-4DE9-988B-0919A9C0DEC1}"/>
              </a:ext>
            </a:extLst>
          </p:cNvPr>
          <p:cNvSpPr txBox="1"/>
          <p:nvPr/>
        </p:nvSpPr>
        <p:spPr>
          <a:xfrm>
            <a:off x="5489681" y="2449310"/>
            <a:ext cx="1773947" cy="369332"/>
          </a:xfrm>
          <a:prstGeom prst="rect">
            <a:avLst/>
          </a:prstGeom>
          <a:noFill/>
        </p:spPr>
        <p:txBody>
          <a:bodyPr wrap="none" rtlCol="0">
            <a:spAutoFit/>
          </a:bodyPr>
          <a:lstStyle/>
          <a:p>
            <a:r>
              <a:rPr lang="en-SG" dirty="0"/>
              <a:t>Contrast + young</a:t>
            </a:r>
          </a:p>
        </p:txBody>
      </p:sp>
      <p:sp>
        <p:nvSpPr>
          <p:cNvPr id="14" name="TextBox 13">
            <a:extLst>
              <a:ext uri="{FF2B5EF4-FFF2-40B4-BE49-F238E27FC236}">
                <a16:creationId xmlns:a16="http://schemas.microsoft.com/office/drawing/2014/main" id="{687E285C-295B-4462-BB01-1F5865400BA5}"/>
              </a:ext>
            </a:extLst>
          </p:cNvPr>
          <p:cNvSpPr txBox="1"/>
          <p:nvPr/>
        </p:nvSpPr>
        <p:spPr>
          <a:xfrm>
            <a:off x="5489681" y="2968262"/>
            <a:ext cx="1494512" cy="369332"/>
          </a:xfrm>
          <a:prstGeom prst="rect">
            <a:avLst/>
          </a:prstGeom>
          <a:noFill/>
        </p:spPr>
        <p:txBody>
          <a:bodyPr wrap="none" rtlCol="0">
            <a:spAutoFit/>
          </a:bodyPr>
          <a:lstStyle/>
          <a:p>
            <a:r>
              <a:rPr lang="en-SG" dirty="0"/>
              <a:t>Contrast + old</a:t>
            </a:r>
          </a:p>
        </p:txBody>
      </p:sp>
      <p:sp>
        <p:nvSpPr>
          <p:cNvPr id="15" name="Arrow: Notched Right 14">
            <a:extLst>
              <a:ext uri="{FF2B5EF4-FFF2-40B4-BE49-F238E27FC236}">
                <a16:creationId xmlns:a16="http://schemas.microsoft.com/office/drawing/2014/main" id="{BAB2BAF5-3A20-47A3-B01B-80901CA5241A}"/>
              </a:ext>
            </a:extLst>
          </p:cNvPr>
          <p:cNvSpPr/>
          <p:nvPr/>
        </p:nvSpPr>
        <p:spPr>
          <a:xfrm>
            <a:off x="294861" y="4679688"/>
            <a:ext cx="964849" cy="561252"/>
          </a:xfrm>
          <a:prstGeom prst="notch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SG"/>
          </a:p>
        </p:txBody>
      </p:sp>
      <p:sp>
        <p:nvSpPr>
          <p:cNvPr id="16" name="TextBox 15">
            <a:extLst>
              <a:ext uri="{FF2B5EF4-FFF2-40B4-BE49-F238E27FC236}">
                <a16:creationId xmlns:a16="http://schemas.microsoft.com/office/drawing/2014/main" id="{86CC6213-755A-4037-92F4-5480EFAB4721}"/>
              </a:ext>
            </a:extLst>
          </p:cNvPr>
          <p:cNvSpPr txBox="1"/>
          <p:nvPr/>
        </p:nvSpPr>
        <p:spPr>
          <a:xfrm>
            <a:off x="395762" y="4758699"/>
            <a:ext cx="1034217" cy="369332"/>
          </a:xfrm>
          <a:prstGeom prst="rect">
            <a:avLst/>
          </a:prstGeom>
          <a:noFill/>
        </p:spPr>
        <p:txBody>
          <a:bodyPr wrap="square" rtlCol="0">
            <a:spAutoFit/>
          </a:bodyPr>
          <a:lstStyle/>
          <a:p>
            <a:r>
              <a:rPr lang="en-SG" dirty="0"/>
              <a:t>output</a:t>
            </a:r>
          </a:p>
        </p:txBody>
      </p:sp>
      <p:cxnSp>
        <p:nvCxnSpPr>
          <p:cNvPr id="18" name="Straight Connector 17">
            <a:extLst>
              <a:ext uri="{FF2B5EF4-FFF2-40B4-BE49-F238E27FC236}">
                <a16:creationId xmlns:a16="http://schemas.microsoft.com/office/drawing/2014/main" id="{57C2B191-8E2B-45FC-85A1-DA4B543AF3D9}"/>
              </a:ext>
            </a:extLst>
          </p:cNvPr>
          <p:cNvCxnSpPr>
            <a:cxnSpLocks/>
          </p:cNvCxnSpPr>
          <p:nvPr/>
        </p:nvCxnSpPr>
        <p:spPr>
          <a:xfrm>
            <a:off x="4725477" y="1647220"/>
            <a:ext cx="0" cy="1476375"/>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229822A1-352C-4B3F-BE56-C24E0E17A14D}"/>
              </a:ext>
            </a:extLst>
          </p:cNvPr>
          <p:cNvCxnSpPr>
            <a:cxnSpLocks/>
          </p:cNvCxnSpPr>
          <p:nvPr/>
        </p:nvCxnSpPr>
        <p:spPr>
          <a:xfrm>
            <a:off x="4725477" y="1647220"/>
            <a:ext cx="261369"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F0986C81-0FBC-4615-A657-1FA236FB8109}"/>
              </a:ext>
            </a:extLst>
          </p:cNvPr>
          <p:cNvCxnSpPr>
            <a:cxnSpLocks/>
          </p:cNvCxnSpPr>
          <p:nvPr/>
        </p:nvCxnSpPr>
        <p:spPr>
          <a:xfrm>
            <a:off x="4725477" y="2139345"/>
            <a:ext cx="239144"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B6BAB0A0-D8CA-44F5-8076-D8F612D5DAAA}"/>
              </a:ext>
            </a:extLst>
          </p:cNvPr>
          <p:cNvCxnSpPr>
            <a:cxnSpLocks/>
          </p:cNvCxnSpPr>
          <p:nvPr/>
        </p:nvCxnSpPr>
        <p:spPr>
          <a:xfrm>
            <a:off x="4725477" y="2601081"/>
            <a:ext cx="239144"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80AFE11A-2DA6-41ED-9086-DB2D7CDEF88F}"/>
              </a:ext>
            </a:extLst>
          </p:cNvPr>
          <p:cNvCxnSpPr>
            <a:cxnSpLocks/>
          </p:cNvCxnSpPr>
          <p:nvPr/>
        </p:nvCxnSpPr>
        <p:spPr>
          <a:xfrm>
            <a:off x="4725477" y="3123595"/>
            <a:ext cx="239144"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F9CE4C7E-DC66-46C2-AB96-C6BF29DA5308}"/>
              </a:ext>
            </a:extLst>
          </p:cNvPr>
          <p:cNvCxnSpPr>
            <a:cxnSpLocks/>
          </p:cNvCxnSpPr>
          <p:nvPr/>
        </p:nvCxnSpPr>
        <p:spPr>
          <a:xfrm>
            <a:off x="4486333" y="2320006"/>
            <a:ext cx="239144"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38" name="Left Bracket 37">
            <a:extLst>
              <a:ext uri="{FF2B5EF4-FFF2-40B4-BE49-F238E27FC236}">
                <a16:creationId xmlns:a16="http://schemas.microsoft.com/office/drawing/2014/main" id="{C696CBA6-845B-49A3-AF71-D6275ED67205}"/>
              </a:ext>
            </a:extLst>
          </p:cNvPr>
          <p:cNvSpPr/>
          <p:nvPr/>
        </p:nvSpPr>
        <p:spPr>
          <a:xfrm>
            <a:off x="957802" y="491140"/>
            <a:ext cx="255418" cy="3788534"/>
          </a:xfrm>
          <a:prstGeom prst="leftBracket">
            <a:avLst/>
          </a:prstGeom>
          <a:ln w="127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SG"/>
          </a:p>
        </p:txBody>
      </p:sp>
      <p:sp>
        <p:nvSpPr>
          <p:cNvPr id="40" name="TextBox 39">
            <a:extLst>
              <a:ext uri="{FF2B5EF4-FFF2-40B4-BE49-F238E27FC236}">
                <a16:creationId xmlns:a16="http://schemas.microsoft.com/office/drawing/2014/main" id="{9C681C66-374F-4314-B721-CC105014920E}"/>
              </a:ext>
            </a:extLst>
          </p:cNvPr>
          <p:cNvSpPr txBox="1"/>
          <p:nvPr/>
        </p:nvSpPr>
        <p:spPr>
          <a:xfrm rot="5400000">
            <a:off x="2702233" y="3244334"/>
            <a:ext cx="559769" cy="369332"/>
          </a:xfrm>
          <a:prstGeom prst="rect">
            <a:avLst/>
          </a:prstGeom>
          <a:noFill/>
        </p:spPr>
        <p:txBody>
          <a:bodyPr wrap="none" rtlCol="0">
            <a:spAutoFit/>
          </a:bodyPr>
          <a:lstStyle/>
          <a:p>
            <a:r>
              <a:rPr lang="en-SG" dirty="0"/>
              <a:t>…….</a:t>
            </a:r>
          </a:p>
        </p:txBody>
      </p:sp>
      <p:sp>
        <p:nvSpPr>
          <p:cNvPr id="41" name="TextBox 40">
            <a:extLst>
              <a:ext uri="{FF2B5EF4-FFF2-40B4-BE49-F238E27FC236}">
                <a16:creationId xmlns:a16="http://schemas.microsoft.com/office/drawing/2014/main" id="{87CA4594-73E0-489E-8E89-808242EFA908}"/>
              </a:ext>
            </a:extLst>
          </p:cNvPr>
          <p:cNvSpPr txBox="1"/>
          <p:nvPr/>
        </p:nvSpPr>
        <p:spPr>
          <a:xfrm>
            <a:off x="1741008" y="3570581"/>
            <a:ext cx="2482218" cy="369332"/>
          </a:xfrm>
          <a:prstGeom prst="rect">
            <a:avLst/>
          </a:prstGeom>
          <a:noFill/>
        </p:spPr>
        <p:txBody>
          <a:bodyPr wrap="none" rtlCol="0">
            <a:spAutoFit/>
          </a:bodyPr>
          <a:lstStyle/>
          <a:p>
            <a:r>
              <a:rPr lang="en-SG" dirty="0"/>
              <a:t>(Different combinations)</a:t>
            </a:r>
          </a:p>
        </p:txBody>
      </p:sp>
      <p:graphicFrame>
        <p:nvGraphicFramePr>
          <p:cNvPr id="42" name="Table 42">
            <a:extLst>
              <a:ext uri="{FF2B5EF4-FFF2-40B4-BE49-F238E27FC236}">
                <a16:creationId xmlns:a16="http://schemas.microsoft.com/office/drawing/2014/main" id="{BD135B06-0039-4E15-B96A-47F19E3B811E}"/>
              </a:ext>
            </a:extLst>
          </p:cNvPr>
          <p:cNvGraphicFramePr>
            <a:graphicFrameLocks noGrp="1"/>
          </p:cNvGraphicFramePr>
          <p:nvPr>
            <p:extLst>
              <p:ext uri="{D42A27DB-BD31-4B8C-83A1-F6EECF244321}">
                <p14:modId xmlns:p14="http://schemas.microsoft.com/office/powerpoint/2010/main" val="3073337277"/>
              </p:ext>
            </p:extLst>
          </p:nvPr>
        </p:nvGraphicFramePr>
        <p:xfrm>
          <a:off x="1712461" y="4679946"/>
          <a:ext cx="4813300" cy="1485352"/>
        </p:xfrm>
        <a:graphic>
          <a:graphicData uri="http://schemas.openxmlformats.org/drawingml/2006/table">
            <a:tbl>
              <a:tblPr firstRow="1" bandRow="1">
                <a:tableStyleId>{5C22544A-7EE6-4342-B048-85BDC9FD1C3A}</a:tableStyleId>
              </a:tblPr>
              <a:tblGrid>
                <a:gridCol w="962660">
                  <a:extLst>
                    <a:ext uri="{9D8B030D-6E8A-4147-A177-3AD203B41FA5}">
                      <a16:colId xmlns:a16="http://schemas.microsoft.com/office/drawing/2014/main" val="3145016499"/>
                    </a:ext>
                  </a:extLst>
                </a:gridCol>
                <a:gridCol w="962660">
                  <a:extLst>
                    <a:ext uri="{9D8B030D-6E8A-4147-A177-3AD203B41FA5}">
                      <a16:colId xmlns:a16="http://schemas.microsoft.com/office/drawing/2014/main" val="2437760431"/>
                    </a:ext>
                  </a:extLst>
                </a:gridCol>
                <a:gridCol w="962660">
                  <a:extLst>
                    <a:ext uri="{9D8B030D-6E8A-4147-A177-3AD203B41FA5}">
                      <a16:colId xmlns:a16="http://schemas.microsoft.com/office/drawing/2014/main" val="669331535"/>
                    </a:ext>
                  </a:extLst>
                </a:gridCol>
                <a:gridCol w="962660">
                  <a:extLst>
                    <a:ext uri="{9D8B030D-6E8A-4147-A177-3AD203B41FA5}">
                      <a16:colId xmlns:a16="http://schemas.microsoft.com/office/drawing/2014/main" val="2852978472"/>
                    </a:ext>
                  </a:extLst>
                </a:gridCol>
                <a:gridCol w="962660">
                  <a:extLst>
                    <a:ext uri="{9D8B030D-6E8A-4147-A177-3AD203B41FA5}">
                      <a16:colId xmlns:a16="http://schemas.microsoft.com/office/drawing/2014/main" val="2893976392"/>
                    </a:ext>
                  </a:extLst>
                </a:gridCol>
              </a:tblGrid>
              <a:tr h="371338">
                <a:tc>
                  <a:txBody>
                    <a:bodyPr/>
                    <a:lstStyle/>
                    <a:p>
                      <a:r>
                        <a:rPr lang="en-SG" sz="1200" dirty="0"/>
                        <a:t>Scan</a:t>
                      </a:r>
                    </a:p>
                  </a:txBody>
                  <a:tcPr/>
                </a:tc>
                <a:tc>
                  <a:txBody>
                    <a:bodyPr/>
                    <a:lstStyle/>
                    <a:p>
                      <a:r>
                        <a:rPr lang="en-SG" sz="1200" dirty="0"/>
                        <a:t>Condition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prstClr val="white"/>
                          </a:solidFill>
                          <a:effectLst/>
                          <a:uLnTx/>
                          <a:uFillTx/>
                          <a:latin typeface="Calibri" panose="020F0502020204030204"/>
                          <a:ea typeface="+mn-ea"/>
                          <a:cs typeface="+mn-cs"/>
                        </a:rPr>
                        <a:t>Condition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prstClr val="white"/>
                          </a:solidFill>
                          <a:effectLst/>
                          <a:uLnTx/>
                          <a:uFillTx/>
                          <a:latin typeface="Calibri" panose="020F0502020204030204"/>
                          <a:ea typeface="+mn-ea"/>
                          <a:cs typeface="+mn-cs"/>
                        </a:rPr>
                        <a:t>Condition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prstClr val="white"/>
                          </a:solidFill>
                          <a:effectLst/>
                          <a:uLnTx/>
                          <a:uFillTx/>
                          <a:latin typeface="Calibri" panose="020F0502020204030204"/>
                          <a:ea typeface="+mn-ea"/>
                          <a:cs typeface="+mn-cs"/>
                        </a:rPr>
                        <a:t>Condition 4</a:t>
                      </a:r>
                    </a:p>
                  </a:txBody>
                  <a:tcPr/>
                </a:tc>
                <a:extLst>
                  <a:ext uri="{0D108BD9-81ED-4DB2-BD59-A6C34878D82A}">
                    <a16:rowId xmlns:a16="http://schemas.microsoft.com/office/drawing/2014/main" val="3497066386"/>
                  </a:ext>
                </a:extLst>
              </a:tr>
              <a:tr h="371338">
                <a:tc>
                  <a:txBody>
                    <a:bodyPr/>
                    <a:lstStyle/>
                    <a:p>
                      <a:r>
                        <a:rPr lang="en-SG" sz="1200" dirty="0" err="1"/>
                        <a:t>Scan_A</a:t>
                      </a:r>
                      <a:endParaRPr lang="en-SG" sz="1200" dirty="0"/>
                    </a:p>
                  </a:txBody>
                  <a:tcPr/>
                </a:tc>
                <a:tc>
                  <a:txBody>
                    <a:bodyPr/>
                    <a:lstStyle/>
                    <a:p>
                      <a:r>
                        <a:rPr lang="en-SG" sz="1100" dirty="0"/>
                        <a:t>Value*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100" b="0" i="0" u="none" strike="noStrike" kern="1200" cap="none" spc="0" normalizeH="0" baseline="0" noProof="0">
                          <a:ln>
                            <a:noFill/>
                          </a:ln>
                          <a:solidFill>
                            <a:prstClr val="black"/>
                          </a:solidFill>
                          <a:effectLst/>
                          <a:uLnTx/>
                          <a:uFillTx/>
                          <a:latin typeface="Calibri" panose="020F0502020204030204"/>
                          <a:ea typeface="+mn-ea"/>
                          <a:cs typeface="+mn-cs"/>
                        </a:rPr>
                        <a:t>Value*</a:t>
                      </a:r>
                      <a:endParaRPr kumimoji="0" lang="en-SG" sz="11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100" b="0" i="0" u="none" strike="noStrike" kern="1200" cap="none" spc="0" normalizeH="0" baseline="0" noProof="0">
                          <a:ln>
                            <a:noFill/>
                          </a:ln>
                          <a:solidFill>
                            <a:prstClr val="black"/>
                          </a:solidFill>
                          <a:effectLst/>
                          <a:uLnTx/>
                          <a:uFillTx/>
                          <a:latin typeface="Calibri" panose="020F0502020204030204"/>
                          <a:ea typeface="+mn-ea"/>
                          <a:cs typeface="+mn-cs"/>
                        </a:rPr>
                        <a:t>Value*</a:t>
                      </a:r>
                      <a:endParaRPr kumimoji="0" lang="en-SG" sz="11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100" b="0" i="0" u="none" strike="noStrike" kern="1200" cap="none" spc="0" normalizeH="0" baseline="0" noProof="0">
                          <a:ln>
                            <a:noFill/>
                          </a:ln>
                          <a:solidFill>
                            <a:prstClr val="black"/>
                          </a:solidFill>
                          <a:effectLst/>
                          <a:uLnTx/>
                          <a:uFillTx/>
                          <a:latin typeface="Calibri" panose="020F0502020204030204"/>
                          <a:ea typeface="+mn-ea"/>
                          <a:cs typeface="+mn-cs"/>
                        </a:rPr>
                        <a:t>Value*</a:t>
                      </a:r>
                      <a:endParaRPr kumimoji="0" lang="en-SG" sz="11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986664063"/>
                  </a:ext>
                </a:extLst>
              </a:tr>
              <a:tr h="371338">
                <a:tc>
                  <a:txBody>
                    <a:bodyPr/>
                    <a:lstStyle/>
                    <a:p>
                      <a:r>
                        <a:rPr lang="en-SG" sz="1200" dirty="0" err="1"/>
                        <a:t>Scan_B</a:t>
                      </a:r>
                      <a:endParaRPr lang="en-SG"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100" b="0" i="0" u="none" strike="noStrike" kern="1200" cap="none" spc="0" normalizeH="0" baseline="0" noProof="0">
                          <a:ln>
                            <a:noFill/>
                          </a:ln>
                          <a:solidFill>
                            <a:prstClr val="black"/>
                          </a:solidFill>
                          <a:effectLst/>
                          <a:uLnTx/>
                          <a:uFillTx/>
                          <a:latin typeface="Calibri" panose="020F0502020204030204"/>
                          <a:ea typeface="+mn-ea"/>
                          <a:cs typeface="+mn-cs"/>
                        </a:rPr>
                        <a:t>Value*</a:t>
                      </a:r>
                      <a:endParaRPr kumimoji="0" lang="en-SG" sz="11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100" b="0" i="0" u="none" strike="noStrike" kern="1200" cap="none" spc="0" normalizeH="0" baseline="0" noProof="0">
                          <a:ln>
                            <a:noFill/>
                          </a:ln>
                          <a:solidFill>
                            <a:prstClr val="black"/>
                          </a:solidFill>
                          <a:effectLst/>
                          <a:uLnTx/>
                          <a:uFillTx/>
                          <a:latin typeface="Calibri" panose="020F0502020204030204"/>
                          <a:ea typeface="+mn-ea"/>
                          <a:cs typeface="+mn-cs"/>
                        </a:rPr>
                        <a:t>Value*</a:t>
                      </a:r>
                      <a:endParaRPr kumimoji="0" lang="en-SG" sz="11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100" b="0" i="0" u="none" strike="noStrike" kern="1200" cap="none" spc="0" normalizeH="0" baseline="0" noProof="0">
                          <a:ln>
                            <a:noFill/>
                          </a:ln>
                          <a:solidFill>
                            <a:prstClr val="black"/>
                          </a:solidFill>
                          <a:effectLst/>
                          <a:uLnTx/>
                          <a:uFillTx/>
                          <a:latin typeface="Calibri" panose="020F0502020204030204"/>
                          <a:ea typeface="+mn-ea"/>
                          <a:cs typeface="+mn-cs"/>
                        </a:rPr>
                        <a:t>Value*</a:t>
                      </a:r>
                      <a:endParaRPr kumimoji="0" lang="en-SG" sz="11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100" b="0" i="0" u="none" strike="noStrike" kern="1200" cap="none" spc="0" normalizeH="0" baseline="0" noProof="0">
                          <a:ln>
                            <a:noFill/>
                          </a:ln>
                          <a:solidFill>
                            <a:prstClr val="black"/>
                          </a:solidFill>
                          <a:effectLst/>
                          <a:uLnTx/>
                          <a:uFillTx/>
                          <a:latin typeface="Calibri" panose="020F0502020204030204"/>
                          <a:ea typeface="+mn-ea"/>
                          <a:cs typeface="+mn-cs"/>
                        </a:rPr>
                        <a:t>Value*</a:t>
                      </a:r>
                      <a:endParaRPr kumimoji="0" lang="en-SG" sz="11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688537133"/>
                  </a:ext>
                </a:extLst>
              </a:tr>
              <a:tr h="371338">
                <a:tc>
                  <a:txBody>
                    <a:bodyPr/>
                    <a:lstStyle/>
                    <a:p>
                      <a:r>
                        <a:rPr lang="en-SG" sz="1200" dirty="0" err="1"/>
                        <a:t>Scan_C</a:t>
                      </a:r>
                      <a:endParaRPr lang="en-SG"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100" b="0" i="0" u="none" strike="noStrike" kern="1200" cap="none" spc="0" normalizeH="0" baseline="0" noProof="0" dirty="0">
                          <a:ln>
                            <a:noFill/>
                          </a:ln>
                          <a:solidFill>
                            <a:prstClr val="black"/>
                          </a:solidFill>
                          <a:effectLst/>
                          <a:uLnTx/>
                          <a:uFillTx/>
                          <a:latin typeface="Calibri" panose="020F0502020204030204"/>
                          <a:ea typeface="+mn-ea"/>
                          <a:cs typeface="+mn-cs"/>
                        </a:rPr>
                        <a:t>Value*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100" b="0" i="0" u="none" strike="noStrike" kern="1200" cap="none" spc="0" normalizeH="0" baseline="0" noProof="0">
                          <a:ln>
                            <a:noFill/>
                          </a:ln>
                          <a:solidFill>
                            <a:prstClr val="black"/>
                          </a:solidFill>
                          <a:effectLst/>
                          <a:uLnTx/>
                          <a:uFillTx/>
                          <a:latin typeface="Calibri" panose="020F0502020204030204"/>
                          <a:ea typeface="+mn-ea"/>
                          <a:cs typeface="+mn-cs"/>
                        </a:rPr>
                        <a:t>Value*</a:t>
                      </a:r>
                      <a:endParaRPr kumimoji="0" lang="en-SG" sz="11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100" b="0" i="0" u="none" strike="noStrike" kern="1200" cap="none" spc="0" normalizeH="0" baseline="0" noProof="0">
                          <a:ln>
                            <a:noFill/>
                          </a:ln>
                          <a:solidFill>
                            <a:prstClr val="black"/>
                          </a:solidFill>
                          <a:effectLst/>
                          <a:uLnTx/>
                          <a:uFillTx/>
                          <a:latin typeface="Calibri" panose="020F0502020204030204"/>
                          <a:ea typeface="+mn-ea"/>
                          <a:cs typeface="+mn-cs"/>
                        </a:rPr>
                        <a:t>Value*</a:t>
                      </a:r>
                      <a:endParaRPr kumimoji="0" lang="en-SG" sz="11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100" b="0" i="0" u="none" strike="noStrike" kern="1200" cap="none" spc="0" normalizeH="0" baseline="0" noProof="0" dirty="0">
                          <a:ln>
                            <a:noFill/>
                          </a:ln>
                          <a:solidFill>
                            <a:prstClr val="black"/>
                          </a:solidFill>
                          <a:effectLst/>
                          <a:uLnTx/>
                          <a:uFillTx/>
                          <a:latin typeface="Calibri" panose="020F0502020204030204"/>
                          <a:ea typeface="+mn-ea"/>
                          <a:cs typeface="+mn-cs"/>
                        </a:rPr>
                        <a:t>Value*</a:t>
                      </a:r>
                    </a:p>
                  </a:txBody>
                  <a:tcPr/>
                </a:tc>
                <a:extLst>
                  <a:ext uri="{0D108BD9-81ED-4DB2-BD59-A6C34878D82A}">
                    <a16:rowId xmlns:a16="http://schemas.microsoft.com/office/drawing/2014/main" val="3040723836"/>
                  </a:ext>
                </a:extLst>
              </a:tr>
            </a:tbl>
          </a:graphicData>
        </a:graphic>
      </p:graphicFrame>
      <p:sp>
        <p:nvSpPr>
          <p:cNvPr id="43" name="TextBox 42">
            <a:extLst>
              <a:ext uri="{FF2B5EF4-FFF2-40B4-BE49-F238E27FC236}">
                <a16:creationId xmlns:a16="http://schemas.microsoft.com/office/drawing/2014/main" id="{6989003A-4C36-4883-A408-0CBC1E1EB638}"/>
              </a:ext>
            </a:extLst>
          </p:cNvPr>
          <p:cNvSpPr txBox="1"/>
          <p:nvPr/>
        </p:nvSpPr>
        <p:spPr>
          <a:xfrm>
            <a:off x="1511300" y="6221272"/>
            <a:ext cx="5612819" cy="369332"/>
          </a:xfrm>
          <a:prstGeom prst="rect">
            <a:avLst/>
          </a:prstGeom>
          <a:noFill/>
        </p:spPr>
        <p:txBody>
          <a:bodyPr wrap="none" rtlCol="0">
            <a:spAutoFit/>
          </a:bodyPr>
          <a:lstStyle/>
          <a:p>
            <a:r>
              <a:rPr lang="en-SG" dirty="0"/>
              <a:t>Value* = average_scan_time ± std. (number of data point)</a:t>
            </a:r>
          </a:p>
        </p:txBody>
      </p:sp>
    </p:spTree>
    <p:extLst>
      <p:ext uri="{BB962C8B-B14F-4D97-AF65-F5344CB8AC3E}">
        <p14:creationId xmlns:p14="http://schemas.microsoft.com/office/powerpoint/2010/main" val="3385106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9249">
            <a:extLst>
              <a:ext uri="{FF2B5EF4-FFF2-40B4-BE49-F238E27FC236}">
                <a16:creationId xmlns:a16="http://schemas.microsoft.com/office/drawing/2014/main" id="{00BFE0D7-2090-4B07-B545-6C8B791C59D5}"/>
              </a:ext>
            </a:extLst>
          </p:cNvPr>
          <p:cNvSpPr/>
          <p:nvPr/>
        </p:nvSpPr>
        <p:spPr>
          <a:xfrm>
            <a:off x="82192" y="443641"/>
            <a:ext cx="757768" cy="757768"/>
          </a:xfrm>
          <a:prstGeom prst="ellipse">
            <a:avLst/>
          </a:prstGeom>
          <a:solidFill>
            <a:schemeClr val="accent2"/>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4" name="Freeform 310">
            <a:extLst>
              <a:ext uri="{FF2B5EF4-FFF2-40B4-BE49-F238E27FC236}">
                <a16:creationId xmlns:a16="http://schemas.microsoft.com/office/drawing/2014/main" id="{C6DF816E-02A0-4CC9-AF03-0D9C3FDA362E}"/>
              </a:ext>
            </a:extLst>
          </p:cNvPr>
          <p:cNvSpPr>
            <a:spLocks noEditPoints="1"/>
          </p:cNvSpPr>
          <p:nvPr/>
        </p:nvSpPr>
        <p:spPr bwMode="auto">
          <a:xfrm>
            <a:off x="263042" y="627968"/>
            <a:ext cx="396000" cy="396000"/>
          </a:xfrm>
          <a:custGeom>
            <a:avLst/>
            <a:gdLst>
              <a:gd name="T0" fmla="*/ 144 w 144"/>
              <a:gd name="T1" fmla="*/ 24 h 176"/>
              <a:gd name="T2" fmla="*/ 72 w 144"/>
              <a:gd name="T3" fmla="*/ 0 h 176"/>
              <a:gd name="T4" fmla="*/ 0 w 144"/>
              <a:gd name="T5" fmla="*/ 24 h 176"/>
              <a:gd name="T6" fmla="*/ 0 w 144"/>
              <a:gd name="T7" fmla="*/ 56 h 176"/>
              <a:gd name="T8" fmla="*/ 4 w 144"/>
              <a:gd name="T9" fmla="*/ 64 h 176"/>
              <a:gd name="T10" fmla="*/ 0 w 144"/>
              <a:gd name="T11" fmla="*/ 72 h 176"/>
              <a:gd name="T12" fmla="*/ 0 w 144"/>
              <a:gd name="T13" fmla="*/ 104 h 176"/>
              <a:gd name="T14" fmla="*/ 4 w 144"/>
              <a:gd name="T15" fmla="*/ 112 h 176"/>
              <a:gd name="T16" fmla="*/ 0 w 144"/>
              <a:gd name="T17" fmla="*/ 120 h 176"/>
              <a:gd name="T18" fmla="*/ 0 w 144"/>
              <a:gd name="T19" fmla="*/ 152 h 176"/>
              <a:gd name="T20" fmla="*/ 72 w 144"/>
              <a:gd name="T21" fmla="*/ 176 h 176"/>
              <a:gd name="T22" fmla="*/ 144 w 144"/>
              <a:gd name="T23" fmla="*/ 152 h 176"/>
              <a:gd name="T24" fmla="*/ 144 w 144"/>
              <a:gd name="T25" fmla="*/ 120 h 176"/>
              <a:gd name="T26" fmla="*/ 140 w 144"/>
              <a:gd name="T27" fmla="*/ 112 h 176"/>
              <a:gd name="T28" fmla="*/ 144 w 144"/>
              <a:gd name="T29" fmla="*/ 104 h 176"/>
              <a:gd name="T30" fmla="*/ 144 w 144"/>
              <a:gd name="T31" fmla="*/ 72 h 176"/>
              <a:gd name="T32" fmla="*/ 140 w 144"/>
              <a:gd name="T33" fmla="*/ 64 h 176"/>
              <a:gd name="T34" fmla="*/ 144 w 144"/>
              <a:gd name="T35" fmla="*/ 56 h 176"/>
              <a:gd name="T36" fmla="*/ 144 w 144"/>
              <a:gd name="T37" fmla="*/ 24 h 176"/>
              <a:gd name="T38" fmla="*/ 136 w 144"/>
              <a:gd name="T39" fmla="*/ 152 h 176"/>
              <a:gd name="T40" fmla="*/ 72 w 144"/>
              <a:gd name="T41" fmla="*/ 168 h 176"/>
              <a:gd name="T42" fmla="*/ 8 w 144"/>
              <a:gd name="T43" fmla="*/ 152 h 176"/>
              <a:gd name="T44" fmla="*/ 8 w 144"/>
              <a:gd name="T45" fmla="*/ 131 h 176"/>
              <a:gd name="T46" fmla="*/ 72 w 144"/>
              <a:gd name="T47" fmla="*/ 144 h 176"/>
              <a:gd name="T48" fmla="*/ 136 w 144"/>
              <a:gd name="T49" fmla="*/ 131 h 176"/>
              <a:gd name="T50" fmla="*/ 136 w 144"/>
              <a:gd name="T51" fmla="*/ 152 h 176"/>
              <a:gd name="T52" fmla="*/ 72 w 144"/>
              <a:gd name="T53" fmla="*/ 136 h 176"/>
              <a:gd name="T54" fmla="*/ 8 w 144"/>
              <a:gd name="T55" fmla="*/ 120 h 176"/>
              <a:gd name="T56" fmla="*/ 10 w 144"/>
              <a:gd name="T57" fmla="*/ 116 h 176"/>
              <a:gd name="T58" fmla="*/ 72 w 144"/>
              <a:gd name="T59" fmla="*/ 128 h 176"/>
              <a:gd name="T60" fmla="*/ 134 w 144"/>
              <a:gd name="T61" fmla="*/ 116 h 176"/>
              <a:gd name="T62" fmla="*/ 136 w 144"/>
              <a:gd name="T63" fmla="*/ 120 h 176"/>
              <a:gd name="T64" fmla="*/ 72 w 144"/>
              <a:gd name="T65" fmla="*/ 136 h 176"/>
              <a:gd name="T66" fmla="*/ 136 w 144"/>
              <a:gd name="T67" fmla="*/ 104 h 176"/>
              <a:gd name="T68" fmla="*/ 72 w 144"/>
              <a:gd name="T69" fmla="*/ 120 h 176"/>
              <a:gd name="T70" fmla="*/ 8 w 144"/>
              <a:gd name="T71" fmla="*/ 104 h 176"/>
              <a:gd name="T72" fmla="*/ 8 w 144"/>
              <a:gd name="T73" fmla="*/ 83 h 176"/>
              <a:gd name="T74" fmla="*/ 72 w 144"/>
              <a:gd name="T75" fmla="*/ 96 h 176"/>
              <a:gd name="T76" fmla="*/ 136 w 144"/>
              <a:gd name="T77" fmla="*/ 83 h 176"/>
              <a:gd name="T78" fmla="*/ 136 w 144"/>
              <a:gd name="T79" fmla="*/ 104 h 176"/>
              <a:gd name="T80" fmla="*/ 72 w 144"/>
              <a:gd name="T81" fmla="*/ 88 h 176"/>
              <a:gd name="T82" fmla="*/ 8 w 144"/>
              <a:gd name="T83" fmla="*/ 72 h 176"/>
              <a:gd name="T84" fmla="*/ 10 w 144"/>
              <a:gd name="T85" fmla="*/ 68 h 176"/>
              <a:gd name="T86" fmla="*/ 72 w 144"/>
              <a:gd name="T87" fmla="*/ 80 h 176"/>
              <a:gd name="T88" fmla="*/ 134 w 144"/>
              <a:gd name="T89" fmla="*/ 68 h 176"/>
              <a:gd name="T90" fmla="*/ 136 w 144"/>
              <a:gd name="T91" fmla="*/ 72 h 176"/>
              <a:gd name="T92" fmla="*/ 72 w 144"/>
              <a:gd name="T93" fmla="*/ 88 h 176"/>
              <a:gd name="T94" fmla="*/ 136 w 144"/>
              <a:gd name="T95" fmla="*/ 56 h 176"/>
              <a:gd name="T96" fmla="*/ 72 w 144"/>
              <a:gd name="T97" fmla="*/ 72 h 176"/>
              <a:gd name="T98" fmla="*/ 8 w 144"/>
              <a:gd name="T99" fmla="*/ 56 h 176"/>
              <a:gd name="T100" fmla="*/ 8 w 144"/>
              <a:gd name="T101" fmla="*/ 35 h 176"/>
              <a:gd name="T102" fmla="*/ 72 w 144"/>
              <a:gd name="T103" fmla="*/ 48 h 176"/>
              <a:gd name="T104" fmla="*/ 136 w 144"/>
              <a:gd name="T105" fmla="*/ 35 h 176"/>
              <a:gd name="T106" fmla="*/ 136 w 144"/>
              <a:gd name="T107" fmla="*/ 56 h 176"/>
              <a:gd name="T108" fmla="*/ 72 w 144"/>
              <a:gd name="T109" fmla="*/ 40 h 176"/>
              <a:gd name="T110" fmla="*/ 8 w 144"/>
              <a:gd name="T111" fmla="*/ 24 h 176"/>
              <a:gd name="T112" fmla="*/ 72 w 144"/>
              <a:gd name="T113" fmla="*/ 8 h 176"/>
              <a:gd name="T114" fmla="*/ 136 w 144"/>
              <a:gd name="T115" fmla="*/ 24 h 176"/>
              <a:gd name="T116" fmla="*/ 72 w 144"/>
              <a:gd name="T117"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 h="176">
                <a:moveTo>
                  <a:pt x="144" y="24"/>
                </a:moveTo>
                <a:cubicBezTo>
                  <a:pt x="144" y="11"/>
                  <a:pt x="112" y="0"/>
                  <a:pt x="72" y="0"/>
                </a:cubicBezTo>
                <a:cubicBezTo>
                  <a:pt x="32" y="0"/>
                  <a:pt x="0" y="11"/>
                  <a:pt x="0" y="24"/>
                </a:cubicBezTo>
                <a:cubicBezTo>
                  <a:pt x="0" y="56"/>
                  <a:pt x="0" y="56"/>
                  <a:pt x="0" y="56"/>
                </a:cubicBezTo>
                <a:cubicBezTo>
                  <a:pt x="0" y="59"/>
                  <a:pt x="2" y="61"/>
                  <a:pt x="4" y="64"/>
                </a:cubicBezTo>
                <a:cubicBezTo>
                  <a:pt x="2" y="67"/>
                  <a:pt x="0" y="69"/>
                  <a:pt x="0" y="72"/>
                </a:cubicBezTo>
                <a:cubicBezTo>
                  <a:pt x="0" y="104"/>
                  <a:pt x="0" y="104"/>
                  <a:pt x="0" y="104"/>
                </a:cubicBezTo>
                <a:cubicBezTo>
                  <a:pt x="0" y="107"/>
                  <a:pt x="2" y="109"/>
                  <a:pt x="4" y="112"/>
                </a:cubicBezTo>
                <a:cubicBezTo>
                  <a:pt x="2" y="115"/>
                  <a:pt x="0" y="117"/>
                  <a:pt x="0" y="120"/>
                </a:cubicBezTo>
                <a:cubicBezTo>
                  <a:pt x="0" y="152"/>
                  <a:pt x="0" y="152"/>
                  <a:pt x="0" y="152"/>
                </a:cubicBezTo>
                <a:cubicBezTo>
                  <a:pt x="0" y="165"/>
                  <a:pt x="32" y="176"/>
                  <a:pt x="72" y="176"/>
                </a:cubicBezTo>
                <a:cubicBezTo>
                  <a:pt x="112" y="176"/>
                  <a:pt x="144" y="165"/>
                  <a:pt x="144" y="152"/>
                </a:cubicBezTo>
                <a:cubicBezTo>
                  <a:pt x="144" y="120"/>
                  <a:pt x="144" y="120"/>
                  <a:pt x="144" y="120"/>
                </a:cubicBezTo>
                <a:cubicBezTo>
                  <a:pt x="144" y="117"/>
                  <a:pt x="142" y="115"/>
                  <a:pt x="140" y="112"/>
                </a:cubicBezTo>
                <a:cubicBezTo>
                  <a:pt x="142" y="109"/>
                  <a:pt x="144" y="107"/>
                  <a:pt x="144" y="104"/>
                </a:cubicBezTo>
                <a:cubicBezTo>
                  <a:pt x="144" y="72"/>
                  <a:pt x="144" y="72"/>
                  <a:pt x="144" y="72"/>
                </a:cubicBezTo>
                <a:cubicBezTo>
                  <a:pt x="144" y="69"/>
                  <a:pt x="142" y="67"/>
                  <a:pt x="140" y="64"/>
                </a:cubicBezTo>
                <a:cubicBezTo>
                  <a:pt x="142" y="61"/>
                  <a:pt x="144" y="59"/>
                  <a:pt x="144" y="56"/>
                </a:cubicBezTo>
                <a:lnTo>
                  <a:pt x="144" y="24"/>
                </a:lnTo>
                <a:close/>
                <a:moveTo>
                  <a:pt x="136" y="152"/>
                </a:moveTo>
                <a:cubicBezTo>
                  <a:pt x="136" y="161"/>
                  <a:pt x="107" y="168"/>
                  <a:pt x="72" y="168"/>
                </a:cubicBezTo>
                <a:cubicBezTo>
                  <a:pt x="37" y="168"/>
                  <a:pt x="8" y="161"/>
                  <a:pt x="8" y="152"/>
                </a:cubicBezTo>
                <a:cubicBezTo>
                  <a:pt x="8" y="131"/>
                  <a:pt x="8" y="131"/>
                  <a:pt x="8" y="131"/>
                </a:cubicBezTo>
                <a:cubicBezTo>
                  <a:pt x="20" y="139"/>
                  <a:pt x="44" y="144"/>
                  <a:pt x="72" y="144"/>
                </a:cubicBezTo>
                <a:cubicBezTo>
                  <a:pt x="100" y="144"/>
                  <a:pt x="124" y="139"/>
                  <a:pt x="136" y="131"/>
                </a:cubicBezTo>
                <a:lnTo>
                  <a:pt x="136" y="152"/>
                </a:lnTo>
                <a:close/>
                <a:moveTo>
                  <a:pt x="72" y="136"/>
                </a:moveTo>
                <a:cubicBezTo>
                  <a:pt x="37" y="136"/>
                  <a:pt x="8" y="129"/>
                  <a:pt x="8" y="120"/>
                </a:cubicBezTo>
                <a:cubicBezTo>
                  <a:pt x="8" y="119"/>
                  <a:pt x="9" y="117"/>
                  <a:pt x="10" y="116"/>
                </a:cubicBezTo>
                <a:cubicBezTo>
                  <a:pt x="22" y="123"/>
                  <a:pt x="46" y="128"/>
                  <a:pt x="72" y="128"/>
                </a:cubicBezTo>
                <a:cubicBezTo>
                  <a:pt x="98" y="128"/>
                  <a:pt x="122" y="123"/>
                  <a:pt x="134" y="116"/>
                </a:cubicBezTo>
                <a:cubicBezTo>
                  <a:pt x="135" y="117"/>
                  <a:pt x="136" y="119"/>
                  <a:pt x="136" y="120"/>
                </a:cubicBezTo>
                <a:cubicBezTo>
                  <a:pt x="136" y="129"/>
                  <a:pt x="107" y="136"/>
                  <a:pt x="72" y="136"/>
                </a:cubicBezTo>
                <a:moveTo>
                  <a:pt x="136" y="104"/>
                </a:moveTo>
                <a:cubicBezTo>
                  <a:pt x="136" y="113"/>
                  <a:pt x="107" y="120"/>
                  <a:pt x="72" y="120"/>
                </a:cubicBezTo>
                <a:cubicBezTo>
                  <a:pt x="37" y="120"/>
                  <a:pt x="8" y="113"/>
                  <a:pt x="8" y="104"/>
                </a:cubicBezTo>
                <a:cubicBezTo>
                  <a:pt x="8" y="83"/>
                  <a:pt x="8" y="83"/>
                  <a:pt x="8" y="83"/>
                </a:cubicBezTo>
                <a:cubicBezTo>
                  <a:pt x="20" y="91"/>
                  <a:pt x="44" y="96"/>
                  <a:pt x="72" y="96"/>
                </a:cubicBezTo>
                <a:cubicBezTo>
                  <a:pt x="100" y="96"/>
                  <a:pt x="124" y="91"/>
                  <a:pt x="136" y="83"/>
                </a:cubicBezTo>
                <a:lnTo>
                  <a:pt x="136" y="104"/>
                </a:lnTo>
                <a:close/>
                <a:moveTo>
                  <a:pt x="72" y="88"/>
                </a:moveTo>
                <a:cubicBezTo>
                  <a:pt x="37" y="88"/>
                  <a:pt x="8" y="81"/>
                  <a:pt x="8" y="72"/>
                </a:cubicBezTo>
                <a:cubicBezTo>
                  <a:pt x="8" y="71"/>
                  <a:pt x="9" y="69"/>
                  <a:pt x="10" y="68"/>
                </a:cubicBezTo>
                <a:cubicBezTo>
                  <a:pt x="22" y="75"/>
                  <a:pt x="46" y="80"/>
                  <a:pt x="72" y="80"/>
                </a:cubicBezTo>
                <a:cubicBezTo>
                  <a:pt x="98" y="80"/>
                  <a:pt x="122" y="75"/>
                  <a:pt x="134" y="68"/>
                </a:cubicBezTo>
                <a:cubicBezTo>
                  <a:pt x="135" y="69"/>
                  <a:pt x="136" y="71"/>
                  <a:pt x="136" y="72"/>
                </a:cubicBezTo>
                <a:cubicBezTo>
                  <a:pt x="136" y="81"/>
                  <a:pt x="107" y="88"/>
                  <a:pt x="72" y="88"/>
                </a:cubicBezTo>
                <a:moveTo>
                  <a:pt x="136" y="56"/>
                </a:moveTo>
                <a:cubicBezTo>
                  <a:pt x="136" y="65"/>
                  <a:pt x="107" y="72"/>
                  <a:pt x="72" y="72"/>
                </a:cubicBezTo>
                <a:cubicBezTo>
                  <a:pt x="37" y="72"/>
                  <a:pt x="8" y="65"/>
                  <a:pt x="8" y="56"/>
                </a:cubicBezTo>
                <a:cubicBezTo>
                  <a:pt x="8" y="35"/>
                  <a:pt x="8" y="35"/>
                  <a:pt x="8" y="35"/>
                </a:cubicBezTo>
                <a:cubicBezTo>
                  <a:pt x="20" y="43"/>
                  <a:pt x="44" y="48"/>
                  <a:pt x="72" y="48"/>
                </a:cubicBezTo>
                <a:cubicBezTo>
                  <a:pt x="100" y="48"/>
                  <a:pt x="124" y="43"/>
                  <a:pt x="136" y="35"/>
                </a:cubicBezTo>
                <a:lnTo>
                  <a:pt x="136" y="56"/>
                </a:lnTo>
                <a:close/>
                <a:moveTo>
                  <a:pt x="72" y="40"/>
                </a:moveTo>
                <a:cubicBezTo>
                  <a:pt x="37" y="40"/>
                  <a:pt x="8" y="33"/>
                  <a:pt x="8" y="24"/>
                </a:cubicBezTo>
                <a:cubicBezTo>
                  <a:pt x="8" y="15"/>
                  <a:pt x="37" y="8"/>
                  <a:pt x="72" y="8"/>
                </a:cubicBezTo>
                <a:cubicBezTo>
                  <a:pt x="107" y="8"/>
                  <a:pt x="136" y="15"/>
                  <a:pt x="136" y="24"/>
                </a:cubicBezTo>
                <a:cubicBezTo>
                  <a:pt x="136" y="33"/>
                  <a:pt x="107" y="40"/>
                  <a:pt x="72" y="40"/>
                </a:cubicBezTo>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5" name="Rectangle: Rounded Corners 4">
            <a:extLst>
              <a:ext uri="{FF2B5EF4-FFF2-40B4-BE49-F238E27FC236}">
                <a16:creationId xmlns:a16="http://schemas.microsoft.com/office/drawing/2014/main" id="{6A024C6D-93AF-43F3-AD94-75A7E8D65CF7}"/>
              </a:ext>
            </a:extLst>
          </p:cNvPr>
          <p:cNvSpPr/>
          <p:nvPr/>
        </p:nvSpPr>
        <p:spPr>
          <a:xfrm>
            <a:off x="1259710" y="279248"/>
            <a:ext cx="3235990" cy="1100565"/>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SG" dirty="0"/>
              <a:t>Contrast vs. Non-contrast</a:t>
            </a:r>
          </a:p>
        </p:txBody>
      </p:sp>
      <p:sp>
        <p:nvSpPr>
          <p:cNvPr id="6" name="Rectangle: Rounded Corners 5">
            <a:extLst>
              <a:ext uri="{FF2B5EF4-FFF2-40B4-BE49-F238E27FC236}">
                <a16:creationId xmlns:a16="http://schemas.microsoft.com/office/drawing/2014/main" id="{ECEFF8BE-8677-420F-9067-7D2315B636A6}"/>
              </a:ext>
            </a:extLst>
          </p:cNvPr>
          <p:cNvSpPr/>
          <p:nvPr/>
        </p:nvSpPr>
        <p:spPr>
          <a:xfrm>
            <a:off x="1259710" y="1730242"/>
            <a:ext cx="3235990" cy="1100565"/>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SG" dirty="0"/>
              <a:t>Different patient type </a:t>
            </a:r>
          </a:p>
          <a:p>
            <a:pPr algn="ctr"/>
            <a:r>
              <a:rPr lang="en-SG" sz="1400" dirty="0"/>
              <a:t>In/Outpatient, ICU, UCC</a:t>
            </a:r>
          </a:p>
        </p:txBody>
      </p:sp>
      <p:sp>
        <p:nvSpPr>
          <p:cNvPr id="7" name="Shape 19249">
            <a:extLst>
              <a:ext uri="{FF2B5EF4-FFF2-40B4-BE49-F238E27FC236}">
                <a16:creationId xmlns:a16="http://schemas.microsoft.com/office/drawing/2014/main" id="{8E7CA6D8-D565-4137-9F13-C7824DFFAD9D}"/>
              </a:ext>
            </a:extLst>
          </p:cNvPr>
          <p:cNvSpPr/>
          <p:nvPr/>
        </p:nvSpPr>
        <p:spPr>
          <a:xfrm>
            <a:off x="4964621" y="1429406"/>
            <a:ext cx="435628" cy="435628"/>
          </a:xfrm>
          <a:prstGeom prst="ellipse">
            <a:avLst/>
          </a:prstGeom>
          <a:solidFill>
            <a:schemeClr val="accent2"/>
          </a:solidFill>
          <a:ln w="12700" cap="flat">
            <a:noFill/>
            <a:miter lim="400000"/>
          </a:ln>
          <a:effectLst/>
        </p:spPr>
        <p:txBody>
          <a:bodyPr wrap="square" lIns="0" tIns="0" rIns="0" bIns="0" numCol="1" anchor="t">
            <a:noAutofit/>
          </a:bodyPr>
          <a:lstStyle/>
          <a:p>
            <a:r>
              <a:rPr lang="en-SG" sz="2000" dirty="0">
                <a:solidFill>
                  <a:schemeClr val="bg1"/>
                </a:solidFill>
                <a:latin typeface="Lato Light" panose="020F0502020204030203" pitchFamily="34" charset="0"/>
              </a:rPr>
              <a:t>C1</a:t>
            </a:r>
            <a:endParaRPr sz="2000" dirty="0">
              <a:solidFill>
                <a:schemeClr val="bg1"/>
              </a:solidFill>
              <a:latin typeface="Lato Light" panose="020F0502020204030203" pitchFamily="34" charset="0"/>
            </a:endParaRPr>
          </a:p>
        </p:txBody>
      </p:sp>
      <p:sp>
        <p:nvSpPr>
          <p:cNvPr id="8" name="Shape 19249">
            <a:extLst>
              <a:ext uri="{FF2B5EF4-FFF2-40B4-BE49-F238E27FC236}">
                <a16:creationId xmlns:a16="http://schemas.microsoft.com/office/drawing/2014/main" id="{2D94BF08-67C4-4145-AE37-E4ED02E2A39A}"/>
              </a:ext>
            </a:extLst>
          </p:cNvPr>
          <p:cNvSpPr/>
          <p:nvPr/>
        </p:nvSpPr>
        <p:spPr>
          <a:xfrm>
            <a:off x="4964621" y="1917526"/>
            <a:ext cx="435628" cy="435628"/>
          </a:xfrm>
          <a:prstGeom prst="ellipse">
            <a:avLst/>
          </a:prstGeom>
          <a:solidFill>
            <a:schemeClr val="accent2"/>
          </a:solidFill>
          <a:ln w="12700" cap="flat">
            <a:noFill/>
            <a:miter lim="400000"/>
          </a:ln>
          <a:effectLst/>
        </p:spPr>
        <p:txBody>
          <a:bodyPr wrap="square" lIns="0" tIns="0" rIns="0" bIns="0" numCol="1" anchor="t">
            <a:noAutofit/>
          </a:bodyPr>
          <a:lstStyle/>
          <a:p>
            <a:r>
              <a:rPr lang="en-SG" sz="2000" dirty="0">
                <a:solidFill>
                  <a:schemeClr val="bg1"/>
                </a:solidFill>
                <a:latin typeface="Lato Light" panose="020F0502020204030203" pitchFamily="34" charset="0"/>
              </a:rPr>
              <a:t>C2</a:t>
            </a:r>
            <a:endParaRPr sz="2000" dirty="0">
              <a:solidFill>
                <a:schemeClr val="bg1"/>
              </a:solidFill>
              <a:latin typeface="Lato Light" panose="020F0502020204030203" pitchFamily="34" charset="0"/>
            </a:endParaRPr>
          </a:p>
        </p:txBody>
      </p:sp>
      <p:sp>
        <p:nvSpPr>
          <p:cNvPr id="9" name="Shape 19249">
            <a:extLst>
              <a:ext uri="{FF2B5EF4-FFF2-40B4-BE49-F238E27FC236}">
                <a16:creationId xmlns:a16="http://schemas.microsoft.com/office/drawing/2014/main" id="{0F918229-1509-4790-9E7A-A266FCAA7AE5}"/>
              </a:ext>
            </a:extLst>
          </p:cNvPr>
          <p:cNvSpPr/>
          <p:nvPr/>
        </p:nvSpPr>
        <p:spPr>
          <a:xfrm>
            <a:off x="4964621" y="2409746"/>
            <a:ext cx="435628" cy="435628"/>
          </a:xfrm>
          <a:prstGeom prst="ellipse">
            <a:avLst/>
          </a:prstGeom>
          <a:solidFill>
            <a:schemeClr val="accent2"/>
          </a:solidFill>
          <a:ln w="12700" cap="flat">
            <a:noFill/>
            <a:miter lim="400000"/>
          </a:ln>
          <a:effectLst/>
        </p:spPr>
        <p:txBody>
          <a:bodyPr wrap="square" lIns="0" tIns="0" rIns="0" bIns="0" numCol="1" anchor="t">
            <a:noAutofit/>
          </a:bodyPr>
          <a:lstStyle/>
          <a:p>
            <a:r>
              <a:rPr lang="en-SG" sz="2000" dirty="0">
                <a:solidFill>
                  <a:schemeClr val="bg1"/>
                </a:solidFill>
                <a:latin typeface="Lato Light" panose="020F0502020204030203" pitchFamily="34" charset="0"/>
              </a:rPr>
              <a:t>C3</a:t>
            </a:r>
            <a:endParaRPr sz="2000" dirty="0">
              <a:solidFill>
                <a:schemeClr val="bg1"/>
              </a:solidFill>
              <a:latin typeface="Lato Light" panose="020F0502020204030203" pitchFamily="34" charset="0"/>
            </a:endParaRPr>
          </a:p>
        </p:txBody>
      </p:sp>
      <p:sp>
        <p:nvSpPr>
          <p:cNvPr id="10" name="Shape 19249">
            <a:extLst>
              <a:ext uri="{FF2B5EF4-FFF2-40B4-BE49-F238E27FC236}">
                <a16:creationId xmlns:a16="http://schemas.microsoft.com/office/drawing/2014/main" id="{419F5484-8648-426E-92BC-CC5C8691EB47}"/>
              </a:ext>
            </a:extLst>
          </p:cNvPr>
          <p:cNvSpPr/>
          <p:nvPr/>
        </p:nvSpPr>
        <p:spPr>
          <a:xfrm>
            <a:off x="4964621" y="2901966"/>
            <a:ext cx="435628" cy="435628"/>
          </a:xfrm>
          <a:prstGeom prst="ellipse">
            <a:avLst/>
          </a:prstGeom>
          <a:solidFill>
            <a:schemeClr val="accent2"/>
          </a:solidFill>
          <a:ln w="12700" cap="flat">
            <a:noFill/>
            <a:miter lim="400000"/>
          </a:ln>
          <a:effectLst/>
        </p:spPr>
        <p:txBody>
          <a:bodyPr wrap="square" lIns="0" tIns="0" rIns="0" bIns="0" numCol="1" anchor="t">
            <a:noAutofit/>
          </a:bodyPr>
          <a:lstStyle/>
          <a:p>
            <a:r>
              <a:rPr lang="en-SG" sz="2000" dirty="0">
                <a:solidFill>
                  <a:schemeClr val="bg1"/>
                </a:solidFill>
                <a:latin typeface="Lato Light" panose="020F0502020204030203" pitchFamily="34" charset="0"/>
              </a:rPr>
              <a:t>C4</a:t>
            </a:r>
            <a:endParaRPr sz="2000" dirty="0">
              <a:solidFill>
                <a:schemeClr val="bg1"/>
              </a:solidFill>
              <a:latin typeface="Lato Light" panose="020F0502020204030203" pitchFamily="34" charset="0"/>
            </a:endParaRPr>
          </a:p>
        </p:txBody>
      </p:sp>
      <p:sp>
        <p:nvSpPr>
          <p:cNvPr id="11" name="TextBox 10">
            <a:extLst>
              <a:ext uri="{FF2B5EF4-FFF2-40B4-BE49-F238E27FC236}">
                <a16:creationId xmlns:a16="http://schemas.microsoft.com/office/drawing/2014/main" id="{EB3D1DD4-5369-4B41-AE81-DFAC3C4D94F0}"/>
              </a:ext>
            </a:extLst>
          </p:cNvPr>
          <p:cNvSpPr txBox="1"/>
          <p:nvPr/>
        </p:nvSpPr>
        <p:spPr>
          <a:xfrm>
            <a:off x="5489681" y="1431722"/>
            <a:ext cx="2209644" cy="369332"/>
          </a:xfrm>
          <a:prstGeom prst="rect">
            <a:avLst/>
          </a:prstGeom>
          <a:noFill/>
        </p:spPr>
        <p:txBody>
          <a:bodyPr wrap="none" rtlCol="0">
            <a:spAutoFit/>
          </a:bodyPr>
          <a:lstStyle/>
          <a:p>
            <a:r>
              <a:rPr lang="en-SG" dirty="0"/>
              <a:t>Non-contrast + young</a:t>
            </a:r>
          </a:p>
        </p:txBody>
      </p:sp>
      <p:sp>
        <p:nvSpPr>
          <p:cNvPr id="12" name="TextBox 11">
            <a:extLst>
              <a:ext uri="{FF2B5EF4-FFF2-40B4-BE49-F238E27FC236}">
                <a16:creationId xmlns:a16="http://schemas.microsoft.com/office/drawing/2014/main" id="{28AC6624-C0CB-45ED-A428-AEA088243320}"/>
              </a:ext>
            </a:extLst>
          </p:cNvPr>
          <p:cNvSpPr txBox="1"/>
          <p:nvPr/>
        </p:nvSpPr>
        <p:spPr>
          <a:xfrm>
            <a:off x="5489681" y="1950674"/>
            <a:ext cx="1930208" cy="369332"/>
          </a:xfrm>
          <a:prstGeom prst="rect">
            <a:avLst/>
          </a:prstGeom>
          <a:noFill/>
        </p:spPr>
        <p:txBody>
          <a:bodyPr wrap="none" rtlCol="0">
            <a:spAutoFit/>
          </a:bodyPr>
          <a:lstStyle/>
          <a:p>
            <a:r>
              <a:rPr lang="en-SG" dirty="0"/>
              <a:t>Non-contrast + old</a:t>
            </a:r>
          </a:p>
        </p:txBody>
      </p:sp>
      <p:sp>
        <p:nvSpPr>
          <p:cNvPr id="13" name="TextBox 12">
            <a:extLst>
              <a:ext uri="{FF2B5EF4-FFF2-40B4-BE49-F238E27FC236}">
                <a16:creationId xmlns:a16="http://schemas.microsoft.com/office/drawing/2014/main" id="{3CEB6043-677E-4DE9-988B-0919A9C0DEC1}"/>
              </a:ext>
            </a:extLst>
          </p:cNvPr>
          <p:cNvSpPr txBox="1"/>
          <p:nvPr/>
        </p:nvSpPr>
        <p:spPr>
          <a:xfrm>
            <a:off x="5489681" y="2449310"/>
            <a:ext cx="1773947" cy="369332"/>
          </a:xfrm>
          <a:prstGeom prst="rect">
            <a:avLst/>
          </a:prstGeom>
          <a:noFill/>
        </p:spPr>
        <p:txBody>
          <a:bodyPr wrap="none" rtlCol="0">
            <a:spAutoFit/>
          </a:bodyPr>
          <a:lstStyle/>
          <a:p>
            <a:r>
              <a:rPr lang="en-SG" dirty="0"/>
              <a:t>Contrast + young</a:t>
            </a:r>
          </a:p>
        </p:txBody>
      </p:sp>
      <p:sp>
        <p:nvSpPr>
          <p:cNvPr id="14" name="TextBox 13">
            <a:extLst>
              <a:ext uri="{FF2B5EF4-FFF2-40B4-BE49-F238E27FC236}">
                <a16:creationId xmlns:a16="http://schemas.microsoft.com/office/drawing/2014/main" id="{687E285C-295B-4462-BB01-1F5865400BA5}"/>
              </a:ext>
            </a:extLst>
          </p:cNvPr>
          <p:cNvSpPr txBox="1"/>
          <p:nvPr/>
        </p:nvSpPr>
        <p:spPr>
          <a:xfrm>
            <a:off x="5489681" y="2968262"/>
            <a:ext cx="1494512" cy="369332"/>
          </a:xfrm>
          <a:prstGeom prst="rect">
            <a:avLst/>
          </a:prstGeom>
          <a:noFill/>
        </p:spPr>
        <p:txBody>
          <a:bodyPr wrap="none" rtlCol="0">
            <a:spAutoFit/>
          </a:bodyPr>
          <a:lstStyle/>
          <a:p>
            <a:r>
              <a:rPr lang="en-SG" dirty="0"/>
              <a:t>Contrast + old</a:t>
            </a:r>
          </a:p>
        </p:txBody>
      </p:sp>
      <p:sp>
        <p:nvSpPr>
          <p:cNvPr id="15" name="Arrow: Notched Right 14">
            <a:extLst>
              <a:ext uri="{FF2B5EF4-FFF2-40B4-BE49-F238E27FC236}">
                <a16:creationId xmlns:a16="http://schemas.microsoft.com/office/drawing/2014/main" id="{BAB2BAF5-3A20-47A3-B01B-80901CA5241A}"/>
              </a:ext>
            </a:extLst>
          </p:cNvPr>
          <p:cNvSpPr/>
          <p:nvPr/>
        </p:nvSpPr>
        <p:spPr>
          <a:xfrm>
            <a:off x="294861" y="4679688"/>
            <a:ext cx="964849" cy="561252"/>
          </a:xfrm>
          <a:prstGeom prst="notch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SG"/>
          </a:p>
        </p:txBody>
      </p:sp>
      <p:sp>
        <p:nvSpPr>
          <p:cNvPr id="16" name="TextBox 15">
            <a:extLst>
              <a:ext uri="{FF2B5EF4-FFF2-40B4-BE49-F238E27FC236}">
                <a16:creationId xmlns:a16="http://schemas.microsoft.com/office/drawing/2014/main" id="{86CC6213-755A-4037-92F4-5480EFAB4721}"/>
              </a:ext>
            </a:extLst>
          </p:cNvPr>
          <p:cNvSpPr txBox="1"/>
          <p:nvPr/>
        </p:nvSpPr>
        <p:spPr>
          <a:xfrm>
            <a:off x="395762" y="4758699"/>
            <a:ext cx="1034217" cy="369332"/>
          </a:xfrm>
          <a:prstGeom prst="rect">
            <a:avLst/>
          </a:prstGeom>
          <a:noFill/>
        </p:spPr>
        <p:txBody>
          <a:bodyPr wrap="square" rtlCol="0">
            <a:spAutoFit/>
          </a:bodyPr>
          <a:lstStyle/>
          <a:p>
            <a:r>
              <a:rPr lang="en-SG" dirty="0"/>
              <a:t>output</a:t>
            </a:r>
          </a:p>
        </p:txBody>
      </p:sp>
      <p:cxnSp>
        <p:nvCxnSpPr>
          <p:cNvPr id="18" name="Straight Connector 17">
            <a:extLst>
              <a:ext uri="{FF2B5EF4-FFF2-40B4-BE49-F238E27FC236}">
                <a16:creationId xmlns:a16="http://schemas.microsoft.com/office/drawing/2014/main" id="{57C2B191-8E2B-45FC-85A1-DA4B543AF3D9}"/>
              </a:ext>
            </a:extLst>
          </p:cNvPr>
          <p:cNvCxnSpPr>
            <a:cxnSpLocks/>
          </p:cNvCxnSpPr>
          <p:nvPr/>
        </p:nvCxnSpPr>
        <p:spPr>
          <a:xfrm>
            <a:off x="4725477" y="1647220"/>
            <a:ext cx="0" cy="1476375"/>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229822A1-352C-4B3F-BE56-C24E0E17A14D}"/>
              </a:ext>
            </a:extLst>
          </p:cNvPr>
          <p:cNvCxnSpPr>
            <a:cxnSpLocks/>
          </p:cNvCxnSpPr>
          <p:nvPr/>
        </p:nvCxnSpPr>
        <p:spPr>
          <a:xfrm>
            <a:off x="4725477" y="1647220"/>
            <a:ext cx="261369"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F0986C81-0FBC-4615-A657-1FA236FB8109}"/>
              </a:ext>
            </a:extLst>
          </p:cNvPr>
          <p:cNvCxnSpPr>
            <a:cxnSpLocks/>
          </p:cNvCxnSpPr>
          <p:nvPr/>
        </p:nvCxnSpPr>
        <p:spPr>
          <a:xfrm>
            <a:off x="4725477" y="2139345"/>
            <a:ext cx="239144"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B6BAB0A0-D8CA-44F5-8076-D8F612D5DAAA}"/>
              </a:ext>
            </a:extLst>
          </p:cNvPr>
          <p:cNvCxnSpPr>
            <a:cxnSpLocks/>
          </p:cNvCxnSpPr>
          <p:nvPr/>
        </p:nvCxnSpPr>
        <p:spPr>
          <a:xfrm>
            <a:off x="4725477" y="2601081"/>
            <a:ext cx="239144"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80AFE11A-2DA6-41ED-9086-DB2D7CDEF88F}"/>
              </a:ext>
            </a:extLst>
          </p:cNvPr>
          <p:cNvCxnSpPr>
            <a:cxnSpLocks/>
          </p:cNvCxnSpPr>
          <p:nvPr/>
        </p:nvCxnSpPr>
        <p:spPr>
          <a:xfrm>
            <a:off x="4725477" y="3123595"/>
            <a:ext cx="239144"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F9CE4C7E-DC66-46C2-AB96-C6BF29DA5308}"/>
              </a:ext>
            </a:extLst>
          </p:cNvPr>
          <p:cNvCxnSpPr>
            <a:cxnSpLocks/>
          </p:cNvCxnSpPr>
          <p:nvPr/>
        </p:nvCxnSpPr>
        <p:spPr>
          <a:xfrm>
            <a:off x="4486333" y="2320006"/>
            <a:ext cx="239144"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38" name="Left Bracket 37">
            <a:extLst>
              <a:ext uri="{FF2B5EF4-FFF2-40B4-BE49-F238E27FC236}">
                <a16:creationId xmlns:a16="http://schemas.microsoft.com/office/drawing/2014/main" id="{C696CBA6-845B-49A3-AF71-D6275ED67205}"/>
              </a:ext>
            </a:extLst>
          </p:cNvPr>
          <p:cNvSpPr/>
          <p:nvPr/>
        </p:nvSpPr>
        <p:spPr>
          <a:xfrm>
            <a:off x="899134" y="491145"/>
            <a:ext cx="301907" cy="3079436"/>
          </a:xfrm>
          <a:prstGeom prst="leftBracket">
            <a:avLst/>
          </a:prstGeom>
          <a:ln w="127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SG"/>
          </a:p>
        </p:txBody>
      </p:sp>
      <p:pic>
        <p:nvPicPr>
          <p:cNvPr id="45" name="Picture 44">
            <a:extLst>
              <a:ext uri="{FF2B5EF4-FFF2-40B4-BE49-F238E27FC236}">
                <a16:creationId xmlns:a16="http://schemas.microsoft.com/office/drawing/2014/main" id="{CA0385B8-AE5E-4789-AA20-17CC392C00EB}"/>
              </a:ext>
            </a:extLst>
          </p:cNvPr>
          <p:cNvPicPr>
            <a:picLocks noChangeAspect="1"/>
          </p:cNvPicPr>
          <p:nvPr/>
        </p:nvPicPr>
        <p:blipFill>
          <a:blip r:embed="rId3"/>
          <a:stretch>
            <a:fillRect/>
          </a:stretch>
        </p:blipFill>
        <p:spPr>
          <a:xfrm>
            <a:off x="1472155" y="3520407"/>
            <a:ext cx="6383282" cy="3268296"/>
          </a:xfrm>
          <a:prstGeom prst="rect">
            <a:avLst/>
          </a:prstGeom>
        </p:spPr>
      </p:pic>
    </p:spTree>
    <p:extLst>
      <p:ext uri="{BB962C8B-B14F-4D97-AF65-F5344CB8AC3E}">
        <p14:creationId xmlns:p14="http://schemas.microsoft.com/office/powerpoint/2010/main" val="1716534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5836D33D-98F5-394A-A77E-6B8DDA2B2049}"/>
              </a:ext>
            </a:extLst>
          </p:cNvPr>
          <p:cNvSpPr txBox="1"/>
          <p:nvPr/>
        </p:nvSpPr>
        <p:spPr>
          <a:xfrm>
            <a:off x="828891" y="260337"/>
            <a:ext cx="4885889" cy="646331"/>
          </a:xfrm>
          <a:prstGeom prst="rect">
            <a:avLst/>
          </a:prstGeom>
          <a:noFill/>
        </p:spPr>
        <p:txBody>
          <a:bodyPr wrap="none" rtlCol="0">
            <a:spAutoFit/>
          </a:bodyPr>
          <a:lstStyle/>
          <a:p>
            <a:pPr algn="ctr"/>
            <a:r>
              <a:rPr lang="en-US" sz="3600" b="1" dirty="0">
                <a:solidFill>
                  <a:schemeClr val="tx2"/>
                </a:solidFill>
                <a:latin typeface="Poppins" pitchFamily="2" charset="77"/>
                <a:cs typeface="Poppins" pitchFamily="2" charset="77"/>
              </a:rPr>
              <a:t>DETAILED PROCESS (5/5)</a:t>
            </a:r>
          </a:p>
        </p:txBody>
      </p:sp>
      <p:sp>
        <p:nvSpPr>
          <p:cNvPr id="65" name="Shape 19225">
            <a:extLst>
              <a:ext uri="{FF2B5EF4-FFF2-40B4-BE49-F238E27FC236}">
                <a16:creationId xmlns:a16="http://schemas.microsoft.com/office/drawing/2014/main" id="{F9A45145-E3A8-CD45-ADAA-49CD98E78CDD}"/>
              </a:ext>
            </a:extLst>
          </p:cNvPr>
          <p:cNvSpPr/>
          <p:nvPr/>
        </p:nvSpPr>
        <p:spPr>
          <a:xfrm flipV="1">
            <a:off x="1784125" y="1554435"/>
            <a:ext cx="5411805" cy="0"/>
          </a:xfrm>
          <a:prstGeom prst="line">
            <a:avLst/>
          </a:prstGeom>
          <a:noFill/>
          <a:ln w="38100" cap="flat">
            <a:solidFill>
              <a:schemeClr val="bg1">
                <a:lumMod val="85000"/>
              </a:schemeClr>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51" name="Shape 19233">
            <a:extLst>
              <a:ext uri="{FF2B5EF4-FFF2-40B4-BE49-F238E27FC236}">
                <a16:creationId xmlns:a16="http://schemas.microsoft.com/office/drawing/2014/main" id="{2A771C02-2D00-8A4C-B357-41143526229B}"/>
              </a:ext>
            </a:extLst>
          </p:cNvPr>
          <p:cNvSpPr/>
          <p:nvPr/>
        </p:nvSpPr>
        <p:spPr>
          <a:xfrm>
            <a:off x="914505" y="2107581"/>
            <a:ext cx="1359822" cy="38499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1">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70" name="Freeform 69">
            <a:extLst>
              <a:ext uri="{FF2B5EF4-FFF2-40B4-BE49-F238E27FC236}">
                <a16:creationId xmlns:a16="http://schemas.microsoft.com/office/drawing/2014/main" id="{AA16BFE5-EA64-7245-A456-22202D759DFA}"/>
              </a:ext>
            </a:extLst>
          </p:cNvPr>
          <p:cNvSpPr/>
          <p:nvPr/>
        </p:nvSpPr>
        <p:spPr>
          <a:xfrm>
            <a:off x="1594537" y="2299899"/>
            <a:ext cx="681922" cy="3290048"/>
          </a:xfrm>
          <a:custGeom>
            <a:avLst/>
            <a:gdLst>
              <a:gd name="connsiteX0" fmla="*/ 1240295 w 1240295"/>
              <a:gd name="connsiteY0" fmla="*/ 0 h 5984018"/>
              <a:gd name="connsiteX1" fmla="*/ 1240295 w 1240295"/>
              <a:gd name="connsiteY1" fmla="*/ 2123899 h 5984018"/>
              <a:gd name="connsiteX2" fmla="*/ 1236640 w 1240295"/>
              <a:gd name="connsiteY2" fmla="*/ 2124934 h 5984018"/>
              <a:gd name="connsiteX3" fmla="*/ 1236640 w 1240295"/>
              <a:gd name="connsiteY3" fmla="*/ 5633957 h 5984018"/>
              <a:gd name="connsiteX4" fmla="*/ 0 w 1240295"/>
              <a:gd name="connsiteY4" fmla="*/ 5984018 h 5984018"/>
              <a:gd name="connsiteX5" fmla="*/ 0 w 1240295"/>
              <a:gd name="connsiteY5" fmla="*/ 2443417 h 5984018"/>
              <a:gd name="connsiteX6" fmla="*/ 3655 w 1240295"/>
              <a:gd name="connsiteY6" fmla="*/ 2442380 h 5984018"/>
              <a:gd name="connsiteX7" fmla="*/ 3655 w 1240295"/>
              <a:gd name="connsiteY7" fmla="*/ 350948 h 5984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0295" h="5984018">
                <a:moveTo>
                  <a:pt x="1240295" y="0"/>
                </a:moveTo>
                <a:lnTo>
                  <a:pt x="1240295" y="2123899"/>
                </a:lnTo>
                <a:lnTo>
                  <a:pt x="1236640" y="2124934"/>
                </a:lnTo>
                <a:lnTo>
                  <a:pt x="1236640" y="5633957"/>
                </a:lnTo>
                <a:lnTo>
                  <a:pt x="0" y="5984018"/>
                </a:lnTo>
                <a:lnTo>
                  <a:pt x="0" y="2443417"/>
                </a:lnTo>
                <a:lnTo>
                  <a:pt x="3655" y="2442380"/>
                </a:lnTo>
                <a:lnTo>
                  <a:pt x="3655" y="350948"/>
                </a:lnTo>
                <a:close/>
              </a:path>
            </a:pathLst>
          </a:custGeom>
          <a:solidFill>
            <a:schemeClr val="accent1">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69" name="Freeform 68">
            <a:extLst>
              <a:ext uri="{FF2B5EF4-FFF2-40B4-BE49-F238E27FC236}">
                <a16:creationId xmlns:a16="http://schemas.microsoft.com/office/drawing/2014/main" id="{DE569491-44A2-BD4D-B484-F97F54609598}"/>
              </a:ext>
            </a:extLst>
          </p:cNvPr>
          <p:cNvSpPr/>
          <p:nvPr/>
        </p:nvSpPr>
        <p:spPr>
          <a:xfrm>
            <a:off x="916636" y="2299899"/>
            <a:ext cx="679912" cy="3289672"/>
          </a:xfrm>
          <a:custGeom>
            <a:avLst/>
            <a:gdLst>
              <a:gd name="connsiteX0" fmla="*/ 0 w 1236640"/>
              <a:gd name="connsiteY0" fmla="*/ 0 h 5983334"/>
              <a:gd name="connsiteX1" fmla="*/ 1236640 w 1236640"/>
              <a:gd name="connsiteY1" fmla="*/ 350948 h 5983334"/>
              <a:gd name="connsiteX2" fmla="*/ 1236640 w 1236640"/>
              <a:gd name="connsiteY2" fmla="*/ 2443355 h 5983334"/>
              <a:gd name="connsiteX3" fmla="*/ 1236640 w 1236640"/>
              <a:gd name="connsiteY3" fmla="*/ 2474045 h 5983334"/>
              <a:gd name="connsiteX4" fmla="*/ 1236640 w 1236640"/>
              <a:gd name="connsiteY4" fmla="*/ 5983334 h 5983334"/>
              <a:gd name="connsiteX5" fmla="*/ 0 w 1236640"/>
              <a:gd name="connsiteY5" fmla="*/ 5633155 h 5983334"/>
              <a:gd name="connsiteX6" fmla="*/ 0 w 1236640"/>
              <a:gd name="connsiteY6" fmla="*/ 2123899 h 5983334"/>
              <a:gd name="connsiteX7" fmla="*/ 0 w 1236640"/>
              <a:gd name="connsiteY7" fmla="*/ 2092455 h 598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6640" h="5983334">
                <a:moveTo>
                  <a:pt x="0" y="0"/>
                </a:moveTo>
                <a:lnTo>
                  <a:pt x="1236640" y="350948"/>
                </a:lnTo>
                <a:lnTo>
                  <a:pt x="1236640" y="2443355"/>
                </a:lnTo>
                <a:lnTo>
                  <a:pt x="1236640" y="2474045"/>
                </a:lnTo>
                <a:lnTo>
                  <a:pt x="1236640" y="5983334"/>
                </a:lnTo>
                <a:lnTo>
                  <a:pt x="0" y="5633155"/>
                </a:lnTo>
                <a:lnTo>
                  <a:pt x="0" y="2123899"/>
                </a:lnTo>
                <a:lnTo>
                  <a:pt x="0" y="2092455"/>
                </a:lnTo>
                <a:close/>
              </a:path>
            </a:pathLst>
          </a:custGeom>
          <a:solidFill>
            <a:schemeClr val="accent1"/>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49" name="Shape 19239">
            <a:extLst>
              <a:ext uri="{FF2B5EF4-FFF2-40B4-BE49-F238E27FC236}">
                <a16:creationId xmlns:a16="http://schemas.microsoft.com/office/drawing/2014/main" id="{5073A931-15F3-254E-ADF1-ED839FAE47BD}"/>
              </a:ext>
            </a:extLst>
          </p:cNvPr>
          <p:cNvSpPr/>
          <p:nvPr/>
        </p:nvSpPr>
        <p:spPr>
          <a:xfrm>
            <a:off x="1216603" y="1667293"/>
            <a:ext cx="757757" cy="757744"/>
          </a:xfrm>
          <a:prstGeom prst="ellipse">
            <a:avLst/>
          </a:prstGeom>
          <a:solidFill>
            <a:schemeClr val="accent1"/>
          </a:solidFill>
          <a:ln w="12700" cap="flat">
            <a:noFill/>
            <a:miter lim="400000"/>
          </a:ln>
          <a:effectLst/>
        </p:spPr>
        <p:txBody>
          <a:bodyPr wrap="square" lIns="35719" tIns="35719" rIns="35719" bIns="35719"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10" dirty="0">
              <a:latin typeface="Lato Light" panose="020F0502020204030203" pitchFamily="34" charset="0"/>
              <a:ea typeface="Lato Light" panose="020F0502020204030203" pitchFamily="34" charset="0"/>
              <a:cs typeface="Lato Light" panose="020F0502020204030203" pitchFamily="34" charset="0"/>
            </a:endParaRPr>
          </a:p>
        </p:txBody>
      </p:sp>
      <p:sp>
        <p:nvSpPr>
          <p:cNvPr id="42" name="Shape 19243">
            <a:extLst>
              <a:ext uri="{FF2B5EF4-FFF2-40B4-BE49-F238E27FC236}">
                <a16:creationId xmlns:a16="http://schemas.microsoft.com/office/drawing/2014/main" id="{95D8424D-E209-3941-8D75-EF52C0E826BF}"/>
              </a:ext>
            </a:extLst>
          </p:cNvPr>
          <p:cNvSpPr/>
          <p:nvPr/>
        </p:nvSpPr>
        <p:spPr>
          <a:xfrm>
            <a:off x="1699613" y="2887680"/>
            <a:ext cx="1362835" cy="3858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2">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71" name="Freeform 70">
            <a:extLst>
              <a:ext uri="{FF2B5EF4-FFF2-40B4-BE49-F238E27FC236}">
                <a16:creationId xmlns:a16="http://schemas.microsoft.com/office/drawing/2014/main" id="{AFEF73AF-1DB1-9944-8786-604F4449049C}"/>
              </a:ext>
            </a:extLst>
          </p:cNvPr>
          <p:cNvSpPr/>
          <p:nvPr/>
        </p:nvSpPr>
        <p:spPr>
          <a:xfrm>
            <a:off x="2381152" y="3077470"/>
            <a:ext cx="681417" cy="2736273"/>
          </a:xfrm>
          <a:custGeom>
            <a:avLst/>
            <a:gdLst>
              <a:gd name="connsiteX0" fmla="*/ 1239378 w 1239378"/>
              <a:gd name="connsiteY0" fmla="*/ 0 h 4976799"/>
              <a:gd name="connsiteX1" fmla="*/ 1239378 w 1239378"/>
              <a:gd name="connsiteY1" fmla="*/ 2102469 h 4976799"/>
              <a:gd name="connsiteX2" fmla="*/ 1239378 w 1239378"/>
              <a:gd name="connsiteY2" fmla="*/ 2134026 h 4976799"/>
              <a:gd name="connsiteX3" fmla="*/ 1239378 w 1239378"/>
              <a:gd name="connsiteY3" fmla="*/ 4625891 h 4976799"/>
              <a:gd name="connsiteX4" fmla="*/ 0 w 1239378"/>
              <a:gd name="connsiteY4" fmla="*/ 4976799 h 4976799"/>
              <a:gd name="connsiteX5" fmla="*/ 0 w 1239378"/>
              <a:gd name="connsiteY5" fmla="*/ 2484903 h 4976799"/>
              <a:gd name="connsiteX6" fmla="*/ 0 w 1239378"/>
              <a:gd name="connsiteY6" fmla="*/ 2454175 h 4976799"/>
              <a:gd name="connsiteX7" fmla="*/ 0 w 1239378"/>
              <a:gd name="connsiteY7" fmla="*/ 351683 h 49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9378" h="4976799">
                <a:moveTo>
                  <a:pt x="1239378" y="0"/>
                </a:moveTo>
                <a:lnTo>
                  <a:pt x="1239378" y="2102469"/>
                </a:lnTo>
                <a:lnTo>
                  <a:pt x="1239378" y="2134026"/>
                </a:lnTo>
                <a:lnTo>
                  <a:pt x="1239378" y="4625891"/>
                </a:lnTo>
                <a:lnTo>
                  <a:pt x="0" y="4976799"/>
                </a:lnTo>
                <a:lnTo>
                  <a:pt x="0" y="2484903"/>
                </a:lnTo>
                <a:lnTo>
                  <a:pt x="0" y="2454175"/>
                </a:lnTo>
                <a:lnTo>
                  <a:pt x="0" y="351683"/>
                </a:lnTo>
                <a:close/>
              </a:path>
            </a:pathLst>
          </a:custGeom>
          <a:solidFill>
            <a:schemeClr val="accent2">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72" name="Freeform 71">
            <a:extLst>
              <a:ext uri="{FF2B5EF4-FFF2-40B4-BE49-F238E27FC236}">
                <a16:creationId xmlns:a16="http://schemas.microsoft.com/office/drawing/2014/main" id="{5BDD096D-21F3-A844-83F5-25F3A877CDC8}"/>
              </a:ext>
            </a:extLst>
          </p:cNvPr>
          <p:cNvSpPr/>
          <p:nvPr/>
        </p:nvSpPr>
        <p:spPr>
          <a:xfrm>
            <a:off x="1699735" y="3080424"/>
            <a:ext cx="681419" cy="2727257"/>
          </a:xfrm>
          <a:custGeom>
            <a:avLst/>
            <a:gdLst>
              <a:gd name="connsiteX0" fmla="*/ 0 w 1239380"/>
              <a:gd name="connsiteY0" fmla="*/ 0 h 4960400"/>
              <a:gd name="connsiteX1" fmla="*/ 1239380 w 1239380"/>
              <a:gd name="connsiteY1" fmla="*/ 351726 h 4960400"/>
              <a:gd name="connsiteX2" fmla="*/ 1239380 w 1239380"/>
              <a:gd name="connsiteY2" fmla="*/ 2448778 h 4960400"/>
              <a:gd name="connsiteX3" fmla="*/ 1239380 w 1239380"/>
              <a:gd name="connsiteY3" fmla="*/ 2479531 h 4960400"/>
              <a:gd name="connsiteX4" fmla="*/ 1239380 w 1239380"/>
              <a:gd name="connsiteY4" fmla="*/ 4960400 h 4960400"/>
              <a:gd name="connsiteX5" fmla="*/ 0 w 1239380"/>
              <a:gd name="connsiteY5" fmla="*/ 4609513 h 4960400"/>
              <a:gd name="connsiteX6" fmla="*/ 0 w 1239380"/>
              <a:gd name="connsiteY6" fmla="*/ 2128609 h 4960400"/>
              <a:gd name="connsiteX7" fmla="*/ 0 w 1239380"/>
              <a:gd name="connsiteY7" fmla="*/ 2097095 h 49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9380" h="4960400">
                <a:moveTo>
                  <a:pt x="0" y="0"/>
                </a:moveTo>
                <a:lnTo>
                  <a:pt x="1239380" y="351726"/>
                </a:lnTo>
                <a:lnTo>
                  <a:pt x="1239380" y="2448778"/>
                </a:lnTo>
                <a:lnTo>
                  <a:pt x="1239380" y="2479531"/>
                </a:lnTo>
                <a:lnTo>
                  <a:pt x="1239380" y="4960400"/>
                </a:lnTo>
                <a:lnTo>
                  <a:pt x="0" y="4609513"/>
                </a:lnTo>
                <a:lnTo>
                  <a:pt x="0" y="2128609"/>
                </a:lnTo>
                <a:lnTo>
                  <a:pt x="0" y="2097095"/>
                </a:lnTo>
                <a:close/>
              </a:path>
            </a:pathLst>
          </a:custGeom>
          <a:solidFill>
            <a:schemeClr val="accent2"/>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32" name="Shape 19253">
            <a:extLst>
              <a:ext uri="{FF2B5EF4-FFF2-40B4-BE49-F238E27FC236}">
                <a16:creationId xmlns:a16="http://schemas.microsoft.com/office/drawing/2014/main" id="{1F6F1268-70E3-9C4B-8A59-881A68394E2B}"/>
              </a:ext>
            </a:extLst>
          </p:cNvPr>
          <p:cNvSpPr/>
          <p:nvPr/>
        </p:nvSpPr>
        <p:spPr>
          <a:xfrm>
            <a:off x="2485724" y="3652064"/>
            <a:ext cx="1363839" cy="38612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3">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74" name="Freeform 73">
            <a:extLst>
              <a:ext uri="{FF2B5EF4-FFF2-40B4-BE49-F238E27FC236}">
                <a16:creationId xmlns:a16="http://schemas.microsoft.com/office/drawing/2014/main" id="{799317C4-584E-B04A-BCD8-84072854938E}"/>
              </a:ext>
            </a:extLst>
          </p:cNvPr>
          <p:cNvSpPr/>
          <p:nvPr/>
        </p:nvSpPr>
        <p:spPr>
          <a:xfrm>
            <a:off x="3167764" y="3844951"/>
            <a:ext cx="681922" cy="2185530"/>
          </a:xfrm>
          <a:custGeom>
            <a:avLst/>
            <a:gdLst>
              <a:gd name="connsiteX0" fmla="*/ 1240295 w 1240295"/>
              <a:gd name="connsiteY0" fmla="*/ 0 h 3975095"/>
              <a:gd name="connsiteX1" fmla="*/ 1240295 w 1240295"/>
              <a:gd name="connsiteY1" fmla="*/ 354134 h 3975095"/>
              <a:gd name="connsiteX2" fmla="*/ 1240295 w 1240295"/>
              <a:gd name="connsiteY2" fmla="*/ 2130177 h 3975095"/>
              <a:gd name="connsiteX3" fmla="*/ 1240295 w 1240295"/>
              <a:gd name="connsiteY3" fmla="*/ 3623895 h 3975095"/>
              <a:gd name="connsiteX4" fmla="*/ 0 w 1240295"/>
              <a:gd name="connsiteY4" fmla="*/ 3975095 h 3975095"/>
              <a:gd name="connsiteX5" fmla="*/ 0 w 1240295"/>
              <a:gd name="connsiteY5" fmla="*/ 2481358 h 3975095"/>
              <a:gd name="connsiteX6" fmla="*/ 0 w 1240295"/>
              <a:gd name="connsiteY6" fmla="*/ 706004 h 3975095"/>
              <a:gd name="connsiteX7" fmla="*/ 0 w 1240295"/>
              <a:gd name="connsiteY7" fmla="*/ 351985 h 397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0295" h="3975095">
                <a:moveTo>
                  <a:pt x="1240295" y="0"/>
                </a:moveTo>
                <a:lnTo>
                  <a:pt x="1240295" y="354134"/>
                </a:lnTo>
                <a:lnTo>
                  <a:pt x="1240295" y="2130177"/>
                </a:lnTo>
                <a:lnTo>
                  <a:pt x="1240295" y="3623895"/>
                </a:lnTo>
                <a:lnTo>
                  <a:pt x="0" y="3975095"/>
                </a:lnTo>
                <a:lnTo>
                  <a:pt x="0" y="2481358"/>
                </a:lnTo>
                <a:lnTo>
                  <a:pt x="0" y="706004"/>
                </a:lnTo>
                <a:lnTo>
                  <a:pt x="0" y="351985"/>
                </a:lnTo>
                <a:close/>
              </a:path>
            </a:pathLst>
          </a:custGeom>
          <a:solidFill>
            <a:schemeClr val="accent3">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73" name="Freeform 72">
            <a:extLst>
              <a:ext uri="{FF2B5EF4-FFF2-40B4-BE49-F238E27FC236}">
                <a16:creationId xmlns:a16="http://schemas.microsoft.com/office/drawing/2014/main" id="{5E0E32B2-6160-A944-9B58-AF686083ADA2}"/>
              </a:ext>
            </a:extLst>
          </p:cNvPr>
          <p:cNvSpPr/>
          <p:nvPr/>
        </p:nvSpPr>
        <p:spPr>
          <a:xfrm>
            <a:off x="2485845" y="3844951"/>
            <a:ext cx="681920" cy="2187767"/>
          </a:xfrm>
          <a:custGeom>
            <a:avLst/>
            <a:gdLst>
              <a:gd name="connsiteX0" fmla="*/ 0 w 1240293"/>
              <a:gd name="connsiteY0" fmla="*/ 0 h 3979163"/>
              <a:gd name="connsiteX1" fmla="*/ 1240293 w 1240293"/>
              <a:gd name="connsiteY1" fmla="*/ 351985 h 3979163"/>
              <a:gd name="connsiteX2" fmla="*/ 1240293 w 1240293"/>
              <a:gd name="connsiteY2" fmla="*/ 706064 h 3979163"/>
              <a:gd name="connsiteX3" fmla="*/ 1240293 w 1240293"/>
              <a:gd name="connsiteY3" fmla="*/ 2481358 h 3979163"/>
              <a:gd name="connsiteX4" fmla="*/ 1240293 w 1240293"/>
              <a:gd name="connsiteY4" fmla="*/ 3979163 h 3979163"/>
              <a:gd name="connsiteX5" fmla="*/ 0 w 1240293"/>
              <a:gd name="connsiteY5" fmla="*/ 3628072 h 3979163"/>
              <a:gd name="connsiteX6" fmla="*/ 0 w 1240293"/>
              <a:gd name="connsiteY6" fmla="*/ 2130177 h 3979163"/>
              <a:gd name="connsiteX7" fmla="*/ 0 w 1240293"/>
              <a:gd name="connsiteY7" fmla="*/ 354134 h 397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0293" h="3979163">
                <a:moveTo>
                  <a:pt x="0" y="0"/>
                </a:moveTo>
                <a:lnTo>
                  <a:pt x="1240293" y="351985"/>
                </a:lnTo>
                <a:lnTo>
                  <a:pt x="1240293" y="706064"/>
                </a:lnTo>
                <a:lnTo>
                  <a:pt x="1240293" y="2481358"/>
                </a:lnTo>
                <a:lnTo>
                  <a:pt x="1240293" y="3979163"/>
                </a:lnTo>
                <a:lnTo>
                  <a:pt x="0" y="3628072"/>
                </a:lnTo>
                <a:lnTo>
                  <a:pt x="0" y="2130177"/>
                </a:lnTo>
                <a:lnTo>
                  <a:pt x="0" y="354134"/>
                </a:lnTo>
                <a:close/>
              </a:path>
            </a:pathLst>
          </a:custGeom>
          <a:solidFill>
            <a:schemeClr val="accent3"/>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30" name="Shape 19260">
            <a:extLst>
              <a:ext uri="{FF2B5EF4-FFF2-40B4-BE49-F238E27FC236}">
                <a16:creationId xmlns:a16="http://schemas.microsoft.com/office/drawing/2014/main" id="{96DA606E-44B9-CF44-976D-7447F9B85C00}"/>
              </a:ext>
            </a:extLst>
          </p:cNvPr>
          <p:cNvSpPr/>
          <p:nvPr/>
        </p:nvSpPr>
        <p:spPr>
          <a:xfrm>
            <a:off x="2788319" y="3188272"/>
            <a:ext cx="757768" cy="757768"/>
          </a:xfrm>
          <a:prstGeom prst="ellipse">
            <a:avLst/>
          </a:prstGeom>
          <a:solidFill>
            <a:schemeClr val="accent3"/>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25" name="Shape 19264">
            <a:extLst>
              <a:ext uri="{FF2B5EF4-FFF2-40B4-BE49-F238E27FC236}">
                <a16:creationId xmlns:a16="http://schemas.microsoft.com/office/drawing/2014/main" id="{6E0FC655-E9AC-7745-B9BC-26D16434C45B}"/>
              </a:ext>
            </a:extLst>
          </p:cNvPr>
          <p:cNvSpPr/>
          <p:nvPr/>
        </p:nvSpPr>
        <p:spPr>
          <a:xfrm>
            <a:off x="3271835" y="4399027"/>
            <a:ext cx="1363839" cy="38612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4">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6" name="Shape 19265">
            <a:extLst>
              <a:ext uri="{FF2B5EF4-FFF2-40B4-BE49-F238E27FC236}">
                <a16:creationId xmlns:a16="http://schemas.microsoft.com/office/drawing/2014/main" id="{12AEF727-23CA-8140-9DB0-8B680B546513}"/>
              </a:ext>
            </a:extLst>
          </p:cNvPr>
          <p:cNvSpPr/>
          <p:nvPr/>
        </p:nvSpPr>
        <p:spPr>
          <a:xfrm>
            <a:off x="3953876" y="4588126"/>
            <a:ext cx="681919" cy="166545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510"/>
                </a:lnTo>
                <a:lnTo>
                  <a:pt x="0" y="21600"/>
                </a:lnTo>
                <a:lnTo>
                  <a:pt x="21600" y="19096"/>
                </a:lnTo>
                <a:lnTo>
                  <a:pt x="21600" y="0"/>
                </a:lnTo>
                <a:close/>
              </a:path>
            </a:pathLst>
          </a:custGeom>
          <a:solidFill>
            <a:schemeClr val="accent4">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40" name="Shape 19249">
            <a:extLst>
              <a:ext uri="{FF2B5EF4-FFF2-40B4-BE49-F238E27FC236}">
                <a16:creationId xmlns:a16="http://schemas.microsoft.com/office/drawing/2014/main" id="{D7248832-568A-0D4D-A10C-1175A993DEC7}"/>
              </a:ext>
            </a:extLst>
          </p:cNvPr>
          <p:cNvSpPr/>
          <p:nvPr/>
        </p:nvSpPr>
        <p:spPr>
          <a:xfrm>
            <a:off x="2002207" y="2427776"/>
            <a:ext cx="757768" cy="757768"/>
          </a:xfrm>
          <a:prstGeom prst="ellipse">
            <a:avLst/>
          </a:prstGeom>
          <a:solidFill>
            <a:schemeClr val="accent2"/>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27" name="Shape 19266">
            <a:extLst>
              <a:ext uri="{FF2B5EF4-FFF2-40B4-BE49-F238E27FC236}">
                <a16:creationId xmlns:a16="http://schemas.microsoft.com/office/drawing/2014/main" id="{415E4722-D588-B044-9084-0269C48E84E1}"/>
              </a:ext>
            </a:extLst>
          </p:cNvPr>
          <p:cNvSpPr/>
          <p:nvPr/>
        </p:nvSpPr>
        <p:spPr>
          <a:xfrm>
            <a:off x="3271956" y="4588126"/>
            <a:ext cx="681920" cy="16624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091"/>
                </a:lnTo>
                <a:lnTo>
                  <a:pt x="21600" y="21600"/>
                </a:lnTo>
                <a:lnTo>
                  <a:pt x="21600" y="2514"/>
                </a:lnTo>
                <a:lnTo>
                  <a:pt x="0" y="0"/>
                </a:lnTo>
                <a:close/>
              </a:path>
            </a:pathLst>
          </a:custGeom>
          <a:solidFill>
            <a:schemeClr val="accent4"/>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3" name="Shape 19268">
            <a:extLst>
              <a:ext uri="{FF2B5EF4-FFF2-40B4-BE49-F238E27FC236}">
                <a16:creationId xmlns:a16="http://schemas.microsoft.com/office/drawing/2014/main" id="{70717954-94F4-6A40-AA50-64B9C2DABC95}"/>
              </a:ext>
            </a:extLst>
          </p:cNvPr>
          <p:cNvSpPr/>
          <p:nvPr/>
        </p:nvSpPr>
        <p:spPr>
          <a:xfrm>
            <a:off x="3574932" y="3948767"/>
            <a:ext cx="757768" cy="757768"/>
          </a:xfrm>
          <a:prstGeom prst="ellipse">
            <a:avLst/>
          </a:prstGeom>
          <a:solidFill>
            <a:schemeClr val="accent4"/>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18" name="Shape 19272">
            <a:extLst>
              <a:ext uri="{FF2B5EF4-FFF2-40B4-BE49-F238E27FC236}">
                <a16:creationId xmlns:a16="http://schemas.microsoft.com/office/drawing/2014/main" id="{ECF55189-0381-B647-9592-DED9F6874D37}"/>
              </a:ext>
            </a:extLst>
          </p:cNvPr>
          <p:cNvSpPr/>
          <p:nvPr/>
        </p:nvSpPr>
        <p:spPr>
          <a:xfrm>
            <a:off x="4057947" y="5152700"/>
            <a:ext cx="1363839" cy="38612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1">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19" name="Shape 19273">
            <a:extLst>
              <a:ext uri="{FF2B5EF4-FFF2-40B4-BE49-F238E27FC236}">
                <a16:creationId xmlns:a16="http://schemas.microsoft.com/office/drawing/2014/main" id="{EDD04DFA-EA84-7F49-A2C5-DF07D4A91874}"/>
              </a:ext>
            </a:extLst>
          </p:cNvPr>
          <p:cNvSpPr/>
          <p:nvPr/>
        </p:nvSpPr>
        <p:spPr>
          <a:xfrm>
            <a:off x="4739987" y="5341799"/>
            <a:ext cx="681919" cy="11377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674"/>
                </a:lnTo>
                <a:lnTo>
                  <a:pt x="0" y="21600"/>
                </a:lnTo>
                <a:lnTo>
                  <a:pt x="21600" y="17935"/>
                </a:lnTo>
                <a:lnTo>
                  <a:pt x="21600" y="0"/>
                </a:lnTo>
                <a:close/>
              </a:path>
            </a:pathLst>
          </a:custGeom>
          <a:solidFill>
            <a:schemeClr val="accent1">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0" name="Shape 19274">
            <a:extLst>
              <a:ext uri="{FF2B5EF4-FFF2-40B4-BE49-F238E27FC236}">
                <a16:creationId xmlns:a16="http://schemas.microsoft.com/office/drawing/2014/main" id="{1641D894-2373-174C-9F3C-7461B2F11446}"/>
              </a:ext>
            </a:extLst>
          </p:cNvPr>
          <p:cNvSpPr/>
          <p:nvPr/>
        </p:nvSpPr>
        <p:spPr>
          <a:xfrm>
            <a:off x="4058068" y="5345588"/>
            <a:ext cx="681920" cy="11339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922"/>
                </a:lnTo>
                <a:lnTo>
                  <a:pt x="21600" y="21600"/>
                </a:lnTo>
                <a:lnTo>
                  <a:pt x="21600" y="3614"/>
                </a:lnTo>
                <a:lnTo>
                  <a:pt x="0" y="0"/>
                </a:lnTo>
                <a:close/>
              </a:path>
            </a:pathLst>
          </a:custGeom>
          <a:solidFill>
            <a:schemeClr val="accent5"/>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16" name="Shape 19276">
            <a:extLst>
              <a:ext uri="{FF2B5EF4-FFF2-40B4-BE49-F238E27FC236}">
                <a16:creationId xmlns:a16="http://schemas.microsoft.com/office/drawing/2014/main" id="{3F3ED044-E0FD-D643-9B0E-D00191DE86FA}"/>
              </a:ext>
            </a:extLst>
          </p:cNvPr>
          <p:cNvSpPr/>
          <p:nvPr/>
        </p:nvSpPr>
        <p:spPr>
          <a:xfrm>
            <a:off x="4357427" y="4709263"/>
            <a:ext cx="765003" cy="765003"/>
          </a:xfrm>
          <a:prstGeom prst="ellipse">
            <a:avLst/>
          </a:prstGeom>
          <a:solidFill>
            <a:schemeClr val="accent5"/>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75" name="Freeform 82">
            <a:extLst>
              <a:ext uri="{FF2B5EF4-FFF2-40B4-BE49-F238E27FC236}">
                <a16:creationId xmlns:a16="http://schemas.microsoft.com/office/drawing/2014/main" id="{75A5DCF1-3C8F-C946-8CF3-D18CCFF83677}"/>
              </a:ext>
            </a:extLst>
          </p:cNvPr>
          <p:cNvSpPr>
            <a:spLocks noChangeArrowheads="1"/>
          </p:cNvSpPr>
          <p:nvPr/>
        </p:nvSpPr>
        <p:spPr bwMode="auto">
          <a:xfrm>
            <a:off x="3757713" y="4130025"/>
            <a:ext cx="394949" cy="369873"/>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sz="900" dirty="0">
              <a:latin typeface="Lato Light" panose="020F0502020204030203" pitchFamily="34" charset="0"/>
            </a:endParaRPr>
          </a:p>
        </p:txBody>
      </p:sp>
      <p:sp>
        <p:nvSpPr>
          <p:cNvPr id="76" name="Freeform 41">
            <a:extLst>
              <a:ext uri="{FF2B5EF4-FFF2-40B4-BE49-F238E27FC236}">
                <a16:creationId xmlns:a16="http://schemas.microsoft.com/office/drawing/2014/main" id="{B57CCE84-05EB-2945-A332-251A761AD7C3}"/>
              </a:ext>
            </a:extLst>
          </p:cNvPr>
          <p:cNvSpPr>
            <a:spLocks noChangeArrowheads="1"/>
          </p:cNvSpPr>
          <p:nvPr/>
        </p:nvSpPr>
        <p:spPr bwMode="auto">
          <a:xfrm>
            <a:off x="4551303" y="4897364"/>
            <a:ext cx="370569" cy="394949"/>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sz="900" dirty="0">
              <a:latin typeface="Lato Light" panose="020F0502020204030203" pitchFamily="34" charset="0"/>
            </a:endParaRPr>
          </a:p>
        </p:txBody>
      </p:sp>
      <p:sp>
        <p:nvSpPr>
          <p:cNvPr id="78" name="Freeform 91">
            <a:extLst>
              <a:ext uri="{FF2B5EF4-FFF2-40B4-BE49-F238E27FC236}">
                <a16:creationId xmlns:a16="http://schemas.microsoft.com/office/drawing/2014/main" id="{9D686793-BAA2-014A-B1C9-003EAD4934AC}"/>
              </a:ext>
            </a:extLst>
          </p:cNvPr>
          <p:cNvSpPr>
            <a:spLocks noChangeArrowheads="1"/>
          </p:cNvSpPr>
          <p:nvPr/>
        </p:nvSpPr>
        <p:spPr bwMode="auto">
          <a:xfrm>
            <a:off x="2969797" y="3380184"/>
            <a:ext cx="394949" cy="369872"/>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sz="900" dirty="0">
              <a:latin typeface="Lato Light" panose="020F0502020204030203" pitchFamily="34" charset="0"/>
            </a:endParaRPr>
          </a:p>
        </p:txBody>
      </p:sp>
      <p:sp>
        <p:nvSpPr>
          <p:cNvPr id="80" name="Freeform 89">
            <a:extLst>
              <a:ext uri="{FF2B5EF4-FFF2-40B4-BE49-F238E27FC236}">
                <a16:creationId xmlns:a16="http://schemas.microsoft.com/office/drawing/2014/main" id="{7AE665EA-01E0-1840-AD17-189C87D0D041}"/>
              </a:ext>
            </a:extLst>
          </p:cNvPr>
          <p:cNvSpPr>
            <a:spLocks noChangeArrowheads="1"/>
          </p:cNvSpPr>
          <p:nvPr/>
        </p:nvSpPr>
        <p:spPr bwMode="auto">
          <a:xfrm>
            <a:off x="1401524" y="1903025"/>
            <a:ext cx="382602" cy="286278"/>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sz="900" dirty="0">
              <a:latin typeface="Lato Light" panose="020F0502020204030203" pitchFamily="34" charset="0"/>
            </a:endParaRPr>
          </a:p>
        </p:txBody>
      </p:sp>
      <p:sp>
        <p:nvSpPr>
          <p:cNvPr id="82" name="TextBox 81">
            <a:extLst>
              <a:ext uri="{FF2B5EF4-FFF2-40B4-BE49-F238E27FC236}">
                <a16:creationId xmlns:a16="http://schemas.microsoft.com/office/drawing/2014/main" id="{31C0612A-B6C3-8940-A003-2714A4B961F9}"/>
              </a:ext>
            </a:extLst>
          </p:cNvPr>
          <p:cNvSpPr txBox="1"/>
          <p:nvPr/>
        </p:nvSpPr>
        <p:spPr>
          <a:xfrm>
            <a:off x="7325282" y="1453364"/>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Review the results and optimize the process based on the data.</a:t>
            </a:r>
          </a:p>
        </p:txBody>
      </p:sp>
      <p:sp>
        <p:nvSpPr>
          <p:cNvPr id="83" name="TextBox 82">
            <a:extLst>
              <a:ext uri="{FF2B5EF4-FFF2-40B4-BE49-F238E27FC236}">
                <a16:creationId xmlns:a16="http://schemas.microsoft.com/office/drawing/2014/main" id="{D37FFE43-46EE-D74B-B8A1-94873214C1B5}"/>
              </a:ext>
            </a:extLst>
          </p:cNvPr>
          <p:cNvSpPr txBox="1"/>
          <p:nvPr/>
        </p:nvSpPr>
        <p:spPr>
          <a:xfrm>
            <a:off x="7325282" y="1160756"/>
            <a:ext cx="1911998" cy="338554"/>
          </a:xfrm>
          <a:prstGeom prst="rect">
            <a:avLst/>
          </a:prstGeom>
          <a:noFill/>
        </p:spPr>
        <p:txBody>
          <a:bodyPr wrap="none" rtlCol="0" anchor="ctr">
            <a:spAutoFit/>
          </a:bodyPr>
          <a:lstStyle/>
          <a:p>
            <a:r>
              <a:rPr lang="en-US" sz="1600" b="1" cap="all" dirty="0">
                <a:solidFill>
                  <a:schemeClr val="accent1"/>
                </a:solidFill>
                <a:latin typeface="Poppins" pitchFamily="2" charset="77"/>
                <a:cs typeface="Poppins" pitchFamily="2" charset="77"/>
              </a:rPr>
              <a:t>Review &amp; Improve</a:t>
            </a:r>
          </a:p>
        </p:txBody>
      </p:sp>
      <p:sp>
        <p:nvSpPr>
          <p:cNvPr id="89" name="TextBox 88">
            <a:extLst>
              <a:ext uri="{FF2B5EF4-FFF2-40B4-BE49-F238E27FC236}">
                <a16:creationId xmlns:a16="http://schemas.microsoft.com/office/drawing/2014/main" id="{26FF91B1-2B4E-FF43-8BF8-4181987EDB23}"/>
              </a:ext>
            </a:extLst>
          </p:cNvPr>
          <p:cNvSpPr txBox="1"/>
          <p:nvPr/>
        </p:nvSpPr>
        <p:spPr>
          <a:xfrm>
            <a:off x="7325282" y="2464080"/>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Calculate the average scan-time for different scans under different patient conditions and store up the database</a:t>
            </a:r>
          </a:p>
        </p:txBody>
      </p:sp>
      <p:sp>
        <p:nvSpPr>
          <p:cNvPr id="90" name="TextBox 89">
            <a:extLst>
              <a:ext uri="{FF2B5EF4-FFF2-40B4-BE49-F238E27FC236}">
                <a16:creationId xmlns:a16="http://schemas.microsoft.com/office/drawing/2014/main" id="{333E175B-3B39-3A4F-AB2E-4F0D2B52A6A9}"/>
              </a:ext>
            </a:extLst>
          </p:cNvPr>
          <p:cNvSpPr txBox="1"/>
          <p:nvPr/>
        </p:nvSpPr>
        <p:spPr>
          <a:xfrm>
            <a:off x="7325282" y="2171473"/>
            <a:ext cx="1788759" cy="338554"/>
          </a:xfrm>
          <a:prstGeom prst="rect">
            <a:avLst/>
          </a:prstGeom>
          <a:noFill/>
        </p:spPr>
        <p:txBody>
          <a:bodyPr wrap="none" rtlCol="0" anchor="ctr">
            <a:spAutoFit/>
          </a:bodyPr>
          <a:lstStyle/>
          <a:p>
            <a:r>
              <a:rPr lang="en-US" sz="1600" b="1" cap="all" dirty="0">
                <a:solidFill>
                  <a:schemeClr val="accent2"/>
                </a:solidFill>
                <a:latin typeface="Poppins" pitchFamily="2" charset="77"/>
                <a:cs typeface="Poppins" pitchFamily="2" charset="77"/>
              </a:rPr>
              <a:t>Update Database</a:t>
            </a:r>
          </a:p>
        </p:txBody>
      </p:sp>
      <p:sp>
        <p:nvSpPr>
          <p:cNvPr id="92" name="TextBox 91">
            <a:extLst>
              <a:ext uri="{FF2B5EF4-FFF2-40B4-BE49-F238E27FC236}">
                <a16:creationId xmlns:a16="http://schemas.microsoft.com/office/drawing/2014/main" id="{0DB63B09-FA6B-9045-A8A7-DD3D057D6ECB}"/>
              </a:ext>
            </a:extLst>
          </p:cNvPr>
          <p:cNvSpPr txBox="1"/>
          <p:nvPr/>
        </p:nvSpPr>
        <p:spPr>
          <a:xfrm>
            <a:off x="7325282" y="3474797"/>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Generate a weekly report to provide basic information such as patient demographic and scan detail.</a:t>
            </a:r>
          </a:p>
        </p:txBody>
      </p:sp>
      <p:sp>
        <p:nvSpPr>
          <p:cNvPr id="93" name="TextBox 92">
            <a:extLst>
              <a:ext uri="{FF2B5EF4-FFF2-40B4-BE49-F238E27FC236}">
                <a16:creationId xmlns:a16="http://schemas.microsoft.com/office/drawing/2014/main" id="{7EED3835-4575-924F-AD04-32CD237C9A4B}"/>
              </a:ext>
            </a:extLst>
          </p:cNvPr>
          <p:cNvSpPr txBox="1"/>
          <p:nvPr/>
        </p:nvSpPr>
        <p:spPr>
          <a:xfrm>
            <a:off x="7325282" y="3182189"/>
            <a:ext cx="2682979" cy="338554"/>
          </a:xfrm>
          <a:prstGeom prst="rect">
            <a:avLst/>
          </a:prstGeom>
          <a:noFill/>
        </p:spPr>
        <p:txBody>
          <a:bodyPr wrap="none" rtlCol="0" anchor="ctr">
            <a:spAutoFit/>
          </a:bodyPr>
          <a:lstStyle/>
          <a:p>
            <a:r>
              <a:rPr lang="en-US" sz="1600" b="1" cap="all" dirty="0">
                <a:solidFill>
                  <a:schemeClr val="accent3"/>
                </a:solidFill>
                <a:latin typeface="Poppins" pitchFamily="2" charset="77"/>
                <a:cs typeface="Poppins" pitchFamily="2" charset="77"/>
              </a:rPr>
              <a:t>Generate Results (Weekly)</a:t>
            </a:r>
          </a:p>
        </p:txBody>
      </p:sp>
      <p:sp>
        <p:nvSpPr>
          <p:cNvPr id="95" name="TextBox 94">
            <a:extLst>
              <a:ext uri="{FF2B5EF4-FFF2-40B4-BE49-F238E27FC236}">
                <a16:creationId xmlns:a16="http://schemas.microsoft.com/office/drawing/2014/main" id="{69C54930-E3A3-4F4C-89E9-017D1E38B41E}"/>
              </a:ext>
            </a:extLst>
          </p:cNvPr>
          <p:cNvSpPr txBox="1"/>
          <p:nvPr/>
        </p:nvSpPr>
        <p:spPr>
          <a:xfrm>
            <a:off x="7325282" y="4487692"/>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Run script to identify and correct the invalid data point during the collection process (if any).</a:t>
            </a:r>
          </a:p>
        </p:txBody>
      </p:sp>
      <p:sp>
        <p:nvSpPr>
          <p:cNvPr id="96" name="TextBox 95">
            <a:extLst>
              <a:ext uri="{FF2B5EF4-FFF2-40B4-BE49-F238E27FC236}">
                <a16:creationId xmlns:a16="http://schemas.microsoft.com/office/drawing/2014/main" id="{CB2A72BC-BE82-1748-8F08-A4450DE42072}"/>
              </a:ext>
            </a:extLst>
          </p:cNvPr>
          <p:cNvSpPr txBox="1"/>
          <p:nvPr/>
        </p:nvSpPr>
        <p:spPr>
          <a:xfrm>
            <a:off x="7325282" y="4195085"/>
            <a:ext cx="2550955" cy="338554"/>
          </a:xfrm>
          <a:prstGeom prst="rect">
            <a:avLst/>
          </a:prstGeom>
          <a:noFill/>
        </p:spPr>
        <p:txBody>
          <a:bodyPr wrap="none" rtlCol="0" anchor="ctr">
            <a:spAutoFit/>
          </a:bodyPr>
          <a:lstStyle/>
          <a:p>
            <a:r>
              <a:rPr lang="en-US" sz="1600" b="1" cap="all" dirty="0">
                <a:solidFill>
                  <a:schemeClr val="accent4"/>
                </a:solidFill>
                <a:latin typeface="Poppins" pitchFamily="2" charset="77"/>
                <a:cs typeface="Poppins" pitchFamily="2" charset="77"/>
              </a:rPr>
              <a:t>Check the Data Integrity</a:t>
            </a:r>
          </a:p>
        </p:txBody>
      </p:sp>
      <p:sp>
        <p:nvSpPr>
          <p:cNvPr id="98" name="TextBox 97">
            <a:extLst>
              <a:ext uri="{FF2B5EF4-FFF2-40B4-BE49-F238E27FC236}">
                <a16:creationId xmlns:a16="http://schemas.microsoft.com/office/drawing/2014/main" id="{C51CE550-05B7-A146-B775-DE566EC0AE0C}"/>
              </a:ext>
            </a:extLst>
          </p:cNvPr>
          <p:cNvSpPr txBox="1"/>
          <p:nvPr/>
        </p:nvSpPr>
        <p:spPr>
          <a:xfrm>
            <a:off x="7325282" y="5498409"/>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Follows the template to collect all patient/ scan data. Collect in the daily basis.</a:t>
            </a:r>
          </a:p>
        </p:txBody>
      </p:sp>
      <p:sp>
        <p:nvSpPr>
          <p:cNvPr id="99" name="TextBox 98">
            <a:extLst>
              <a:ext uri="{FF2B5EF4-FFF2-40B4-BE49-F238E27FC236}">
                <a16:creationId xmlns:a16="http://schemas.microsoft.com/office/drawing/2014/main" id="{2BB3C3D9-2D0F-B743-802D-EB0E64286FAC}"/>
              </a:ext>
            </a:extLst>
          </p:cNvPr>
          <p:cNvSpPr txBox="1"/>
          <p:nvPr/>
        </p:nvSpPr>
        <p:spPr>
          <a:xfrm>
            <a:off x="7325282" y="5205801"/>
            <a:ext cx="2386423" cy="338554"/>
          </a:xfrm>
          <a:prstGeom prst="rect">
            <a:avLst/>
          </a:prstGeom>
          <a:noFill/>
        </p:spPr>
        <p:txBody>
          <a:bodyPr wrap="none" rtlCol="0" anchor="ctr">
            <a:spAutoFit/>
          </a:bodyPr>
          <a:lstStyle/>
          <a:p>
            <a:r>
              <a:rPr lang="en-US" sz="1600" b="1" cap="all" dirty="0">
                <a:solidFill>
                  <a:schemeClr val="accent5"/>
                </a:solidFill>
                <a:latin typeface="Poppins" pitchFamily="2" charset="77"/>
                <a:cs typeface="Poppins" pitchFamily="2" charset="77"/>
              </a:rPr>
              <a:t>Data Collection (Daily)</a:t>
            </a:r>
          </a:p>
        </p:txBody>
      </p:sp>
      <p:sp>
        <p:nvSpPr>
          <p:cNvPr id="43" name="Freeform 310">
            <a:extLst>
              <a:ext uri="{FF2B5EF4-FFF2-40B4-BE49-F238E27FC236}">
                <a16:creationId xmlns:a16="http://schemas.microsoft.com/office/drawing/2014/main" id="{5F21AE5B-387D-4A9E-BC56-CC3B7565725F}"/>
              </a:ext>
            </a:extLst>
          </p:cNvPr>
          <p:cNvSpPr>
            <a:spLocks noEditPoints="1"/>
          </p:cNvSpPr>
          <p:nvPr/>
        </p:nvSpPr>
        <p:spPr bwMode="auto">
          <a:xfrm>
            <a:off x="2183057" y="2612103"/>
            <a:ext cx="396000" cy="396000"/>
          </a:xfrm>
          <a:custGeom>
            <a:avLst/>
            <a:gdLst>
              <a:gd name="T0" fmla="*/ 144 w 144"/>
              <a:gd name="T1" fmla="*/ 24 h 176"/>
              <a:gd name="T2" fmla="*/ 72 w 144"/>
              <a:gd name="T3" fmla="*/ 0 h 176"/>
              <a:gd name="T4" fmla="*/ 0 w 144"/>
              <a:gd name="T5" fmla="*/ 24 h 176"/>
              <a:gd name="T6" fmla="*/ 0 w 144"/>
              <a:gd name="T7" fmla="*/ 56 h 176"/>
              <a:gd name="T8" fmla="*/ 4 w 144"/>
              <a:gd name="T9" fmla="*/ 64 h 176"/>
              <a:gd name="T10" fmla="*/ 0 w 144"/>
              <a:gd name="T11" fmla="*/ 72 h 176"/>
              <a:gd name="T12" fmla="*/ 0 w 144"/>
              <a:gd name="T13" fmla="*/ 104 h 176"/>
              <a:gd name="T14" fmla="*/ 4 w 144"/>
              <a:gd name="T15" fmla="*/ 112 h 176"/>
              <a:gd name="T16" fmla="*/ 0 w 144"/>
              <a:gd name="T17" fmla="*/ 120 h 176"/>
              <a:gd name="T18" fmla="*/ 0 w 144"/>
              <a:gd name="T19" fmla="*/ 152 h 176"/>
              <a:gd name="T20" fmla="*/ 72 w 144"/>
              <a:gd name="T21" fmla="*/ 176 h 176"/>
              <a:gd name="T22" fmla="*/ 144 w 144"/>
              <a:gd name="T23" fmla="*/ 152 h 176"/>
              <a:gd name="T24" fmla="*/ 144 w 144"/>
              <a:gd name="T25" fmla="*/ 120 h 176"/>
              <a:gd name="T26" fmla="*/ 140 w 144"/>
              <a:gd name="T27" fmla="*/ 112 h 176"/>
              <a:gd name="T28" fmla="*/ 144 w 144"/>
              <a:gd name="T29" fmla="*/ 104 h 176"/>
              <a:gd name="T30" fmla="*/ 144 w 144"/>
              <a:gd name="T31" fmla="*/ 72 h 176"/>
              <a:gd name="T32" fmla="*/ 140 w 144"/>
              <a:gd name="T33" fmla="*/ 64 h 176"/>
              <a:gd name="T34" fmla="*/ 144 w 144"/>
              <a:gd name="T35" fmla="*/ 56 h 176"/>
              <a:gd name="T36" fmla="*/ 144 w 144"/>
              <a:gd name="T37" fmla="*/ 24 h 176"/>
              <a:gd name="T38" fmla="*/ 136 w 144"/>
              <a:gd name="T39" fmla="*/ 152 h 176"/>
              <a:gd name="T40" fmla="*/ 72 w 144"/>
              <a:gd name="T41" fmla="*/ 168 h 176"/>
              <a:gd name="T42" fmla="*/ 8 w 144"/>
              <a:gd name="T43" fmla="*/ 152 h 176"/>
              <a:gd name="T44" fmla="*/ 8 w 144"/>
              <a:gd name="T45" fmla="*/ 131 h 176"/>
              <a:gd name="T46" fmla="*/ 72 w 144"/>
              <a:gd name="T47" fmla="*/ 144 h 176"/>
              <a:gd name="T48" fmla="*/ 136 w 144"/>
              <a:gd name="T49" fmla="*/ 131 h 176"/>
              <a:gd name="T50" fmla="*/ 136 w 144"/>
              <a:gd name="T51" fmla="*/ 152 h 176"/>
              <a:gd name="T52" fmla="*/ 72 w 144"/>
              <a:gd name="T53" fmla="*/ 136 h 176"/>
              <a:gd name="T54" fmla="*/ 8 w 144"/>
              <a:gd name="T55" fmla="*/ 120 h 176"/>
              <a:gd name="T56" fmla="*/ 10 w 144"/>
              <a:gd name="T57" fmla="*/ 116 h 176"/>
              <a:gd name="T58" fmla="*/ 72 w 144"/>
              <a:gd name="T59" fmla="*/ 128 h 176"/>
              <a:gd name="T60" fmla="*/ 134 w 144"/>
              <a:gd name="T61" fmla="*/ 116 h 176"/>
              <a:gd name="T62" fmla="*/ 136 w 144"/>
              <a:gd name="T63" fmla="*/ 120 h 176"/>
              <a:gd name="T64" fmla="*/ 72 w 144"/>
              <a:gd name="T65" fmla="*/ 136 h 176"/>
              <a:gd name="T66" fmla="*/ 136 w 144"/>
              <a:gd name="T67" fmla="*/ 104 h 176"/>
              <a:gd name="T68" fmla="*/ 72 w 144"/>
              <a:gd name="T69" fmla="*/ 120 h 176"/>
              <a:gd name="T70" fmla="*/ 8 w 144"/>
              <a:gd name="T71" fmla="*/ 104 h 176"/>
              <a:gd name="T72" fmla="*/ 8 w 144"/>
              <a:gd name="T73" fmla="*/ 83 h 176"/>
              <a:gd name="T74" fmla="*/ 72 w 144"/>
              <a:gd name="T75" fmla="*/ 96 h 176"/>
              <a:gd name="T76" fmla="*/ 136 w 144"/>
              <a:gd name="T77" fmla="*/ 83 h 176"/>
              <a:gd name="T78" fmla="*/ 136 w 144"/>
              <a:gd name="T79" fmla="*/ 104 h 176"/>
              <a:gd name="T80" fmla="*/ 72 w 144"/>
              <a:gd name="T81" fmla="*/ 88 h 176"/>
              <a:gd name="T82" fmla="*/ 8 w 144"/>
              <a:gd name="T83" fmla="*/ 72 h 176"/>
              <a:gd name="T84" fmla="*/ 10 w 144"/>
              <a:gd name="T85" fmla="*/ 68 h 176"/>
              <a:gd name="T86" fmla="*/ 72 w 144"/>
              <a:gd name="T87" fmla="*/ 80 h 176"/>
              <a:gd name="T88" fmla="*/ 134 w 144"/>
              <a:gd name="T89" fmla="*/ 68 h 176"/>
              <a:gd name="T90" fmla="*/ 136 w 144"/>
              <a:gd name="T91" fmla="*/ 72 h 176"/>
              <a:gd name="T92" fmla="*/ 72 w 144"/>
              <a:gd name="T93" fmla="*/ 88 h 176"/>
              <a:gd name="T94" fmla="*/ 136 w 144"/>
              <a:gd name="T95" fmla="*/ 56 h 176"/>
              <a:gd name="T96" fmla="*/ 72 w 144"/>
              <a:gd name="T97" fmla="*/ 72 h 176"/>
              <a:gd name="T98" fmla="*/ 8 w 144"/>
              <a:gd name="T99" fmla="*/ 56 h 176"/>
              <a:gd name="T100" fmla="*/ 8 w 144"/>
              <a:gd name="T101" fmla="*/ 35 h 176"/>
              <a:gd name="T102" fmla="*/ 72 w 144"/>
              <a:gd name="T103" fmla="*/ 48 h 176"/>
              <a:gd name="T104" fmla="*/ 136 w 144"/>
              <a:gd name="T105" fmla="*/ 35 h 176"/>
              <a:gd name="T106" fmla="*/ 136 w 144"/>
              <a:gd name="T107" fmla="*/ 56 h 176"/>
              <a:gd name="T108" fmla="*/ 72 w 144"/>
              <a:gd name="T109" fmla="*/ 40 h 176"/>
              <a:gd name="T110" fmla="*/ 8 w 144"/>
              <a:gd name="T111" fmla="*/ 24 h 176"/>
              <a:gd name="T112" fmla="*/ 72 w 144"/>
              <a:gd name="T113" fmla="*/ 8 h 176"/>
              <a:gd name="T114" fmla="*/ 136 w 144"/>
              <a:gd name="T115" fmla="*/ 24 h 176"/>
              <a:gd name="T116" fmla="*/ 72 w 144"/>
              <a:gd name="T117"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 h="176">
                <a:moveTo>
                  <a:pt x="144" y="24"/>
                </a:moveTo>
                <a:cubicBezTo>
                  <a:pt x="144" y="11"/>
                  <a:pt x="112" y="0"/>
                  <a:pt x="72" y="0"/>
                </a:cubicBezTo>
                <a:cubicBezTo>
                  <a:pt x="32" y="0"/>
                  <a:pt x="0" y="11"/>
                  <a:pt x="0" y="24"/>
                </a:cubicBezTo>
                <a:cubicBezTo>
                  <a:pt x="0" y="56"/>
                  <a:pt x="0" y="56"/>
                  <a:pt x="0" y="56"/>
                </a:cubicBezTo>
                <a:cubicBezTo>
                  <a:pt x="0" y="59"/>
                  <a:pt x="2" y="61"/>
                  <a:pt x="4" y="64"/>
                </a:cubicBezTo>
                <a:cubicBezTo>
                  <a:pt x="2" y="67"/>
                  <a:pt x="0" y="69"/>
                  <a:pt x="0" y="72"/>
                </a:cubicBezTo>
                <a:cubicBezTo>
                  <a:pt x="0" y="104"/>
                  <a:pt x="0" y="104"/>
                  <a:pt x="0" y="104"/>
                </a:cubicBezTo>
                <a:cubicBezTo>
                  <a:pt x="0" y="107"/>
                  <a:pt x="2" y="109"/>
                  <a:pt x="4" y="112"/>
                </a:cubicBezTo>
                <a:cubicBezTo>
                  <a:pt x="2" y="115"/>
                  <a:pt x="0" y="117"/>
                  <a:pt x="0" y="120"/>
                </a:cubicBezTo>
                <a:cubicBezTo>
                  <a:pt x="0" y="152"/>
                  <a:pt x="0" y="152"/>
                  <a:pt x="0" y="152"/>
                </a:cubicBezTo>
                <a:cubicBezTo>
                  <a:pt x="0" y="165"/>
                  <a:pt x="32" y="176"/>
                  <a:pt x="72" y="176"/>
                </a:cubicBezTo>
                <a:cubicBezTo>
                  <a:pt x="112" y="176"/>
                  <a:pt x="144" y="165"/>
                  <a:pt x="144" y="152"/>
                </a:cubicBezTo>
                <a:cubicBezTo>
                  <a:pt x="144" y="120"/>
                  <a:pt x="144" y="120"/>
                  <a:pt x="144" y="120"/>
                </a:cubicBezTo>
                <a:cubicBezTo>
                  <a:pt x="144" y="117"/>
                  <a:pt x="142" y="115"/>
                  <a:pt x="140" y="112"/>
                </a:cubicBezTo>
                <a:cubicBezTo>
                  <a:pt x="142" y="109"/>
                  <a:pt x="144" y="107"/>
                  <a:pt x="144" y="104"/>
                </a:cubicBezTo>
                <a:cubicBezTo>
                  <a:pt x="144" y="72"/>
                  <a:pt x="144" y="72"/>
                  <a:pt x="144" y="72"/>
                </a:cubicBezTo>
                <a:cubicBezTo>
                  <a:pt x="144" y="69"/>
                  <a:pt x="142" y="67"/>
                  <a:pt x="140" y="64"/>
                </a:cubicBezTo>
                <a:cubicBezTo>
                  <a:pt x="142" y="61"/>
                  <a:pt x="144" y="59"/>
                  <a:pt x="144" y="56"/>
                </a:cubicBezTo>
                <a:lnTo>
                  <a:pt x="144" y="24"/>
                </a:lnTo>
                <a:close/>
                <a:moveTo>
                  <a:pt x="136" y="152"/>
                </a:moveTo>
                <a:cubicBezTo>
                  <a:pt x="136" y="161"/>
                  <a:pt x="107" y="168"/>
                  <a:pt x="72" y="168"/>
                </a:cubicBezTo>
                <a:cubicBezTo>
                  <a:pt x="37" y="168"/>
                  <a:pt x="8" y="161"/>
                  <a:pt x="8" y="152"/>
                </a:cubicBezTo>
                <a:cubicBezTo>
                  <a:pt x="8" y="131"/>
                  <a:pt x="8" y="131"/>
                  <a:pt x="8" y="131"/>
                </a:cubicBezTo>
                <a:cubicBezTo>
                  <a:pt x="20" y="139"/>
                  <a:pt x="44" y="144"/>
                  <a:pt x="72" y="144"/>
                </a:cubicBezTo>
                <a:cubicBezTo>
                  <a:pt x="100" y="144"/>
                  <a:pt x="124" y="139"/>
                  <a:pt x="136" y="131"/>
                </a:cubicBezTo>
                <a:lnTo>
                  <a:pt x="136" y="152"/>
                </a:lnTo>
                <a:close/>
                <a:moveTo>
                  <a:pt x="72" y="136"/>
                </a:moveTo>
                <a:cubicBezTo>
                  <a:pt x="37" y="136"/>
                  <a:pt x="8" y="129"/>
                  <a:pt x="8" y="120"/>
                </a:cubicBezTo>
                <a:cubicBezTo>
                  <a:pt x="8" y="119"/>
                  <a:pt x="9" y="117"/>
                  <a:pt x="10" y="116"/>
                </a:cubicBezTo>
                <a:cubicBezTo>
                  <a:pt x="22" y="123"/>
                  <a:pt x="46" y="128"/>
                  <a:pt x="72" y="128"/>
                </a:cubicBezTo>
                <a:cubicBezTo>
                  <a:pt x="98" y="128"/>
                  <a:pt x="122" y="123"/>
                  <a:pt x="134" y="116"/>
                </a:cubicBezTo>
                <a:cubicBezTo>
                  <a:pt x="135" y="117"/>
                  <a:pt x="136" y="119"/>
                  <a:pt x="136" y="120"/>
                </a:cubicBezTo>
                <a:cubicBezTo>
                  <a:pt x="136" y="129"/>
                  <a:pt x="107" y="136"/>
                  <a:pt x="72" y="136"/>
                </a:cubicBezTo>
                <a:moveTo>
                  <a:pt x="136" y="104"/>
                </a:moveTo>
                <a:cubicBezTo>
                  <a:pt x="136" y="113"/>
                  <a:pt x="107" y="120"/>
                  <a:pt x="72" y="120"/>
                </a:cubicBezTo>
                <a:cubicBezTo>
                  <a:pt x="37" y="120"/>
                  <a:pt x="8" y="113"/>
                  <a:pt x="8" y="104"/>
                </a:cubicBezTo>
                <a:cubicBezTo>
                  <a:pt x="8" y="83"/>
                  <a:pt x="8" y="83"/>
                  <a:pt x="8" y="83"/>
                </a:cubicBezTo>
                <a:cubicBezTo>
                  <a:pt x="20" y="91"/>
                  <a:pt x="44" y="96"/>
                  <a:pt x="72" y="96"/>
                </a:cubicBezTo>
                <a:cubicBezTo>
                  <a:pt x="100" y="96"/>
                  <a:pt x="124" y="91"/>
                  <a:pt x="136" y="83"/>
                </a:cubicBezTo>
                <a:lnTo>
                  <a:pt x="136" y="104"/>
                </a:lnTo>
                <a:close/>
                <a:moveTo>
                  <a:pt x="72" y="88"/>
                </a:moveTo>
                <a:cubicBezTo>
                  <a:pt x="37" y="88"/>
                  <a:pt x="8" y="81"/>
                  <a:pt x="8" y="72"/>
                </a:cubicBezTo>
                <a:cubicBezTo>
                  <a:pt x="8" y="71"/>
                  <a:pt x="9" y="69"/>
                  <a:pt x="10" y="68"/>
                </a:cubicBezTo>
                <a:cubicBezTo>
                  <a:pt x="22" y="75"/>
                  <a:pt x="46" y="80"/>
                  <a:pt x="72" y="80"/>
                </a:cubicBezTo>
                <a:cubicBezTo>
                  <a:pt x="98" y="80"/>
                  <a:pt x="122" y="75"/>
                  <a:pt x="134" y="68"/>
                </a:cubicBezTo>
                <a:cubicBezTo>
                  <a:pt x="135" y="69"/>
                  <a:pt x="136" y="71"/>
                  <a:pt x="136" y="72"/>
                </a:cubicBezTo>
                <a:cubicBezTo>
                  <a:pt x="136" y="81"/>
                  <a:pt x="107" y="88"/>
                  <a:pt x="72" y="88"/>
                </a:cubicBezTo>
                <a:moveTo>
                  <a:pt x="136" y="56"/>
                </a:moveTo>
                <a:cubicBezTo>
                  <a:pt x="136" y="65"/>
                  <a:pt x="107" y="72"/>
                  <a:pt x="72" y="72"/>
                </a:cubicBezTo>
                <a:cubicBezTo>
                  <a:pt x="37" y="72"/>
                  <a:pt x="8" y="65"/>
                  <a:pt x="8" y="56"/>
                </a:cubicBezTo>
                <a:cubicBezTo>
                  <a:pt x="8" y="35"/>
                  <a:pt x="8" y="35"/>
                  <a:pt x="8" y="35"/>
                </a:cubicBezTo>
                <a:cubicBezTo>
                  <a:pt x="20" y="43"/>
                  <a:pt x="44" y="48"/>
                  <a:pt x="72" y="48"/>
                </a:cubicBezTo>
                <a:cubicBezTo>
                  <a:pt x="100" y="48"/>
                  <a:pt x="124" y="43"/>
                  <a:pt x="136" y="35"/>
                </a:cubicBezTo>
                <a:lnTo>
                  <a:pt x="136" y="56"/>
                </a:lnTo>
                <a:close/>
                <a:moveTo>
                  <a:pt x="72" y="40"/>
                </a:moveTo>
                <a:cubicBezTo>
                  <a:pt x="37" y="40"/>
                  <a:pt x="8" y="33"/>
                  <a:pt x="8" y="24"/>
                </a:cubicBezTo>
                <a:cubicBezTo>
                  <a:pt x="8" y="15"/>
                  <a:pt x="37" y="8"/>
                  <a:pt x="72" y="8"/>
                </a:cubicBezTo>
                <a:cubicBezTo>
                  <a:pt x="107" y="8"/>
                  <a:pt x="136" y="15"/>
                  <a:pt x="136" y="24"/>
                </a:cubicBezTo>
                <a:cubicBezTo>
                  <a:pt x="136" y="33"/>
                  <a:pt x="107" y="40"/>
                  <a:pt x="72" y="40"/>
                </a:cubicBezTo>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4" name="Rectangle 43">
            <a:extLst>
              <a:ext uri="{FF2B5EF4-FFF2-40B4-BE49-F238E27FC236}">
                <a16:creationId xmlns:a16="http://schemas.microsoft.com/office/drawing/2014/main" id="{6E312BAE-58D8-44F4-9B1E-810B71B10BBB}"/>
              </a:ext>
            </a:extLst>
          </p:cNvPr>
          <p:cNvSpPr/>
          <p:nvPr/>
        </p:nvSpPr>
        <p:spPr>
          <a:xfrm>
            <a:off x="7069572" y="2147077"/>
            <a:ext cx="4711216" cy="394530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2197176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1D35C2-2052-43A6-AF5A-7F7AF1AF185A}"/>
              </a:ext>
            </a:extLst>
          </p:cNvPr>
          <p:cNvPicPr>
            <a:picLocks noChangeAspect="1"/>
          </p:cNvPicPr>
          <p:nvPr/>
        </p:nvPicPr>
        <p:blipFill rotWithShape="1">
          <a:blip r:embed="rId2"/>
          <a:srcRect t="1258"/>
          <a:stretch/>
        </p:blipFill>
        <p:spPr>
          <a:xfrm flipH="1">
            <a:off x="1481132" y="1161325"/>
            <a:ext cx="1101030" cy="1495598"/>
          </a:xfrm>
          <a:prstGeom prst="rect">
            <a:avLst/>
          </a:prstGeom>
        </p:spPr>
      </p:pic>
      <p:sp>
        <p:nvSpPr>
          <p:cNvPr id="27" name="Shape 13633">
            <a:extLst>
              <a:ext uri="{FF2B5EF4-FFF2-40B4-BE49-F238E27FC236}">
                <a16:creationId xmlns:a16="http://schemas.microsoft.com/office/drawing/2014/main" id="{B5C4DA38-0670-C440-A770-5DC6C0495A42}"/>
              </a:ext>
            </a:extLst>
          </p:cNvPr>
          <p:cNvSpPr/>
          <p:nvPr/>
        </p:nvSpPr>
        <p:spPr>
          <a:xfrm flipV="1">
            <a:off x="5963766" y="3846609"/>
            <a:ext cx="0" cy="818523"/>
          </a:xfrm>
          <a:prstGeom prst="line">
            <a:avLst/>
          </a:prstGeom>
          <a:noFill/>
          <a:ln w="38100" cap="flat">
            <a:solidFill>
              <a:schemeClr val="bg1">
                <a:lumMod val="85000"/>
              </a:schemeClr>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8" name="Shape 13634">
            <a:extLst>
              <a:ext uri="{FF2B5EF4-FFF2-40B4-BE49-F238E27FC236}">
                <a16:creationId xmlns:a16="http://schemas.microsoft.com/office/drawing/2014/main" id="{58AEE202-CE24-6D42-81C5-1E9D80C28141}"/>
              </a:ext>
            </a:extLst>
          </p:cNvPr>
          <p:cNvSpPr/>
          <p:nvPr/>
        </p:nvSpPr>
        <p:spPr>
          <a:xfrm flipV="1">
            <a:off x="9148995" y="3846609"/>
            <a:ext cx="0" cy="818523"/>
          </a:xfrm>
          <a:prstGeom prst="line">
            <a:avLst/>
          </a:prstGeom>
          <a:noFill/>
          <a:ln w="38100" cap="flat">
            <a:solidFill>
              <a:schemeClr val="bg1">
                <a:lumMod val="85000"/>
              </a:schemeClr>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9" name="Shape 13635">
            <a:extLst>
              <a:ext uri="{FF2B5EF4-FFF2-40B4-BE49-F238E27FC236}">
                <a16:creationId xmlns:a16="http://schemas.microsoft.com/office/drawing/2014/main" id="{0DBD6F32-AFFB-B94D-8570-33625C926930}"/>
              </a:ext>
            </a:extLst>
          </p:cNvPr>
          <p:cNvSpPr/>
          <p:nvPr/>
        </p:nvSpPr>
        <p:spPr>
          <a:xfrm flipV="1">
            <a:off x="2778536" y="3846609"/>
            <a:ext cx="0" cy="818523"/>
          </a:xfrm>
          <a:prstGeom prst="line">
            <a:avLst/>
          </a:prstGeom>
          <a:noFill/>
          <a:ln w="38100" cap="flat">
            <a:solidFill>
              <a:schemeClr val="bg1">
                <a:lumMod val="85000"/>
              </a:schemeClr>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5" name="Shape 13647">
            <a:extLst>
              <a:ext uri="{FF2B5EF4-FFF2-40B4-BE49-F238E27FC236}">
                <a16:creationId xmlns:a16="http://schemas.microsoft.com/office/drawing/2014/main" id="{F87A9AAD-E471-504B-91D1-CF0F3AFE13AE}"/>
              </a:ext>
            </a:extLst>
          </p:cNvPr>
          <p:cNvSpPr/>
          <p:nvPr/>
        </p:nvSpPr>
        <p:spPr>
          <a:xfrm>
            <a:off x="1588" y="2263503"/>
            <a:ext cx="12188825" cy="1918380"/>
          </a:xfrm>
          <a:prstGeom prst="rightArrow">
            <a:avLst>
              <a:gd name="adj1" fmla="val 57431"/>
              <a:gd name="adj2" fmla="val 67718"/>
            </a:avLst>
          </a:prstGeom>
          <a:solidFill>
            <a:schemeClr val="bg1">
              <a:lumMod val="85000"/>
            </a:schemeClr>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useBgFill="1">
        <p:nvSpPr>
          <p:cNvPr id="17" name="Shape 13650">
            <a:extLst>
              <a:ext uri="{FF2B5EF4-FFF2-40B4-BE49-F238E27FC236}">
                <a16:creationId xmlns:a16="http://schemas.microsoft.com/office/drawing/2014/main" id="{A55FADA8-C851-D54A-BF6C-13139B449FDA}"/>
              </a:ext>
            </a:extLst>
          </p:cNvPr>
          <p:cNvSpPr/>
          <p:nvPr/>
        </p:nvSpPr>
        <p:spPr>
          <a:xfrm>
            <a:off x="1777918" y="2648834"/>
            <a:ext cx="2029688" cy="1170735"/>
          </a:xfrm>
          <a:prstGeom prst="ellipse">
            <a:avLst/>
          </a:prstGeom>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3197E0"/>
                </a:solidFill>
              </a:defRPr>
            </a:lvl1pPr>
          </a:lstStyle>
          <a:p>
            <a:pPr algn="ctr"/>
            <a:r>
              <a:rPr lang="en-SG" sz="1600" dirty="0">
                <a:latin typeface="Lato Light" panose="020F0502020204030203" pitchFamily="34" charset="0"/>
              </a:rPr>
              <a:t>QUANTIFY PERFORMANCE</a:t>
            </a:r>
            <a:endParaRPr sz="1600" dirty="0">
              <a:latin typeface="Lato Light" panose="020F0502020204030203" pitchFamily="34" charset="0"/>
            </a:endParaRPr>
          </a:p>
        </p:txBody>
      </p:sp>
      <p:sp>
        <p:nvSpPr>
          <p:cNvPr id="8" name="Shape 13652">
            <a:extLst>
              <a:ext uri="{FF2B5EF4-FFF2-40B4-BE49-F238E27FC236}">
                <a16:creationId xmlns:a16="http://schemas.microsoft.com/office/drawing/2014/main" id="{03379DAD-AD7B-234B-AD36-7DA35E291ADF}"/>
              </a:ext>
            </a:extLst>
          </p:cNvPr>
          <p:cNvSpPr/>
          <p:nvPr/>
        </p:nvSpPr>
        <p:spPr>
          <a:xfrm flipH="1">
            <a:off x="2383007" y="1542729"/>
            <a:ext cx="819513" cy="819513"/>
          </a:xfrm>
          <a:prstGeom prst="wedgeEllipseCallout">
            <a:avLst>
              <a:gd name="adj1" fmla="val 777"/>
              <a:gd name="adj2" fmla="val 60441"/>
            </a:avLst>
          </a:prstGeom>
          <a:solidFill>
            <a:schemeClr val="accent3"/>
          </a:solidFill>
          <a:ln w="12700" cap="flat">
            <a:noFill/>
            <a:miter lim="400000"/>
          </a:ln>
          <a:effectLst/>
        </p:spPr>
        <p:txBody>
          <a:bodyPr wrap="square" lIns="0" tIns="0" rIns="0" bIns="0" numCol="1" anchor="ctr">
            <a:noAutofit/>
          </a:bodyPr>
          <a:lstStyle/>
          <a:p>
            <a:endParaRPr sz="2532" dirty="0">
              <a:latin typeface="Lato Light" panose="020F0502020204030203" pitchFamily="34" charset="0"/>
            </a:endParaRPr>
          </a:p>
        </p:txBody>
      </p:sp>
      <p:sp>
        <p:nvSpPr>
          <p:cNvPr id="9" name="Shape 13653">
            <a:extLst>
              <a:ext uri="{FF2B5EF4-FFF2-40B4-BE49-F238E27FC236}">
                <a16:creationId xmlns:a16="http://schemas.microsoft.com/office/drawing/2014/main" id="{0C68B804-7E49-C448-9717-18B174F26E5D}"/>
              </a:ext>
            </a:extLst>
          </p:cNvPr>
          <p:cNvSpPr/>
          <p:nvPr/>
        </p:nvSpPr>
        <p:spPr>
          <a:xfrm flipH="1">
            <a:off x="5558035" y="1542729"/>
            <a:ext cx="819514" cy="819513"/>
          </a:xfrm>
          <a:prstGeom prst="wedgeEllipseCallout">
            <a:avLst>
              <a:gd name="adj1" fmla="val 777"/>
              <a:gd name="adj2" fmla="val 60441"/>
            </a:avLst>
          </a:prstGeom>
          <a:solidFill>
            <a:schemeClr val="accent2"/>
          </a:solidFill>
          <a:ln w="12700" cap="flat">
            <a:noFill/>
            <a:miter lim="400000"/>
          </a:ln>
          <a:effectLst/>
        </p:spPr>
        <p:txBody>
          <a:bodyPr wrap="square" lIns="0" tIns="0" rIns="0" bIns="0" numCol="1" anchor="ctr">
            <a:noAutofit/>
          </a:bodyPr>
          <a:lstStyle/>
          <a:p>
            <a:endParaRPr sz="2532" dirty="0">
              <a:latin typeface="Lato Light" panose="020F0502020204030203" pitchFamily="34" charset="0"/>
            </a:endParaRPr>
          </a:p>
        </p:txBody>
      </p:sp>
      <p:sp>
        <p:nvSpPr>
          <p:cNvPr id="13" name="Shape 13654">
            <a:extLst>
              <a:ext uri="{FF2B5EF4-FFF2-40B4-BE49-F238E27FC236}">
                <a16:creationId xmlns:a16="http://schemas.microsoft.com/office/drawing/2014/main" id="{93193317-E96F-1F4D-BF4E-DA0379990BAB}"/>
              </a:ext>
            </a:extLst>
          </p:cNvPr>
          <p:cNvSpPr/>
          <p:nvPr/>
        </p:nvSpPr>
        <p:spPr>
          <a:xfrm flipH="1">
            <a:off x="8733063" y="1542729"/>
            <a:ext cx="819514" cy="819513"/>
          </a:xfrm>
          <a:prstGeom prst="wedgeEllipseCallout">
            <a:avLst>
              <a:gd name="adj1" fmla="val 777"/>
              <a:gd name="adj2" fmla="val 60441"/>
            </a:avLst>
          </a:prstGeom>
          <a:solidFill>
            <a:schemeClr val="accent1"/>
          </a:solidFill>
          <a:ln w="12700" cap="flat">
            <a:noFill/>
            <a:miter lim="400000"/>
          </a:ln>
          <a:effectLst/>
        </p:spPr>
        <p:txBody>
          <a:bodyPr wrap="square" lIns="0" tIns="0" rIns="0" bIns="0" numCol="1" anchor="ctr">
            <a:noAutofit/>
          </a:bodyPr>
          <a:lstStyle/>
          <a:p>
            <a:endParaRPr sz="2532" dirty="0">
              <a:latin typeface="Lato Light" panose="020F0502020204030203" pitchFamily="34" charset="0"/>
            </a:endParaRPr>
          </a:p>
        </p:txBody>
      </p:sp>
      <p:sp>
        <p:nvSpPr>
          <p:cNvPr id="30" name="TextBox 29">
            <a:extLst>
              <a:ext uri="{FF2B5EF4-FFF2-40B4-BE49-F238E27FC236}">
                <a16:creationId xmlns:a16="http://schemas.microsoft.com/office/drawing/2014/main" id="{970D86AD-05EC-AB4E-BE99-414FBD15C912}"/>
              </a:ext>
            </a:extLst>
          </p:cNvPr>
          <p:cNvSpPr txBox="1"/>
          <p:nvPr/>
        </p:nvSpPr>
        <p:spPr>
          <a:xfrm>
            <a:off x="5158382" y="306186"/>
            <a:ext cx="1875258" cy="553998"/>
          </a:xfrm>
          <a:prstGeom prst="rect">
            <a:avLst/>
          </a:prstGeom>
          <a:noFill/>
        </p:spPr>
        <p:txBody>
          <a:bodyPr wrap="none" rtlCol="0">
            <a:spAutoFit/>
          </a:bodyPr>
          <a:lstStyle/>
          <a:p>
            <a:pPr algn="ctr"/>
            <a:r>
              <a:rPr lang="en-US" sz="3000" b="1" dirty="0">
                <a:solidFill>
                  <a:schemeClr val="tx2"/>
                </a:solidFill>
                <a:latin typeface="Poppins" pitchFamily="2" charset="77"/>
                <a:cs typeface="Poppins" pitchFamily="2" charset="77"/>
              </a:rPr>
              <a:t>NEXT STEP</a:t>
            </a:r>
          </a:p>
        </p:txBody>
      </p:sp>
      <p:sp>
        <p:nvSpPr>
          <p:cNvPr id="38" name="Subtitle 2">
            <a:extLst>
              <a:ext uri="{FF2B5EF4-FFF2-40B4-BE49-F238E27FC236}">
                <a16:creationId xmlns:a16="http://schemas.microsoft.com/office/drawing/2014/main" id="{1B3966D8-F0BE-D649-9C41-D0842ED162FF}"/>
              </a:ext>
            </a:extLst>
          </p:cNvPr>
          <p:cNvSpPr txBox="1">
            <a:spLocks/>
          </p:cNvSpPr>
          <p:nvPr/>
        </p:nvSpPr>
        <p:spPr>
          <a:xfrm>
            <a:off x="1620941" y="4742807"/>
            <a:ext cx="2343643" cy="715773"/>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750"/>
              </a:lnSpc>
            </a:pPr>
            <a:r>
              <a:rPr lang="en-US" sz="12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Involved other modalities to understand the current performance</a:t>
            </a:r>
          </a:p>
        </p:txBody>
      </p:sp>
      <p:sp>
        <p:nvSpPr>
          <p:cNvPr id="39" name="Subtitle 2">
            <a:extLst>
              <a:ext uri="{FF2B5EF4-FFF2-40B4-BE49-F238E27FC236}">
                <a16:creationId xmlns:a16="http://schemas.microsoft.com/office/drawing/2014/main" id="{CDD767BF-C264-5548-A562-89BA71CA781B}"/>
              </a:ext>
            </a:extLst>
          </p:cNvPr>
          <p:cNvSpPr txBox="1">
            <a:spLocks/>
          </p:cNvSpPr>
          <p:nvPr/>
        </p:nvSpPr>
        <p:spPr>
          <a:xfrm>
            <a:off x="4791945" y="4742807"/>
            <a:ext cx="2343643" cy="715773"/>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750"/>
              </a:lnSpc>
            </a:pPr>
            <a:r>
              <a:rPr lang="en-US" sz="12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Can speed up the process of building up the database by cooperating with other hospitals</a:t>
            </a:r>
          </a:p>
        </p:txBody>
      </p:sp>
      <p:sp>
        <p:nvSpPr>
          <p:cNvPr id="40" name="Subtitle 2">
            <a:extLst>
              <a:ext uri="{FF2B5EF4-FFF2-40B4-BE49-F238E27FC236}">
                <a16:creationId xmlns:a16="http://schemas.microsoft.com/office/drawing/2014/main" id="{C4F4BB59-39D4-B345-9261-460A84162A97}"/>
              </a:ext>
            </a:extLst>
          </p:cNvPr>
          <p:cNvSpPr txBox="1">
            <a:spLocks/>
          </p:cNvSpPr>
          <p:nvPr/>
        </p:nvSpPr>
        <p:spPr>
          <a:xfrm>
            <a:off x="7977173" y="4742807"/>
            <a:ext cx="2343643" cy="715773"/>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750"/>
              </a:lnSpc>
            </a:pPr>
            <a:r>
              <a:rPr lang="en-US" sz="12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Increase the revenue by optimizing the scheduling system to maximum efficiency</a:t>
            </a:r>
          </a:p>
        </p:txBody>
      </p:sp>
      <p:sp>
        <p:nvSpPr>
          <p:cNvPr id="23" name="Freeform 338">
            <a:extLst>
              <a:ext uri="{FF2B5EF4-FFF2-40B4-BE49-F238E27FC236}">
                <a16:creationId xmlns:a16="http://schemas.microsoft.com/office/drawing/2014/main" id="{0C5D8C73-CBD7-4139-A8E2-1C0771B630F6}"/>
              </a:ext>
            </a:extLst>
          </p:cNvPr>
          <p:cNvSpPr>
            <a:spLocks noEditPoints="1"/>
          </p:cNvSpPr>
          <p:nvPr/>
        </p:nvSpPr>
        <p:spPr bwMode="auto">
          <a:xfrm>
            <a:off x="9005702" y="1801425"/>
            <a:ext cx="274235" cy="335898"/>
          </a:xfrm>
          <a:custGeom>
            <a:avLst/>
            <a:gdLst>
              <a:gd name="T0" fmla="*/ 63 w 144"/>
              <a:gd name="T1" fmla="*/ 96 h 176"/>
              <a:gd name="T2" fmla="*/ 54 w 144"/>
              <a:gd name="T3" fmla="*/ 128 h 176"/>
              <a:gd name="T4" fmla="*/ 61 w 144"/>
              <a:gd name="T5" fmla="*/ 128 h 176"/>
              <a:gd name="T6" fmla="*/ 63 w 144"/>
              <a:gd name="T7" fmla="*/ 120 h 176"/>
              <a:gd name="T8" fmla="*/ 72 w 144"/>
              <a:gd name="T9" fmla="*/ 120 h 176"/>
              <a:gd name="T10" fmla="*/ 74 w 144"/>
              <a:gd name="T11" fmla="*/ 128 h 176"/>
              <a:gd name="T12" fmla="*/ 81 w 144"/>
              <a:gd name="T13" fmla="*/ 128 h 176"/>
              <a:gd name="T14" fmla="*/ 72 w 144"/>
              <a:gd name="T15" fmla="*/ 96 h 176"/>
              <a:gd name="T16" fmla="*/ 63 w 144"/>
              <a:gd name="T17" fmla="*/ 96 h 176"/>
              <a:gd name="T18" fmla="*/ 64 w 144"/>
              <a:gd name="T19" fmla="*/ 114 h 176"/>
              <a:gd name="T20" fmla="*/ 66 w 144"/>
              <a:gd name="T21" fmla="*/ 108 h 176"/>
              <a:gd name="T22" fmla="*/ 67 w 144"/>
              <a:gd name="T23" fmla="*/ 102 h 176"/>
              <a:gd name="T24" fmla="*/ 67 w 144"/>
              <a:gd name="T25" fmla="*/ 102 h 176"/>
              <a:gd name="T26" fmla="*/ 69 w 144"/>
              <a:gd name="T27" fmla="*/ 108 h 176"/>
              <a:gd name="T28" fmla="*/ 71 w 144"/>
              <a:gd name="T29" fmla="*/ 114 h 176"/>
              <a:gd name="T30" fmla="*/ 64 w 144"/>
              <a:gd name="T31" fmla="*/ 114 h 176"/>
              <a:gd name="T32" fmla="*/ 104 w 144"/>
              <a:gd name="T33" fmla="*/ 0 h 176"/>
              <a:gd name="T34" fmla="*/ 16 w 144"/>
              <a:gd name="T35" fmla="*/ 0 h 176"/>
              <a:gd name="T36" fmla="*/ 0 w 144"/>
              <a:gd name="T37" fmla="*/ 16 h 176"/>
              <a:gd name="T38" fmla="*/ 0 w 144"/>
              <a:gd name="T39" fmla="*/ 160 h 176"/>
              <a:gd name="T40" fmla="*/ 16 w 144"/>
              <a:gd name="T41" fmla="*/ 176 h 176"/>
              <a:gd name="T42" fmla="*/ 128 w 144"/>
              <a:gd name="T43" fmla="*/ 176 h 176"/>
              <a:gd name="T44" fmla="*/ 144 w 144"/>
              <a:gd name="T45" fmla="*/ 160 h 176"/>
              <a:gd name="T46" fmla="*/ 144 w 144"/>
              <a:gd name="T47" fmla="*/ 44 h 176"/>
              <a:gd name="T48" fmla="*/ 104 w 144"/>
              <a:gd name="T49" fmla="*/ 0 h 176"/>
              <a:gd name="T50" fmla="*/ 136 w 144"/>
              <a:gd name="T51" fmla="*/ 160 h 176"/>
              <a:gd name="T52" fmla="*/ 128 w 144"/>
              <a:gd name="T53" fmla="*/ 168 h 176"/>
              <a:gd name="T54" fmla="*/ 16 w 144"/>
              <a:gd name="T55" fmla="*/ 168 h 176"/>
              <a:gd name="T56" fmla="*/ 8 w 144"/>
              <a:gd name="T57" fmla="*/ 160 h 176"/>
              <a:gd name="T58" fmla="*/ 8 w 144"/>
              <a:gd name="T59" fmla="*/ 16 h 176"/>
              <a:gd name="T60" fmla="*/ 16 w 144"/>
              <a:gd name="T61" fmla="*/ 8 h 176"/>
              <a:gd name="T62" fmla="*/ 88 w 144"/>
              <a:gd name="T63" fmla="*/ 8 h 176"/>
              <a:gd name="T64" fmla="*/ 88 w 144"/>
              <a:gd name="T65" fmla="*/ 48 h 176"/>
              <a:gd name="T66" fmla="*/ 96 w 144"/>
              <a:gd name="T67" fmla="*/ 56 h 176"/>
              <a:gd name="T68" fmla="*/ 136 w 144"/>
              <a:gd name="T69" fmla="*/ 56 h 176"/>
              <a:gd name="T70" fmla="*/ 136 w 144"/>
              <a:gd name="T71" fmla="*/ 160 h 176"/>
              <a:gd name="T72" fmla="*/ 96 w 144"/>
              <a:gd name="T73" fmla="*/ 48 h 176"/>
              <a:gd name="T74" fmla="*/ 96 w 144"/>
              <a:gd name="T75" fmla="*/ 8 h 176"/>
              <a:gd name="T76" fmla="*/ 100 w 144"/>
              <a:gd name="T77" fmla="*/ 8 h 176"/>
              <a:gd name="T78" fmla="*/ 136 w 144"/>
              <a:gd name="T79" fmla="*/ 48 h 176"/>
              <a:gd name="T80" fmla="*/ 96 w 144"/>
              <a:gd name="T81" fmla="*/ 48 h 176"/>
              <a:gd name="T82" fmla="*/ 84 w 144"/>
              <a:gd name="T83" fmla="*/ 128 h 176"/>
              <a:gd name="T84" fmla="*/ 91 w 144"/>
              <a:gd name="T85" fmla="*/ 128 h 176"/>
              <a:gd name="T86" fmla="*/ 91 w 144"/>
              <a:gd name="T87" fmla="*/ 96 h 176"/>
              <a:gd name="T88" fmla="*/ 84 w 144"/>
              <a:gd name="T89" fmla="*/ 96 h 176"/>
              <a:gd name="T90" fmla="*/ 84 w 144"/>
              <a:gd name="T91"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 h="176">
                <a:moveTo>
                  <a:pt x="63" y="96"/>
                </a:moveTo>
                <a:cubicBezTo>
                  <a:pt x="54" y="128"/>
                  <a:pt x="54" y="128"/>
                  <a:pt x="54" y="128"/>
                </a:cubicBezTo>
                <a:cubicBezTo>
                  <a:pt x="61" y="128"/>
                  <a:pt x="61" y="128"/>
                  <a:pt x="61" y="128"/>
                </a:cubicBezTo>
                <a:cubicBezTo>
                  <a:pt x="63" y="120"/>
                  <a:pt x="63" y="120"/>
                  <a:pt x="63" y="120"/>
                </a:cubicBezTo>
                <a:cubicBezTo>
                  <a:pt x="72" y="120"/>
                  <a:pt x="72" y="120"/>
                  <a:pt x="72" y="120"/>
                </a:cubicBezTo>
                <a:cubicBezTo>
                  <a:pt x="74" y="128"/>
                  <a:pt x="74" y="128"/>
                  <a:pt x="74" y="128"/>
                </a:cubicBezTo>
                <a:cubicBezTo>
                  <a:pt x="81" y="128"/>
                  <a:pt x="81" y="128"/>
                  <a:pt x="81" y="128"/>
                </a:cubicBezTo>
                <a:cubicBezTo>
                  <a:pt x="72" y="96"/>
                  <a:pt x="72" y="96"/>
                  <a:pt x="72" y="96"/>
                </a:cubicBezTo>
                <a:lnTo>
                  <a:pt x="63" y="96"/>
                </a:lnTo>
                <a:close/>
                <a:moveTo>
                  <a:pt x="64" y="114"/>
                </a:moveTo>
                <a:cubicBezTo>
                  <a:pt x="66" y="108"/>
                  <a:pt x="66" y="108"/>
                  <a:pt x="66" y="108"/>
                </a:cubicBezTo>
                <a:cubicBezTo>
                  <a:pt x="66" y="106"/>
                  <a:pt x="67" y="104"/>
                  <a:pt x="67" y="102"/>
                </a:cubicBezTo>
                <a:cubicBezTo>
                  <a:pt x="67" y="102"/>
                  <a:pt x="67" y="102"/>
                  <a:pt x="67" y="102"/>
                </a:cubicBezTo>
                <a:cubicBezTo>
                  <a:pt x="68" y="104"/>
                  <a:pt x="68" y="106"/>
                  <a:pt x="69" y="108"/>
                </a:cubicBezTo>
                <a:cubicBezTo>
                  <a:pt x="71" y="114"/>
                  <a:pt x="71" y="114"/>
                  <a:pt x="71" y="114"/>
                </a:cubicBezTo>
                <a:lnTo>
                  <a:pt x="64" y="114"/>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4" y="128"/>
                </a:moveTo>
                <a:cubicBezTo>
                  <a:pt x="91" y="128"/>
                  <a:pt x="91" y="128"/>
                  <a:pt x="91" y="128"/>
                </a:cubicBezTo>
                <a:cubicBezTo>
                  <a:pt x="91" y="96"/>
                  <a:pt x="91" y="96"/>
                  <a:pt x="91" y="96"/>
                </a:cubicBezTo>
                <a:cubicBezTo>
                  <a:pt x="84" y="96"/>
                  <a:pt x="84" y="96"/>
                  <a:pt x="84" y="96"/>
                </a:cubicBezTo>
                <a:lnTo>
                  <a:pt x="84" y="1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309">
            <a:extLst>
              <a:ext uri="{FF2B5EF4-FFF2-40B4-BE49-F238E27FC236}">
                <a16:creationId xmlns:a16="http://schemas.microsoft.com/office/drawing/2014/main" id="{7288F38D-DD5A-4E5D-B6E6-F6214561B112}"/>
              </a:ext>
            </a:extLst>
          </p:cNvPr>
          <p:cNvSpPr>
            <a:spLocks noEditPoints="1"/>
          </p:cNvSpPr>
          <p:nvPr/>
        </p:nvSpPr>
        <p:spPr bwMode="auto">
          <a:xfrm>
            <a:off x="5811582" y="1809773"/>
            <a:ext cx="335898" cy="334275"/>
          </a:xfrm>
          <a:custGeom>
            <a:avLst/>
            <a:gdLst>
              <a:gd name="T0" fmla="*/ 0 w 176"/>
              <a:gd name="T1" fmla="*/ 88 h 176"/>
              <a:gd name="T2" fmla="*/ 176 w 176"/>
              <a:gd name="T3" fmla="*/ 88 h 176"/>
              <a:gd name="T4" fmla="*/ 132 w 176"/>
              <a:gd name="T5" fmla="*/ 21 h 176"/>
              <a:gd name="T6" fmla="*/ 130 w 176"/>
              <a:gd name="T7" fmla="*/ 48 h 176"/>
              <a:gd name="T8" fmla="*/ 123 w 176"/>
              <a:gd name="T9" fmla="*/ 68 h 176"/>
              <a:gd name="T10" fmla="*/ 85 w 176"/>
              <a:gd name="T11" fmla="*/ 26 h 176"/>
              <a:gd name="T12" fmla="*/ 132 w 176"/>
              <a:gd name="T13" fmla="*/ 21 h 176"/>
              <a:gd name="T14" fmla="*/ 138 w 176"/>
              <a:gd name="T15" fmla="*/ 118 h 176"/>
              <a:gd name="T16" fmla="*/ 100 w 176"/>
              <a:gd name="T17" fmla="*/ 119 h 176"/>
              <a:gd name="T18" fmla="*/ 115 w 176"/>
              <a:gd name="T19" fmla="*/ 100 h 176"/>
              <a:gd name="T20" fmla="*/ 101 w 176"/>
              <a:gd name="T21" fmla="*/ 9 h 176"/>
              <a:gd name="T22" fmla="*/ 84 w 176"/>
              <a:gd name="T23" fmla="*/ 8 h 176"/>
              <a:gd name="T24" fmla="*/ 109 w 176"/>
              <a:gd name="T25" fmla="*/ 94 h 176"/>
              <a:gd name="T26" fmla="*/ 88 w 176"/>
              <a:gd name="T27" fmla="*/ 108 h 176"/>
              <a:gd name="T28" fmla="*/ 32 w 176"/>
              <a:gd name="T29" fmla="*/ 97 h 176"/>
              <a:gd name="T30" fmla="*/ 52 w 176"/>
              <a:gd name="T31" fmla="*/ 60 h 176"/>
              <a:gd name="T32" fmla="*/ 63 w 176"/>
              <a:gd name="T33" fmla="*/ 43 h 176"/>
              <a:gd name="T34" fmla="*/ 109 w 176"/>
              <a:gd name="T35" fmla="*/ 94 h 176"/>
              <a:gd name="T36" fmla="*/ 8 w 176"/>
              <a:gd name="T37" fmla="*/ 90 h 176"/>
              <a:gd name="T38" fmla="*/ 20 w 176"/>
              <a:gd name="T39" fmla="*/ 128 h 176"/>
              <a:gd name="T40" fmla="*/ 25 w 176"/>
              <a:gd name="T41" fmla="*/ 93 h 176"/>
              <a:gd name="T42" fmla="*/ 76 w 176"/>
              <a:gd name="T43" fmla="*/ 9 h 176"/>
              <a:gd name="T44" fmla="*/ 58 w 176"/>
              <a:gd name="T45" fmla="*/ 37 h 176"/>
              <a:gd name="T46" fmla="*/ 40 w 176"/>
              <a:gd name="T47" fmla="*/ 48 h 176"/>
              <a:gd name="T48" fmla="*/ 25 w 176"/>
              <a:gd name="T49" fmla="*/ 93 h 176"/>
              <a:gd name="T50" fmla="*/ 28 w 176"/>
              <a:gd name="T51" fmla="*/ 128 h 176"/>
              <a:gd name="T52" fmla="*/ 77 w 176"/>
              <a:gd name="T53" fmla="*/ 124 h 176"/>
              <a:gd name="T54" fmla="*/ 30 w 176"/>
              <a:gd name="T55" fmla="*/ 143 h 176"/>
              <a:gd name="T56" fmla="*/ 88 w 176"/>
              <a:gd name="T57" fmla="*/ 168 h 176"/>
              <a:gd name="T58" fmla="*/ 83 w 176"/>
              <a:gd name="T59" fmla="*/ 131 h 176"/>
              <a:gd name="T60" fmla="*/ 97 w 176"/>
              <a:gd name="T61" fmla="*/ 127 h 176"/>
              <a:gd name="T62" fmla="*/ 149 w 176"/>
              <a:gd name="T63" fmla="*/ 123 h 176"/>
              <a:gd name="T64" fmla="*/ 88 w 176"/>
              <a:gd name="T65" fmla="*/ 168 h 176"/>
              <a:gd name="T66" fmla="*/ 120 w 176"/>
              <a:gd name="T67" fmla="*/ 93 h 176"/>
              <a:gd name="T68" fmla="*/ 132 w 176"/>
              <a:gd name="T69" fmla="*/ 72 h 176"/>
              <a:gd name="T70" fmla="*/ 137 w 176"/>
              <a:gd name="T71" fmla="*/ 49 h 176"/>
              <a:gd name="T72" fmla="*/ 168 w 176"/>
              <a:gd name="T73" fmla="*/ 88 h 176"/>
              <a:gd name="T74" fmla="*/ 150 w 176"/>
              <a:gd name="T75" fmla="*/ 1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132" y="21"/>
                </a:moveTo>
                <a:cubicBezTo>
                  <a:pt x="132" y="22"/>
                  <a:pt x="132" y="23"/>
                  <a:pt x="132" y="24"/>
                </a:cubicBezTo>
                <a:cubicBezTo>
                  <a:pt x="132" y="32"/>
                  <a:pt x="131" y="40"/>
                  <a:pt x="130" y="48"/>
                </a:cubicBezTo>
                <a:cubicBezTo>
                  <a:pt x="124" y="49"/>
                  <a:pt x="120" y="54"/>
                  <a:pt x="120" y="60"/>
                </a:cubicBezTo>
                <a:cubicBezTo>
                  <a:pt x="120" y="63"/>
                  <a:pt x="121" y="66"/>
                  <a:pt x="123" y="68"/>
                </a:cubicBezTo>
                <a:cubicBezTo>
                  <a:pt x="121" y="75"/>
                  <a:pt x="118" y="81"/>
                  <a:pt x="114" y="87"/>
                </a:cubicBezTo>
                <a:cubicBezTo>
                  <a:pt x="99" y="70"/>
                  <a:pt x="89" y="49"/>
                  <a:pt x="85" y="26"/>
                </a:cubicBezTo>
                <a:cubicBezTo>
                  <a:pt x="94" y="20"/>
                  <a:pt x="104" y="16"/>
                  <a:pt x="115" y="13"/>
                </a:cubicBezTo>
                <a:cubicBezTo>
                  <a:pt x="121" y="15"/>
                  <a:pt x="127" y="18"/>
                  <a:pt x="132" y="21"/>
                </a:cubicBezTo>
                <a:moveTo>
                  <a:pt x="115" y="100"/>
                </a:moveTo>
                <a:cubicBezTo>
                  <a:pt x="122" y="107"/>
                  <a:pt x="130" y="113"/>
                  <a:pt x="138" y="118"/>
                </a:cubicBezTo>
                <a:cubicBezTo>
                  <a:pt x="130" y="119"/>
                  <a:pt x="121" y="120"/>
                  <a:pt x="112" y="120"/>
                </a:cubicBezTo>
                <a:cubicBezTo>
                  <a:pt x="108" y="120"/>
                  <a:pt x="104" y="120"/>
                  <a:pt x="100" y="119"/>
                </a:cubicBezTo>
                <a:cubicBezTo>
                  <a:pt x="100" y="119"/>
                  <a:pt x="100" y="118"/>
                  <a:pt x="100" y="117"/>
                </a:cubicBezTo>
                <a:cubicBezTo>
                  <a:pt x="105" y="112"/>
                  <a:pt x="110" y="106"/>
                  <a:pt x="115" y="100"/>
                </a:cubicBezTo>
                <a:moveTo>
                  <a:pt x="88" y="8"/>
                </a:moveTo>
                <a:cubicBezTo>
                  <a:pt x="92" y="8"/>
                  <a:pt x="97" y="8"/>
                  <a:pt x="101" y="9"/>
                </a:cubicBezTo>
                <a:cubicBezTo>
                  <a:pt x="95" y="11"/>
                  <a:pt x="90" y="14"/>
                  <a:pt x="84" y="17"/>
                </a:cubicBezTo>
                <a:cubicBezTo>
                  <a:pt x="84" y="14"/>
                  <a:pt x="84" y="11"/>
                  <a:pt x="84" y="8"/>
                </a:cubicBezTo>
                <a:cubicBezTo>
                  <a:pt x="85" y="8"/>
                  <a:pt x="87" y="8"/>
                  <a:pt x="88" y="8"/>
                </a:cubicBezTo>
                <a:moveTo>
                  <a:pt x="109" y="94"/>
                </a:moveTo>
                <a:cubicBezTo>
                  <a:pt x="105" y="100"/>
                  <a:pt x="100" y="105"/>
                  <a:pt x="95" y="110"/>
                </a:cubicBezTo>
                <a:cubicBezTo>
                  <a:pt x="93" y="109"/>
                  <a:pt x="91" y="108"/>
                  <a:pt x="88" y="108"/>
                </a:cubicBezTo>
                <a:cubicBezTo>
                  <a:pt x="83" y="108"/>
                  <a:pt x="78" y="111"/>
                  <a:pt x="77" y="116"/>
                </a:cubicBezTo>
                <a:cubicBezTo>
                  <a:pt x="61" y="112"/>
                  <a:pt x="46" y="106"/>
                  <a:pt x="32" y="97"/>
                </a:cubicBezTo>
                <a:cubicBezTo>
                  <a:pt x="36" y="84"/>
                  <a:pt x="42" y="71"/>
                  <a:pt x="49" y="60"/>
                </a:cubicBezTo>
                <a:cubicBezTo>
                  <a:pt x="50" y="60"/>
                  <a:pt x="51" y="60"/>
                  <a:pt x="52" y="60"/>
                </a:cubicBezTo>
                <a:cubicBezTo>
                  <a:pt x="59" y="60"/>
                  <a:pt x="64" y="55"/>
                  <a:pt x="64" y="48"/>
                </a:cubicBezTo>
                <a:cubicBezTo>
                  <a:pt x="64" y="46"/>
                  <a:pt x="64" y="45"/>
                  <a:pt x="63" y="43"/>
                </a:cubicBezTo>
                <a:cubicBezTo>
                  <a:pt x="68" y="39"/>
                  <a:pt x="73" y="34"/>
                  <a:pt x="78" y="31"/>
                </a:cubicBezTo>
                <a:cubicBezTo>
                  <a:pt x="82" y="55"/>
                  <a:pt x="94" y="77"/>
                  <a:pt x="109" y="94"/>
                </a:cubicBezTo>
                <a:moveTo>
                  <a:pt x="20" y="130"/>
                </a:moveTo>
                <a:cubicBezTo>
                  <a:pt x="13" y="118"/>
                  <a:pt x="8" y="104"/>
                  <a:pt x="8" y="90"/>
                </a:cubicBezTo>
                <a:cubicBezTo>
                  <a:pt x="13" y="94"/>
                  <a:pt x="18" y="97"/>
                  <a:pt x="23" y="101"/>
                </a:cubicBezTo>
                <a:cubicBezTo>
                  <a:pt x="21" y="110"/>
                  <a:pt x="20" y="119"/>
                  <a:pt x="20" y="128"/>
                </a:cubicBezTo>
                <a:cubicBezTo>
                  <a:pt x="20" y="129"/>
                  <a:pt x="20" y="129"/>
                  <a:pt x="20" y="130"/>
                </a:cubicBezTo>
                <a:moveTo>
                  <a:pt x="25" y="93"/>
                </a:moveTo>
                <a:cubicBezTo>
                  <a:pt x="19" y="89"/>
                  <a:pt x="14" y="84"/>
                  <a:pt x="9" y="79"/>
                </a:cubicBezTo>
                <a:cubicBezTo>
                  <a:pt x="12" y="43"/>
                  <a:pt x="40" y="14"/>
                  <a:pt x="76" y="9"/>
                </a:cubicBezTo>
                <a:cubicBezTo>
                  <a:pt x="76" y="13"/>
                  <a:pt x="76" y="17"/>
                  <a:pt x="77" y="22"/>
                </a:cubicBezTo>
                <a:cubicBezTo>
                  <a:pt x="70" y="26"/>
                  <a:pt x="63" y="32"/>
                  <a:pt x="58" y="37"/>
                </a:cubicBezTo>
                <a:cubicBezTo>
                  <a:pt x="56" y="37"/>
                  <a:pt x="54" y="36"/>
                  <a:pt x="52" y="36"/>
                </a:cubicBezTo>
                <a:cubicBezTo>
                  <a:pt x="45" y="36"/>
                  <a:pt x="40" y="41"/>
                  <a:pt x="40" y="48"/>
                </a:cubicBezTo>
                <a:cubicBezTo>
                  <a:pt x="40" y="51"/>
                  <a:pt x="41" y="53"/>
                  <a:pt x="43" y="55"/>
                </a:cubicBezTo>
                <a:cubicBezTo>
                  <a:pt x="35" y="67"/>
                  <a:pt x="29" y="79"/>
                  <a:pt x="25" y="93"/>
                </a:cubicBezTo>
                <a:moveTo>
                  <a:pt x="29" y="142"/>
                </a:moveTo>
                <a:cubicBezTo>
                  <a:pt x="28" y="137"/>
                  <a:pt x="28" y="133"/>
                  <a:pt x="28" y="128"/>
                </a:cubicBezTo>
                <a:cubicBezTo>
                  <a:pt x="28" y="120"/>
                  <a:pt x="29" y="113"/>
                  <a:pt x="30" y="105"/>
                </a:cubicBezTo>
                <a:cubicBezTo>
                  <a:pt x="44" y="114"/>
                  <a:pt x="60" y="120"/>
                  <a:pt x="77" y="124"/>
                </a:cubicBezTo>
                <a:cubicBezTo>
                  <a:pt x="77" y="124"/>
                  <a:pt x="77" y="125"/>
                  <a:pt x="77" y="125"/>
                </a:cubicBezTo>
                <a:cubicBezTo>
                  <a:pt x="63" y="134"/>
                  <a:pt x="47" y="140"/>
                  <a:pt x="30" y="143"/>
                </a:cubicBezTo>
                <a:cubicBezTo>
                  <a:pt x="29" y="142"/>
                  <a:pt x="29" y="142"/>
                  <a:pt x="29" y="142"/>
                </a:cubicBezTo>
                <a:moveTo>
                  <a:pt x="88" y="168"/>
                </a:moveTo>
                <a:cubicBezTo>
                  <a:pt x="68" y="168"/>
                  <a:pt x="51" y="161"/>
                  <a:pt x="37" y="149"/>
                </a:cubicBezTo>
                <a:cubicBezTo>
                  <a:pt x="53" y="146"/>
                  <a:pt x="69" y="140"/>
                  <a:pt x="83" y="131"/>
                </a:cubicBezTo>
                <a:cubicBezTo>
                  <a:pt x="84" y="131"/>
                  <a:pt x="86" y="132"/>
                  <a:pt x="88" y="132"/>
                </a:cubicBezTo>
                <a:cubicBezTo>
                  <a:pt x="92" y="132"/>
                  <a:pt x="95" y="130"/>
                  <a:pt x="97" y="127"/>
                </a:cubicBezTo>
                <a:cubicBezTo>
                  <a:pt x="102" y="128"/>
                  <a:pt x="107" y="128"/>
                  <a:pt x="112" y="128"/>
                </a:cubicBezTo>
                <a:cubicBezTo>
                  <a:pt x="125" y="128"/>
                  <a:pt x="137" y="126"/>
                  <a:pt x="149" y="123"/>
                </a:cubicBezTo>
                <a:cubicBezTo>
                  <a:pt x="152" y="125"/>
                  <a:pt x="155" y="126"/>
                  <a:pt x="158" y="127"/>
                </a:cubicBezTo>
                <a:cubicBezTo>
                  <a:pt x="144" y="152"/>
                  <a:pt x="118" y="168"/>
                  <a:pt x="88" y="168"/>
                </a:cubicBezTo>
                <a:moveTo>
                  <a:pt x="150" y="115"/>
                </a:moveTo>
                <a:cubicBezTo>
                  <a:pt x="139" y="109"/>
                  <a:pt x="129" y="102"/>
                  <a:pt x="120" y="93"/>
                </a:cubicBezTo>
                <a:cubicBezTo>
                  <a:pt x="124" y="87"/>
                  <a:pt x="128" y="79"/>
                  <a:pt x="131" y="72"/>
                </a:cubicBezTo>
                <a:cubicBezTo>
                  <a:pt x="131" y="72"/>
                  <a:pt x="132" y="72"/>
                  <a:pt x="132" y="72"/>
                </a:cubicBezTo>
                <a:cubicBezTo>
                  <a:pt x="139" y="72"/>
                  <a:pt x="144" y="67"/>
                  <a:pt x="144" y="60"/>
                </a:cubicBezTo>
                <a:cubicBezTo>
                  <a:pt x="144" y="55"/>
                  <a:pt x="141" y="51"/>
                  <a:pt x="137" y="49"/>
                </a:cubicBezTo>
                <a:cubicBezTo>
                  <a:pt x="139" y="42"/>
                  <a:pt x="140" y="35"/>
                  <a:pt x="140" y="27"/>
                </a:cubicBezTo>
                <a:cubicBezTo>
                  <a:pt x="157" y="42"/>
                  <a:pt x="168" y="64"/>
                  <a:pt x="168" y="88"/>
                </a:cubicBezTo>
                <a:cubicBezTo>
                  <a:pt x="168" y="96"/>
                  <a:pt x="167" y="103"/>
                  <a:pt x="165" y="111"/>
                </a:cubicBezTo>
                <a:cubicBezTo>
                  <a:pt x="160" y="112"/>
                  <a:pt x="155" y="114"/>
                  <a:pt x="150" y="11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82">
            <a:extLst>
              <a:ext uri="{FF2B5EF4-FFF2-40B4-BE49-F238E27FC236}">
                <a16:creationId xmlns:a16="http://schemas.microsoft.com/office/drawing/2014/main" id="{4039CEE6-D6DE-46DC-81DF-6C253ACC9D3B}"/>
              </a:ext>
            </a:extLst>
          </p:cNvPr>
          <p:cNvSpPr>
            <a:spLocks noEditPoints="1"/>
          </p:cNvSpPr>
          <p:nvPr/>
        </p:nvSpPr>
        <p:spPr bwMode="auto">
          <a:xfrm>
            <a:off x="2582162" y="1780254"/>
            <a:ext cx="421200" cy="421200"/>
          </a:xfrm>
          <a:custGeom>
            <a:avLst/>
            <a:gdLst>
              <a:gd name="T0" fmla="*/ 84 w 257"/>
              <a:gd name="T1" fmla="*/ 168 h 258"/>
              <a:gd name="T2" fmla="*/ 140 w 257"/>
              <a:gd name="T3" fmla="*/ 146 h 258"/>
              <a:gd name="T4" fmla="*/ 158 w 257"/>
              <a:gd name="T5" fmla="*/ 164 h 258"/>
              <a:gd name="T6" fmla="*/ 146 w 257"/>
              <a:gd name="T7" fmla="*/ 176 h 258"/>
              <a:gd name="T8" fmla="*/ 228 w 257"/>
              <a:gd name="T9" fmla="*/ 258 h 258"/>
              <a:gd name="T10" fmla="*/ 257 w 257"/>
              <a:gd name="T11" fmla="*/ 228 h 258"/>
              <a:gd name="T12" fmla="*/ 176 w 257"/>
              <a:gd name="T13" fmla="*/ 147 h 258"/>
              <a:gd name="T14" fmla="*/ 164 w 257"/>
              <a:gd name="T15" fmla="*/ 159 h 258"/>
              <a:gd name="T16" fmla="*/ 146 w 257"/>
              <a:gd name="T17" fmla="*/ 141 h 258"/>
              <a:gd name="T18" fmla="*/ 168 w 257"/>
              <a:gd name="T19" fmla="*/ 84 h 258"/>
              <a:gd name="T20" fmla="*/ 84 w 257"/>
              <a:gd name="T21" fmla="*/ 0 h 258"/>
              <a:gd name="T22" fmla="*/ 0 w 257"/>
              <a:gd name="T23" fmla="*/ 84 h 258"/>
              <a:gd name="T24" fmla="*/ 84 w 257"/>
              <a:gd name="T25" fmla="*/ 168 h 258"/>
              <a:gd name="T26" fmla="*/ 246 w 257"/>
              <a:gd name="T27" fmla="*/ 228 h 258"/>
              <a:gd name="T28" fmla="*/ 228 w 257"/>
              <a:gd name="T29" fmla="*/ 247 h 258"/>
              <a:gd name="T30" fmla="*/ 157 w 257"/>
              <a:gd name="T31" fmla="*/ 176 h 258"/>
              <a:gd name="T32" fmla="*/ 176 w 257"/>
              <a:gd name="T33" fmla="*/ 158 h 258"/>
              <a:gd name="T34" fmla="*/ 246 w 257"/>
              <a:gd name="T35" fmla="*/ 228 h 258"/>
              <a:gd name="T36" fmla="*/ 84 w 257"/>
              <a:gd name="T37" fmla="*/ 8 h 258"/>
              <a:gd name="T38" fmla="*/ 160 w 257"/>
              <a:gd name="T39" fmla="*/ 84 h 258"/>
              <a:gd name="T40" fmla="*/ 84 w 257"/>
              <a:gd name="T41" fmla="*/ 160 h 258"/>
              <a:gd name="T42" fmla="*/ 8 w 257"/>
              <a:gd name="T43" fmla="*/ 84 h 258"/>
              <a:gd name="T44" fmla="*/ 84 w 257"/>
              <a:gd name="T45" fmla="*/ 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58">
                <a:moveTo>
                  <a:pt x="84" y="168"/>
                </a:moveTo>
                <a:cubicBezTo>
                  <a:pt x="106" y="168"/>
                  <a:pt x="125" y="160"/>
                  <a:pt x="140" y="146"/>
                </a:cubicBezTo>
                <a:cubicBezTo>
                  <a:pt x="158" y="164"/>
                  <a:pt x="158" y="164"/>
                  <a:pt x="158" y="164"/>
                </a:cubicBezTo>
                <a:cubicBezTo>
                  <a:pt x="146" y="176"/>
                  <a:pt x="146" y="176"/>
                  <a:pt x="146" y="176"/>
                </a:cubicBezTo>
                <a:cubicBezTo>
                  <a:pt x="228" y="258"/>
                  <a:pt x="228" y="258"/>
                  <a:pt x="228" y="258"/>
                </a:cubicBezTo>
                <a:cubicBezTo>
                  <a:pt x="257" y="228"/>
                  <a:pt x="257" y="228"/>
                  <a:pt x="257" y="228"/>
                </a:cubicBezTo>
                <a:cubicBezTo>
                  <a:pt x="176" y="147"/>
                  <a:pt x="176" y="147"/>
                  <a:pt x="176" y="147"/>
                </a:cubicBezTo>
                <a:cubicBezTo>
                  <a:pt x="164" y="159"/>
                  <a:pt x="164" y="159"/>
                  <a:pt x="164" y="159"/>
                </a:cubicBezTo>
                <a:cubicBezTo>
                  <a:pt x="146" y="141"/>
                  <a:pt x="146" y="141"/>
                  <a:pt x="146" y="141"/>
                </a:cubicBezTo>
                <a:cubicBezTo>
                  <a:pt x="159" y="126"/>
                  <a:pt x="168" y="106"/>
                  <a:pt x="168" y="84"/>
                </a:cubicBezTo>
                <a:cubicBezTo>
                  <a:pt x="168" y="38"/>
                  <a:pt x="130" y="0"/>
                  <a:pt x="84" y="0"/>
                </a:cubicBezTo>
                <a:cubicBezTo>
                  <a:pt x="38" y="0"/>
                  <a:pt x="0" y="38"/>
                  <a:pt x="0" y="84"/>
                </a:cubicBezTo>
                <a:cubicBezTo>
                  <a:pt x="0" y="131"/>
                  <a:pt x="38" y="168"/>
                  <a:pt x="84" y="168"/>
                </a:cubicBezTo>
                <a:close/>
                <a:moveTo>
                  <a:pt x="246" y="228"/>
                </a:moveTo>
                <a:cubicBezTo>
                  <a:pt x="228" y="247"/>
                  <a:pt x="228" y="247"/>
                  <a:pt x="228" y="247"/>
                </a:cubicBezTo>
                <a:cubicBezTo>
                  <a:pt x="157" y="176"/>
                  <a:pt x="157" y="176"/>
                  <a:pt x="157" y="176"/>
                </a:cubicBezTo>
                <a:cubicBezTo>
                  <a:pt x="176" y="158"/>
                  <a:pt x="176" y="158"/>
                  <a:pt x="176" y="158"/>
                </a:cubicBezTo>
                <a:lnTo>
                  <a:pt x="246" y="228"/>
                </a:lnTo>
                <a:close/>
                <a:moveTo>
                  <a:pt x="84" y="8"/>
                </a:moveTo>
                <a:cubicBezTo>
                  <a:pt x="126" y="8"/>
                  <a:pt x="160" y="42"/>
                  <a:pt x="160" y="84"/>
                </a:cubicBezTo>
                <a:cubicBezTo>
                  <a:pt x="160" y="126"/>
                  <a:pt x="126" y="160"/>
                  <a:pt x="84" y="160"/>
                </a:cubicBezTo>
                <a:cubicBezTo>
                  <a:pt x="42" y="160"/>
                  <a:pt x="8" y="126"/>
                  <a:pt x="8" y="84"/>
                </a:cubicBezTo>
                <a:cubicBezTo>
                  <a:pt x="8" y="42"/>
                  <a:pt x="42" y="8"/>
                  <a:pt x="84"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uk-UA"/>
          </a:p>
        </p:txBody>
      </p:sp>
      <p:sp useBgFill="1">
        <p:nvSpPr>
          <p:cNvPr id="26" name="Shape 13650">
            <a:extLst>
              <a:ext uri="{FF2B5EF4-FFF2-40B4-BE49-F238E27FC236}">
                <a16:creationId xmlns:a16="http://schemas.microsoft.com/office/drawing/2014/main" id="{7D7E20C4-FFA2-4F18-867E-E8DAD76C966B}"/>
              </a:ext>
            </a:extLst>
          </p:cNvPr>
          <p:cNvSpPr/>
          <p:nvPr/>
        </p:nvSpPr>
        <p:spPr>
          <a:xfrm>
            <a:off x="4948922" y="2656923"/>
            <a:ext cx="2029688" cy="1170735"/>
          </a:xfrm>
          <a:prstGeom prst="ellipse">
            <a:avLst/>
          </a:prstGeom>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3197E0"/>
                </a:solidFill>
              </a:defRPr>
            </a:lvl1pPr>
          </a:lstStyle>
          <a:p>
            <a:pPr algn="ctr"/>
            <a:r>
              <a:rPr lang="en-SG" sz="1600" dirty="0">
                <a:latin typeface="Lato Light" panose="020F0502020204030203" pitchFamily="34" charset="0"/>
              </a:rPr>
              <a:t>DATABASE</a:t>
            </a:r>
            <a:endParaRPr sz="2813" dirty="0">
              <a:latin typeface="Lato Light" panose="020F0502020204030203" pitchFamily="34" charset="0"/>
            </a:endParaRPr>
          </a:p>
        </p:txBody>
      </p:sp>
      <p:sp useBgFill="1">
        <p:nvSpPr>
          <p:cNvPr id="41" name="Shape 13650">
            <a:extLst>
              <a:ext uri="{FF2B5EF4-FFF2-40B4-BE49-F238E27FC236}">
                <a16:creationId xmlns:a16="http://schemas.microsoft.com/office/drawing/2014/main" id="{04F90FC2-70E6-4A21-9547-F37EF348E969}"/>
              </a:ext>
            </a:extLst>
          </p:cNvPr>
          <p:cNvSpPr/>
          <p:nvPr/>
        </p:nvSpPr>
        <p:spPr>
          <a:xfrm>
            <a:off x="8127975" y="2675874"/>
            <a:ext cx="2029688" cy="1170735"/>
          </a:xfrm>
          <a:prstGeom prst="ellipse">
            <a:avLst/>
          </a:prstGeom>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3197E0"/>
                </a:solidFill>
              </a:defRPr>
            </a:lvl1pPr>
          </a:lstStyle>
          <a:p>
            <a:pPr algn="ctr"/>
            <a:r>
              <a:rPr lang="en-SG" sz="1600" dirty="0">
                <a:latin typeface="Lato Light" panose="020F0502020204030203" pitchFamily="34" charset="0"/>
              </a:rPr>
              <a:t>PREDICT</a:t>
            </a:r>
            <a:endParaRPr sz="1600" dirty="0">
              <a:latin typeface="Lato Light" panose="020F0502020204030203" pitchFamily="34" charset="0"/>
            </a:endParaRPr>
          </a:p>
        </p:txBody>
      </p:sp>
      <p:sp>
        <p:nvSpPr>
          <p:cNvPr id="6" name="Speech Bubble: Oval 5">
            <a:extLst>
              <a:ext uri="{FF2B5EF4-FFF2-40B4-BE49-F238E27FC236}">
                <a16:creationId xmlns:a16="http://schemas.microsoft.com/office/drawing/2014/main" id="{4AE8C74F-26C3-42BF-8CB4-05D1A659A6A2}"/>
              </a:ext>
            </a:extLst>
          </p:cNvPr>
          <p:cNvSpPr/>
          <p:nvPr/>
        </p:nvSpPr>
        <p:spPr>
          <a:xfrm>
            <a:off x="1915768" y="559289"/>
            <a:ext cx="1476375" cy="560096"/>
          </a:xfrm>
          <a:prstGeom prst="wedgeEllipse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SG" dirty="0"/>
              <a:t>Let’s Go!</a:t>
            </a:r>
          </a:p>
        </p:txBody>
      </p:sp>
    </p:spTree>
    <p:extLst>
      <p:ext uri="{BB962C8B-B14F-4D97-AF65-F5344CB8AC3E}">
        <p14:creationId xmlns:p14="http://schemas.microsoft.com/office/powerpoint/2010/main" val="1995329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solidFill>
            <a:srgbClr val="7876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5" name="Freeform: Shape 74">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Thank You Cartoon Images, Stock Photos &amp; Vectors | Shutterstock">
            <a:extLst>
              <a:ext uri="{FF2B5EF4-FFF2-40B4-BE49-F238E27FC236}">
                <a16:creationId xmlns:a16="http://schemas.microsoft.com/office/drawing/2014/main" id="{5F2B205D-CCF2-4F18-896D-9DE4E645E1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36181" y="1573116"/>
            <a:ext cx="5462546" cy="3755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0F2D87B-BFEA-4D3B-8742-EBBA22F07487}"/>
              </a:ext>
            </a:extLst>
          </p:cNvPr>
          <p:cNvSpPr/>
          <p:nvPr/>
        </p:nvSpPr>
        <p:spPr>
          <a:xfrm>
            <a:off x="4533900" y="5095875"/>
            <a:ext cx="2762250" cy="333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50130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17D6C-8399-43CE-8360-E3050EB06CA6}"/>
              </a:ext>
            </a:extLst>
          </p:cNvPr>
          <p:cNvPicPr>
            <a:picLocks noChangeAspect="1"/>
          </p:cNvPicPr>
          <p:nvPr/>
        </p:nvPicPr>
        <p:blipFill>
          <a:blip r:embed="rId2"/>
          <a:stretch>
            <a:fillRect/>
          </a:stretch>
        </p:blipFill>
        <p:spPr>
          <a:xfrm>
            <a:off x="4168802" y="2889085"/>
            <a:ext cx="3491240" cy="2974678"/>
          </a:xfrm>
          <a:prstGeom prst="rect">
            <a:avLst/>
          </a:prstGeom>
        </p:spPr>
      </p:pic>
      <p:sp>
        <p:nvSpPr>
          <p:cNvPr id="6" name="Speech Bubble: Oval 5">
            <a:extLst>
              <a:ext uri="{FF2B5EF4-FFF2-40B4-BE49-F238E27FC236}">
                <a16:creationId xmlns:a16="http://schemas.microsoft.com/office/drawing/2014/main" id="{E4E5D81A-CEDC-4460-8A0B-1876D522BF53}"/>
              </a:ext>
            </a:extLst>
          </p:cNvPr>
          <p:cNvSpPr/>
          <p:nvPr/>
        </p:nvSpPr>
        <p:spPr>
          <a:xfrm>
            <a:off x="532618" y="4076140"/>
            <a:ext cx="3488875" cy="1978895"/>
          </a:xfrm>
          <a:prstGeom prst="wedgeEllipseCallout">
            <a:avLst>
              <a:gd name="adj1" fmla="val -36420"/>
              <a:gd name="adj2" fmla="val 8302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SG" dirty="0"/>
              <a:t>Why the waiting time are so long?</a:t>
            </a:r>
          </a:p>
        </p:txBody>
      </p:sp>
      <p:sp>
        <p:nvSpPr>
          <p:cNvPr id="7" name="Speech Bubble: Oval 6">
            <a:extLst>
              <a:ext uri="{FF2B5EF4-FFF2-40B4-BE49-F238E27FC236}">
                <a16:creationId xmlns:a16="http://schemas.microsoft.com/office/drawing/2014/main" id="{13DDE9F5-538D-4AA3-BFB0-387AE4427A1F}"/>
              </a:ext>
            </a:extLst>
          </p:cNvPr>
          <p:cNvSpPr/>
          <p:nvPr/>
        </p:nvSpPr>
        <p:spPr>
          <a:xfrm>
            <a:off x="865951" y="1534612"/>
            <a:ext cx="3364196" cy="1894388"/>
          </a:xfrm>
          <a:prstGeom prst="wedgeEllipseCallout">
            <a:avLst>
              <a:gd name="adj1" fmla="val -72022"/>
              <a:gd name="adj2" fmla="val -5316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SG" dirty="0"/>
              <a:t>When is the best timing to but a new MR machine?</a:t>
            </a:r>
          </a:p>
        </p:txBody>
      </p:sp>
      <p:sp>
        <p:nvSpPr>
          <p:cNvPr id="10" name="Speech Bubble: Oval 9">
            <a:extLst>
              <a:ext uri="{FF2B5EF4-FFF2-40B4-BE49-F238E27FC236}">
                <a16:creationId xmlns:a16="http://schemas.microsoft.com/office/drawing/2014/main" id="{7A76F4CA-40DB-4F78-93E0-D768A4EBC351}"/>
              </a:ext>
            </a:extLst>
          </p:cNvPr>
          <p:cNvSpPr/>
          <p:nvPr/>
        </p:nvSpPr>
        <p:spPr>
          <a:xfrm flipH="1">
            <a:off x="4437488" y="587188"/>
            <a:ext cx="3151139" cy="1894389"/>
          </a:xfrm>
          <a:prstGeom prst="wedgeEllipseCallout">
            <a:avLst>
              <a:gd name="adj1" fmla="val -36419"/>
              <a:gd name="adj2" fmla="val -8584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SG" dirty="0"/>
              <a:t>How’s the department performance?</a:t>
            </a:r>
          </a:p>
        </p:txBody>
      </p:sp>
      <p:sp>
        <p:nvSpPr>
          <p:cNvPr id="14" name="Speech Bubble: Oval 13">
            <a:extLst>
              <a:ext uri="{FF2B5EF4-FFF2-40B4-BE49-F238E27FC236}">
                <a16:creationId xmlns:a16="http://schemas.microsoft.com/office/drawing/2014/main" id="{F20BA0DF-11B0-41DF-81CB-49A9C96A4A10}"/>
              </a:ext>
            </a:extLst>
          </p:cNvPr>
          <p:cNvSpPr/>
          <p:nvPr/>
        </p:nvSpPr>
        <p:spPr>
          <a:xfrm flipH="1">
            <a:off x="7691264" y="1683860"/>
            <a:ext cx="3151139" cy="1894389"/>
          </a:xfrm>
          <a:prstGeom prst="wedgeEllipseCallout">
            <a:avLst>
              <a:gd name="adj1" fmla="val -74024"/>
              <a:gd name="adj2" fmla="val -572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SG" dirty="0"/>
              <a:t>Are we efficient enough? Are we a competitive team?</a:t>
            </a:r>
          </a:p>
        </p:txBody>
      </p:sp>
      <p:sp>
        <p:nvSpPr>
          <p:cNvPr id="15" name="Speech Bubble: Oval 14">
            <a:extLst>
              <a:ext uri="{FF2B5EF4-FFF2-40B4-BE49-F238E27FC236}">
                <a16:creationId xmlns:a16="http://schemas.microsoft.com/office/drawing/2014/main" id="{974522B4-94E8-446C-8C0A-61B8FA5B0E61}"/>
              </a:ext>
            </a:extLst>
          </p:cNvPr>
          <p:cNvSpPr/>
          <p:nvPr/>
        </p:nvSpPr>
        <p:spPr>
          <a:xfrm flipH="1">
            <a:off x="7839009" y="4118393"/>
            <a:ext cx="3151139" cy="1894389"/>
          </a:xfrm>
          <a:prstGeom prst="wedgeEllipseCallout">
            <a:avLst>
              <a:gd name="adj1" fmla="val -81427"/>
              <a:gd name="adj2" fmla="val 5108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SG" dirty="0"/>
              <a:t>How’s our performance compare to other hospital</a:t>
            </a:r>
          </a:p>
        </p:txBody>
      </p:sp>
    </p:spTree>
    <p:extLst>
      <p:ext uri="{BB962C8B-B14F-4D97-AF65-F5344CB8AC3E}">
        <p14:creationId xmlns:p14="http://schemas.microsoft.com/office/powerpoint/2010/main" val="315286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ree Sad Student Cliparts, Download Free Clip Art, Free Clip Art on Clipart  Library">
            <a:extLst>
              <a:ext uri="{FF2B5EF4-FFF2-40B4-BE49-F238E27FC236}">
                <a16:creationId xmlns:a16="http://schemas.microsoft.com/office/drawing/2014/main" id="{C5164F99-2425-4B15-84EE-CD6ECB17B7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446115" y="2247898"/>
            <a:ext cx="1811685" cy="281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24B9375-3F4B-454E-B31A-B0EB372CA098}"/>
              </a:ext>
            </a:extLst>
          </p:cNvPr>
          <p:cNvPicPr>
            <a:picLocks noChangeAspect="1"/>
          </p:cNvPicPr>
          <p:nvPr/>
        </p:nvPicPr>
        <p:blipFill>
          <a:blip r:embed="rId4"/>
          <a:stretch>
            <a:fillRect/>
          </a:stretch>
        </p:blipFill>
        <p:spPr>
          <a:xfrm>
            <a:off x="5406334" y="1609540"/>
            <a:ext cx="5925855" cy="3238685"/>
          </a:xfrm>
          <a:prstGeom prst="rect">
            <a:avLst/>
          </a:prstGeom>
        </p:spPr>
      </p:pic>
      <p:sp>
        <p:nvSpPr>
          <p:cNvPr id="8" name="Thought Bubble: Cloud 7">
            <a:extLst>
              <a:ext uri="{FF2B5EF4-FFF2-40B4-BE49-F238E27FC236}">
                <a16:creationId xmlns:a16="http://schemas.microsoft.com/office/drawing/2014/main" id="{B3CC8579-D285-4A24-92A4-12AA06654117}"/>
              </a:ext>
            </a:extLst>
          </p:cNvPr>
          <p:cNvSpPr/>
          <p:nvPr/>
        </p:nvSpPr>
        <p:spPr>
          <a:xfrm flipH="1">
            <a:off x="626717" y="657042"/>
            <a:ext cx="3286125" cy="1714498"/>
          </a:xfrm>
          <a:prstGeom prst="cloudCallout">
            <a:avLst>
              <a:gd name="adj1" fmla="val -26050"/>
              <a:gd name="adj2" fmla="val 7472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SG" b="1" dirty="0"/>
              <a:t>Are we really not doing well ?</a:t>
            </a:r>
          </a:p>
        </p:txBody>
      </p:sp>
    </p:spTree>
    <p:extLst>
      <p:ext uri="{BB962C8B-B14F-4D97-AF65-F5344CB8AC3E}">
        <p14:creationId xmlns:p14="http://schemas.microsoft.com/office/powerpoint/2010/main" val="605132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BF08E0-33B9-4C8D-8601-45FA441FC598}"/>
              </a:ext>
            </a:extLst>
          </p:cNvPr>
          <p:cNvPicPr>
            <a:picLocks noChangeAspect="1"/>
          </p:cNvPicPr>
          <p:nvPr/>
        </p:nvPicPr>
        <p:blipFill rotWithShape="1">
          <a:blip r:embed="rId2"/>
          <a:srcRect t="1816" b="19643"/>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graphicFrame>
        <p:nvGraphicFramePr>
          <p:cNvPr id="13" name="Content Placeholder 2">
            <a:extLst>
              <a:ext uri="{FF2B5EF4-FFF2-40B4-BE49-F238E27FC236}">
                <a16:creationId xmlns:a16="http://schemas.microsoft.com/office/drawing/2014/main" id="{8FF7D310-9F2E-4170-B16D-CEA70ACFE00F}"/>
              </a:ext>
            </a:extLst>
          </p:cNvPr>
          <p:cNvGraphicFramePr>
            <a:graphicFrameLocks noGrp="1"/>
          </p:cNvGraphicFramePr>
          <p:nvPr>
            <p:ph idx="1"/>
          </p:nvPr>
        </p:nvGraphicFramePr>
        <p:xfrm>
          <a:off x="4223982" y="3752850"/>
          <a:ext cx="7485413" cy="2452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5AD277B-378F-41F0-8F26-FA960DB8CD73}"/>
              </a:ext>
            </a:extLst>
          </p:cNvPr>
          <p:cNvSpPr txBox="1"/>
          <p:nvPr/>
        </p:nvSpPr>
        <p:spPr>
          <a:xfrm>
            <a:off x="482605" y="4170349"/>
            <a:ext cx="2481504" cy="1200329"/>
          </a:xfrm>
          <a:prstGeom prst="rect">
            <a:avLst/>
          </a:prstGeom>
          <a:noFill/>
        </p:spPr>
        <p:txBody>
          <a:bodyPr wrap="square" rtlCol="0">
            <a:spAutoFit/>
          </a:bodyPr>
          <a:lstStyle/>
          <a:p>
            <a:r>
              <a:rPr lang="en-US" sz="3600" b="1" dirty="0">
                <a:solidFill>
                  <a:schemeClr val="tx2"/>
                </a:solidFill>
                <a:latin typeface="Poppins" pitchFamily="2" charset="77"/>
                <a:cs typeface="Poppins" pitchFamily="2" charset="77"/>
              </a:rPr>
              <a:t>BIG DATA SOLUTION</a:t>
            </a:r>
          </a:p>
        </p:txBody>
      </p:sp>
    </p:spTree>
    <p:extLst>
      <p:ext uri="{BB962C8B-B14F-4D97-AF65-F5344CB8AC3E}">
        <p14:creationId xmlns:p14="http://schemas.microsoft.com/office/powerpoint/2010/main" val="4202679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3DA95C-63D8-45FB-875D-4F42A8EC191C}"/>
              </a:ext>
            </a:extLst>
          </p:cNvPr>
          <p:cNvPicPr>
            <a:picLocks noChangeAspect="1"/>
          </p:cNvPicPr>
          <p:nvPr/>
        </p:nvPicPr>
        <p:blipFill>
          <a:blip r:embed="rId2"/>
          <a:stretch>
            <a:fillRect/>
          </a:stretch>
        </p:blipFill>
        <p:spPr>
          <a:xfrm>
            <a:off x="7889841" y="3211352"/>
            <a:ext cx="4070449" cy="2912191"/>
          </a:xfrm>
          <a:prstGeom prst="rect">
            <a:avLst/>
          </a:prstGeom>
        </p:spPr>
      </p:pic>
      <p:sp>
        <p:nvSpPr>
          <p:cNvPr id="6" name="TextBox 5">
            <a:extLst>
              <a:ext uri="{FF2B5EF4-FFF2-40B4-BE49-F238E27FC236}">
                <a16:creationId xmlns:a16="http://schemas.microsoft.com/office/drawing/2014/main" id="{142E8CE1-70A6-45F0-A724-8316586CA699}"/>
              </a:ext>
            </a:extLst>
          </p:cNvPr>
          <p:cNvSpPr txBox="1"/>
          <p:nvPr/>
        </p:nvSpPr>
        <p:spPr>
          <a:xfrm>
            <a:off x="8913580" y="6123543"/>
            <a:ext cx="2440220" cy="276999"/>
          </a:xfrm>
          <a:prstGeom prst="rect">
            <a:avLst/>
          </a:prstGeom>
          <a:noFill/>
        </p:spPr>
        <p:txBody>
          <a:bodyPr wrap="none" rtlCol="0">
            <a:spAutoFit/>
          </a:bodyPr>
          <a:lstStyle/>
          <a:p>
            <a:r>
              <a:rPr lang="en-SG" sz="1200" dirty="0"/>
              <a:t>Data is the Fundamental of Progress</a:t>
            </a:r>
          </a:p>
        </p:txBody>
      </p:sp>
      <p:graphicFrame>
        <p:nvGraphicFramePr>
          <p:cNvPr id="9" name="Content Placeholder 2">
            <a:extLst>
              <a:ext uri="{FF2B5EF4-FFF2-40B4-BE49-F238E27FC236}">
                <a16:creationId xmlns:a16="http://schemas.microsoft.com/office/drawing/2014/main" id="{8D6ABAF7-078D-4D26-A7FE-7CDB56B6CDCB}"/>
              </a:ext>
            </a:extLst>
          </p:cNvPr>
          <p:cNvGraphicFramePr>
            <a:graphicFrameLocks noGrp="1"/>
          </p:cNvGraphicFramePr>
          <p:nvPr>
            <p:ph idx="1"/>
            <p:extLst>
              <p:ext uri="{D42A27DB-BD31-4B8C-83A1-F6EECF244321}">
                <p14:modId xmlns:p14="http://schemas.microsoft.com/office/powerpoint/2010/main" val="3086563865"/>
              </p:ext>
            </p:extLst>
          </p:nvPr>
        </p:nvGraphicFramePr>
        <p:xfrm>
          <a:off x="838200" y="1825625"/>
          <a:ext cx="644515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D2D7EB5A-BDEA-4718-9D29-FB7262A0B6B6}"/>
              </a:ext>
            </a:extLst>
          </p:cNvPr>
          <p:cNvSpPr txBox="1"/>
          <p:nvPr/>
        </p:nvSpPr>
        <p:spPr>
          <a:xfrm>
            <a:off x="1749586" y="457458"/>
            <a:ext cx="8692829" cy="646331"/>
          </a:xfrm>
          <a:prstGeom prst="rect">
            <a:avLst/>
          </a:prstGeom>
          <a:noFill/>
        </p:spPr>
        <p:txBody>
          <a:bodyPr wrap="none" rtlCol="0">
            <a:spAutoFit/>
          </a:bodyPr>
          <a:lstStyle/>
          <a:p>
            <a:pPr algn="ctr"/>
            <a:r>
              <a:rPr lang="en-US" sz="3600" b="1" dirty="0">
                <a:solidFill>
                  <a:schemeClr val="tx2"/>
                </a:solidFill>
                <a:latin typeface="Poppins" pitchFamily="2" charset="77"/>
                <a:cs typeface="Poppins" pitchFamily="2" charset="77"/>
              </a:rPr>
              <a:t>UNDERSTAND THE CURRENT PERFORMANCE</a:t>
            </a:r>
          </a:p>
        </p:txBody>
      </p:sp>
    </p:spTree>
    <p:extLst>
      <p:ext uri="{BB962C8B-B14F-4D97-AF65-F5344CB8AC3E}">
        <p14:creationId xmlns:p14="http://schemas.microsoft.com/office/powerpoint/2010/main" val="109441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A6CD6F-DDA3-4C1E-A83D-106323B1B6A0}"/>
              </a:ext>
            </a:extLst>
          </p:cNvPr>
          <p:cNvPicPr>
            <a:picLocks noChangeAspect="1"/>
          </p:cNvPicPr>
          <p:nvPr/>
        </p:nvPicPr>
        <p:blipFill rotWithShape="1">
          <a:blip r:embed="rId2">
            <a:alphaModFix/>
          </a:blip>
          <a:srcRect l="30073"/>
          <a:stretch/>
        </p:blipFill>
        <p:spPr>
          <a:xfrm>
            <a:off x="5797543" y="10"/>
            <a:ext cx="6394152" cy="6857990"/>
          </a:xfrm>
          <a:prstGeom prst="rect">
            <a:avLst/>
          </a:prstGeom>
        </p:spPr>
      </p:pic>
      <p:pic>
        <p:nvPicPr>
          <p:cNvPr id="9" name="Picture 8">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7" name="TextBox 6">
            <a:extLst>
              <a:ext uri="{FF2B5EF4-FFF2-40B4-BE49-F238E27FC236}">
                <a16:creationId xmlns:a16="http://schemas.microsoft.com/office/drawing/2014/main" id="{31D8A52F-508E-4563-92B9-9197EE69C6C7}"/>
              </a:ext>
            </a:extLst>
          </p:cNvPr>
          <p:cNvSpPr txBox="1"/>
          <p:nvPr/>
        </p:nvSpPr>
        <p:spPr>
          <a:xfrm>
            <a:off x="1393459" y="2582248"/>
            <a:ext cx="3825032" cy="923330"/>
          </a:xfrm>
          <a:prstGeom prst="rect">
            <a:avLst/>
          </a:prstGeom>
          <a:noFill/>
        </p:spPr>
        <p:txBody>
          <a:bodyPr wrap="square" rtlCol="0">
            <a:spAutoFit/>
          </a:bodyPr>
          <a:lstStyle/>
          <a:p>
            <a:r>
              <a:rPr lang="en-SG" cap="all" dirty="0">
                <a:solidFill>
                  <a:srgbClr val="000000"/>
                </a:solidFill>
              </a:rPr>
              <a:t>Explore the scan time in different patient conditions</a:t>
            </a:r>
          </a:p>
          <a:p>
            <a:endParaRPr lang="en-SG" dirty="0"/>
          </a:p>
        </p:txBody>
      </p:sp>
      <p:sp>
        <p:nvSpPr>
          <p:cNvPr id="10" name="TextBox 9">
            <a:extLst>
              <a:ext uri="{FF2B5EF4-FFF2-40B4-BE49-F238E27FC236}">
                <a16:creationId xmlns:a16="http://schemas.microsoft.com/office/drawing/2014/main" id="{5483C513-D909-4E0D-8C23-B53B3E87C00F}"/>
              </a:ext>
            </a:extLst>
          </p:cNvPr>
          <p:cNvSpPr txBox="1"/>
          <p:nvPr/>
        </p:nvSpPr>
        <p:spPr>
          <a:xfrm>
            <a:off x="1393459" y="4120722"/>
            <a:ext cx="3609258" cy="369332"/>
          </a:xfrm>
          <a:prstGeom prst="rect">
            <a:avLst/>
          </a:prstGeom>
          <a:noFill/>
        </p:spPr>
        <p:txBody>
          <a:bodyPr wrap="none" rtlCol="0">
            <a:spAutoFit/>
          </a:bodyPr>
          <a:lstStyle/>
          <a:p>
            <a:r>
              <a:rPr lang="en-SG" sz="1800" cap="all" dirty="0">
                <a:solidFill>
                  <a:srgbClr val="000000"/>
                </a:solidFill>
              </a:rPr>
              <a:t>Compare scan-time with others</a:t>
            </a:r>
          </a:p>
        </p:txBody>
      </p:sp>
      <p:sp>
        <p:nvSpPr>
          <p:cNvPr id="11" name="TextBox 10">
            <a:extLst>
              <a:ext uri="{FF2B5EF4-FFF2-40B4-BE49-F238E27FC236}">
                <a16:creationId xmlns:a16="http://schemas.microsoft.com/office/drawing/2014/main" id="{7CCE6BE2-E667-4667-B4D8-E80E2E55986B}"/>
              </a:ext>
            </a:extLst>
          </p:cNvPr>
          <p:cNvSpPr txBox="1"/>
          <p:nvPr/>
        </p:nvSpPr>
        <p:spPr>
          <a:xfrm>
            <a:off x="247020" y="1003628"/>
            <a:ext cx="5303503" cy="646331"/>
          </a:xfrm>
          <a:prstGeom prst="rect">
            <a:avLst/>
          </a:prstGeom>
          <a:noFill/>
        </p:spPr>
        <p:txBody>
          <a:bodyPr wrap="none" rtlCol="0">
            <a:spAutoFit/>
          </a:bodyPr>
          <a:lstStyle/>
          <a:p>
            <a:pPr algn="ctr"/>
            <a:r>
              <a:rPr lang="en-US" sz="3600" b="1" dirty="0">
                <a:solidFill>
                  <a:schemeClr val="tx2"/>
                </a:solidFill>
                <a:latin typeface="Poppins" pitchFamily="2" charset="77"/>
                <a:cs typeface="Poppins" pitchFamily="2" charset="77"/>
              </a:rPr>
              <a:t>QUANTIFY THE SCAN-TIME</a:t>
            </a:r>
          </a:p>
        </p:txBody>
      </p:sp>
      <p:sp>
        <p:nvSpPr>
          <p:cNvPr id="13" name="Freeform 154">
            <a:extLst>
              <a:ext uri="{FF2B5EF4-FFF2-40B4-BE49-F238E27FC236}">
                <a16:creationId xmlns:a16="http://schemas.microsoft.com/office/drawing/2014/main" id="{6545ABD1-FB46-466C-98F6-6F3198064537}"/>
              </a:ext>
            </a:extLst>
          </p:cNvPr>
          <p:cNvSpPr>
            <a:spLocks noEditPoints="1"/>
          </p:cNvSpPr>
          <p:nvPr/>
        </p:nvSpPr>
        <p:spPr bwMode="auto">
          <a:xfrm>
            <a:off x="596388" y="2582248"/>
            <a:ext cx="720000" cy="540000"/>
          </a:xfrm>
          <a:custGeom>
            <a:avLst/>
            <a:gdLst>
              <a:gd name="T0" fmla="*/ 34 w 176"/>
              <a:gd name="T1" fmla="*/ 86 h 144"/>
              <a:gd name="T2" fmla="*/ 28 w 176"/>
              <a:gd name="T3" fmla="*/ 65 h 144"/>
              <a:gd name="T4" fmla="*/ 28 w 176"/>
              <a:gd name="T5" fmla="*/ 58 h 144"/>
              <a:gd name="T6" fmla="*/ 25 w 176"/>
              <a:gd name="T7" fmla="*/ 38 h 144"/>
              <a:gd name="T8" fmla="*/ 35 w 176"/>
              <a:gd name="T9" fmla="*/ 26 h 144"/>
              <a:gd name="T10" fmla="*/ 49 w 176"/>
              <a:gd name="T11" fmla="*/ 25 h 144"/>
              <a:gd name="T12" fmla="*/ 52 w 176"/>
              <a:gd name="T13" fmla="*/ 18 h 144"/>
              <a:gd name="T14" fmla="*/ 30 w 176"/>
              <a:gd name="T15" fmla="*/ 19 h 144"/>
              <a:gd name="T16" fmla="*/ 20 w 176"/>
              <a:gd name="T17" fmla="*/ 56 h 144"/>
              <a:gd name="T18" fmla="*/ 26 w 176"/>
              <a:gd name="T19" fmla="*/ 86 h 144"/>
              <a:gd name="T20" fmla="*/ 0 w 176"/>
              <a:gd name="T21" fmla="*/ 124 h 144"/>
              <a:gd name="T22" fmla="*/ 22 w 176"/>
              <a:gd name="T23" fmla="*/ 128 h 144"/>
              <a:gd name="T24" fmla="*/ 8 w 176"/>
              <a:gd name="T25" fmla="*/ 120 h 144"/>
              <a:gd name="T26" fmla="*/ 159 w 176"/>
              <a:gd name="T27" fmla="*/ 100 h 144"/>
              <a:gd name="T28" fmla="*/ 155 w 176"/>
              <a:gd name="T29" fmla="*/ 70 h 144"/>
              <a:gd name="T30" fmla="*/ 159 w 176"/>
              <a:gd name="T31" fmla="*/ 35 h 144"/>
              <a:gd name="T32" fmla="*/ 132 w 176"/>
              <a:gd name="T33" fmla="*/ 16 h 144"/>
              <a:gd name="T34" fmla="*/ 126 w 176"/>
              <a:gd name="T35" fmla="*/ 25 h 144"/>
              <a:gd name="T36" fmla="*/ 132 w 176"/>
              <a:gd name="T37" fmla="*/ 24 h 144"/>
              <a:gd name="T38" fmla="*/ 142 w 176"/>
              <a:gd name="T39" fmla="*/ 27 h 144"/>
              <a:gd name="T40" fmla="*/ 149 w 176"/>
              <a:gd name="T41" fmla="*/ 53 h 144"/>
              <a:gd name="T42" fmla="*/ 149 w 176"/>
              <a:gd name="T43" fmla="*/ 65 h 144"/>
              <a:gd name="T44" fmla="*/ 148 w 176"/>
              <a:gd name="T45" fmla="*/ 66 h 144"/>
              <a:gd name="T46" fmla="*/ 157 w 176"/>
              <a:gd name="T47" fmla="*/ 108 h 144"/>
              <a:gd name="T48" fmla="*/ 150 w 176"/>
              <a:gd name="T49" fmla="*/ 120 h 144"/>
              <a:gd name="T50" fmla="*/ 172 w 176"/>
              <a:gd name="T51" fmla="*/ 128 h 144"/>
              <a:gd name="T52" fmla="*/ 159 w 176"/>
              <a:gd name="T53" fmla="*/ 100 h 144"/>
              <a:gd name="T54" fmla="*/ 106 w 176"/>
              <a:gd name="T55" fmla="*/ 90 h 144"/>
              <a:gd name="T56" fmla="*/ 115 w 176"/>
              <a:gd name="T57" fmla="*/ 52 h 144"/>
              <a:gd name="T58" fmla="*/ 104 w 176"/>
              <a:gd name="T59" fmla="*/ 3 h 144"/>
              <a:gd name="T60" fmla="*/ 76 w 176"/>
              <a:gd name="T61" fmla="*/ 4 h 144"/>
              <a:gd name="T62" fmla="*/ 61 w 176"/>
              <a:gd name="T63" fmla="*/ 52 h 144"/>
              <a:gd name="T64" fmla="*/ 70 w 176"/>
              <a:gd name="T65" fmla="*/ 90 h 144"/>
              <a:gd name="T66" fmla="*/ 28 w 176"/>
              <a:gd name="T67" fmla="*/ 140 h 144"/>
              <a:gd name="T68" fmla="*/ 144 w 176"/>
              <a:gd name="T69" fmla="*/ 144 h 144"/>
              <a:gd name="T70" fmla="*/ 120 w 176"/>
              <a:gd name="T71" fmla="*/ 109 h 144"/>
              <a:gd name="T72" fmla="*/ 58 w 176"/>
              <a:gd name="T73" fmla="*/ 117 h 144"/>
              <a:gd name="T74" fmla="*/ 78 w 176"/>
              <a:gd name="T75" fmla="*/ 90 h 144"/>
              <a:gd name="T76" fmla="*/ 69 w 176"/>
              <a:gd name="T77" fmla="*/ 65 h 144"/>
              <a:gd name="T78" fmla="*/ 68 w 176"/>
              <a:gd name="T79" fmla="*/ 48 h 144"/>
              <a:gd name="T80" fmla="*/ 79 w 176"/>
              <a:gd name="T81" fmla="*/ 12 h 144"/>
              <a:gd name="T82" fmla="*/ 93 w 176"/>
              <a:gd name="T83" fmla="*/ 8 h 144"/>
              <a:gd name="T84" fmla="*/ 108 w 176"/>
              <a:gd name="T85" fmla="*/ 22 h 144"/>
              <a:gd name="T86" fmla="*/ 107 w 176"/>
              <a:gd name="T87" fmla="*/ 54 h 144"/>
              <a:gd name="T88" fmla="*/ 106 w 176"/>
              <a:gd name="T89" fmla="*/ 66 h 144"/>
              <a:gd name="T90" fmla="*/ 118 w 176"/>
              <a:gd name="T91" fmla="*/ 117 h 144"/>
              <a:gd name="T92" fmla="*/ 140 w 176"/>
              <a:gd name="T93"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44">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6">
            <a:extLst>
              <a:ext uri="{FF2B5EF4-FFF2-40B4-BE49-F238E27FC236}">
                <a16:creationId xmlns:a16="http://schemas.microsoft.com/office/drawing/2014/main" id="{55C013B5-F039-464D-85C1-03274BFD9F32}"/>
              </a:ext>
            </a:extLst>
          </p:cNvPr>
          <p:cNvSpPr>
            <a:spLocks noEditPoints="1"/>
          </p:cNvSpPr>
          <p:nvPr/>
        </p:nvSpPr>
        <p:spPr bwMode="auto">
          <a:xfrm>
            <a:off x="686388" y="4035388"/>
            <a:ext cx="540000" cy="540000"/>
          </a:xfrm>
          <a:custGeom>
            <a:avLst/>
            <a:gdLst>
              <a:gd name="T0" fmla="*/ 116 w 176"/>
              <a:gd name="T1" fmla="*/ 80 h 176"/>
              <a:gd name="T2" fmla="*/ 116 w 176"/>
              <a:gd name="T3" fmla="*/ 88 h 176"/>
              <a:gd name="T4" fmla="*/ 152 w 176"/>
              <a:gd name="T5" fmla="*/ 84 h 176"/>
              <a:gd name="T6" fmla="*/ 148 w 176"/>
              <a:gd name="T7" fmla="*/ 64 h 176"/>
              <a:gd name="T8" fmla="*/ 148 w 176"/>
              <a:gd name="T9" fmla="*/ 56 h 176"/>
              <a:gd name="T10" fmla="*/ 148 w 176"/>
              <a:gd name="T11" fmla="*/ 64 h 176"/>
              <a:gd name="T12" fmla="*/ 136 w 176"/>
              <a:gd name="T13" fmla="*/ 60 h 176"/>
              <a:gd name="T14" fmla="*/ 128 w 176"/>
              <a:gd name="T15" fmla="*/ 60 h 176"/>
              <a:gd name="T16" fmla="*/ 148 w 176"/>
              <a:gd name="T17" fmla="*/ 112 h 176"/>
              <a:gd name="T18" fmla="*/ 112 w 176"/>
              <a:gd name="T19" fmla="*/ 116 h 176"/>
              <a:gd name="T20" fmla="*/ 148 w 176"/>
              <a:gd name="T21" fmla="*/ 120 h 176"/>
              <a:gd name="T22" fmla="*/ 148 w 176"/>
              <a:gd name="T23" fmla="*/ 112 h 176"/>
              <a:gd name="T24" fmla="*/ 156 w 176"/>
              <a:gd name="T25" fmla="*/ 8 h 176"/>
              <a:gd name="T26" fmla="*/ 156 w 176"/>
              <a:gd name="T27" fmla="*/ 0 h 176"/>
              <a:gd name="T28" fmla="*/ 48 w 176"/>
              <a:gd name="T29" fmla="*/ 4 h 176"/>
              <a:gd name="T30" fmla="*/ 148 w 176"/>
              <a:gd name="T31" fmla="*/ 96 h 176"/>
              <a:gd name="T32" fmla="*/ 112 w 176"/>
              <a:gd name="T33" fmla="*/ 100 h 176"/>
              <a:gd name="T34" fmla="*/ 148 w 176"/>
              <a:gd name="T35" fmla="*/ 104 h 176"/>
              <a:gd name="T36" fmla="*/ 148 w 176"/>
              <a:gd name="T37" fmla="*/ 96 h 176"/>
              <a:gd name="T38" fmla="*/ 164 w 176"/>
              <a:gd name="T39" fmla="*/ 24 h 176"/>
              <a:gd name="T40" fmla="*/ 164 w 176"/>
              <a:gd name="T41" fmla="*/ 16 h 176"/>
              <a:gd name="T42" fmla="*/ 36 w 176"/>
              <a:gd name="T43" fmla="*/ 20 h 176"/>
              <a:gd name="T44" fmla="*/ 52 w 176"/>
              <a:gd name="T45" fmla="*/ 152 h 176"/>
              <a:gd name="T46" fmla="*/ 152 w 176"/>
              <a:gd name="T47" fmla="*/ 148 h 176"/>
              <a:gd name="T48" fmla="*/ 52 w 176"/>
              <a:gd name="T49" fmla="*/ 144 h 176"/>
              <a:gd name="T50" fmla="*/ 52 w 176"/>
              <a:gd name="T51" fmla="*/ 152 h 176"/>
              <a:gd name="T52" fmla="*/ 116 w 176"/>
              <a:gd name="T53" fmla="*/ 64 h 176"/>
              <a:gd name="T54" fmla="*/ 116 w 176"/>
              <a:gd name="T55" fmla="*/ 56 h 176"/>
              <a:gd name="T56" fmla="*/ 80 w 176"/>
              <a:gd name="T57" fmla="*/ 60 h 176"/>
              <a:gd name="T58" fmla="*/ 52 w 176"/>
              <a:gd name="T59" fmla="*/ 136 h 176"/>
              <a:gd name="T60" fmla="*/ 152 w 176"/>
              <a:gd name="T61" fmla="*/ 132 h 176"/>
              <a:gd name="T62" fmla="*/ 52 w 176"/>
              <a:gd name="T63" fmla="*/ 128 h 176"/>
              <a:gd name="T64" fmla="*/ 52 w 176"/>
              <a:gd name="T65" fmla="*/ 136 h 176"/>
              <a:gd name="T66" fmla="*/ 32 w 176"/>
              <a:gd name="T67" fmla="*/ 32 h 176"/>
              <a:gd name="T68" fmla="*/ 24 w 176"/>
              <a:gd name="T69" fmla="*/ 56 h 176"/>
              <a:gd name="T70" fmla="*/ 0 w 176"/>
              <a:gd name="T71" fmla="*/ 64 h 176"/>
              <a:gd name="T72" fmla="*/ 24 w 176"/>
              <a:gd name="T73" fmla="*/ 176 h 176"/>
              <a:gd name="T74" fmla="*/ 176 w 176"/>
              <a:gd name="T75" fmla="*/ 168 h 176"/>
              <a:gd name="T76" fmla="*/ 168 w 176"/>
              <a:gd name="T77" fmla="*/ 32 h 176"/>
              <a:gd name="T78" fmla="*/ 24 w 176"/>
              <a:gd name="T79" fmla="*/ 168 h 176"/>
              <a:gd name="T80" fmla="*/ 8 w 176"/>
              <a:gd name="T81" fmla="*/ 64 h 176"/>
              <a:gd name="T82" fmla="*/ 24 w 176"/>
              <a:gd name="T83" fmla="*/ 148 h 176"/>
              <a:gd name="T84" fmla="*/ 32 w 176"/>
              <a:gd name="T85" fmla="*/ 148 h 176"/>
              <a:gd name="T86" fmla="*/ 168 w 176"/>
              <a:gd name="T87" fmla="*/ 40 h 176"/>
              <a:gd name="T88" fmla="*/ 68 w 176"/>
              <a:gd name="T89" fmla="*/ 64 h 176"/>
              <a:gd name="T90" fmla="*/ 68 w 176"/>
              <a:gd name="T91" fmla="*/ 56 h 176"/>
              <a:gd name="T92" fmla="*/ 68 w 176"/>
              <a:gd name="T93" fmla="*/ 64 h 176"/>
              <a:gd name="T94" fmla="*/ 92 w 176"/>
              <a:gd name="T95" fmla="*/ 120 h 176"/>
              <a:gd name="T96" fmla="*/ 96 w 176"/>
              <a:gd name="T97" fmla="*/ 84 h 176"/>
              <a:gd name="T98" fmla="*/ 52 w 176"/>
              <a:gd name="T99" fmla="*/ 80 h 176"/>
              <a:gd name="T100" fmla="*/ 48 w 176"/>
              <a:gd name="T101" fmla="*/ 116 h 176"/>
              <a:gd name="T102" fmla="*/ 56 w 176"/>
              <a:gd name="T103" fmla="*/ 88 h 176"/>
              <a:gd name="T104" fmla="*/ 88 w 176"/>
              <a:gd name="T105" fmla="*/ 112 h 176"/>
              <a:gd name="T106" fmla="*/ 56 w 176"/>
              <a:gd name="T107" fmla="*/ 88 h 176"/>
              <a:gd name="T108" fmla="*/ 56 w 176"/>
              <a:gd name="T109" fmla="*/ 60 h 176"/>
              <a:gd name="T110" fmla="*/ 48 w 176"/>
              <a:gd name="T111"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64"/>
                </a:moveTo>
                <a:cubicBezTo>
                  <a:pt x="150" y="64"/>
                  <a:pt x="152" y="62"/>
                  <a:pt x="152" y="60"/>
                </a:cubicBezTo>
                <a:cubicBezTo>
                  <a:pt x="152" y="58"/>
                  <a:pt x="150" y="56"/>
                  <a:pt x="148" y="56"/>
                </a:cubicBezTo>
                <a:cubicBezTo>
                  <a:pt x="146" y="56"/>
                  <a:pt x="144" y="58"/>
                  <a:pt x="144" y="60"/>
                </a:cubicBezTo>
                <a:cubicBezTo>
                  <a:pt x="144" y="62"/>
                  <a:pt x="146" y="64"/>
                  <a:pt x="148" y="64"/>
                </a:cubicBezTo>
                <a:moveTo>
                  <a:pt x="132" y="64"/>
                </a:moveTo>
                <a:cubicBezTo>
                  <a:pt x="134" y="64"/>
                  <a:pt x="136" y="62"/>
                  <a:pt x="136" y="60"/>
                </a:cubicBezTo>
                <a:cubicBezTo>
                  <a:pt x="136" y="58"/>
                  <a:pt x="134" y="56"/>
                  <a:pt x="132" y="56"/>
                </a:cubicBezTo>
                <a:cubicBezTo>
                  <a:pt x="130" y="56"/>
                  <a:pt x="128" y="58"/>
                  <a:pt x="128" y="60"/>
                </a:cubicBezTo>
                <a:cubicBezTo>
                  <a:pt x="128" y="62"/>
                  <a:pt x="130" y="64"/>
                  <a:pt x="132" y="64"/>
                </a:cubicBezTo>
                <a:moveTo>
                  <a:pt x="148" y="112"/>
                </a:moveTo>
                <a:cubicBezTo>
                  <a:pt x="116" y="112"/>
                  <a:pt x="116" y="112"/>
                  <a:pt x="116" y="112"/>
                </a:cubicBezTo>
                <a:cubicBezTo>
                  <a:pt x="114" y="112"/>
                  <a:pt x="112" y="114"/>
                  <a:pt x="112" y="116"/>
                </a:cubicBezTo>
                <a:cubicBezTo>
                  <a:pt x="112" y="118"/>
                  <a:pt x="114" y="120"/>
                  <a:pt x="116" y="120"/>
                </a:cubicBezTo>
                <a:cubicBezTo>
                  <a:pt x="148" y="120"/>
                  <a:pt x="148" y="120"/>
                  <a:pt x="148" y="120"/>
                </a:cubicBezTo>
                <a:cubicBezTo>
                  <a:pt x="150" y="120"/>
                  <a:pt x="152" y="118"/>
                  <a:pt x="152" y="116"/>
                </a:cubicBezTo>
                <a:cubicBezTo>
                  <a:pt x="152" y="114"/>
                  <a:pt x="150" y="112"/>
                  <a:pt x="148" y="112"/>
                </a:cubicBezTo>
                <a:moveTo>
                  <a:pt x="52" y="8"/>
                </a:moveTo>
                <a:cubicBezTo>
                  <a:pt x="156" y="8"/>
                  <a:pt x="156" y="8"/>
                  <a:pt x="156" y="8"/>
                </a:cubicBezTo>
                <a:cubicBezTo>
                  <a:pt x="158" y="8"/>
                  <a:pt x="160" y="6"/>
                  <a:pt x="160" y="4"/>
                </a:cubicBezTo>
                <a:cubicBezTo>
                  <a:pt x="160" y="2"/>
                  <a:pt x="158" y="0"/>
                  <a:pt x="156" y="0"/>
                </a:cubicBezTo>
                <a:cubicBezTo>
                  <a:pt x="52" y="0"/>
                  <a:pt x="52" y="0"/>
                  <a:pt x="52" y="0"/>
                </a:cubicBezTo>
                <a:cubicBezTo>
                  <a:pt x="50" y="0"/>
                  <a:pt x="48" y="2"/>
                  <a:pt x="48" y="4"/>
                </a:cubicBezTo>
                <a:cubicBezTo>
                  <a:pt x="48" y="6"/>
                  <a:pt x="50" y="8"/>
                  <a:pt x="52" y="8"/>
                </a:cubicBezTo>
                <a:moveTo>
                  <a:pt x="148" y="96"/>
                </a:moveTo>
                <a:cubicBezTo>
                  <a:pt x="116" y="96"/>
                  <a:pt x="116" y="96"/>
                  <a:pt x="116" y="96"/>
                </a:cubicBezTo>
                <a:cubicBezTo>
                  <a:pt x="114" y="96"/>
                  <a:pt x="112" y="98"/>
                  <a:pt x="112" y="100"/>
                </a:cubicBezTo>
                <a:cubicBezTo>
                  <a:pt x="112" y="102"/>
                  <a:pt x="114" y="104"/>
                  <a:pt x="116" y="104"/>
                </a:cubicBezTo>
                <a:cubicBezTo>
                  <a:pt x="148" y="104"/>
                  <a:pt x="148" y="104"/>
                  <a:pt x="148" y="104"/>
                </a:cubicBezTo>
                <a:cubicBezTo>
                  <a:pt x="150" y="104"/>
                  <a:pt x="152" y="102"/>
                  <a:pt x="152" y="100"/>
                </a:cubicBezTo>
                <a:cubicBezTo>
                  <a:pt x="152" y="98"/>
                  <a:pt x="150" y="96"/>
                  <a:pt x="148" y="96"/>
                </a:cubicBezTo>
                <a:moveTo>
                  <a:pt x="40" y="24"/>
                </a:moveTo>
                <a:cubicBezTo>
                  <a:pt x="164" y="24"/>
                  <a:pt x="164" y="24"/>
                  <a:pt x="164" y="24"/>
                </a:cubicBezTo>
                <a:cubicBezTo>
                  <a:pt x="166" y="24"/>
                  <a:pt x="168" y="22"/>
                  <a:pt x="168" y="20"/>
                </a:cubicBezTo>
                <a:cubicBezTo>
                  <a:pt x="168" y="18"/>
                  <a:pt x="166" y="16"/>
                  <a:pt x="164" y="16"/>
                </a:cubicBezTo>
                <a:cubicBezTo>
                  <a:pt x="40" y="16"/>
                  <a:pt x="40" y="16"/>
                  <a:pt x="40" y="16"/>
                </a:cubicBezTo>
                <a:cubicBezTo>
                  <a:pt x="38" y="16"/>
                  <a:pt x="36" y="18"/>
                  <a:pt x="36" y="20"/>
                </a:cubicBezTo>
                <a:cubicBezTo>
                  <a:pt x="36" y="22"/>
                  <a:pt x="38" y="24"/>
                  <a:pt x="40" y="24"/>
                </a:cubicBezTo>
                <a:moveTo>
                  <a:pt x="52" y="152"/>
                </a:moveTo>
                <a:cubicBezTo>
                  <a:pt x="148" y="152"/>
                  <a:pt x="148" y="152"/>
                  <a:pt x="148" y="152"/>
                </a:cubicBezTo>
                <a:cubicBezTo>
                  <a:pt x="150" y="152"/>
                  <a:pt x="152" y="150"/>
                  <a:pt x="152" y="148"/>
                </a:cubicBezTo>
                <a:cubicBezTo>
                  <a:pt x="152" y="146"/>
                  <a:pt x="150" y="144"/>
                  <a:pt x="148" y="144"/>
                </a:cubicBezTo>
                <a:cubicBezTo>
                  <a:pt x="52" y="144"/>
                  <a:pt x="52" y="144"/>
                  <a:pt x="52" y="144"/>
                </a:cubicBezTo>
                <a:cubicBezTo>
                  <a:pt x="50" y="144"/>
                  <a:pt x="48" y="146"/>
                  <a:pt x="48" y="148"/>
                </a:cubicBezTo>
                <a:cubicBezTo>
                  <a:pt x="48" y="150"/>
                  <a:pt x="50" y="152"/>
                  <a:pt x="52" y="152"/>
                </a:cubicBezTo>
                <a:moveTo>
                  <a:pt x="84" y="64"/>
                </a:moveTo>
                <a:cubicBezTo>
                  <a:pt x="116" y="64"/>
                  <a:pt x="116" y="64"/>
                  <a:pt x="116" y="64"/>
                </a:cubicBezTo>
                <a:cubicBezTo>
                  <a:pt x="118" y="64"/>
                  <a:pt x="120" y="62"/>
                  <a:pt x="120" y="60"/>
                </a:cubicBezTo>
                <a:cubicBezTo>
                  <a:pt x="120" y="58"/>
                  <a:pt x="118" y="56"/>
                  <a:pt x="116" y="56"/>
                </a:cubicBezTo>
                <a:cubicBezTo>
                  <a:pt x="84" y="56"/>
                  <a:pt x="84" y="56"/>
                  <a:pt x="84" y="56"/>
                </a:cubicBezTo>
                <a:cubicBezTo>
                  <a:pt x="82" y="56"/>
                  <a:pt x="80" y="58"/>
                  <a:pt x="80" y="60"/>
                </a:cubicBezTo>
                <a:cubicBezTo>
                  <a:pt x="80" y="62"/>
                  <a:pt x="82" y="64"/>
                  <a:pt x="84" y="64"/>
                </a:cubicBezTo>
                <a:moveTo>
                  <a:pt x="52" y="136"/>
                </a:moveTo>
                <a:cubicBezTo>
                  <a:pt x="148" y="136"/>
                  <a:pt x="148" y="136"/>
                  <a:pt x="148" y="136"/>
                </a:cubicBezTo>
                <a:cubicBezTo>
                  <a:pt x="150" y="136"/>
                  <a:pt x="152" y="134"/>
                  <a:pt x="152" y="132"/>
                </a:cubicBezTo>
                <a:cubicBezTo>
                  <a:pt x="152" y="130"/>
                  <a:pt x="150" y="128"/>
                  <a:pt x="148" y="128"/>
                </a:cubicBezTo>
                <a:cubicBezTo>
                  <a:pt x="52" y="128"/>
                  <a:pt x="52" y="128"/>
                  <a:pt x="52" y="128"/>
                </a:cubicBezTo>
                <a:cubicBezTo>
                  <a:pt x="50" y="128"/>
                  <a:pt x="48" y="130"/>
                  <a:pt x="48" y="132"/>
                </a:cubicBezTo>
                <a:cubicBezTo>
                  <a:pt x="48" y="134"/>
                  <a:pt x="50" y="136"/>
                  <a:pt x="52" y="136"/>
                </a:cubicBezTo>
                <a:moveTo>
                  <a:pt x="168" y="32"/>
                </a:moveTo>
                <a:cubicBezTo>
                  <a:pt x="32" y="32"/>
                  <a:pt x="32" y="32"/>
                  <a:pt x="32" y="32"/>
                </a:cubicBezTo>
                <a:cubicBezTo>
                  <a:pt x="28" y="32"/>
                  <a:pt x="24" y="36"/>
                  <a:pt x="24" y="40"/>
                </a:cubicBezTo>
                <a:cubicBezTo>
                  <a:pt x="24" y="56"/>
                  <a:pt x="24" y="56"/>
                  <a:pt x="24" y="56"/>
                </a:cubicBezTo>
                <a:cubicBezTo>
                  <a:pt x="8" y="56"/>
                  <a:pt x="8" y="56"/>
                  <a:pt x="8" y="56"/>
                </a:cubicBezTo>
                <a:cubicBezTo>
                  <a:pt x="4" y="56"/>
                  <a:pt x="0" y="60"/>
                  <a:pt x="0" y="64"/>
                </a:cubicBezTo>
                <a:cubicBezTo>
                  <a:pt x="0" y="152"/>
                  <a:pt x="0" y="152"/>
                  <a:pt x="0" y="152"/>
                </a:cubicBezTo>
                <a:cubicBezTo>
                  <a:pt x="0" y="165"/>
                  <a:pt x="11" y="176"/>
                  <a:pt x="24" y="176"/>
                </a:cubicBezTo>
                <a:cubicBezTo>
                  <a:pt x="168" y="176"/>
                  <a:pt x="168" y="176"/>
                  <a:pt x="168" y="176"/>
                </a:cubicBezTo>
                <a:cubicBezTo>
                  <a:pt x="172" y="176"/>
                  <a:pt x="176" y="172"/>
                  <a:pt x="176" y="168"/>
                </a:cubicBezTo>
                <a:cubicBezTo>
                  <a:pt x="176" y="40"/>
                  <a:pt x="176" y="40"/>
                  <a:pt x="176" y="40"/>
                </a:cubicBezTo>
                <a:cubicBezTo>
                  <a:pt x="176" y="36"/>
                  <a:pt x="172" y="32"/>
                  <a:pt x="168" y="32"/>
                </a:cubicBezTo>
                <a:moveTo>
                  <a:pt x="168" y="168"/>
                </a:moveTo>
                <a:cubicBezTo>
                  <a:pt x="24" y="168"/>
                  <a:pt x="24" y="168"/>
                  <a:pt x="24" y="168"/>
                </a:cubicBezTo>
                <a:cubicBezTo>
                  <a:pt x="15" y="168"/>
                  <a:pt x="8" y="161"/>
                  <a:pt x="8" y="152"/>
                </a:cubicBezTo>
                <a:cubicBezTo>
                  <a:pt x="8" y="64"/>
                  <a:pt x="8" y="64"/>
                  <a:pt x="8" y="64"/>
                </a:cubicBezTo>
                <a:cubicBezTo>
                  <a:pt x="24" y="64"/>
                  <a:pt x="24" y="64"/>
                  <a:pt x="24" y="64"/>
                </a:cubicBezTo>
                <a:cubicBezTo>
                  <a:pt x="24" y="148"/>
                  <a:pt x="24" y="148"/>
                  <a:pt x="24" y="148"/>
                </a:cubicBezTo>
                <a:cubicBezTo>
                  <a:pt x="24" y="150"/>
                  <a:pt x="26" y="152"/>
                  <a:pt x="28" y="152"/>
                </a:cubicBezTo>
                <a:cubicBezTo>
                  <a:pt x="30" y="152"/>
                  <a:pt x="32" y="150"/>
                  <a:pt x="32" y="148"/>
                </a:cubicBezTo>
                <a:cubicBezTo>
                  <a:pt x="32" y="40"/>
                  <a:pt x="32" y="40"/>
                  <a:pt x="32" y="40"/>
                </a:cubicBezTo>
                <a:cubicBezTo>
                  <a:pt x="168" y="40"/>
                  <a:pt x="168" y="40"/>
                  <a:pt x="168" y="40"/>
                </a:cubicBezTo>
                <a:lnTo>
                  <a:pt x="168" y="168"/>
                </a:lnTo>
                <a:close/>
                <a:moveTo>
                  <a:pt x="68" y="64"/>
                </a:moveTo>
                <a:cubicBezTo>
                  <a:pt x="70" y="64"/>
                  <a:pt x="72" y="62"/>
                  <a:pt x="72" y="60"/>
                </a:cubicBezTo>
                <a:cubicBezTo>
                  <a:pt x="72" y="58"/>
                  <a:pt x="70" y="56"/>
                  <a:pt x="68" y="56"/>
                </a:cubicBezTo>
                <a:cubicBezTo>
                  <a:pt x="66" y="56"/>
                  <a:pt x="64" y="58"/>
                  <a:pt x="64" y="60"/>
                </a:cubicBezTo>
                <a:cubicBezTo>
                  <a:pt x="64" y="62"/>
                  <a:pt x="66" y="64"/>
                  <a:pt x="68" y="64"/>
                </a:cubicBezTo>
                <a:moveTo>
                  <a:pt x="52" y="120"/>
                </a:moveTo>
                <a:cubicBezTo>
                  <a:pt x="92" y="120"/>
                  <a:pt x="92" y="120"/>
                  <a:pt x="92" y="120"/>
                </a:cubicBezTo>
                <a:cubicBezTo>
                  <a:pt x="94" y="120"/>
                  <a:pt x="96" y="118"/>
                  <a:pt x="96" y="116"/>
                </a:cubicBezTo>
                <a:cubicBezTo>
                  <a:pt x="96" y="84"/>
                  <a:pt x="96" y="84"/>
                  <a:pt x="96" y="84"/>
                </a:cubicBezTo>
                <a:cubicBezTo>
                  <a:pt x="96" y="82"/>
                  <a:pt x="94" y="80"/>
                  <a:pt x="92" y="80"/>
                </a:cubicBezTo>
                <a:cubicBezTo>
                  <a:pt x="52" y="80"/>
                  <a:pt x="52" y="80"/>
                  <a:pt x="52" y="80"/>
                </a:cubicBezTo>
                <a:cubicBezTo>
                  <a:pt x="50" y="80"/>
                  <a:pt x="48" y="82"/>
                  <a:pt x="48" y="84"/>
                </a:cubicBezTo>
                <a:cubicBezTo>
                  <a:pt x="48" y="116"/>
                  <a:pt x="48" y="116"/>
                  <a:pt x="48" y="116"/>
                </a:cubicBezTo>
                <a:cubicBezTo>
                  <a:pt x="48" y="118"/>
                  <a:pt x="50" y="120"/>
                  <a:pt x="52" y="120"/>
                </a:cubicBezTo>
                <a:moveTo>
                  <a:pt x="56" y="88"/>
                </a:moveTo>
                <a:cubicBezTo>
                  <a:pt x="88" y="88"/>
                  <a:pt x="88" y="88"/>
                  <a:pt x="88" y="88"/>
                </a:cubicBezTo>
                <a:cubicBezTo>
                  <a:pt x="88" y="112"/>
                  <a:pt x="88" y="112"/>
                  <a:pt x="88" y="112"/>
                </a:cubicBezTo>
                <a:cubicBezTo>
                  <a:pt x="56" y="112"/>
                  <a:pt x="56" y="112"/>
                  <a:pt x="56" y="112"/>
                </a:cubicBezTo>
                <a:lnTo>
                  <a:pt x="56" y="88"/>
                </a:lnTo>
                <a:close/>
                <a:moveTo>
                  <a:pt x="52" y="64"/>
                </a:moveTo>
                <a:cubicBezTo>
                  <a:pt x="54" y="64"/>
                  <a:pt x="56" y="62"/>
                  <a:pt x="56" y="60"/>
                </a:cubicBezTo>
                <a:cubicBezTo>
                  <a:pt x="56" y="58"/>
                  <a:pt x="54" y="56"/>
                  <a:pt x="52" y="56"/>
                </a:cubicBezTo>
                <a:cubicBezTo>
                  <a:pt x="50" y="56"/>
                  <a:pt x="48" y="58"/>
                  <a:pt x="48" y="60"/>
                </a:cubicBezTo>
                <a:cubicBezTo>
                  <a:pt x="48" y="62"/>
                  <a:pt x="50" y="64"/>
                  <a:pt x="52" y="64"/>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38966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with low confidence">
            <a:extLst>
              <a:ext uri="{FF2B5EF4-FFF2-40B4-BE49-F238E27FC236}">
                <a16:creationId xmlns:a16="http://schemas.microsoft.com/office/drawing/2014/main" id="{B4A1A2A8-3926-4042-BFBE-3DF6FDE0192A}"/>
              </a:ext>
            </a:extLst>
          </p:cNvPr>
          <p:cNvPicPr>
            <a:picLocks noChangeAspect="1"/>
          </p:cNvPicPr>
          <p:nvPr/>
        </p:nvPicPr>
        <p:blipFill rotWithShape="1">
          <a:blip r:embed="rId2"/>
          <a:srcRect r="1" b="30263"/>
          <a:stretch/>
        </p:blipFill>
        <p:spPr>
          <a:xfrm>
            <a:off x="6" y="-1"/>
            <a:ext cx="6000749" cy="3911828"/>
          </a:xfrm>
          <a:custGeom>
            <a:avLst/>
            <a:gdLst/>
            <a:ahLst/>
            <a:cxnLst/>
            <a:rect l="l" t="t" r="r" b="b"/>
            <a:pathLst>
              <a:path w="6000749" h="3911828">
                <a:moveTo>
                  <a:pt x="0" y="0"/>
                </a:moveTo>
                <a:lnTo>
                  <a:pt x="6000749" y="0"/>
                </a:lnTo>
                <a:lnTo>
                  <a:pt x="6000749" y="3767827"/>
                </a:lnTo>
                <a:lnTo>
                  <a:pt x="5572124" y="3740378"/>
                </a:lnTo>
                <a:lnTo>
                  <a:pt x="0" y="3911828"/>
                </a:lnTo>
                <a:close/>
              </a:path>
            </a:pathLst>
          </a:custGeom>
        </p:spPr>
      </p:pic>
      <p:pic>
        <p:nvPicPr>
          <p:cNvPr id="5" name="Picture 4" descr="Diagram&#10;&#10;Description automatically generated">
            <a:extLst>
              <a:ext uri="{FF2B5EF4-FFF2-40B4-BE49-F238E27FC236}">
                <a16:creationId xmlns:a16="http://schemas.microsoft.com/office/drawing/2014/main" id="{357DD70D-0109-4AD5-82DD-3A140384EF51}"/>
              </a:ext>
            </a:extLst>
          </p:cNvPr>
          <p:cNvPicPr>
            <a:picLocks noChangeAspect="1"/>
          </p:cNvPicPr>
          <p:nvPr/>
        </p:nvPicPr>
        <p:blipFill rotWithShape="1">
          <a:blip r:embed="rId3"/>
          <a:srcRect r="27023" b="1"/>
          <a:stretch/>
        </p:blipFill>
        <p:spPr>
          <a:xfrm>
            <a:off x="6191245" y="-1"/>
            <a:ext cx="6000750" cy="3988028"/>
          </a:xfrm>
          <a:custGeom>
            <a:avLst/>
            <a:gdLst/>
            <a:ahLst/>
            <a:cxnLst/>
            <a:rect l="l" t="t" r="r" b="b"/>
            <a:pathLst>
              <a:path w="6000750" h="3988028">
                <a:moveTo>
                  <a:pt x="0" y="0"/>
                </a:moveTo>
                <a:lnTo>
                  <a:pt x="6000750" y="0"/>
                </a:lnTo>
                <a:lnTo>
                  <a:pt x="6000750" y="797153"/>
                </a:lnTo>
                <a:lnTo>
                  <a:pt x="6000750" y="2634343"/>
                </a:lnTo>
                <a:lnTo>
                  <a:pt x="6000750" y="3911828"/>
                </a:lnTo>
                <a:lnTo>
                  <a:pt x="3248025" y="3988028"/>
                </a:lnTo>
                <a:lnTo>
                  <a:pt x="0" y="3780026"/>
                </a:lnTo>
                <a:close/>
              </a:path>
            </a:pathLst>
          </a:custGeom>
        </p:spPr>
      </p:pic>
      <p:grpSp>
        <p:nvGrpSpPr>
          <p:cNvPr id="16" name="Group 15">
            <a:extLst>
              <a:ext uri="{FF2B5EF4-FFF2-40B4-BE49-F238E27FC236}">
                <a16:creationId xmlns:a16="http://schemas.microsoft.com/office/drawing/2014/main" id="{AC0B7807-0C83-4963-821A-69B172722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7" name="Freeform: Shape 16">
              <a:extLst>
                <a:ext uri="{FF2B5EF4-FFF2-40B4-BE49-F238E27FC236}">
                  <a16:creationId xmlns:a16="http://schemas.microsoft.com/office/drawing/2014/main" id="{BB027EC7-3252-48A2-A7A4-1741F72E4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4EBC51E4-7477-4290-BBD0-18AD942C3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1" name="Picture 10">
            <a:extLst>
              <a:ext uri="{FF2B5EF4-FFF2-40B4-BE49-F238E27FC236}">
                <a16:creationId xmlns:a16="http://schemas.microsoft.com/office/drawing/2014/main" id="{D1878261-568A-4C75-B24B-8AD48CDFFB12}"/>
              </a:ext>
            </a:extLst>
          </p:cNvPr>
          <p:cNvPicPr>
            <a:picLocks noChangeAspect="1"/>
          </p:cNvPicPr>
          <p:nvPr/>
        </p:nvPicPr>
        <p:blipFill>
          <a:blip r:embed="rId5"/>
          <a:stretch>
            <a:fillRect/>
          </a:stretch>
        </p:blipFill>
        <p:spPr>
          <a:xfrm>
            <a:off x="8473390" y="4465736"/>
            <a:ext cx="2880411" cy="2062459"/>
          </a:xfrm>
          <a:prstGeom prst="rect">
            <a:avLst/>
          </a:prstGeom>
        </p:spPr>
      </p:pic>
      <p:sp>
        <p:nvSpPr>
          <p:cNvPr id="10" name="TextBox 9">
            <a:extLst>
              <a:ext uri="{FF2B5EF4-FFF2-40B4-BE49-F238E27FC236}">
                <a16:creationId xmlns:a16="http://schemas.microsoft.com/office/drawing/2014/main" id="{B7C309DB-6F69-4C24-BF3A-22FAF77F369B}"/>
              </a:ext>
            </a:extLst>
          </p:cNvPr>
          <p:cNvSpPr txBox="1"/>
          <p:nvPr/>
        </p:nvSpPr>
        <p:spPr>
          <a:xfrm>
            <a:off x="507415" y="4896800"/>
            <a:ext cx="5588585" cy="1200329"/>
          </a:xfrm>
          <a:prstGeom prst="rect">
            <a:avLst/>
          </a:prstGeom>
          <a:noFill/>
        </p:spPr>
        <p:txBody>
          <a:bodyPr wrap="square" rtlCol="0">
            <a:spAutoFit/>
          </a:bodyPr>
          <a:lstStyle/>
          <a:p>
            <a:pPr algn="ctr"/>
            <a:r>
              <a:rPr lang="en-US" sz="3600" b="1" dirty="0">
                <a:solidFill>
                  <a:schemeClr val="bg1"/>
                </a:solidFill>
                <a:latin typeface="Poppins" pitchFamily="2" charset="77"/>
                <a:cs typeface="Poppins" pitchFamily="2" charset="77"/>
              </a:rPr>
              <a:t>PREDICT THE SCAN-TIME &amp; OPTIMIZE THE EFFICIENCY</a:t>
            </a:r>
          </a:p>
        </p:txBody>
      </p:sp>
    </p:spTree>
    <p:extLst>
      <p:ext uri="{BB962C8B-B14F-4D97-AF65-F5344CB8AC3E}">
        <p14:creationId xmlns:p14="http://schemas.microsoft.com/office/powerpoint/2010/main" val="2653020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5836D33D-98F5-394A-A77E-6B8DDA2B2049}"/>
              </a:ext>
            </a:extLst>
          </p:cNvPr>
          <p:cNvSpPr txBox="1"/>
          <p:nvPr/>
        </p:nvSpPr>
        <p:spPr>
          <a:xfrm>
            <a:off x="1404592" y="260337"/>
            <a:ext cx="3734485" cy="646331"/>
          </a:xfrm>
          <a:prstGeom prst="rect">
            <a:avLst/>
          </a:prstGeom>
          <a:noFill/>
        </p:spPr>
        <p:txBody>
          <a:bodyPr wrap="none" rtlCol="0">
            <a:spAutoFit/>
          </a:bodyPr>
          <a:lstStyle/>
          <a:p>
            <a:pPr algn="ctr"/>
            <a:r>
              <a:rPr lang="en-US" sz="3600" b="1" dirty="0">
                <a:solidFill>
                  <a:schemeClr val="tx2"/>
                </a:solidFill>
                <a:latin typeface="Poppins" pitchFamily="2" charset="77"/>
                <a:cs typeface="Poppins" pitchFamily="2" charset="77"/>
              </a:rPr>
              <a:t>OVERALL PROCESS</a:t>
            </a:r>
          </a:p>
        </p:txBody>
      </p:sp>
      <p:sp>
        <p:nvSpPr>
          <p:cNvPr id="61" name="Shape 19221">
            <a:extLst>
              <a:ext uri="{FF2B5EF4-FFF2-40B4-BE49-F238E27FC236}">
                <a16:creationId xmlns:a16="http://schemas.microsoft.com/office/drawing/2014/main" id="{02FC4C6A-4301-1744-AA6C-9A416CB28E88}"/>
              </a:ext>
            </a:extLst>
          </p:cNvPr>
          <p:cNvSpPr/>
          <p:nvPr/>
        </p:nvSpPr>
        <p:spPr>
          <a:xfrm flipV="1">
            <a:off x="5519885" y="5599480"/>
            <a:ext cx="1682605" cy="0"/>
          </a:xfrm>
          <a:prstGeom prst="line">
            <a:avLst/>
          </a:prstGeom>
          <a:noFill/>
          <a:ln w="38100" cap="flat">
            <a:solidFill>
              <a:schemeClr val="bg1">
                <a:lumMod val="85000"/>
              </a:schemeClr>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62" name="Shape 19222">
            <a:extLst>
              <a:ext uri="{FF2B5EF4-FFF2-40B4-BE49-F238E27FC236}">
                <a16:creationId xmlns:a16="http://schemas.microsoft.com/office/drawing/2014/main" id="{7FB71993-C921-024F-9BB5-218D84E5DEBE}"/>
              </a:ext>
            </a:extLst>
          </p:cNvPr>
          <p:cNvSpPr/>
          <p:nvPr/>
        </p:nvSpPr>
        <p:spPr>
          <a:xfrm flipV="1">
            <a:off x="4739987" y="4588764"/>
            <a:ext cx="2462502" cy="0"/>
          </a:xfrm>
          <a:prstGeom prst="line">
            <a:avLst/>
          </a:prstGeom>
          <a:noFill/>
          <a:ln w="38100" cap="flat">
            <a:solidFill>
              <a:schemeClr val="bg1">
                <a:lumMod val="85000"/>
              </a:schemeClr>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63" name="Shape 19223">
            <a:extLst>
              <a:ext uri="{FF2B5EF4-FFF2-40B4-BE49-F238E27FC236}">
                <a16:creationId xmlns:a16="http://schemas.microsoft.com/office/drawing/2014/main" id="{E5601513-6DD8-234F-A464-E781AB30DEDF}"/>
              </a:ext>
            </a:extLst>
          </p:cNvPr>
          <p:cNvSpPr/>
          <p:nvPr/>
        </p:nvSpPr>
        <p:spPr>
          <a:xfrm flipV="1">
            <a:off x="2756841" y="2568273"/>
            <a:ext cx="4445648" cy="0"/>
          </a:xfrm>
          <a:prstGeom prst="line">
            <a:avLst/>
          </a:prstGeom>
          <a:noFill/>
          <a:ln w="38100" cap="flat">
            <a:solidFill>
              <a:schemeClr val="bg1">
                <a:lumMod val="85000"/>
              </a:schemeClr>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64" name="Shape 19224">
            <a:extLst>
              <a:ext uri="{FF2B5EF4-FFF2-40B4-BE49-F238E27FC236}">
                <a16:creationId xmlns:a16="http://schemas.microsoft.com/office/drawing/2014/main" id="{70258B65-E09F-8741-B12D-3A11558301DB}"/>
              </a:ext>
            </a:extLst>
          </p:cNvPr>
          <p:cNvSpPr/>
          <p:nvPr/>
        </p:nvSpPr>
        <p:spPr>
          <a:xfrm flipV="1">
            <a:off x="3574931" y="3587998"/>
            <a:ext cx="3620998" cy="0"/>
          </a:xfrm>
          <a:prstGeom prst="line">
            <a:avLst/>
          </a:prstGeom>
          <a:noFill/>
          <a:ln w="38100" cap="flat">
            <a:solidFill>
              <a:schemeClr val="bg1">
                <a:lumMod val="85000"/>
              </a:schemeClr>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65" name="Shape 19225">
            <a:extLst>
              <a:ext uri="{FF2B5EF4-FFF2-40B4-BE49-F238E27FC236}">
                <a16:creationId xmlns:a16="http://schemas.microsoft.com/office/drawing/2014/main" id="{F9A45145-E3A8-CD45-ADAA-49CD98E78CDD}"/>
              </a:ext>
            </a:extLst>
          </p:cNvPr>
          <p:cNvSpPr/>
          <p:nvPr/>
        </p:nvSpPr>
        <p:spPr>
          <a:xfrm flipV="1">
            <a:off x="1784125" y="1554435"/>
            <a:ext cx="5411805" cy="0"/>
          </a:xfrm>
          <a:prstGeom prst="line">
            <a:avLst/>
          </a:prstGeom>
          <a:noFill/>
          <a:ln w="38100" cap="flat">
            <a:solidFill>
              <a:schemeClr val="bg1">
                <a:lumMod val="85000"/>
              </a:schemeClr>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51" name="Shape 19233">
            <a:extLst>
              <a:ext uri="{FF2B5EF4-FFF2-40B4-BE49-F238E27FC236}">
                <a16:creationId xmlns:a16="http://schemas.microsoft.com/office/drawing/2014/main" id="{2A771C02-2D00-8A4C-B357-41143526229B}"/>
              </a:ext>
            </a:extLst>
          </p:cNvPr>
          <p:cNvSpPr/>
          <p:nvPr/>
        </p:nvSpPr>
        <p:spPr>
          <a:xfrm>
            <a:off x="914505" y="2107581"/>
            <a:ext cx="1359822" cy="38499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1">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70" name="Freeform 69">
            <a:extLst>
              <a:ext uri="{FF2B5EF4-FFF2-40B4-BE49-F238E27FC236}">
                <a16:creationId xmlns:a16="http://schemas.microsoft.com/office/drawing/2014/main" id="{AA16BFE5-EA64-7245-A456-22202D759DFA}"/>
              </a:ext>
            </a:extLst>
          </p:cNvPr>
          <p:cNvSpPr/>
          <p:nvPr/>
        </p:nvSpPr>
        <p:spPr>
          <a:xfrm>
            <a:off x="1594537" y="2299899"/>
            <a:ext cx="681922" cy="3290048"/>
          </a:xfrm>
          <a:custGeom>
            <a:avLst/>
            <a:gdLst>
              <a:gd name="connsiteX0" fmla="*/ 1240295 w 1240295"/>
              <a:gd name="connsiteY0" fmla="*/ 0 h 5984018"/>
              <a:gd name="connsiteX1" fmla="*/ 1240295 w 1240295"/>
              <a:gd name="connsiteY1" fmla="*/ 2123899 h 5984018"/>
              <a:gd name="connsiteX2" fmla="*/ 1236640 w 1240295"/>
              <a:gd name="connsiteY2" fmla="*/ 2124934 h 5984018"/>
              <a:gd name="connsiteX3" fmla="*/ 1236640 w 1240295"/>
              <a:gd name="connsiteY3" fmla="*/ 5633957 h 5984018"/>
              <a:gd name="connsiteX4" fmla="*/ 0 w 1240295"/>
              <a:gd name="connsiteY4" fmla="*/ 5984018 h 5984018"/>
              <a:gd name="connsiteX5" fmla="*/ 0 w 1240295"/>
              <a:gd name="connsiteY5" fmla="*/ 2443417 h 5984018"/>
              <a:gd name="connsiteX6" fmla="*/ 3655 w 1240295"/>
              <a:gd name="connsiteY6" fmla="*/ 2442380 h 5984018"/>
              <a:gd name="connsiteX7" fmla="*/ 3655 w 1240295"/>
              <a:gd name="connsiteY7" fmla="*/ 350948 h 5984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0295" h="5984018">
                <a:moveTo>
                  <a:pt x="1240295" y="0"/>
                </a:moveTo>
                <a:lnTo>
                  <a:pt x="1240295" y="2123899"/>
                </a:lnTo>
                <a:lnTo>
                  <a:pt x="1236640" y="2124934"/>
                </a:lnTo>
                <a:lnTo>
                  <a:pt x="1236640" y="5633957"/>
                </a:lnTo>
                <a:lnTo>
                  <a:pt x="0" y="5984018"/>
                </a:lnTo>
                <a:lnTo>
                  <a:pt x="0" y="2443417"/>
                </a:lnTo>
                <a:lnTo>
                  <a:pt x="3655" y="2442380"/>
                </a:lnTo>
                <a:lnTo>
                  <a:pt x="3655" y="350948"/>
                </a:lnTo>
                <a:close/>
              </a:path>
            </a:pathLst>
          </a:custGeom>
          <a:solidFill>
            <a:schemeClr val="accent1">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69" name="Freeform 68">
            <a:extLst>
              <a:ext uri="{FF2B5EF4-FFF2-40B4-BE49-F238E27FC236}">
                <a16:creationId xmlns:a16="http://schemas.microsoft.com/office/drawing/2014/main" id="{DE569491-44A2-BD4D-B484-F97F54609598}"/>
              </a:ext>
            </a:extLst>
          </p:cNvPr>
          <p:cNvSpPr/>
          <p:nvPr/>
        </p:nvSpPr>
        <p:spPr>
          <a:xfrm>
            <a:off x="916636" y="2299899"/>
            <a:ext cx="679912" cy="3289672"/>
          </a:xfrm>
          <a:custGeom>
            <a:avLst/>
            <a:gdLst>
              <a:gd name="connsiteX0" fmla="*/ 0 w 1236640"/>
              <a:gd name="connsiteY0" fmla="*/ 0 h 5983334"/>
              <a:gd name="connsiteX1" fmla="*/ 1236640 w 1236640"/>
              <a:gd name="connsiteY1" fmla="*/ 350948 h 5983334"/>
              <a:gd name="connsiteX2" fmla="*/ 1236640 w 1236640"/>
              <a:gd name="connsiteY2" fmla="*/ 2443355 h 5983334"/>
              <a:gd name="connsiteX3" fmla="*/ 1236640 w 1236640"/>
              <a:gd name="connsiteY3" fmla="*/ 2474045 h 5983334"/>
              <a:gd name="connsiteX4" fmla="*/ 1236640 w 1236640"/>
              <a:gd name="connsiteY4" fmla="*/ 5983334 h 5983334"/>
              <a:gd name="connsiteX5" fmla="*/ 0 w 1236640"/>
              <a:gd name="connsiteY5" fmla="*/ 5633155 h 5983334"/>
              <a:gd name="connsiteX6" fmla="*/ 0 w 1236640"/>
              <a:gd name="connsiteY6" fmla="*/ 2123899 h 5983334"/>
              <a:gd name="connsiteX7" fmla="*/ 0 w 1236640"/>
              <a:gd name="connsiteY7" fmla="*/ 2092455 h 598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6640" h="5983334">
                <a:moveTo>
                  <a:pt x="0" y="0"/>
                </a:moveTo>
                <a:lnTo>
                  <a:pt x="1236640" y="350948"/>
                </a:lnTo>
                <a:lnTo>
                  <a:pt x="1236640" y="2443355"/>
                </a:lnTo>
                <a:lnTo>
                  <a:pt x="1236640" y="2474045"/>
                </a:lnTo>
                <a:lnTo>
                  <a:pt x="1236640" y="5983334"/>
                </a:lnTo>
                <a:lnTo>
                  <a:pt x="0" y="5633155"/>
                </a:lnTo>
                <a:lnTo>
                  <a:pt x="0" y="2123899"/>
                </a:lnTo>
                <a:lnTo>
                  <a:pt x="0" y="2092455"/>
                </a:lnTo>
                <a:close/>
              </a:path>
            </a:pathLst>
          </a:custGeom>
          <a:solidFill>
            <a:schemeClr val="accent1"/>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49" name="Shape 19239">
            <a:extLst>
              <a:ext uri="{FF2B5EF4-FFF2-40B4-BE49-F238E27FC236}">
                <a16:creationId xmlns:a16="http://schemas.microsoft.com/office/drawing/2014/main" id="{5073A931-15F3-254E-ADF1-ED839FAE47BD}"/>
              </a:ext>
            </a:extLst>
          </p:cNvPr>
          <p:cNvSpPr/>
          <p:nvPr/>
        </p:nvSpPr>
        <p:spPr>
          <a:xfrm>
            <a:off x="1216603" y="1667293"/>
            <a:ext cx="757757" cy="757744"/>
          </a:xfrm>
          <a:prstGeom prst="ellipse">
            <a:avLst/>
          </a:prstGeom>
          <a:solidFill>
            <a:schemeClr val="accent1"/>
          </a:solidFill>
          <a:ln w="12700" cap="flat">
            <a:noFill/>
            <a:miter lim="400000"/>
          </a:ln>
          <a:effectLst/>
        </p:spPr>
        <p:txBody>
          <a:bodyPr wrap="square" lIns="35719" tIns="35719" rIns="35719" bIns="35719"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10" dirty="0">
              <a:latin typeface="Lato Light" panose="020F0502020204030203" pitchFamily="34" charset="0"/>
              <a:ea typeface="Lato Light" panose="020F0502020204030203" pitchFamily="34" charset="0"/>
              <a:cs typeface="Lato Light" panose="020F0502020204030203" pitchFamily="34" charset="0"/>
            </a:endParaRPr>
          </a:p>
        </p:txBody>
      </p:sp>
      <p:sp>
        <p:nvSpPr>
          <p:cNvPr id="42" name="Shape 19243">
            <a:extLst>
              <a:ext uri="{FF2B5EF4-FFF2-40B4-BE49-F238E27FC236}">
                <a16:creationId xmlns:a16="http://schemas.microsoft.com/office/drawing/2014/main" id="{95D8424D-E209-3941-8D75-EF52C0E826BF}"/>
              </a:ext>
            </a:extLst>
          </p:cNvPr>
          <p:cNvSpPr/>
          <p:nvPr/>
        </p:nvSpPr>
        <p:spPr>
          <a:xfrm>
            <a:off x="1699613" y="2887680"/>
            <a:ext cx="1362835" cy="3858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2">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71" name="Freeform 70">
            <a:extLst>
              <a:ext uri="{FF2B5EF4-FFF2-40B4-BE49-F238E27FC236}">
                <a16:creationId xmlns:a16="http://schemas.microsoft.com/office/drawing/2014/main" id="{AFEF73AF-1DB1-9944-8786-604F4449049C}"/>
              </a:ext>
            </a:extLst>
          </p:cNvPr>
          <p:cNvSpPr/>
          <p:nvPr/>
        </p:nvSpPr>
        <p:spPr>
          <a:xfrm>
            <a:off x="2381152" y="3077470"/>
            <a:ext cx="681417" cy="2736273"/>
          </a:xfrm>
          <a:custGeom>
            <a:avLst/>
            <a:gdLst>
              <a:gd name="connsiteX0" fmla="*/ 1239378 w 1239378"/>
              <a:gd name="connsiteY0" fmla="*/ 0 h 4976799"/>
              <a:gd name="connsiteX1" fmla="*/ 1239378 w 1239378"/>
              <a:gd name="connsiteY1" fmla="*/ 2102469 h 4976799"/>
              <a:gd name="connsiteX2" fmla="*/ 1239378 w 1239378"/>
              <a:gd name="connsiteY2" fmla="*/ 2134026 h 4976799"/>
              <a:gd name="connsiteX3" fmla="*/ 1239378 w 1239378"/>
              <a:gd name="connsiteY3" fmla="*/ 4625891 h 4976799"/>
              <a:gd name="connsiteX4" fmla="*/ 0 w 1239378"/>
              <a:gd name="connsiteY4" fmla="*/ 4976799 h 4976799"/>
              <a:gd name="connsiteX5" fmla="*/ 0 w 1239378"/>
              <a:gd name="connsiteY5" fmla="*/ 2484903 h 4976799"/>
              <a:gd name="connsiteX6" fmla="*/ 0 w 1239378"/>
              <a:gd name="connsiteY6" fmla="*/ 2454175 h 4976799"/>
              <a:gd name="connsiteX7" fmla="*/ 0 w 1239378"/>
              <a:gd name="connsiteY7" fmla="*/ 351683 h 49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9378" h="4976799">
                <a:moveTo>
                  <a:pt x="1239378" y="0"/>
                </a:moveTo>
                <a:lnTo>
                  <a:pt x="1239378" y="2102469"/>
                </a:lnTo>
                <a:lnTo>
                  <a:pt x="1239378" y="2134026"/>
                </a:lnTo>
                <a:lnTo>
                  <a:pt x="1239378" y="4625891"/>
                </a:lnTo>
                <a:lnTo>
                  <a:pt x="0" y="4976799"/>
                </a:lnTo>
                <a:lnTo>
                  <a:pt x="0" y="2484903"/>
                </a:lnTo>
                <a:lnTo>
                  <a:pt x="0" y="2454175"/>
                </a:lnTo>
                <a:lnTo>
                  <a:pt x="0" y="351683"/>
                </a:lnTo>
                <a:close/>
              </a:path>
            </a:pathLst>
          </a:custGeom>
          <a:solidFill>
            <a:schemeClr val="accent2">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72" name="Freeform 71">
            <a:extLst>
              <a:ext uri="{FF2B5EF4-FFF2-40B4-BE49-F238E27FC236}">
                <a16:creationId xmlns:a16="http://schemas.microsoft.com/office/drawing/2014/main" id="{5BDD096D-21F3-A844-83F5-25F3A877CDC8}"/>
              </a:ext>
            </a:extLst>
          </p:cNvPr>
          <p:cNvSpPr/>
          <p:nvPr/>
        </p:nvSpPr>
        <p:spPr>
          <a:xfrm>
            <a:off x="1699735" y="3080424"/>
            <a:ext cx="681419" cy="2727257"/>
          </a:xfrm>
          <a:custGeom>
            <a:avLst/>
            <a:gdLst>
              <a:gd name="connsiteX0" fmla="*/ 0 w 1239380"/>
              <a:gd name="connsiteY0" fmla="*/ 0 h 4960400"/>
              <a:gd name="connsiteX1" fmla="*/ 1239380 w 1239380"/>
              <a:gd name="connsiteY1" fmla="*/ 351726 h 4960400"/>
              <a:gd name="connsiteX2" fmla="*/ 1239380 w 1239380"/>
              <a:gd name="connsiteY2" fmla="*/ 2448778 h 4960400"/>
              <a:gd name="connsiteX3" fmla="*/ 1239380 w 1239380"/>
              <a:gd name="connsiteY3" fmla="*/ 2479531 h 4960400"/>
              <a:gd name="connsiteX4" fmla="*/ 1239380 w 1239380"/>
              <a:gd name="connsiteY4" fmla="*/ 4960400 h 4960400"/>
              <a:gd name="connsiteX5" fmla="*/ 0 w 1239380"/>
              <a:gd name="connsiteY5" fmla="*/ 4609513 h 4960400"/>
              <a:gd name="connsiteX6" fmla="*/ 0 w 1239380"/>
              <a:gd name="connsiteY6" fmla="*/ 2128609 h 4960400"/>
              <a:gd name="connsiteX7" fmla="*/ 0 w 1239380"/>
              <a:gd name="connsiteY7" fmla="*/ 2097095 h 49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9380" h="4960400">
                <a:moveTo>
                  <a:pt x="0" y="0"/>
                </a:moveTo>
                <a:lnTo>
                  <a:pt x="1239380" y="351726"/>
                </a:lnTo>
                <a:lnTo>
                  <a:pt x="1239380" y="2448778"/>
                </a:lnTo>
                <a:lnTo>
                  <a:pt x="1239380" y="2479531"/>
                </a:lnTo>
                <a:lnTo>
                  <a:pt x="1239380" y="4960400"/>
                </a:lnTo>
                <a:lnTo>
                  <a:pt x="0" y="4609513"/>
                </a:lnTo>
                <a:lnTo>
                  <a:pt x="0" y="2128609"/>
                </a:lnTo>
                <a:lnTo>
                  <a:pt x="0" y="2097095"/>
                </a:lnTo>
                <a:close/>
              </a:path>
            </a:pathLst>
          </a:custGeom>
          <a:solidFill>
            <a:schemeClr val="accent2"/>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32" name="Shape 19253">
            <a:extLst>
              <a:ext uri="{FF2B5EF4-FFF2-40B4-BE49-F238E27FC236}">
                <a16:creationId xmlns:a16="http://schemas.microsoft.com/office/drawing/2014/main" id="{1F6F1268-70E3-9C4B-8A59-881A68394E2B}"/>
              </a:ext>
            </a:extLst>
          </p:cNvPr>
          <p:cNvSpPr/>
          <p:nvPr/>
        </p:nvSpPr>
        <p:spPr>
          <a:xfrm>
            <a:off x="2485724" y="3652064"/>
            <a:ext cx="1363839" cy="38612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3">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74" name="Freeform 73">
            <a:extLst>
              <a:ext uri="{FF2B5EF4-FFF2-40B4-BE49-F238E27FC236}">
                <a16:creationId xmlns:a16="http://schemas.microsoft.com/office/drawing/2014/main" id="{799317C4-584E-B04A-BCD8-84072854938E}"/>
              </a:ext>
            </a:extLst>
          </p:cNvPr>
          <p:cNvSpPr/>
          <p:nvPr/>
        </p:nvSpPr>
        <p:spPr>
          <a:xfrm>
            <a:off x="3167764" y="3844951"/>
            <a:ext cx="681922" cy="2185530"/>
          </a:xfrm>
          <a:custGeom>
            <a:avLst/>
            <a:gdLst>
              <a:gd name="connsiteX0" fmla="*/ 1240295 w 1240295"/>
              <a:gd name="connsiteY0" fmla="*/ 0 h 3975095"/>
              <a:gd name="connsiteX1" fmla="*/ 1240295 w 1240295"/>
              <a:gd name="connsiteY1" fmla="*/ 354134 h 3975095"/>
              <a:gd name="connsiteX2" fmla="*/ 1240295 w 1240295"/>
              <a:gd name="connsiteY2" fmla="*/ 2130177 h 3975095"/>
              <a:gd name="connsiteX3" fmla="*/ 1240295 w 1240295"/>
              <a:gd name="connsiteY3" fmla="*/ 3623895 h 3975095"/>
              <a:gd name="connsiteX4" fmla="*/ 0 w 1240295"/>
              <a:gd name="connsiteY4" fmla="*/ 3975095 h 3975095"/>
              <a:gd name="connsiteX5" fmla="*/ 0 w 1240295"/>
              <a:gd name="connsiteY5" fmla="*/ 2481358 h 3975095"/>
              <a:gd name="connsiteX6" fmla="*/ 0 w 1240295"/>
              <a:gd name="connsiteY6" fmla="*/ 706004 h 3975095"/>
              <a:gd name="connsiteX7" fmla="*/ 0 w 1240295"/>
              <a:gd name="connsiteY7" fmla="*/ 351985 h 397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0295" h="3975095">
                <a:moveTo>
                  <a:pt x="1240295" y="0"/>
                </a:moveTo>
                <a:lnTo>
                  <a:pt x="1240295" y="354134"/>
                </a:lnTo>
                <a:lnTo>
                  <a:pt x="1240295" y="2130177"/>
                </a:lnTo>
                <a:lnTo>
                  <a:pt x="1240295" y="3623895"/>
                </a:lnTo>
                <a:lnTo>
                  <a:pt x="0" y="3975095"/>
                </a:lnTo>
                <a:lnTo>
                  <a:pt x="0" y="2481358"/>
                </a:lnTo>
                <a:lnTo>
                  <a:pt x="0" y="706004"/>
                </a:lnTo>
                <a:lnTo>
                  <a:pt x="0" y="351985"/>
                </a:lnTo>
                <a:close/>
              </a:path>
            </a:pathLst>
          </a:custGeom>
          <a:solidFill>
            <a:schemeClr val="accent3">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73" name="Freeform 72">
            <a:extLst>
              <a:ext uri="{FF2B5EF4-FFF2-40B4-BE49-F238E27FC236}">
                <a16:creationId xmlns:a16="http://schemas.microsoft.com/office/drawing/2014/main" id="{5E0E32B2-6160-A944-9B58-AF686083ADA2}"/>
              </a:ext>
            </a:extLst>
          </p:cNvPr>
          <p:cNvSpPr/>
          <p:nvPr/>
        </p:nvSpPr>
        <p:spPr>
          <a:xfrm>
            <a:off x="2485845" y="3844951"/>
            <a:ext cx="681920" cy="2187767"/>
          </a:xfrm>
          <a:custGeom>
            <a:avLst/>
            <a:gdLst>
              <a:gd name="connsiteX0" fmla="*/ 0 w 1240293"/>
              <a:gd name="connsiteY0" fmla="*/ 0 h 3979163"/>
              <a:gd name="connsiteX1" fmla="*/ 1240293 w 1240293"/>
              <a:gd name="connsiteY1" fmla="*/ 351985 h 3979163"/>
              <a:gd name="connsiteX2" fmla="*/ 1240293 w 1240293"/>
              <a:gd name="connsiteY2" fmla="*/ 706064 h 3979163"/>
              <a:gd name="connsiteX3" fmla="*/ 1240293 w 1240293"/>
              <a:gd name="connsiteY3" fmla="*/ 2481358 h 3979163"/>
              <a:gd name="connsiteX4" fmla="*/ 1240293 w 1240293"/>
              <a:gd name="connsiteY4" fmla="*/ 3979163 h 3979163"/>
              <a:gd name="connsiteX5" fmla="*/ 0 w 1240293"/>
              <a:gd name="connsiteY5" fmla="*/ 3628072 h 3979163"/>
              <a:gd name="connsiteX6" fmla="*/ 0 w 1240293"/>
              <a:gd name="connsiteY6" fmla="*/ 2130177 h 3979163"/>
              <a:gd name="connsiteX7" fmla="*/ 0 w 1240293"/>
              <a:gd name="connsiteY7" fmla="*/ 354134 h 397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0293" h="3979163">
                <a:moveTo>
                  <a:pt x="0" y="0"/>
                </a:moveTo>
                <a:lnTo>
                  <a:pt x="1240293" y="351985"/>
                </a:lnTo>
                <a:lnTo>
                  <a:pt x="1240293" y="706064"/>
                </a:lnTo>
                <a:lnTo>
                  <a:pt x="1240293" y="2481358"/>
                </a:lnTo>
                <a:lnTo>
                  <a:pt x="1240293" y="3979163"/>
                </a:lnTo>
                <a:lnTo>
                  <a:pt x="0" y="3628072"/>
                </a:lnTo>
                <a:lnTo>
                  <a:pt x="0" y="2130177"/>
                </a:lnTo>
                <a:lnTo>
                  <a:pt x="0" y="354134"/>
                </a:lnTo>
                <a:close/>
              </a:path>
            </a:pathLst>
          </a:custGeom>
          <a:solidFill>
            <a:schemeClr val="accent3"/>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30" name="Shape 19260">
            <a:extLst>
              <a:ext uri="{FF2B5EF4-FFF2-40B4-BE49-F238E27FC236}">
                <a16:creationId xmlns:a16="http://schemas.microsoft.com/office/drawing/2014/main" id="{96DA606E-44B9-CF44-976D-7447F9B85C00}"/>
              </a:ext>
            </a:extLst>
          </p:cNvPr>
          <p:cNvSpPr/>
          <p:nvPr/>
        </p:nvSpPr>
        <p:spPr>
          <a:xfrm>
            <a:off x="2788319" y="3188272"/>
            <a:ext cx="757768" cy="757768"/>
          </a:xfrm>
          <a:prstGeom prst="ellipse">
            <a:avLst/>
          </a:prstGeom>
          <a:solidFill>
            <a:schemeClr val="accent3"/>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25" name="Shape 19264">
            <a:extLst>
              <a:ext uri="{FF2B5EF4-FFF2-40B4-BE49-F238E27FC236}">
                <a16:creationId xmlns:a16="http://schemas.microsoft.com/office/drawing/2014/main" id="{6E0FC655-E9AC-7745-B9BC-26D16434C45B}"/>
              </a:ext>
            </a:extLst>
          </p:cNvPr>
          <p:cNvSpPr/>
          <p:nvPr/>
        </p:nvSpPr>
        <p:spPr>
          <a:xfrm>
            <a:off x="3271835" y="4399027"/>
            <a:ext cx="1363839" cy="38612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4">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6" name="Shape 19265">
            <a:extLst>
              <a:ext uri="{FF2B5EF4-FFF2-40B4-BE49-F238E27FC236}">
                <a16:creationId xmlns:a16="http://schemas.microsoft.com/office/drawing/2014/main" id="{12AEF727-23CA-8140-9DB0-8B680B546513}"/>
              </a:ext>
            </a:extLst>
          </p:cNvPr>
          <p:cNvSpPr/>
          <p:nvPr/>
        </p:nvSpPr>
        <p:spPr>
          <a:xfrm>
            <a:off x="3953876" y="4588126"/>
            <a:ext cx="681919" cy="166545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510"/>
                </a:lnTo>
                <a:lnTo>
                  <a:pt x="0" y="21600"/>
                </a:lnTo>
                <a:lnTo>
                  <a:pt x="21600" y="19096"/>
                </a:lnTo>
                <a:lnTo>
                  <a:pt x="21600" y="0"/>
                </a:lnTo>
                <a:close/>
              </a:path>
            </a:pathLst>
          </a:custGeom>
          <a:solidFill>
            <a:schemeClr val="accent4">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40" name="Shape 19249">
            <a:extLst>
              <a:ext uri="{FF2B5EF4-FFF2-40B4-BE49-F238E27FC236}">
                <a16:creationId xmlns:a16="http://schemas.microsoft.com/office/drawing/2014/main" id="{D7248832-568A-0D4D-A10C-1175A993DEC7}"/>
              </a:ext>
            </a:extLst>
          </p:cNvPr>
          <p:cNvSpPr/>
          <p:nvPr/>
        </p:nvSpPr>
        <p:spPr>
          <a:xfrm>
            <a:off x="2002207" y="2427776"/>
            <a:ext cx="757768" cy="757768"/>
          </a:xfrm>
          <a:prstGeom prst="ellipse">
            <a:avLst/>
          </a:prstGeom>
          <a:solidFill>
            <a:schemeClr val="accent2"/>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27" name="Shape 19266">
            <a:extLst>
              <a:ext uri="{FF2B5EF4-FFF2-40B4-BE49-F238E27FC236}">
                <a16:creationId xmlns:a16="http://schemas.microsoft.com/office/drawing/2014/main" id="{415E4722-D588-B044-9084-0269C48E84E1}"/>
              </a:ext>
            </a:extLst>
          </p:cNvPr>
          <p:cNvSpPr/>
          <p:nvPr/>
        </p:nvSpPr>
        <p:spPr>
          <a:xfrm>
            <a:off x="3271956" y="4588126"/>
            <a:ext cx="681920" cy="16624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091"/>
                </a:lnTo>
                <a:lnTo>
                  <a:pt x="21600" y="21600"/>
                </a:lnTo>
                <a:lnTo>
                  <a:pt x="21600" y="2514"/>
                </a:lnTo>
                <a:lnTo>
                  <a:pt x="0" y="0"/>
                </a:lnTo>
                <a:close/>
              </a:path>
            </a:pathLst>
          </a:custGeom>
          <a:solidFill>
            <a:schemeClr val="accent4"/>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3" name="Shape 19268">
            <a:extLst>
              <a:ext uri="{FF2B5EF4-FFF2-40B4-BE49-F238E27FC236}">
                <a16:creationId xmlns:a16="http://schemas.microsoft.com/office/drawing/2014/main" id="{70717954-94F4-6A40-AA50-64B9C2DABC95}"/>
              </a:ext>
            </a:extLst>
          </p:cNvPr>
          <p:cNvSpPr/>
          <p:nvPr/>
        </p:nvSpPr>
        <p:spPr>
          <a:xfrm>
            <a:off x="3574932" y="3948767"/>
            <a:ext cx="757768" cy="757768"/>
          </a:xfrm>
          <a:prstGeom prst="ellipse">
            <a:avLst/>
          </a:prstGeom>
          <a:solidFill>
            <a:schemeClr val="accent4"/>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18" name="Shape 19272">
            <a:extLst>
              <a:ext uri="{FF2B5EF4-FFF2-40B4-BE49-F238E27FC236}">
                <a16:creationId xmlns:a16="http://schemas.microsoft.com/office/drawing/2014/main" id="{ECF55189-0381-B647-9592-DED9F6874D37}"/>
              </a:ext>
            </a:extLst>
          </p:cNvPr>
          <p:cNvSpPr/>
          <p:nvPr/>
        </p:nvSpPr>
        <p:spPr>
          <a:xfrm>
            <a:off x="4057947" y="5152700"/>
            <a:ext cx="1363839" cy="38612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1">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19" name="Shape 19273">
            <a:extLst>
              <a:ext uri="{FF2B5EF4-FFF2-40B4-BE49-F238E27FC236}">
                <a16:creationId xmlns:a16="http://schemas.microsoft.com/office/drawing/2014/main" id="{EDD04DFA-EA84-7F49-A2C5-DF07D4A91874}"/>
              </a:ext>
            </a:extLst>
          </p:cNvPr>
          <p:cNvSpPr/>
          <p:nvPr/>
        </p:nvSpPr>
        <p:spPr>
          <a:xfrm>
            <a:off x="4739987" y="5341799"/>
            <a:ext cx="681919" cy="11377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674"/>
                </a:lnTo>
                <a:lnTo>
                  <a:pt x="0" y="21600"/>
                </a:lnTo>
                <a:lnTo>
                  <a:pt x="21600" y="17935"/>
                </a:lnTo>
                <a:lnTo>
                  <a:pt x="21600" y="0"/>
                </a:lnTo>
                <a:close/>
              </a:path>
            </a:pathLst>
          </a:custGeom>
          <a:solidFill>
            <a:schemeClr val="accent1">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0" name="Shape 19274">
            <a:extLst>
              <a:ext uri="{FF2B5EF4-FFF2-40B4-BE49-F238E27FC236}">
                <a16:creationId xmlns:a16="http://schemas.microsoft.com/office/drawing/2014/main" id="{1641D894-2373-174C-9F3C-7461B2F11446}"/>
              </a:ext>
            </a:extLst>
          </p:cNvPr>
          <p:cNvSpPr/>
          <p:nvPr/>
        </p:nvSpPr>
        <p:spPr>
          <a:xfrm>
            <a:off x="4058068" y="5345588"/>
            <a:ext cx="681920" cy="11339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922"/>
                </a:lnTo>
                <a:lnTo>
                  <a:pt x="21600" y="21600"/>
                </a:lnTo>
                <a:lnTo>
                  <a:pt x="21600" y="3614"/>
                </a:lnTo>
                <a:lnTo>
                  <a:pt x="0" y="0"/>
                </a:lnTo>
                <a:close/>
              </a:path>
            </a:pathLst>
          </a:custGeom>
          <a:solidFill>
            <a:schemeClr val="accent5"/>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16" name="Shape 19276">
            <a:extLst>
              <a:ext uri="{FF2B5EF4-FFF2-40B4-BE49-F238E27FC236}">
                <a16:creationId xmlns:a16="http://schemas.microsoft.com/office/drawing/2014/main" id="{3F3ED044-E0FD-D643-9B0E-D00191DE86FA}"/>
              </a:ext>
            </a:extLst>
          </p:cNvPr>
          <p:cNvSpPr/>
          <p:nvPr/>
        </p:nvSpPr>
        <p:spPr>
          <a:xfrm>
            <a:off x="4357427" y="4709263"/>
            <a:ext cx="765003" cy="765003"/>
          </a:xfrm>
          <a:prstGeom prst="ellipse">
            <a:avLst/>
          </a:prstGeom>
          <a:solidFill>
            <a:schemeClr val="accent5"/>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75" name="Freeform 82">
            <a:extLst>
              <a:ext uri="{FF2B5EF4-FFF2-40B4-BE49-F238E27FC236}">
                <a16:creationId xmlns:a16="http://schemas.microsoft.com/office/drawing/2014/main" id="{75A5DCF1-3C8F-C946-8CF3-D18CCFF83677}"/>
              </a:ext>
            </a:extLst>
          </p:cNvPr>
          <p:cNvSpPr>
            <a:spLocks noChangeArrowheads="1"/>
          </p:cNvSpPr>
          <p:nvPr/>
        </p:nvSpPr>
        <p:spPr bwMode="auto">
          <a:xfrm>
            <a:off x="3757713" y="4130025"/>
            <a:ext cx="394949" cy="369873"/>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sz="900" dirty="0">
              <a:latin typeface="Lato Light" panose="020F0502020204030203" pitchFamily="34" charset="0"/>
            </a:endParaRPr>
          </a:p>
        </p:txBody>
      </p:sp>
      <p:sp>
        <p:nvSpPr>
          <p:cNvPr id="76" name="Freeform 41">
            <a:extLst>
              <a:ext uri="{FF2B5EF4-FFF2-40B4-BE49-F238E27FC236}">
                <a16:creationId xmlns:a16="http://schemas.microsoft.com/office/drawing/2014/main" id="{B57CCE84-05EB-2945-A332-251A761AD7C3}"/>
              </a:ext>
            </a:extLst>
          </p:cNvPr>
          <p:cNvSpPr>
            <a:spLocks noChangeArrowheads="1"/>
          </p:cNvSpPr>
          <p:nvPr/>
        </p:nvSpPr>
        <p:spPr bwMode="auto">
          <a:xfrm>
            <a:off x="4551303" y="4897364"/>
            <a:ext cx="370569" cy="394949"/>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sz="900" dirty="0">
              <a:latin typeface="Lato Light" panose="020F0502020204030203" pitchFamily="34" charset="0"/>
            </a:endParaRPr>
          </a:p>
        </p:txBody>
      </p:sp>
      <p:sp>
        <p:nvSpPr>
          <p:cNvPr id="78" name="Freeform 91">
            <a:extLst>
              <a:ext uri="{FF2B5EF4-FFF2-40B4-BE49-F238E27FC236}">
                <a16:creationId xmlns:a16="http://schemas.microsoft.com/office/drawing/2014/main" id="{9D686793-BAA2-014A-B1C9-003EAD4934AC}"/>
              </a:ext>
            </a:extLst>
          </p:cNvPr>
          <p:cNvSpPr>
            <a:spLocks noChangeArrowheads="1"/>
          </p:cNvSpPr>
          <p:nvPr/>
        </p:nvSpPr>
        <p:spPr bwMode="auto">
          <a:xfrm>
            <a:off x="2969797" y="3380184"/>
            <a:ext cx="394949" cy="369872"/>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sz="900" dirty="0">
              <a:latin typeface="Lato Light" panose="020F0502020204030203" pitchFamily="34" charset="0"/>
            </a:endParaRPr>
          </a:p>
        </p:txBody>
      </p:sp>
      <p:sp>
        <p:nvSpPr>
          <p:cNvPr id="80" name="Freeform 89">
            <a:extLst>
              <a:ext uri="{FF2B5EF4-FFF2-40B4-BE49-F238E27FC236}">
                <a16:creationId xmlns:a16="http://schemas.microsoft.com/office/drawing/2014/main" id="{7AE665EA-01E0-1840-AD17-189C87D0D041}"/>
              </a:ext>
            </a:extLst>
          </p:cNvPr>
          <p:cNvSpPr>
            <a:spLocks noChangeArrowheads="1"/>
          </p:cNvSpPr>
          <p:nvPr/>
        </p:nvSpPr>
        <p:spPr bwMode="auto">
          <a:xfrm>
            <a:off x="1401524" y="1903025"/>
            <a:ext cx="382602" cy="286278"/>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sz="900" dirty="0">
              <a:latin typeface="Lato Light" panose="020F0502020204030203" pitchFamily="34" charset="0"/>
            </a:endParaRPr>
          </a:p>
        </p:txBody>
      </p:sp>
      <p:sp>
        <p:nvSpPr>
          <p:cNvPr id="82" name="TextBox 81">
            <a:extLst>
              <a:ext uri="{FF2B5EF4-FFF2-40B4-BE49-F238E27FC236}">
                <a16:creationId xmlns:a16="http://schemas.microsoft.com/office/drawing/2014/main" id="{31C0612A-B6C3-8940-A003-2714A4B961F9}"/>
              </a:ext>
            </a:extLst>
          </p:cNvPr>
          <p:cNvSpPr txBox="1"/>
          <p:nvPr/>
        </p:nvSpPr>
        <p:spPr>
          <a:xfrm>
            <a:off x="7325282" y="1453364"/>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Review the results and optimize the process based on the data.</a:t>
            </a:r>
          </a:p>
        </p:txBody>
      </p:sp>
      <p:sp>
        <p:nvSpPr>
          <p:cNvPr id="83" name="TextBox 82">
            <a:extLst>
              <a:ext uri="{FF2B5EF4-FFF2-40B4-BE49-F238E27FC236}">
                <a16:creationId xmlns:a16="http://schemas.microsoft.com/office/drawing/2014/main" id="{D37FFE43-46EE-D74B-B8A1-94873214C1B5}"/>
              </a:ext>
            </a:extLst>
          </p:cNvPr>
          <p:cNvSpPr txBox="1"/>
          <p:nvPr/>
        </p:nvSpPr>
        <p:spPr>
          <a:xfrm>
            <a:off x="7325282" y="1160756"/>
            <a:ext cx="1911998" cy="338554"/>
          </a:xfrm>
          <a:prstGeom prst="rect">
            <a:avLst/>
          </a:prstGeom>
          <a:noFill/>
        </p:spPr>
        <p:txBody>
          <a:bodyPr wrap="none" rtlCol="0" anchor="ctr">
            <a:spAutoFit/>
          </a:bodyPr>
          <a:lstStyle/>
          <a:p>
            <a:r>
              <a:rPr lang="en-US" sz="1600" b="1" cap="all" dirty="0">
                <a:solidFill>
                  <a:schemeClr val="accent1"/>
                </a:solidFill>
                <a:latin typeface="Poppins" pitchFamily="2" charset="77"/>
                <a:cs typeface="Poppins" pitchFamily="2" charset="77"/>
              </a:rPr>
              <a:t>Review &amp; Improve</a:t>
            </a:r>
          </a:p>
        </p:txBody>
      </p:sp>
      <p:sp>
        <p:nvSpPr>
          <p:cNvPr id="89" name="TextBox 88">
            <a:extLst>
              <a:ext uri="{FF2B5EF4-FFF2-40B4-BE49-F238E27FC236}">
                <a16:creationId xmlns:a16="http://schemas.microsoft.com/office/drawing/2014/main" id="{26FF91B1-2B4E-FF43-8BF8-4181987EDB23}"/>
              </a:ext>
            </a:extLst>
          </p:cNvPr>
          <p:cNvSpPr txBox="1"/>
          <p:nvPr/>
        </p:nvSpPr>
        <p:spPr>
          <a:xfrm>
            <a:off x="7325282" y="2464080"/>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Calculate the average scan-time for different scans under different patient conditions and store up the database</a:t>
            </a:r>
          </a:p>
        </p:txBody>
      </p:sp>
      <p:sp>
        <p:nvSpPr>
          <p:cNvPr id="90" name="TextBox 89">
            <a:extLst>
              <a:ext uri="{FF2B5EF4-FFF2-40B4-BE49-F238E27FC236}">
                <a16:creationId xmlns:a16="http://schemas.microsoft.com/office/drawing/2014/main" id="{333E175B-3B39-3A4F-AB2E-4F0D2B52A6A9}"/>
              </a:ext>
            </a:extLst>
          </p:cNvPr>
          <p:cNvSpPr txBox="1"/>
          <p:nvPr/>
        </p:nvSpPr>
        <p:spPr>
          <a:xfrm>
            <a:off x="7325282" y="2171473"/>
            <a:ext cx="1788759" cy="338554"/>
          </a:xfrm>
          <a:prstGeom prst="rect">
            <a:avLst/>
          </a:prstGeom>
          <a:noFill/>
        </p:spPr>
        <p:txBody>
          <a:bodyPr wrap="none" rtlCol="0" anchor="ctr">
            <a:spAutoFit/>
          </a:bodyPr>
          <a:lstStyle/>
          <a:p>
            <a:r>
              <a:rPr lang="en-US" sz="1600" b="1" cap="all" dirty="0">
                <a:solidFill>
                  <a:schemeClr val="accent2"/>
                </a:solidFill>
                <a:latin typeface="Poppins" pitchFamily="2" charset="77"/>
                <a:cs typeface="Poppins" pitchFamily="2" charset="77"/>
              </a:rPr>
              <a:t>Update Database</a:t>
            </a:r>
          </a:p>
        </p:txBody>
      </p:sp>
      <p:sp>
        <p:nvSpPr>
          <p:cNvPr id="92" name="TextBox 91">
            <a:extLst>
              <a:ext uri="{FF2B5EF4-FFF2-40B4-BE49-F238E27FC236}">
                <a16:creationId xmlns:a16="http://schemas.microsoft.com/office/drawing/2014/main" id="{0DB63B09-FA6B-9045-A8A7-DD3D057D6ECB}"/>
              </a:ext>
            </a:extLst>
          </p:cNvPr>
          <p:cNvSpPr txBox="1"/>
          <p:nvPr/>
        </p:nvSpPr>
        <p:spPr>
          <a:xfrm>
            <a:off x="7325282" y="3474797"/>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Generate a weekly report to provide basic information such as patient demographic and scan detail.</a:t>
            </a:r>
          </a:p>
        </p:txBody>
      </p:sp>
      <p:sp>
        <p:nvSpPr>
          <p:cNvPr id="93" name="TextBox 92">
            <a:extLst>
              <a:ext uri="{FF2B5EF4-FFF2-40B4-BE49-F238E27FC236}">
                <a16:creationId xmlns:a16="http://schemas.microsoft.com/office/drawing/2014/main" id="{7EED3835-4575-924F-AD04-32CD237C9A4B}"/>
              </a:ext>
            </a:extLst>
          </p:cNvPr>
          <p:cNvSpPr txBox="1"/>
          <p:nvPr/>
        </p:nvSpPr>
        <p:spPr>
          <a:xfrm>
            <a:off x="7325282" y="3182189"/>
            <a:ext cx="2682979" cy="338554"/>
          </a:xfrm>
          <a:prstGeom prst="rect">
            <a:avLst/>
          </a:prstGeom>
          <a:noFill/>
        </p:spPr>
        <p:txBody>
          <a:bodyPr wrap="none" rtlCol="0" anchor="ctr">
            <a:spAutoFit/>
          </a:bodyPr>
          <a:lstStyle/>
          <a:p>
            <a:r>
              <a:rPr lang="en-US" sz="1600" b="1" cap="all" dirty="0">
                <a:solidFill>
                  <a:schemeClr val="accent3"/>
                </a:solidFill>
                <a:latin typeface="Poppins" pitchFamily="2" charset="77"/>
                <a:cs typeface="Poppins" pitchFamily="2" charset="77"/>
              </a:rPr>
              <a:t>Generate Results (Weekly)</a:t>
            </a:r>
          </a:p>
        </p:txBody>
      </p:sp>
      <p:sp>
        <p:nvSpPr>
          <p:cNvPr id="95" name="TextBox 94">
            <a:extLst>
              <a:ext uri="{FF2B5EF4-FFF2-40B4-BE49-F238E27FC236}">
                <a16:creationId xmlns:a16="http://schemas.microsoft.com/office/drawing/2014/main" id="{69C54930-E3A3-4F4C-89E9-017D1E38B41E}"/>
              </a:ext>
            </a:extLst>
          </p:cNvPr>
          <p:cNvSpPr txBox="1"/>
          <p:nvPr/>
        </p:nvSpPr>
        <p:spPr>
          <a:xfrm>
            <a:off x="7325282" y="4487692"/>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Run script to identify and correct the invalid data point during the collection process (if any).</a:t>
            </a:r>
          </a:p>
        </p:txBody>
      </p:sp>
      <p:sp>
        <p:nvSpPr>
          <p:cNvPr id="96" name="TextBox 95">
            <a:extLst>
              <a:ext uri="{FF2B5EF4-FFF2-40B4-BE49-F238E27FC236}">
                <a16:creationId xmlns:a16="http://schemas.microsoft.com/office/drawing/2014/main" id="{CB2A72BC-BE82-1748-8F08-A4450DE42072}"/>
              </a:ext>
            </a:extLst>
          </p:cNvPr>
          <p:cNvSpPr txBox="1"/>
          <p:nvPr/>
        </p:nvSpPr>
        <p:spPr>
          <a:xfrm>
            <a:off x="7325282" y="4195085"/>
            <a:ext cx="2550955" cy="338554"/>
          </a:xfrm>
          <a:prstGeom prst="rect">
            <a:avLst/>
          </a:prstGeom>
          <a:noFill/>
        </p:spPr>
        <p:txBody>
          <a:bodyPr wrap="none" rtlCol="0" anchor="ctr">
            <a:spAutoFit/>
          </a:bodyPr>
          <a:lstStyle/>
          <a:p>
            <a:r>
              <a:rPr lang="en-US" sz="1600" b="1" cap="all" dirty="0">
                <a:solidFill>
                  <a:schemeClr val="accent4"/>
                </a:solidFill>
                <a:latin typeface="Poppins" pitchFamily="2" charset="77"/>
                <a:cs typeface="Poppins" pitchFamily="2" charset="77"/>
              </a:rPr>
              <a:t>Check the Data Integrity</a:t>
            </a:r>
          </a:p>
        </p:txBody>
      </p:sp>
      <p:sp>
        <p:nvSpPr>
          <p:cNvPr id="98" name="TextBox 97">
            <a:extLst>
              <a:ext uri="{FF2B5EF4-FFF2-40B4-BE49-F238E27FC236}">
                <a16:creationId xmlns:a16="http://schemas.microsoft.com/office/drawing/2014/main" id="{C51CE550-05B7-A146-B775-DE566EC0AE0C}"/>
              </a:ext>
            </a:extLst>
          </p:cNvPr>
          <p:cNvSpPr txBox="1"/>
          <p:nvPr/>
        </p:nvSpPr>
        <p:spPr>
          <a:xfrm>
            <a:off x="7325282" y="5498409"/>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Follows the template to collect all patient/ scan data. Collect in the daily basis.</a:t>
            </a:r>
          </a:p>
        </p:txBody>
      </p:sp>
      <p:sp>
        <p:nvSpPr>
          <p:cNvPr id="99" name="TextBox 98">
            <a:extLst>
              <a:ext uri="{FF2B5EF4-FFF2-40B4-BE49-F238E27FC236}">
                <a16:creationId xmlns:a16="http://schemas.microsoft.com/office/drawing/2014/main" id="{2BB3C3D9-2D0F-B743-802D-EB0E64286FAC}"/>
              </a:ext>
            </a:extLst>
          </p:cNvPr>
          <p:cNvSpPr txBox="1"/>
          <p:nvPr/>
        </p:nvSpPr>
        <p:spPr>
          <a:xfrm>
            <a:off x="7325282" y="5205801"/>
            <a:ext cx="2386423" cy="338554"/>
          </a:xfrm>
          <a:prstGeom prst="rect">
            <a:avLst/>
          </a:prstGeom>
          <a:noFill/>
        </p:spPr>
        <p:txBody>
          <a:bodyPr wrap="none" rtlCol="0" anchor="ctr">
            <a:spAutoFit/>
          </a:bodyPr>
          <a:lstStyle/>
          <a:p>
            <a:r>
              <a:rPr lang="en-US" sz="1600" b="1" cap="all" dirty="0">
                <a:solidFill>
                  <a:schemeClr val="accent5"/>
                </a:solidFill>
                <a:latin typeface="Poppins" pitchFamily="2" charset="77"/>
                <a:cs typeface="Poppins" pitchFamily="2" charset="77"/>
              </a:rPr>
              <a:t>Data Collection (Daily)</a:t>
            </a:r>
          </a:p>
        </p:txBody>
      </p:sp>
      <p:sp>
        <p:nvSpPr>
          <p:cNvPr id="43" name="Freeform 310">
            <a:extLst>
              <a:ext uri="{FF2B5EF4-FFF2-40B4-BE49-F238E27FC236}">
                <a16:creationId xmlns:a16="http://schemas.microsoft.com/office/drawing/2014/main" id="{5F21AE5B-387D-4A9E-BC56-CC3B7565725F}"/>
              </a:ext>
            </a:extLst>
          </p:cNvPr>
          <p:cNvSpPr>
            <a:spLocks noEditPoints="1"/>
          </p:cNvSpPr>
          <p:nvPr/>
        </p:nvSpPr>
        <p:spPr bwMode="auto">
          <a:xfrm>
            <a:off x="2183057" y="2612103"/>
            <a:ext cx="396000" cy="396000"/>
          </a:xfrm>
          <a:custGeom>
            <a:avLst/>
            <a:gdLst>
              <a:gd name="T0" fmla="*/ 144 w 144"/>
              <a:gd name="T1" fmla="*/ 24 h 176"/>
              <a:gd name="T2" fmla="*/ 72 w 144"/>
              <a:gd name="T3" fmla="*/ 0 h 176"/>
              <a:gd name="T4" fmla="*/ 0 w 144"/>
              <a:gd name="T5" fmla="*/ 24 h 176"/>
              <a:gd name="T6" fmla="*/ 0 w 144"/>
              <a:gd name="T7" fmla="*/ 56 h 176"/>
              <a:gd name="T8" fmla="*/ 4 w 144"/>
              <a:gd name="T9" fmla="*/ 64 h 176"/>
              <a:gd name="T10" fmla="*/ 0 w 144"/>
              <a:gd name="T11" fmla="*/ 72 h 176"/>
              <a:gd name="T12" fmla="*/ 0 w 144"/>
              <a:gd name="T13" fmla="*/ 104 h 176"/>
              <a:gd name="T14" fmla="*/ 4 w 144"/>
              <a:gd name="T15" fmla="*/ 112 h 176"/>
              <a:gd name="T16" fmla="*/ 0 w 144"/>
              <a:gd name="T17" fmla="*/ 120 h 176"/>
              <a:gd name="T18" fmla="*/ 0 w 144"/>
              <a:gd name="T19" fmla="*/ 152 h 176"/>
              <a:gd name="T20" fmla="*/ 72 w 144"/>
              <a:gd name="T21" fmla="*/ 176 h 176"/>
              <a:gd name="T22" fmla="*/ 144 w 144"/>
              <a:gd name="T23" fmla="*/ 152 h 176"/>
              <a:gd name="T24" fmla="*/ 144 w 144"/>
              <a:gd name="T25" fmla="*/ 120 h 176"/>
              <a:gd name="T26" fmla="*/ 140 w 144"/>
              <a:gd name="T27" fmla="*/ 112 h 176"/>
              <a:gd name="T28" fmla="*/ 144 w 144"/>
              <a:gd name="T29" fmla="*/ 104 h 176"/>
              <a:gd name="T30" fmla="*/ 144 w 144"/>
              <a:gd name="T31" fmla="*/ 72 h 176"/>
              <a:gd name="T32" fmla="*/ 140 w 144"/>
              <a:gd name="T33" fmla="*/ 64 h 176"/>
              <a:gd name="T34" fmla="*/ 144 w 144"/>
              <a:gd name="T35" fmla="*/ 56 h 176"/>
              <a:gd name="T36" fmla="*/ 144 w 144"/>
              <a:gd name="T37" fmla="*/ 24 h 176"/>
              <a:gd name="T38" fmla="*/ 136 w 144"/>
              <a:gd name="T39" fmla="*/ 152 h 176"/>
              <a:gd name="T40" fmla="*/ 72 w 144"/>
              <a:gd name="T41" fmla="*/ 168 h 176"/>
              <a:gd name="T42" fmla="*/ 8 w 144"/>
              <a:gd name="T43" fmla="*/ 152 h 176"/>
              <a:gd name="T44" fmla="*/ 8 w 144"/>
              <a:gd name="T45" fmla="*/ 131 h 176"/>
              <a:gd name="T46" fmla="*/ 72 w 144"/>
              <a:gd name="T47" fmla="*/ 144 h 176"/>
              <a:gd name="T48" fmla="*/ 136 w 144"/>
              <a:gd name="T49" fmla="*/ 131 h 176"/>
              <a:gd name="T50" fmla="*/ 136 w 144"/>
              <a:gd name="T51" fmla="*/ 152 h 176"/>
              <a:gd name="T52" fmla="*/ 72 w 144"/>
              <a:gd name="T53" fmla="*/ 136 h 176"/>
              <a:gd name="T54" fmla="*/ 8 w 144"/>
              <a:gd name="T55" fmla="*/ 120 h 176"/>
              <a:gd name="T56" fmla="*/ 10 w 144"/>
              <a:gd name="T57" fmla="*/ 116 h 176"/>
              <a:gd name="T58" fmla="*/ 72 w 144"/>
              <a:gd name="T59" fmla="*/ 128 h 176"/>
              <a:gd name="T60" fmla="*/ 134 w 144"/>
              <a:gd name="T61" fmla="*/ 116 h 176"/>
              <a:gd name="T62" fmla="*/ 136 w 144"/>
              <a:gd name="T63" fmla="*/ 120 h 176"/>
              <a:gd name="T64" fmla="*/ 72 w 144"/>
              <a:gd name="T65" fmla="*/ 136 h 176"/>
              <a:gd name="T66" fmla="*/ 136 w 144"/>
              <a:gd name="T67" fmla="*/ 104 h 176"/>
              <a:gd name="T68" fmla="*/ 72 w 144"/>
              <a:gd name="T69" fmla="*/ 120 h 176"/>
              <a:gd name="T70" fmla="*/ 8 w 144"/>
              <a:gd name="T71" fmla="*/ 104 h 176"/>
              <a:gd name="T72" fmla="*/ 8 w 144"/>
              <a:gd name="T73" fmla="*/ 83 h 176"/>
              <a:gd name="T74" fmla="*/ 72 w 144"/>
              <a:gd name="T75" fmla="*/ 96 h 176"/>
              <a:gd name="T76" fmla="*/ 136 w 144"/>
              <a:gd name="T77" fmla="*/ 83 h 176"/>
              <a:gd name="T78" fmla="*/ 136 w 144"/>
              <a:gd name="T79" fmla="*/ 104 h 176"/>
              <a:gd name="T80" fmla="*/ 72 w 144"/>
              <a:gd name="T81" fmla="*/ 88 h 176"/>
              <a:gd name="T82" fmla="*/ 8 w 144"/>
              <a:gd name="T83" fmla="*/ 72 h 176"/>
              <a:gd name="T84" fmla="*/ 10 w 144"/>
              <a:gd name="T85" fmla="*/ 68 h 176"/>
              <a:gd name="T86" fmla="*/ 72 w 144"/>
              <a:gd name="T87" fmla="*/ 80 h 176"/>
              <a:gd name="T88" fmla="*/ 134 w 144"/>
              <a:gd name="T89" fmla="*/ 68 h 176"/>
              <a:gd name="T90" fmla="*/ 136 w 144"/>
              <a:gd name="T91" fmla="*/ 72 h 176"/>
              <a:gd name="T92" fmla="*/ 72 w 144"/>
              <a:gd name="T93" fmla="*/ 88 h 176"/>
              <a:gd name="T94" fmla="*/ 136 w 144"/>
              <a:gd name="T95" fmla="*/ 56 h 176"/>
              <a:gd name="T96" fmla="*/ 72 w 144"/>
              <a:gd name="T97" fmla="*/ 72 h 176"/>
              <a:gd name="T98" fmla="*/ 8 w 144"/>
              <a:gd name="T99" fmla="*/ 56 h 176"/>
              <a:gd name="T100" fmla="*/ 8 w 144"/>
              <a:gd name="T101" fmla="*/ 35 h 176"/>
              <a:gd name="T102" fmla="*/ 72 w 144"/>
              <a:gd name="T103" fmla="*/ 48 h 176"/>
              <a:gd name="T104" fmla="*/ 136 w 144"/>
              <a:gd name="T105" fmla="*/ 35 h 176"/>
              <a:gd name="T106" fmla="*/ 136 w 144"/>
              <a:gd name="T107" fmla="*/ 56 h 176"/>
              <a:gd name="T108" fmla="*/ 72 w 144"/>
              <a:gd name="T109" fmla="*/ 40 h 176"/>
              <a:gd name="T110" fmla="*/ 8 w 144"/>
              <a:gd name="T111" fmla="*/ 24 h 176"/>
              <a:gd name="T112" fmla="*/ 72 w 144"/>
              <a:gd name="T113" fmla="*/ 8 h 176"/>
              <a:gd name="T114" fmla="*/ 136 w 144"/>
              <a:gd name="T115" fmla="*/ 24 h 176"/>
              <a:gd name="T116" fmla="*/ 72 w 144"/>
              <a:gd name="T117"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 h="176">
                <a:moveTo>
                  <a:pt x="144" y="24"/>
                </a:moveTo>
                <a:cubicBezTo>
                  <a:pt x="144" y="11"/>
                  <a:pt x="112" y="0"/>
                  <a:pt x="72" y="0"/>
                </a:cubicBezTo>
                <a:cubicBezTo>
                  <a:pt x="32" y="0"/>
                  <a:pt x="0" y="11"/>
                  <a:pt x="0" y="24"/>
                </a:cubicBezTo>
                <a:cubicBezTo>
                  <a:pt x="0" y="56"/>
                  <a:pt x="0" y="56"/>
                  <a:pt x="0" y="56"/>
                </a:cubicBezTo>
                <a:cubicBezTo>
                  <a:pt x="0" y="59"/>
                  <a:pt x="2" y="61"/>
                  <a:pt x="4" y="64"/>
                </a:cubicBezTo>
                <a:cubicBezTo>
                  <a:pt x="2" y="67"/>
                  <a:pt x="0" y="69"/>
                  <a:pt x="0" y="72"/>
                </a:cubicBezTo>
                <a:cubicBezTo>
                  <a:pt x="0" y="104"/>
                  <a:pt x="0" y="104"/>
                  <a:pt x="0" y="104"/>
                </a:cubicBezTo>
                <a:cubicBezTo>
                  <a:pt x="0" y="107"/>
                  <a:pt x="2" y="109"/>
                  <a:pt x="4" y="112"/>
                </a:cubicBezTo>
                <a:cubicBezTo>
                  <a:pt x="2" y="115"/>
                  <a:pt x="0" y="117"/>
                  <a:pt x="0" y="120"/>
                </a:cubicBezTo>
                <a:cubicBezTo>
                  <a:pt x="0" y="152"/>
                  <a:pt x="0" y="152"/>
                  <a:pt x="0" y="152"/>
                </a:cubicBezTo>
                <a:cubicBezTo>
                  <a:pt x="0" y="165"/>
                  <a:pt x="32" y="176"/>
                  <a:pt x="72" y="176"/>
                </a:cubicBezTo>
                <a:cubicBezTo>
                  <a:pt x="112" y="176"/>
                  <a:pt x="144" y="165"/>
                  <a:pt x="144" y="152"/>
                </a:cubicBezTo>
                <a:cubicBezTo>
                  <a:pt x="144" y="120"/>
                  <a:pt x="144" y="120"/>
                  <a:pt x="144" y="120"/>
                </a:cubicBezTo>
                <a:cubicBezTo>
                  <a:pt x="144" y="117"/>
                  <a:pt x="142" y="115"/>
                  <a:pt x="140" y="112"/>
                </a:cubicBezTo>
                <a:cubicBezTo>
                  <a:pt x="142" y="109"/>
                  <a:pt x="144" y="107"/>
                  <a:pt x="144" y="104"/>
                </a:cubicBezTo>
                <a:cubicBezTo>
                  <a:pt x="144" y="72"/>
                  <a:pt x="144" y="72"/>
                  <a:pt x="144" y="72"/>
                </a:cubicBezTo>
                <a:cubicBezTo>
                  <a:pt x="144" y="69"/>
                  <a:pt x="142" y="67"/>
                  <a:pt x="140" y="64"/>
                </a:cubicBezTo>
                <a:cubicBezTo>
                  <a:pt x="142" y="61"/>
                  <a:pt x="144" y="59"/>
                  <a:pt x="144" y="56"/>
                </a:cubicBezTo>
                <a:lnTo>
                  <a:pt x="144" y="24"/>
                </a:lnTo>
                <a:close/>
                <a:moveTo>
                  <a:pt x="136" y="152"/>
                </a:moveTo>
                <a:cubicBezTo>
                  <a:pt x="136" y="161"/>
                  <a:pt x="107" y="168"/>
                  <a:pt x="72" y="168"/>
                </a:cubicBezTo>
                <a:cubicBezTo>
                  <a:pt x="37" y="168"/>
                  <a:pt x="8" y="161"/>
                  <a:pt x="8" y="152"/>
                </a:cubicBezTo>
                <a:cubicBezTo>
                  <a:pt x="8" y="131"/>
                  <a:pt x="8" y="131"/>
                  <a:pt x="8" y="131"/>
                </a:cubicBezTo>
                <a:cubicBezTo>
                  <a:pt x="20" y="139"/>
                  <a:pt x="44" y="144"/>
                  <a:pt x="72" y="144"/>
                </a:cubicBezTo>
                <a:cubicBezTo>
                  <a:pt x="100" y="144"/>
                  <a:pt x="124" y="139"/>
                  <a:pt x="136" y="131"/>
                </a:cubicBezTo>
                <a:lnTo>
                  <a:pt x="136" y="152"/>
                </a:lnTo>
                <a:close/>
                <a:moveTo>
                  <a:pt x="72" y="136"/>
                </a:moveTo>
                <a:cubicBezTo>
                  <a:pt x="37" y="136"/>
                  <a:pt x="8" y="129"/>
                  <a:pt x="8" y="120"/>
                </a:cubicBezTo>
                <a:cubicBezTo>
                  <a:pt x="8" y="119"/>
                  <a:pt x="9" y="117"/>
                  <a:pt x="10" y="116"/>
                </a:cubicBezTo>
                <a:cubicBezTo>
                  <a:pt x="22" y="123"/>
                  <a:pt x="46" y="128"/>
                  <a:pt x="72" y="128"/>
                </a:cubicBezTo>
                <a:cubicBezTo>
                  <a:pt x="98" y="128"/>
                  <a:pt x="122" y="123"/>
                  <a:pt x="134" y="116"/>
                </a:cubicBezTo>
                <a:cubicBezTo>
                  <a:pt x="135" y="117"/>
                  <a:pt x="136" y="119"/>
                  <a:pt x="136" y="120"/>
                </a:cubicBezTo>
                <a:cubicBezTo>
                  <a:pt x="136" y="129"/>
                  <a:pt x="107" y="136"/>
                  <a:pt x="72" y="136"/>
                </a:cubicBezTo>
                <a:moveTo>
                  <a:pt x="136" y="104"/>
                </a:moveTo>
                <a:cubicBezTo>
                  <a:pt x="136" y="113"/>
                  <a:pt x="107" y="120"/>
                  <a:pt x="72" y="120"/>
                </a:cubicBezTo>
                <a:cubicBezTo>
                  <a:pt x="37" y="120"/>
                  <a:pt x="8" y="113"/>
                  <a:pt x="8" y="104"/>
                </a:cubicBezTo>
                <a:cubicBezTo>
                  <a:pt x="8" y="83"/>
                  <a:pt x="8" y="83"/>
                  <a:pt x="8" y="83"/>
                </a:cubicBezTo>
                <a:cubicBezTo>
                  <a:pt x="20" y="91"/>
                  <a:pt x="44" y="96"/>
                  <a:pt x="72" y="96"/>
                </a:cubicBezTo>
                <a:cubicBezTo>
                  <a:pt x="100" y="96"/>
                  <a:pt x="124" y="91"/>
                  <a:pt x="136" y="83"/>
                </a:cubicBezTo>
                <a:lnTo>
                  <a:pt x="136" y="104"/>
                </a:lnTo>
                <a:close/>
                <a:moveTo>
                  <a:pt x="72" y="88"/>
                </a:moveTo>
                <a:cubicBezTo>
                  <a:pt x="37" y="88"/>
                  <a:pt x="8" y="81"/>
                  <a:pt x="8" y="72"/>
                </a:cubicBezTo>
                <a:cubicBezTo>
                  <a:pt x="8" y="71"/>
                  <a:pt x="9" y="69"/>
                  <a:pt x="10" y="68"/>
                </a:cubicBezTo>
                <a:cubicBezTo>
                  <a:pt x="22" y="75"/>
                  <a:pt x="46" y="80"/>
                  <a:pt x="72" y="80"/>
                </a:cubicBezTo>
                <a:cubicBezTo>
                  <a:pt x="98" y="80"/>
                  <a:pt x="122" y="75"/>
                  <a:pt x="134" y="68"/>
                </a:cubicBezTo>
                <a:cubicBezTo>
                  <a:pt x="135" y="69"/>
                  <a:pt x="136" y="71"/>
                  <a:pt x="136" y="72"/>
                </a:cubicBezTo>
                <a:cubicBezTo>
                  <a:pt x="136" y="81"/>
                  <a:pt x="107" y="88"/>
                  <a:pt x="72" y="88"/>
                </a:cubicBezTo>
                <a:moveTo>
                  <a:pt x="136" y="56"/>
                </a:moveTo>
                <a:cubicBezTo>
                  <a:pt x="136" y="65"/>
                  <a:pt x="107" y="72"/>
                  <a:pt x="72" y="72"/>
                </a:cubicBezTo>
                <a:cubicBezTo>
                  <a:pt x="37" y="72"/>
                  <a:pt x="8" y="65"/>
                  <a:pt x="8" y="56"/>
                </a:cubicBezTo>
                <a:cubicBezTo>
                  <a:pt x="8" y="35"/>
                  <a:pt x="8" y="35"/>
                  <a:pt x="8" y="35"/>
                </a:cubicBezTo>
                <a:cubicBezTo>
                  <a:pt x="20" y="43"/>
                  <a:pt x="44" y="48"/>
                  <a:pt x="72" y="48"/>
                </a:cubicBezTo>
                <a:cubicBezTo>
                  <a:pt x="100" y="48"/>
                  <a:pt x="124" y="43"/>
                  <a:pt x="136" y="35"/>
                </a:cubicBezTo>
                <a:lnTo>
                  <a:pt x="136" y="56"/>
                </a:lnTo>
                <a:close/>
                <a:moveTo>
                  <a:pt x="72" y="40"/>
                </a:moveTo>
                <a:cubicBezTo>
                  <a:pt x="37" y="40"/>
                  <a:pt x="8" y="33"/>
                  <a:pt x="8" y="24"/>
                </a:cubicBezTo>
                <a:cubicBezTo>
                  <a:pt x="8" y="15"/>
                  <a:pt x="37" y="8"/>
                  <a:pt x="72" y="8"/>
                </a:cubicBezTo>
                <a:cubicBezTo>
                  <a:pt x="107" y="8"/>
                  <a:pt x="136" y="15"/>
                  <a:pt x="136" y="24"/>
                </a:cubicBezTo>
                <a:cubicBezTo>
                  <a:pt x="136" y="33"/>
                  <a:pt x="107" y="40"/>
                  <a:pt x="72" y="40"/>
                </a:cubicBezTo>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11545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5836D33D-98F5-394A-A77E-6B8DDA2B2049}"/>
              </a:ext>
            </a:extLst>
          </p:cNvPr>
          <p:cNvSpPr txBox="1"/>
          <p:nvPr/>
        </p:nvSpPr>
        <p:spPr>
          <a:xfrm>
            <a:off x="973164" y="260337"/>
            <a:ext cx="4597349" cy="646331"/>
          </a:xfrm>
          <a:prstGeom prst="rect">
            <a:avLst/>
          </a:prstGeom>
          <a:noFill/>
        </p:spPr>
        <p:txBody>
          <a:bodyPr wrap="none" rtlCol="0">
            <a:spAutoFit/>
          </a:bodyPr>
          <a:lstStyle/>
          <a:p>
            <a:pPr algn="ctr"/>
            <a:r>
              <a:rPr lang="en-US" sz="3600" b="1" dirty="0">
                <a:solidFill>
                  <a:schemeClr val="tx2"/>
                </a:solidFill>
                <a:latin typeface="Poppins" pitchFamily="2" charset="77"/>
                <a:cs typeface="Poppins" pitchFamily="2" charset="77"/>
              </a:rPr>
              <a:t>DETAILED PROCESS 1/5</a:t>
            </a:r>
          </a:p>
        </p:txBody>
      </p:sp>
      <p:sp>
        <p:nvSpPr>
          <p:cNvPr id="61" name="Shape 19221">
            <a:extLst>
              <a:ext uri="{FF2B5EF4-FFF2-40B4-BE49-F238E27FC236}">
                <a16:creationId xmlns:a16="http://schemas.microsoft.com/office/drawing/2014/main" id="{02FC4C6A-4301-1744-AA6C-9A416CB28E88}"/>
              </a:ext>
            </a:extLst>
          </p:cNvPr>
          <p:cNvSpPr/>
          <p:nvPr/>
        </p:nvSpPr>
        <p:spPr>
          <a:xfrm flipV="1">
            <a:off x="5519885" y="5599480"/>
            <a:ext cx="1682605" cy="0"/>
          </a:xfrm>
          <a:prstGeom prst="line">
            <a:avLst/>
          </a:prstGeom>
          <a:noFill/>
          <a:ln w="38100" cap="flat">
            <a:solidFill>
              <a:schemeClr val="bg1">
                <a:lumMod val="85000"/>
              </a:schemeClr>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18" name="Shape 19272">
            <a:extLst>
              <a:ext uri="{FF2B5EF4-FFF2-40B4-BE49-F238E27FC236}">
                <a16:creationId xmlns:a16="http://schemas.microsoft.com/office/drawing/2014/main" id="{ECF55189-0381-B647-9592-DED9F6874D37}"/>
              </a:ext>
            </a:extLst>
          </p:cNvPr>
          <p:cNvSpPr/>
          <p:nvPr/>
        </p:nvSpPr>
        <p:spPr>
          <a:xfrm>
            <a:off x="4057947" y="5152700"/>
            <a:ext cx="1363839" cy="38612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1">
              <a:lumMod val="40000"/>
              <a:lumOff val="6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19" name="Shape 19273">
            <a:extLst>
              <a:ext uri="{FF2B5EF4-FFF2-40B4-BE49-F238E27FC236}">
                <a16:creationId xmlns:a16="http://schemas.microsoft.com/office/drawing/2014/main" id="{EDD04DFA-EA84-7F49-A2C5-DF07D4A91874}"/>
              </a:ext>
            </a:extLst>
          </p:cNvPr>
          <p:cNvSpPr/>
          <p:nvPr/>
        </p:nvSpPr>
        <p:spPr>
          <a:xfrm>
            <a:off x="4739987" y="5341799"/>
            <a:ext cx="681919" cy="11377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674"/>
                </a:lnTo>
                <a:lnTo>
                  <a:pt x="0" y="21600"/>
                </a:lnTo>
                <a:lnTo>
                  <a:pt x="21600" y="17935"/>
                </a:lnTo>
                <a:lnTo>
                  <a:pt x="21600" y="0"/>
                </a:lnTo>
                <a:close/>
              </a:path>
            </a:pathLst>
          </a:custGeom>
          <a:solidFill>
            <a:schemeClr val="accent1">
              <a:lumMod val="60000"/>
              <a:lumOff val="40000"/>
            </a:schemeClr>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20" name="Shape 19274">
            <a:extLst>
              <a:ext uri="{FF2B5EF4-FFF2-40B4-BE49-F238E27FC236}">
                <a16:creationId xmlns:a16="http://schemas.microsoft.com/office/drawing/2014/main" id="{1641D894-2373-174C-9F3C-7461B2F11446}"/>
              </a:ext>
            </a:extLst>
          </p:cNvPr>
          <p:cNvSpPr/>
          <p:nvPr/>
        </p:nvSpPr>
        <p:spPr>
          <a:xfrm>
            <a:off x="4058068" y="5345588"/>
            <a:ext cx="681920" cy="11339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922"/>
                </a:lnTo>
                <a:lnTo>
                  <a:pt x="21600" y="21600"/>
                </a:lnTo>
                <a:lnTo>
                  <a:pt x="21600" y="3614"/>
                </a:lnTo>
                <a:lnTo>
                  <a:pt x="0" y="0"/>
                </a:lnTo>
                <a:close/>
              </a:path>
            </a:pathLst>
          </a:custGeom>
          <a:solidFill>
            <a:schemeClr val="accent5"/>
          </a:solidFill>
          <a:ln w="12700" cap="flat">
            <a:noFill/>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16" name="Shape 19276">
            <a:extLst>
              <a:ext uri="{FF2B5EF4-FFF2-40B4-BE49-F238E27FC236}">
                <a16:creationId xmlns:a16="http://schemas.microsoft.com/office/drawing/2014/main" id="{3F3ED044-E0FD-D643-9B0E-D00191DE86FA}"/>
              </a:ext>
            </a:extLst>
          </p:cNvPr>
          <p:cNvSpPr/>
          <p:nvPr/>
        </p:nvSpPr>
        <p:spPr>
          <a:xfrm>
            <a:off x="4357427" y="4709263"/>
            <a:ext cx="765003" cy="765003"/>
          </a:xfrm>
          <a:prstGeom prst="ellipse">
            <a:avLst/>
          </a:prstGeom>
          <a:solidFill>
            <a:schemeClr val="accent5"/>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76" name="Freeform 41">
            <a:extLst>
              <a:ext uri="{FF2B5EF4-FFF2-40B4-BE49-F238E27FC236}">
                <a16:creationId xmlns:a16="http://schemas.microsoft.com/office/drawing/2014/main" id="{B57CCE84-05EB-2945-A332-251A761AD7C3}"/>
              </a:ext>
            </a:extLst>
          </p:cNvPr>
          <p:cNvSpPr>
            <a:spLocks noChangeArrowheads="1"/>
          </p:cNvSpPr>
          <p:nvPr/>
        </p:nvSpPr>
        <p:spPr bwMode="auto">
          <a:xfrm>
            <a:off x="4551303" y="4897364"/>
            <a:ext cx="370569" cy="394949"/>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sz="900" dirty="0">
              <a:latin typeface="Lato Light" panose="020F0502020204030203" pitchFamily="34" charset="0"/>
            </a:endParaRPr>
          </a:p>
        </p:txBody>
      </p:sp>
      <p:sp>
        <p:nvSpPr>
          <p:cNvPr id="82" name="TextBox 81">
            <a:extLst>
              <a:ext uri="{FF2B5EF4-FFF2-40B4-BE49-F238E27FC236}">
                <a16:creationId xmlns:a16="http://schemas.microsoft.com/office/drawing/2014/main" id="{31C0612A-B6C3-8940-A003-2714A4B961F9}"/>
              </a:ext>
            </a:extLst>
          </p:cNvPr>
          <p:cNvSpPr txBox="1"/>
          <p:nvPr/>
        </p:nvSpPr>
        <p:spPr>
          <a:xfrm>
            <a:off x="7325282" y="1453364"/>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Review the results and optimize the process based on the data.</a:t>
            </a:r>
          </a:p>
        </p:txBody>
      </p:sp>
      <p:sp>
        <p:nvSpPr>
          <p:cNvPr id="83" name="TextBox 82">
            <a:extLst>
              <a:ext uri="{FF2B5EF4-FFF2-40B4-BE49-F238E27FC236}">
                <a16:creationId xmlns:a16="http://schemas.microsoft.com/office/drawing/2014/main" id="{D37FFE43-46EE-D74B-B8A1-94873214C1B5}"/>
              </a:ext>
            </a:extLst>
          </p:cNvPr>
          <p:cNvSpPr txBox="1"/>
          <p:nvPr/>
        </p:nvSpPr>
        <p:spPr>
          <a:xfrm>
            <a:off x="7325282" y="1160756"/>
            <a:ext cx="1911998" cy="338554"/>
          </a:xfrm>
          <a:prstGeom prst="rect">
            <a:avLst/>
          </a:prstGeom>
          <a:noFill/>
        </p:spPr>
        <p:txBody>
          <a:bodyPr wrap="none" rtlCol="0" anchor="ctr">
            <a:spAutoFit/>
          </a:bodyPr>
          <a:lstStyle/>
          <a:p>
            <a:r>
              <a:rPr lang="en-US" sz="1600" b="1" cap="all" dirty="0">
                <a:solidFill>
                  <a:schemeClr val="accent1"/>
                </a:solidFill>
                <a:latin typeface="Poppins" pitchFamily="2" charset="77"/>
                <a:cs typeface="Poppins" pitchFamily="2" charset="77"/>
              </a:rPr>
              <a:t>Review &amp; Improve</a:t>
            </a:r>
          </a:p>
        </p:txBody>
      </p:sp>
      <p:sp>
        <p:nvSpPr>
          <p:cNvPr id="89" name="TextBox 88">
            <a:extLst>
              <a:ext uri="{FF2B5EF4-FFF2-40B4-BE49-F238E27FC236}">
                <a16:creationId xmlns:a16="http://schemas.microsoft.com/office/drawing/2014/main" id="{26FF91B1-2B4E-FF43-8BF8-4181987EDB23}"/>
              </a:ext>
            </a:extLst>
          </p:cNvPr>
          <p:cNvSpPr txBox="1"/>
          <p:nvPr/>
        </p:nvSpPr>
        <p:spPr>
          <a:xfrm>
            <a:off x="7325282" y="2464080"/>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Calculate the average scan-time for different scans under different patient conditions and store up the database</a:t>
            </a:r>
          </a:p>
        </p:txBody>
      </p:sp>
      <p:sp>
        <p:nvSpPr>
          <p:cNvPr id="90" name="TextBox 89">
            <a:extLst>
              <a:ext uri="{FF2B5EF4-FFF2-40B4-BE49-F238E27FC236}">
                <a16:creationId xmlns:a16="http://schemas.microsoft.com/office/drawing/2014/main" id="{333E175B-3B39-3A4F-AB2E-4F0D2B52A6A9}"/>
              </a:ext>
            </a:extLst>
          </p:cNvPr>
          <p:cNvSpPr txBox="1"/>
          <p:nvPr/>
        </p:nvSpPr>
        <p:spPr>
          <a:xfrm>
            <a:off x="7325282" y="2171473"/>
            <a:ext cx="1788759" cy="338554"/>
          </a:xfrm>
          <a:prstGeom prst="rect">
            <a:avLst/>
          </a:prstGeom>
          <a:noFill/>
        </p:spPr>
        <p:txBody>
          <a:bodyPr wrap="none" rtlCol="0" anchor="ctr">
            <a:spAutoFit/>
          </a:bodyPr>
          <a:lstStyle/>
          <a:p>
            <a:r>
              <a:rPr lang="en-US" sz="1600" b="1" cap="all" dirty="0">
                <a:solidFill>
                  <a:schemeClr val="accent2"/>
                </a:solidFill>
                <a:latin typeface="Poppins" pitchFamily="2" charset="77"/>
                <a:cs typeface="Poppins" pitchFamily="2" charset="77"/>
              </a:rPr>
              <a:t>Update Database</a:t>
            </a:r>
          </a:p>
        </p:txBody>
      </p:sp>
      <p:sp>
        <p:nvSpPr>
          <p:cNvPr id="92" name="TextBox 91">
            <a:extLst>
              <a:ext uri="{FF2B5EF4-FFF2-40B4-BE49-F238E27FC236}">
                <a16:creationId xmlns:a16="http://schemas.microsoft.com/office/drawing/2014/main" id="{0DB63B09-FA6B-9045-A8A7-DD3D057D6ECB}"/>
              </a:ext>
            </a:extLst>
          </p:cNvPr>
          <p:cNvSpPr txBox="1"/>
          <p:nvPr/>
        </p:nvSpPr>
        <p:spPr>
          <a:xfrm>
            <a:off x="7325282" y="3474797"/>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Generate a weekly report to provide basic information such as patient demographic and scan detail.</a:t>
            </a:r>
          </a:p>
        </p:txBody>
      </p:sp>
      <p:sp>
        <p:nvSpPr>
          <p:cNvPr id="93" name="TextBox 92">
            <a:extLst>
              <a:ext uri="{FF2B5EF4-FFF2-40B4-BE49-F238E27FC236}">
                <a16:creationId xmlns:a16="http://schemas.microsoft.com/office/drawing/2014/main" id="{7EED3835-4575-924F-AD04-32CD237C9A4B}"/>
              </a:ext>
            </a:extLst>
          </p:cNvPr>
          <p:cNvSpPr txBox="1"/>
          <p:nvPr/>
        </p:nvSpPr>
        <p:spPr>
          <a:xfrm>
            <a:off x="7325282" y="3182189"/>
            <a:ext cx="2682979" cy="338554"/>
          </a:xfrm>
          <a:prstGeom prst="rect">
            <a:avLst/>
          </a:prstGeom>
          <a:noFill/>
        </p:spPr>
        <p:txBody>
          <a:bodyPr wrap="none" rtlCol="0" anchor="ctr">
            <a:spAutoFit/>
          </a:bodyPr>
          <a:lstStyle/>
          <a:p>
            <a:r>
              <a:rPr lang="en-US" sz="1600" b="1" cap="all" dirty="0">
                <a:solidFill>
                  <a:schemeClr val="accent3"/>
                </a:solidFill>
                <a:latin typeface="Poppins" pitchFamily="2" charset="77"/>
                <a:cs typeface="Poppins" pitchFamily="2" charset="77"/>
              </a:rPr>
              <a:t>Generate Results (Weekly)</a:t>
            </a:r>
          </a:p>
        </p:txBody>
      </p:sp>
      <p:sp>
        <p:nvSpPr>
          <p:cNvPr id="95" name="TextBox 94">
            <a:extLst>
              <a:ext uri="{FF2B5EF4-FFF2-40B4-BE49-F238E27FC236}">
                <a16:creationId xmlns:a16="http://schemas.microsoft.com/office/drawing/2014/main" id="{69C54930-E3A3-4F4C-89E9-017D1E38B41E}"/>
              </a:ext>
            </a:extLst>
          </p:cNvPr>
          <p:cNvSpPr txBox="1"/>
          <p:nvPr/>
        </p:nvSpPr>
        <p:spPr>
          <a:xfrm>
            <a:off x="7325282" y="4487692"/>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Run script to identify and correct the invalid data point during the collection process (if any).</a:t>
            </a:r>
          </a:p>
        </p:txBody>
      </p:sp>
      <p:sp>
        <p:nvSpPr>
          <p:cNvPr id="96" name="TextBox 95">
            <a:extLst>
              <a:ext uri="{FF2B5EF4-FFF2-40B4-BE49-F238E27FC236}">
                <a16:creationId xmlns:a16="http://schemas.microsoft.com/office/drawing/2014/main" id="{CB2A72BC-BE82-1748-8F08-A4450DE42072}"/>
              </a:ext>
            </a:extLst>
          </p:cNvPr>
          <p:cNvSpPr txBox="1"/>
          <p:nvPr/>
        </p:nvSpPr>
        <p:spPr>
          <a:xfrm>
            <a:off x="7325282" y="4195085"/>
            <a:ext cx="2550955" cy="338554"/>
          </a:xfrm>
          <a:prstGeom prst="rect">
            <a:avLst/>
          </a:prstGeom>
          <a:noFill/>
        </p:spPr>
        <p:txBody>
          <a:bodyPr wrap="none" rtlCol="0" anchor="ctr">
            <a:spAutoFit/>
          </a:bodyPr>
          <a:lstStyle/>
          <a:p>
            <a:r>
              <a:rPr lang="en-US" sz="1600" b="1" cap="all" dirty="0">
                <a:solidFill>
                  <a:schemeClr val="accent4"/>
                </a:solidFill>
                <a:latin typeface="Poppins" pitchFamily="2" charset="77"/>
                <a:cs typeface="Poppins" pitchFamily="2" charset="77"/>
              </a:rPr>
              <a:t>Check the Data Integrity</a:t>
            </a:r>
          </a:p>
        </p:txBody>
      </p:sp>
      <p:sp>
        <p:nvSpPr>
          <p:cNvPr id="98" name="TextBox 97">
            <a:extLst>
              <a:ext uri="{FF2B5EF4-FFF2-40B4-BE49-F238E27FC236}">
                <a16:creationId xmlns:a16="http://schemas.microsoft.com/office/drawing/2014/main" id="{C51CE550-05B7-A146-B775-DE566EC0AE0C}"/>
              </a:ext>
            </a:extLst>
          </p:cNvPr>
          <p:cNvSpPr txBox="1"/>
          <p:nvPr/>
        </p:nvSpPr>
        <p:spPr>
          <a:xfrm>
            <a:off x="7325282" y="5498409"/>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Follows the template to collect all patient/ scan data. Collect in the daily basis.</a:t>
            </a:r>
          </a:p>
        </p:txBody>
      </p:sp>
      <p:sp>
        <p:nvSpPr>
          <p:cNvPr id="99" name="TextBox 98">
            <a:extLst>
              <a:ext uri="{FF2B5EF4-FFF2-40B4-BE49-F238E27FC236}">
                <a16:creationId xmlns:a16="http://schemas.microsoft.com/office/drawing/2014/main" id="{2BB3C3D9-2D0F-B743-802D-EB0E64286FAC}"/>
              </a:ext>
            </a:extLst>
          </p:cNvPr>
          <p:cNvSpPr txBox="1"/>
          <p:nvPr/>
        </p:nvSpPr>
        <p:spPr>
          <a:xfrm>
            <a:off x="7325282" y="5205801"/>
            <a:ext cx="2386423" cy="338554"/>
          </a:xfrm>
          <a:prstGeom prst="rect">
            <a:avLst/>
          </a:prstGeom>
          <a:noFill/>
        </p:spPr>
        <p:txBody>
          <a:bodyPr wrap="none" rtlCol="0" anchor="ctr">
            <a:spAutoFit/>
          </a:bodyPr>
          <a:lstStyle/>
          <a:p>
            <a:r>
              <a:rPr lang="en-US" sz="1600" b="1" cap="all" dirty="0">
                <a:solidFill>
                  <a:schemeClr val="accent5"/>
                </a:solidFill>
                <a:latin typeface="Poppins" pitchFamily="2" charset="77"/>
                <a:cs typeface="Poppins" pitchFamily="2" charset="77"/>
              </a:rPr>
              <a:t>Data Collection (Daily)</a:t>
            </a:r>
          </a:p>
        </p:txBody>
      </p:sp>
      <p:pic>
        <p:nvPicPr>
          <p:cNvPr id="3" name="Picture 2">
            <a:extLst>
              <a:ext uri="{FF2B5EF4-FFF2-40B4-BE49-F238E27FC236}">
                <a16:creationId xmlns:a16="http://schemas.microsoft.com/office/drawing/2014/main" id="{A6748E01-FE0A-4719-8DE2-EE99A9396CE6}"/>
              </a:ext>
            </a:extLst>
          </p:cNvPr>
          <p:cNvPicPr>
            <a:picLocks noChangeAspect="1"/>
          </p:cNvPicPr>
          <p:nvPr/>
        </p:nvPicPr>
        <p:blipFill>
          <a:blip r:embed="rId2"/>
          <a:stretch>
            <a:fillRect/>
          </a:stretch>
        </p:blipFill>
        <p:spPr>
          <a:xfrm>
            <a:off x="764892" y="1267568"/>
            <a:ext cx="1279399" cy="1183100"/>
          </a:xfrm>
          <a:prstGeom prst="rect">
            <a:avLst/>
          </a:prstGeom>
        </p:spPr>
      </p:pic>
      <p:sp>
        <p:nvSpPr>
          <p:cNvPr id="46" name="TextBox 45">
            <a:extLst>
              <a:ext uri="{FF2B5EF4-FFF2-40B4-BE49-F238E27FC236}">
                <a16:creationId xmlns:a16="http://schemas.microsoft.com/office/drawing/2014/main" id="{AE1B53FE-760C-4B72-89CE-A1AED07FF980}"/>
              </a:ext>
            </a:extLst>
          </p:cNvPr>
          <p:cNvSpPr txBox="1"/>
          <p:nvPr/>
        </p:nvSpPr>
        <p:spPr>
          <a:xfrm>
            <a:off x="2044291" y="1434202"/>
            <a:ext cx="4104718" cy="531107"/>
          </a:xfrm>
          <a:prstGeom prst="rect">
            <a:avLst/>
          </a:prstGeom>
          <a:noFill/>
        </p:spPr>
        <p:txBody>
          <a:bodyPr wrap="square" rtlCol="0" anchor="t">
            <a:spAutoFit/>
          </a:bodyPr>
          <a:lstStyle/>
          <a:p>
            <a:pPr>
              <a:lnSpc>
                <a:spcPts val="1750"/>
              </a:lnSpc>
              <a:spcBef>
                <a:spcPts val="900"/>
              </a:spcBef>
            </a:pPr>
            <a:r>
              <a:rPr lang="en-US" sz="1200" dirty="0">
                <a:latin typeface="Lato Light" panose="020F0502020204030203" pitchFamily="34" charset="0"/>
                <a:ea typeface="Lato Light" panose="020F0502020204030203" pitchFamily="34" charset="0"/>
                <a:cs typeface="Lato Light" panose="020F0502020204030203" pitchFamily="34" charset="0"/>
              </a:rPr>
              <a:t>An excel template containing all the required information and 6 sheets for the whole week.</a:t>
            </a:r>
          </a:p>
        </p:txBody>
      </p:sp>
      <p:sp>
        <p:nvSpPr>
          <p:cNvPr id="5" name="Rectangle 4">
            <a:extLst>
              <a:ext uri="{FF2B5EF4-FFF2-40B4-BE49-F238E27FC236}">
                <a16:creationId xmlns:a16="http://schemas.microsoft.com/office/drawing/2014/main" id="{4173561D-86CF-4B29-A9D6-D5B6959F7317}"/>
              </a:ext>
            </a:extLst>
          </p:cNvPr>
          <p:cNvSpPr/>
          <p:nvPr/>
        </p:nvSpPr>
        <p:spPr>
          <a:xfrm>
            <a:off x="6932618" y="866274"/>
            <a:ext cx="4609323" cy="424602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1430529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1452</Words>
  <Application>Microsoft Office PowerPoint</Application>
  <PresentationFormat>Widescreen</PresentationFormat>
  <Paragraphs>200</Paragraphs>
  <Slides>19</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Lato Light</vt:lpstr>
      <vt:lpstr>Poppins</vt:lpstr>
      <vt:lpstr>Arial</vt:lpstr>
      <vt:lpstr>Calibri</vt:lpstr>
      <vt:lpstr>Calibri Light</vt:lpstr>
      <vt:lpstr>Office Theme</vt:lpstr>
      <vt:lpstr>MRI DATA COLLECTION PROPOSAL &amp; UPDATE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MRI DATA COLLECTION</dc:title>
  <dc:creator>Chang Jen-Shuan</dc:creator>
  <cp:lastModifiedBy>Chang Jen-Shuan</cp:lastModifiedBy>
  <cp:revision>20</cp:revision>
  <dcterms:created xsi:type="dcterms:W3CDTF">2021-01-10T13:18:50Z</dcterms:created>
  <dcterms:modified xsi:type="dcterms:W3CDTF">2021-01-14T01:45:41Z</dcterms:modified>
</cp:coreProperties>
</file>