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7" r:id="rId3"/>
    <p:sldId id="273" r:id="rId4"/>
    <p:sldId id="260" r:id="rId5"/>
    <p:sldId id="261" r:id="rId6"/>
    <p:sldId id="262" r:id="rId7"/>
    <p:sldId id="265" r:id="rId8"/>
    <p:sldId id="274" r:id="rId9"/>
    <p:sldId id="27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F7B39-2BE3-4B1F-A65C-14B01D243515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C4B2-5092-4BBA-9144-2C3618DFE7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7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C885-6111-4E7F-B2C5-FE2DFE6569E4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443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44080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6807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0557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237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1574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436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185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1401-87FC-4E31-A8EE-C3D23786908F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81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235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442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930F-F2A8-4382-80AC-B265D44DE0D4}" type="datetime1">
              <a:rPr lang="ru-RU" smtClean="0"/>
              <a:t>21.11.2021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7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E6F6-8117-4939-9D54-5FBACC4988E6}" type="datetime1">
              <a:rPr lang="ru-RU" smtClean="0"/>
              <a:t>21.11.2021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5158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4ED2-B6B8-4D8A-A6DC-38E6ABBBA026}" type="datetime1">
              <a:rPr lang="ru-RU" smtClean="0"/>
              <a:t>21.11.2021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1D8C-C640-4FC7-B4FE-4AC690FFEC8A}" type="datetime1">
              <a:rPr lang="ru-RU" smtClean="0"/>
              <a:t>21.11.2021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AF1FE3-E6B5-4C3B-9C77-65515DB08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C6AD5-926B-4C01-A3B5-E995DEA1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93384"/>
            <a:ext cx="9144000" cy="35828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МИНОБРНАУКИ РОССИИ</a:t>
            </a:r>
            <a:br>
              <a:rPr lang="ru-RU" sz="1800" cap="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  <a:b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РТУ МИРЭА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Практическая работа№2  на тему: «Выявление мошенничества с  помощью алгоритмов случайного леса, нейронного </a:t>
            </a:r>
            <a:r>
              <a:rPr lang="ru-RU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автокодировщика</a:t>
            </a: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изолирующего леса»</a:t>
            </a: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дисциплина: «Технологии интеллектуального анализа данных мониторинга безопасности»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F6E382-FAE0-4D6B-9669-1F81832BE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367" y="5060272"/>
            <a:ext cx="3876582" cy="156368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ББМО-01-21</a:t>
            </a:r>
          </a:p>
          <a:p>
            <a:pPr algn="r"/>
            <a:r>
              <a:rPr lang="ru-RU" b="1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Фатыхова</a:t>
            </a:r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Наталья Алексеевна</a:t>
            </a:r>
          </a:p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</a:t>
            </a:r>
          </a:p>
          <a:p>
            <a:pPr algn="r"/>
            <a:r>
              <a:rPr lang="ru-RU" b="1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Латыпова Ольга Валерьевна</a:t>
            </a:r>
            <a:endParaRPr lang="ru-RU" sz="3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693B05-DBA9-41C4-B967-4A2036DA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1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733" y="92475"/>
            <a:ext cx="894532" cy="1006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93610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99294-C935-4FE0-95BF-EB7BA0AC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873995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	</a:t>
            </a:r>
            <a:r>
              <a:rPr lang="ru-RU" sz="2800" dirty="0">
                <a:solidFill>
                  <a:schemeClr val="tx1"/>
                </a:solidFill>
              </a:rPr>
              <a:t>В процессе работы были выполнены следующие задачи: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	- использование алгоритмов случайного леса, нейронного </a:t>
            </a:r>
            <a:r>
              <a:rPr lang="ru-RU" sz="2800" dirty="0" err="1">
                <a:solidFill>
                  <a:schemeClr val="tx1"/>
                </a:solidFill>
              </a:rPr>
              <a:t>автокодировщика</a:t>
            </a:r>
            <a:r>
              <a:rPr lang="ru-RU" sz="2800" dirty="0">
                <a:solidFill>
                  <a:schemeClr val="tx1"/>
                </a:solidFill>
              </a:rPr>
              <a:t> и изолирующего леса для выявления нелегитимных транзакций;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	- определено влияние пропорции разделения обучающей и тестовой выборки на точность работы алгоритма;</a:t>
            </a:r>
            <a:br>
              <a:rPr lang="ru-RU" sz="28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		- определено влияние порогового значения на точность работы алгоритма.</a:t>
            </a:r>
            <a:br>
              <a:rPr lang="ru-RU" sz="2800" dirty="0">
                <a:solidFill>
                  <a:schemeClr val="tx1"/>
                </a:solidFill>
              </a:rPr>
            </a:br>
            <a:br>
              <a:rPr lang="ru-RU" sz="2800" dirty="0"/>
            </a:br>
            <a:r>
              <a:rPr lang="ru-RU" sz="2800" dirty="0"/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E6565-B656-491B-94B9-F1F65F53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72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5A0D66-7B2C-49FF-B691-DD4CBF20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103"/>
            <a:ext cx="10364452" cy="4947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освоить алгоритмы выявления мошенничества в среде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ru-RU" sz="2000" b="1" dirty="0"/>
              <a:t>задачи:</a:t>
            </a:r>
            <a:br>
              <a:rPr lang="ru-RU" sz="2000" dirty="0"/>
            </a:br>
            <a:r>
              <a:rPr lang="ru-RU" sz="2000" dirty="0"/>
              <a:t>		- использовать алгоритмы случайного леса, нейронного </a:t>
            </a:r>
            <a:r>
              <a:rPr lang="ru-RU" sz="2000" dirty="0" err="1"/>
              <a:t>автокодировщика</a:t>
            </a:r>
            <a:r>
              <a:rPr lang="ru-RU" sz="2000" dirty="0"/>
              <a:t> и изолирующего леса для выявления нелегитимных транзакций;</a:t>
            </a:r>
            <a:br>
              <a:rPr lang="ru-RU" sz="2000" dirty="0"/>
            </a:br>
            <a:r>
              <a:rPr lang="ru-RU" sz="2000" dirty="0"/>
              <a:t>		- определить влияние пропорции разделения обучающей и тестовой выборки на точность работы алгоритма;</a:t>
            </a:r>
            <a:br>
              <a:rPr lang="ru-RU" sz="2000" dirty="0"/>
            </a:br>
            <a:r>
              <a:rPr lang="ru-RU" sz="2000" dirty="0"/>
              <a:t>		- определить влияние порогового значения на точность работы алгоритма.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BBBBBE-AABA-41C6-AE7D-F629818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3F84E-F55A-40AB-A671-C930E750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29" y="65651"/>
            <a:ext cx="4951412" cy="741947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979696A-71B9-4470-9F7A-C1D4CFBA6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43" b="19251"/>
          <a:stretch/>
        </p:blipFill>
        <p:spPr>
          <a:xfrm>
            <a:off x="1831569" y="4180512"/>
            <a:ext cx="5901072" cy="1978527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94D7036-9681-40BD-B769-A12F4F11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47" y="1194333"/>
            <a:ext cx="8776126" cy="2599444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ru-RU" sz="2000" dirty="0"/>
              <a:t>	</a:t>
            </a:r>
            <a:r>
              <a:rPr lang="ru-RU" sz="2400" dirty="0"/>
              <a:t>Исходный </a:t>
            </a:r>
            <a:r>
              <a:rPr lang="ru-RU" sz="2400" dirty="0" err="1"/>
              <a:t>датасет</a:t>
            </a:r>
            <a:r>
              <a:rPr lang="ru-RU" sz="2400" dirty="0"/>
              <a:t> содержит 284 807 транзакций с банковскими картами и лишь 492 из них мошеннические. Таким образом, мы имеем сценарий 2: в </a:t>
            </a:r>
            <a:r>
              <a:rPr lang="ru-RU" sz="2400" dirty="0" err="1"/>
              <a:t>датасете</a:t>
            </a:r>
            <a:r>
              <a:rPr lang="ru-RU" sz="2400" dirty="0"/>
              <a:t> нет (или ничтожно мало) образцов мошенничества.</a:t>
            </a:r>
          </a:p>
          <a:p>
            <a:pPr algn="just" fontAlgn="base"/>
            <a:r>
              <a:rPr lang="ru-RU" sz="2400" dirty="0"/>
              <a:t>	Поскольку у нас есть лишь образцы легитимных транзакций, нужно сделать так, чтобы этого было достаточно. Есть два вариант: рассматривать мошенничество либо как отклонение, либо как аномальное значение, и использовать соответствующий подход.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4D3D5B-B140-4925-8020-9AF3083B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7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7F081-6EB7-4CA4-990C-6BE17B76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60" y="153855"/>
            <a:ext cx="8490853" cy="13255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Машинное обучение с учителем – случайный лес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20F810-2CF5-4589-B038-B7D12563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17006" r="41012" b="44025"/>
          <a:stretch/>
        </p:blipFill>
        <p:spPr>
          <a:xfrm>
            <a:off x="524439" y="1381125"/>
            <a:ext cx="8620374" cy="4095749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E34566A-4D8A-40C5-A185-C2F7C06C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9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D825C-A932-45E3-B216-E61844C5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37" y="365125"/>
            <a:ext cx="821692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DF5468-B705-4E2B-9A9F-5E90BA22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7654" y="1864519"/>
            <a:ext cx="3907849" cy="3128962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разделение и порог:</a:t>
            </a:r>
          </a:p>
          <a:p>
            <a:pPr algn="just" fontAlgn="base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значение – 0.3;</a:t>
            </a:r>
          </a:p>
          <a:p>
            <a:pPr algn="just" fontAlgn="base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выборки на обучающую и тестовую в пропорции 70 на 30.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BF3E22-84ED-46B9-A20B-DB457846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0D94880-0562-4CDB-BB16-CD2644994A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7" y="1690688"/>
            <a:ext cx="5193548" cy="3923555"/>
          </a:xfrm>
        </p:spPr>
      </p:pic>
    </p:spTree>
    <p:extLst>
      <p:ext uri="{BB962C8B-B14F-4D97-AF65-F5344CB8AC3E}">
        <p14:creationId xmlns:p14="http://schemas.microsoft.com/office/powerpoint/2010/main" val="261889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472AE-505A-48CA-A9EC-D0570674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7731"/>
            <a:ext cx="9601200" cy="14859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94A258-7FDE-44D3-825F-13478BC4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625" y="830681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60/40.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F50038-8E44-47DE-A48F-500FC54F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71732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80/20.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F43C42-2216-40AD-BF92-50A9BD2A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6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376518A-4178-4E7F-A8D4-854952E1EB6E}"/>
              </a:ext>
            </a:extLst>
          </p:cNvPr>
          <p:cNvSpPr/>
          <p:nvPr/>
        </p:nvSpPr>
        <p:spPr>
          <a:xfrm>
            <a:off x="1019171" y="5128634"/>
            <a:ext cx="108680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sz="2400" b="1" dirty="0"/>
              <a:t>Вывод: </a:t>
            </a:r>
            <a:r>
              <a:rPr lang="ru-RU" sz="2400" dirty="0"/>
              <a:t>в результате точность работы алгоритма увеличилась в случае пропорции 80/20. В случае 60/40 точность не изменилась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F0CDDBC-9F36-48F0-AAE8-3CBCF3CA2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4" b="23145"/>
          <a:stretch/>
        </p:blipFill>
        <p:spPr>
          <a:xfrm>
            <a:off x="555625" y="2042652"/>
            <a:ext cx="4790056" cy="2109019"/>
          </a:xfrm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67A8484-737E-47A7-AFFF-5FD0DCEDF8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9" b="25356"/>
          <a:stretch/>
        </p:blipFill>
        <p:spPr>
          <a:xfrm>
            <a:off x="5818785" y="1952708"/>
            <a:ext cx="5012367" cy="2109018"/>
          </a:xfrm>
        </p:spPr>
      </p:pic>
    </p:spTree>
    <p:extLst>
      <p:ext uri="{BB962C8B-B14F-4D97-AF65-F5344CB8AC3E}">
        <p14:creationId xmlns:p14="http://schemas.microsoft.com/office/powerpoint/2010/main" val="63692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AA3F0-A069-4A12-A05B-3AE8187B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959"/>
            <a:ext cx="10364451" cy="1596177"/>
          </a:xfrm>
        </p:spPr>
        <p:txBody>
          <a:bodyPr>
            <a:normAutofit/>
          </a:bodyPr>
          <a:lstStyle/>
          <a:p>
            <a:pPr fontAlgn="base"/>
            <a:r>
              <a:rPr lang="ru-RU" sz="1800" dirty="0"/>
              <a:t>Изменение порогового значения на 0.6.</a:t>
            </a:r>
            <a:br>
              <a:rPr lang="ru-RU" sz="1800" dirty="0"/>
            </a:br>
            <a:r>
              <a:rPr lang="ru-RU" sz="1800" dirty="0"/>
              <a:t>Изменение пропорции обучающей/тестовой выборки на 60/40, 70/30 и 80/20.</a:t>
            </a:r>
            <a:br>
              <a:rPr lang="ru-RU" sz="1800" dirty="0"/>
            </a:br>
            <a:br>
              <a:rPr lang="ru-RU" sz="1800" dirty="0"/>
            </a:br>
            <a:endParaRPr lang="ru-RU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1A6297-0B09-4E74-9649-AA89A5EE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7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45B941E-21A5-4192-AA12-FB98FDA683BF}"/>
              </a:ext>
            </a:extLst>
          </p:cNvPr>
          <p:cNvSpPr/>
          <p:nvPr/>
        </p:nvSpPr>
        <p:spPr>
          <a:xfrm>
            <a:off x="55659" y="3429000"/>
            <a:ext cx="2518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70/30.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AE9BE0-65E9-4DED-8155-07BAABE9425D}"/>
              </a:ext>
            </a:extLst>
          </p:cNvPr>
          <p:cNvSpPr/>
          <p:nvPr/>
        </p:nvSpPr>
        <p:spPr>
          <a:xfrm>
            <a:off x="4836694" y="3328318"/>
            <a:ext cx="2518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60/40.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52B371C-7BFB-403A-9805-A10A831DA970}"/>
              </a:ext>
            </a:extLst>
          </p:cNvPr>
          <p:cNvSpPr/>
          <p:nvPr/>
        </p:nvSpPr>
        <p:spPr>
          <a:xfrm>
            <a:off x="9617730" y="3328318"/>
            <a:ext cx="2518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пропорции обучающей/тестовой выборки на 80/20.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741ED-5DED-4E56-9610-65DC1C88E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6945" r="26485" b="35984"/>
          <a:stretch/>
        </p:blipFill>
        <p:spPr>
          <a:xfrm>
            <a:off x="7021416" y="4444835"/>
            <a:ext cx="5114925" cy="2256617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98F6E8-194E-4819-88D7-2B03443F64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5920" t="25501" r="26262" b="35258"/>
          <a:stretch/>
        </p:blipFill>
        <p:spPr>
          <a:xfrm>
            <a:off x="123406" y="4251648"/>
            <a:ext cx="5272752" cy="24339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F939DD-D0AA-4CBA-A43E-6D2D3D05B1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4" t="26667" r="26016" b="35188"/>
          <a:stretch/>
        </p:blipFill>
        <p:spPr>
          <a:xfrm>
            <a:off x="3176586" y="712283"/>
            <a:ext cx="5838825" cy="2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0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7F5FA-B88E-4C84-AFF1-8126238A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170"/>
            <a:ext cx="9280763" cy="548686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аномальных значений с помощью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автокодировщика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83CC88-60BA-486C-9F6A-2B91671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3AA8E5-FAF1-43F9-89AF-9AA717F5F33B}"/>
              </a:ext>
            </a:extLst>
          </p:cNvPr>
          <p:cNvSpPr/>
          <p:nvPr/>
        </p:nvSpPr>
        <p:spPr>
          <a:xfrm>
            <a:off x="1275250" y="1285701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Начальное разделение 90/10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DC8E596-5B17-4DB2-B1BF-B6BB61A390BA}"/>
              </a:ext>
            </a:extLst>
          </p:cNvPr>
          <p:cNvSpPr/>
          <p:nvPr/>
        </p:nvSpPr>
        <p:spPr>
          <a:xfrm>
            <a:off x="6811905" y="1228033"/>
            <a:ext cx="3557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Дополнительное разделение 70/30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07C40FE-48A5-48C2-B1EC-633C31CA28C9}"/>
              </a:ext>
            </a:extLst>
          </p:cNvPr>
          <p:cNvSpPr/>
          <p:nvPr/>
        </p:nvSpPr>
        <p:spPr>
          <a:xfrm>
            <a:off x="3492425" y="5387632"/>
            <a:ext cx="42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Вывод: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точность алгоритма увеличилась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501153-1599-42BD-832E-0D78DDC12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50" t="20416" r="26171" b="42500"/>
          <a:stretch/>
        </p:blipFill>
        <p:spPr>
          <a:xfrm>
            <a:off x="161925" y="2157412"/>
            <a:ext cx="5800725" cy="2543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EA7AA6-56C3-4790-8887-67A1DB6E8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94" t="20000" r="26328" b="42917"/>
          <a:stretch/>
        </p:blipFill>
        <p:spPr>
          <a:xfrm>
            <a:off x="6229350" y="2171045"/>
            <a:ext cx="58007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41EA0-94AF-4B69-9E02-3ADBD7A6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71"/>
            <a:ext cx="10515600" cy="1325563"/>
          </a:xfrm>
        </p:spPr>
        <p:txBody>
          <a:bodyPr/>
          <a:lstStyle/>
          <a:p>
            <a:r>
              <a:rPr lang="ru-RU" dirty="0"/>
              <a:t>Выявление аномальных значений с помощью изолирующего леса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743B7D-58EE-43BD-B1A8-74945404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1FE3-E6B5-4C3B-9C77-65515DB08906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1181E1-3530-4D4A-B324-80E33E2F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9" y="2020587"/>
            <a:ext cx="801164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7242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135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Аспект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работа№2  на тему: «Выявление мошенничества с  помощью алгоритмов случайного леса, нейронного автокодировщика и изолирующего леса»  По дисциплина: «Технологии интеллектуального анализа данных мониторинга безопасности» </vt:lpstr>
      <vt:lpstr>Презентация PowerPoint</vt:lpstr>
      <vt:lpstr>Исходные данные</vt:lpstr>
      <vt:lpstr>Машинное обучение с учителем – случайный лес </vt:lpstr>
      <vt:lpstr>Результаты выполнения</vt:lpstr>
      <vt:lpstr>Результаты выполнения</vt:lpstr>
      <vt:lpstr>Изменение порогового значения на 0.6. Изменение пропорции обучающей/тестовой выборки на 60/40, 70/30 и 80/20.  </vt:lpstr>
      <vt:lpstr>Выявление аномальных значений с помощью автокодировщика</vt:lpstr>
      <vt:lpstr>Выявление аномальных значений с помощью изолирующего леса</vt:lpstr>
      <vt:lpstr> В процессе работы были выполнены следующие задачи:    - использование алгоритмов случайного леса, нейронного автокодировщика и изолирующего леса для выявления нелегитимных транзакций;   - определено влияние пропорции разделения обучающей и тестовой выборки на точность работы алгоритма;   - определено влияние порогового значения на точность работы алгоритма.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тему:ОЗНАКОМЛЕНИЕ СО СРЕДОЙ АНАЛИЗА ДАННЫХ «KNIME»  Дисциплина: «Технологии интеллектуального анализа данных мониторинга безопасности» </dc:title>
  <dc:creator>Boriyan</dc:creator>
  <cp:lastModifiedBy>Regretsu</cp:lastModifiedBy>
  <cp:revision>21</cp:revision>
  <dcterms:created xsi:type="dcterms:W3CDTF">2021-11-19T12:49:05Z</dcterms:created>
  <dcterms:modified xsi:type="dcterms:W3CDTF">2021-11-20T22:59:13Z</dcterms:modified>
</cp:coreProperties>
</file>