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79" r:id="rId1"/>
  </p:sldMasterIdLst>
  <p:notesMasterIdLst>
    <p:notesMasterId r:id="rId22"/>
  </p:notesMasterIdLst>
  <p:handoutMasterIdLst>
    <p:handoutMasterId r:id="rId23"/>
  </p:handoutMasterIdLst>
  <p:sldIdLst>
    <p:sldId id="256" r:id="rId2"/>
    <p:sldId id="341" r:id="rId3"/>
    <p:sldId id="342" r:id="rId4"/>
    <p:sldId id="343" r:id="rId5"/>
    <p:sldId id="333" r:id="rId6"/>
    <p:sldId id="320" r:id="rId7"/>
    <p:sldId id="334" r:id="rId8"/>
    <p:sldId id="379" r:id="rId9"/>
    <p:sldId id="362" r:id="rId10"/>
    <p:sldId id="369" r:id="rId11"/>
    <p:sldId id="370" r:id="rId12"/>
    <p:sldId id="371" r:id="rId13"/>
    <p:sldId id="289" r:id="rId14"/>
    <p:sldId id="372" r:id="rId15"/>
    <p:sldId id="378" r:id="rId16"/>
    <p:sldId id="339" r:id="rId17"/>
    <p:sldId id="364" r:id="rId18"/>
    <p:sldId id="366" r:id="rId19"/>
    <p:sldId id="367" r:id="rId20"/>
    <p:sldId id="368" r:id="rId21"/>
  </p:sldIdLst>
  <p:sldSz cx="9144000" cy="6858000" type="screen4x3"/>
  <p:notesSz cx="9928225" cy="679767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969696"/>
    <a:srgbClr val="003366"/>
    <a:srgbClr val="333333"/>
    <a:srgbClr val="7F7F7F"/>
    <a:srgbClr val="3379CD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/>
    <p:restoredTop sz="87823" autoAdjust="0"/>
  </p:normalViewPr>
  <p:slideViewPr>
    <p:cSldViewPr snapToGrid="0" snapToObjects="1">
      <p:cViewPr varScale="1">
        <p:scale>
          <a:sx n="106" d="100"/>
          <a:sy n="106" d="100"/>
        </p:scale>
        <p:origin x="2294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07FAF4CF-5BFF-CD4D-B72C-6F467672C1FD}" type="datetime1">
              <a:rPr lang="de-DE"/>
              <a:pPr>
                <a:defRPr/>
              </a:pPr>
              <a:t>06.12.2022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087B7582-FF21-1E4A-9A48-DFEDC81367C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22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594" y="0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02009670-753E-7A4B-81CA-A5E1B867BB5F}" type="datetime1">
              <a:rPr lang="de-DE"/>
              <a:pPr>
                <a:defRPr/>
              </a:pPr>
              <a:t>06.12.2022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11175"/>
            <a:ext cx="3397250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4678" y="3229277"/>
            <a:ext cx="7938870" cy="305971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378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594" y="6456378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FA6487F-09B6-A449-ADEF-96918B576C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24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6487F-09B6-A449-ADEF-96918B576CE0}" type="slidenum">
              <a:rPr lang="de-DE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421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Reliabilität = Mess-</a:t>
            </a:r>
            <a:r>
              <a:rPr lang="de-DE" baseline="0"/>
              <a:t> bzw. Annotationsfehler</a:t>
            </a:r>
          </a:p>
          <a:p>
            <a:r>
              <a:rPr lang="de-DE" baseline="0"/>
              <a:t>Validität = Aussagekraft bzw. Messbarkeit, wird durch systematische Differenzen in Frage gestellt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42874-92AE-744C-8BC3-F7246E78CB23}" type="slidenum">
              <a:rPr>
                <a:solidFill>
                  <a:prstClr val="black"/>
                </a:solidFill>
              </a:rPr>
              <a:pPr/>
              <a:t>10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C7D7C3-4A4B-48EE-A9BD-D8DE3A26AD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056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6487F-09B6-A449-ADEF-96918B576CE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543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statistical revolution: „Every time I fire a linguist, my precision goes up.“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6487F-09B6-A449-ADEF-96918B576CE0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792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6487F-09B6-A449-ADEF-96918B576CE0}" type="slidenum">
              <a:rPr lang="de-DE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822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6487F-09B6-A449-ADEF-96918B576CE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509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6487F-09B6-A449-ADEF-96918B576CE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030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6487F-09B6-A449-ADEF-96918B576CE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40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6487F-09B6-A449-ADEF-96918B576CE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257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6487F-09B6-A449-ADEF-96918B576CE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444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6487F-09B6-A449-ADEF-96918B576CE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59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6487F-09B6-A449-ADEF-96918B576CE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984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EA7B1-790D-7D4B-BD95-F73A577049F4}" type="slidenum">
              <a:rPr lang="uk-UA"/>
              <a:t>9</a:t>
            </a:fld>
            <a:endParaRPr lang="uk-U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B3A1F5-0D8E-4783-89B2-F995F4E940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7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6"/>
          <p:cNvGrpSpPr>
            <a:grpSpLocks/>
          </p:cNvGrpSpPr>
          <p:nvPr/>
        </p:nvGrpSpPr>
        <p:grpSpPr bwMode="auto">
          <a:xfrm>
            <a:off x="-3360" y="0"/>
            <a:ext cx="9144000" cy="4864100"/>
            <a:chOff x="0" y="0"/>
            <a:chExt cx="9144000" cy="4863599"/>
          </a:xfrm>
        </p:grpSpPr>
        <p:pic>
          <p:nvPicPr>
            <p:cNvPr id="5" name="Picture 9" descr="bckg_may26_large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2"/>
            <a:stretch>
              <a:fillRect/>
            </a:stretch>
          </p:blipFill>
          <p:spPr bwMode="auto">
            <a:xfrm>
              <a:off x="0" y="0"/>
              <a:ext cx="9144000" cy="4863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4719136"/>
              <a:ext cx="9144000" cy="144463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ＭＳ Ｐゴシック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6400" y="1252800"/>
            <a:ext cx="8136000" cy="1620000"/>
          </a:xfrm>
        </p:spPr>
        <p:txBody>
          <a:bodyPr>
            <a:noAutofit/>
          </a:bodyPr>
          <a:lstStyle>
            <a:lvl1pPr>
              <a:lnSpc>
                <a:spcPts val="42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6400" y="3402000"/>
            <a:ext cx="4068000" cy="1080000"/>
          </a:xfrm>
        </p:spPr>
        <p:txBody>
          <a:bodyPr anchor="b">
            <a:no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B1B3A67-3CF1-43E1-92A2-25560C317A8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0910" y="5807093"/>
            <a:ext cx="4681490" cy="7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4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720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613C82-7869-6749-8B64-6E6BEACED82A}" type="slidenum"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Helvetica Neue"/>
                <a:ea typeface="ＭＳ Ｐゴシック" pitchFamily="34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27063" y="6508746"/>
            <a:ext cx="6813550" cy="24622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1000">
                <a:solidFill>
                  <a:srgbClr val="969696"/>
                </a:solidFill>
                <a:latin typeface="Helvetica Neue"/>
                <a:ea typeface="ＭＳ Ｐゴシック" pitchFamily="34" charset="-128"/>
                <a:cs typeface="Helvetica Neue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7864DE3-9F1E-480B-9AE5-BFF8319593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197" y="283940"/>
            <a:ext cx="3614803" cy="5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7"/>
          <p:cNvGrpSpPr>
            <a:grpSpLocks/>
          </p:cNvGrpSpPr>
          <p:nvPr/>
        </p:nvGrpSpPr>
        <p:grpSpPr bwMode="auto">
          <a:xfrm>
            <a:off x="0" y="0"/>
            <a:ext cx="9144000" cy="1995488"/>
            <a:chOff x="0" y="0"/>
            <a:chExt cx="9144000" cy="1994863"/>
          </a:xfrm>
        </p:grpSpPr>
        <p:pic>
          <p:nvPicPr>
            <p:cNvPr id="5" name="Picture 9" descr="bckg_may26_large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2" b="58984"/>
            <a:stretch>
              <a:fillRect/>
            </a:stretch>
          </p:blipFill>
          <p:spPr bwMode="auto">
            <a:xfrm>
              <a:off x="0" y="0"/>
              <a:ext cx="9144000" cy="1994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1850400"/>
              <a:ext cx="9144000" cy="144463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ＭＳ Ｐゴシック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6400" y="3247200"/>
            <a:ext cx="8136000" cy="900000"/>
          </a:xfrm>
        </p:spPr>
        <p:txBody>
          <a:bodyPr>
            <a:normAutofit/>
          </a:bodyPr>
          <a:lstStyle>
            <a:lvl1pPr algn="l">
              <a:lnSpc>
                <a:spcPts val="3400"/>
              </a:lnSpc>
              <a:defRPr sz="2800" b="1" cap="none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76B4965-163B-44F3-B01D-0549CF9FF2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0910" y="5807093"/>
            <a:ext cx="4681490" cy="7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80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626400" y="1972800"/>
            <a:ext cx="3960000" cy="4435200"/>
          </a:xfrm>
        </p:spPr>
        <p:txBody>
          <a:bodyPr/>
          <a:lstStyle>
            <a:lvl1pPr marL="277200">
              <a:lnSpc>
                <a:spcPts val="2400"/>
              </a:lnSpc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802400" y="1972800"/>
            <a:ext cx="3960000" cy="4435200"/>
          </a:xfrm>
        </p:spPr>
        <p:txBody>
          <a:bodyPr/>
          <a:lstStyle>
            <a:lvl1pPr marL="2772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1C3B93-11C6-2842-BA41-19F5595F3C42}" type="slidenum"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Helvetica Neue"/>
                <a:ea typeface="ＭＳ Ｐゴシック" pitchFamily="34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27063" y="6508746"/>
            <a:ext cx="6813550" cy="24622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1000">
                <a:solidFill>
                  <a:srgbClr val="969696"/>
                </a:solidFill>
                <a:latin typeface="Helvetica Neue"/>
                <a:ea typeface="ＭＳ Ｐゴシック" pitchFamily="34" charset="-128"/>
                <a:cs typeface="Helvetica Neue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CD767F4-F4B7-425C-8D5E-D8FBB3F40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197" y="283940"/>
            <a:ext cx="3614803" cy="5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9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72800"/>
            <a:ext cx="5486400" cy="39787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951538"/>
            <a:ext cx="5486400" cy="457200"/>
          </a:xfrm>
        </p:spPr>
        <p:txBody>
          <a:bodyPr/>
          <a:lstStyle>
            <a:lvl1pPr marL="0" indent="0">
              <a:lnSpc>
                <a:spcPts val="17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EAD236-35BB-E04B-9C01-0FD39D2313F4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Helvetica Neue"/>
                <a:ea typeface="ＭＳ Ｐゴシック" pitchFamily="34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cxnSp>
        <p:nvCxnSpPr>
          <p:cNvPr id="8" name="Gerade Verbindung 7"/>
          <p:cNvCxnSpPr/>
          <p:nvPr userDrawn="1"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27063" y="6508746"/>
            <a:ext cx="6813550" cy="24622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1000">
                <a:solidFill>
                  <a:srgbClr val="969696"/>
                </a:solidFill>
                <a:latin typeface="Helvetica Neue"/>
                <a:ea typeface="ＭＳ Ｐゴシック" pitchFamily="34" charset="-128"/>
                <a:cs typeface="Helvetica Neue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EEF78E7-A303-4E88-A393-56823BC84C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197" y="283940"/>
            <a:ext cx="3614803" cy="5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4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39A65E-9174-E147-BFFC-F3AB4B4FF47F}" type="slidenum"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Helvetica Neue"/>
                <a:ea typeface="ＭＳ Ｐゴシック" pitchFamily="34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27063" y="6508746"/>
            <a:ext cx="6813550" cy="24622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1000">
                <a:solidFill>
                  <a:srgbClr val="969696"/>
                </a:solidFill>
                <a:latin typeface="Helvetica Neue"/>
                <a:ea typeface="ＭＳ Ｐゴシック" pitchFamily="34" charset="-128"/>
                <a:cs typeface="Helvetica Neue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041F06-B99A-455E-8D15-6704325B86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197" y="283940"/>
            <a:ext cx="3614803" cy="5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3A6364A3-421D-4FBC-A463-8119B925D5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197" y="283940"/>
            <a:ext cx="3614803" cy="5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3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27063" y="1252538"/>
            <a:ext cx="8135937" cy="3603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7063" y="1973263"/>
            <a:ext cx="8135937" cy="44354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</p:spPr>
        <p:txBody>
          <a:bodyPr vert="horz" lIns="91440" tIns="0" rIns="0" bIns="0" rtlCol="0" anchor="ctr" anchorCtr="0"/>
          <a:lstStyle>
            <a:lvl1pPr algn="r">
              <a:defRPr sz="1000">
                <a:solidFill>
                  <a:srgbClr val="969696"/>
                </a:solidFill>
                <a:latin typeface="Helvetica Neue"/>
                <a:ea typeface="ＭＳ Ｐゴシック" pitchFamily="34" charset="-128"/>
                <a:cs typeface="Helvetica Neue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2586CB-AD95-7B43-A4BD-A094174458C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Helvetica Neue"/>
                <a:ea typeface="ＭＳ Ｐゴシック" pitchFamily="34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86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</p:sldLayoutIdLst>
  <p:hf hdr="0" ftr="0" dt="0"/>
  <p:txStyles>
    <p:titleStyle>
      <a:lvl1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 kern="1200">
          <a:solidFill>
            <a:srgbClr val="003366"/>
          </a:solidFill>
          <a:latin typeface="Helvetica Neue"/>
          <a:ea typeface="ＭＳ Ｐゴシック" charset="0"/>
          <a:cs typeface="Helvetica Neue"/>
        </a:defRPr>
      </a:lvl1pPr>
      <a:lvl2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9pPr>
    </p:titleStyle>
    <p:bodyStyle>
      <a:lvl1pPr marL="236538" indent="-276225" algn="l" defTabSz="457200" rtl="0" eaLnBrk="1" fontAlgn="base" hangingPunct="1">
        <a:lnSpc>
          <a:spcPts val="2400"/>
        </a:lnSpc>
        <a:spcBef>
          <a:spcPts val="480"/>
        </a:spcBef>
        <a:spcAft>
          <a:spcPct val="0"/>
        </a:spcAft>
        <a:buClr>
          <a:srgbClr val="003366"/>
        </a:buClr>
        <a:buSzPct val="100000"/>
        <a:buFont typeface="Lucida Grande" charset="0"/>
        <a:buChar char="●"/>
        <a:defRPr sz="2000"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marL="750888" indent="-276225" algn="l" defTabSz="457200" rtl="0" eaLnBrk="1" fontAlgn="base" hangingPunct="1">
        <a:lnSpc>
          <a:spcPts val="2200"/>
        </a:lnSpc>
        <a:spcBef>
          <a:spcPts val="432"/>
        </a:spcBef>
        <a:spcAft>
          <a:spcPct val="0"/>
        </a:spcAft>
        <a:buClr>
          <a:srgbClr val="003366"/>
        </a:buClr>
        <a:buSzPct val="80000"/>
        <a:buFont typeface="Lucida Grande" charset="0"/>
        <a:buChar char="●"/>
        <a:defRPr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2pPr>
      <a:lvl3pPr marL="1201738" indent="-215900" algn="l" defTabSz="457200" rtl="0" eaLnBrk="1" fontAlgn="base" hangingPunct="1">
        <a:lnSpc>
          <a:spcPts val="2000"/>
        </a:lnSpc>
        <a:spcBef>
          <a:spcPts val="384"/>
        </a:spcBef>
        <a:spcAft>
          <a:spcPct val="0"/>
        </a:spcAft>
        <a:buClr>
          <a:srgbClr val="003366"/>
        </a:buClr>
        <a:buSzPct val="64000"/>
        <a:buFont typeface="Lucida Grande" charset="0"/>
        <a:buChar char="●"/>
        <a:defRPr sz="1600"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3pPr>
      <a:lvl4pPr marL="1443038" indent="-215900" algn="l" defTabSz="457200" rtl="0" eaLnBrk="1" fontAlgn="base" hangingPunct="1">
        <a:lnSpc>
          <a:spcPts val="2000"/>
        </a:lnSpc>
        <a:spcBef>
          <a:spcPts val="384"/>
        </a:spcBef>
        <a:spcAft>
          <a:spcPct val="0"/>
        </a:spcAft>
        <a:buClr>
          <a:srgbClr val="003366"/>
        </a:buClr>
        <a:buSzPct val="64000"/>
        <a:buFont typeface="Lucida Grande" charset="0"/>
        <a:buChar char="●"/>
        <a:defRPr sz="1600"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4pPr>
      <a:lvl5pPr marL="1655763" indent="-215900" algn="l" defTabSz="457200" rtl="0" eaLnBrk="1" fontAlgn="base" hangingPunct="1">
        <a:lnSpc>
          <a:spcPts val="2000"/>
        </a:lnSpc>
        <a:spcBef>
          <a:spcPts val="384"/>
        </a:spcBef>
        <a:spcAft>
          <a:spcPct val="0"/>
        </a:spcAft>
        <a:buClr>
          <a:srgbClr val="003366"/>
        </a:buClr>
        <a:buSzPct val="64000"/>
        <a:buFont typeface="Lucida Grande" charset="0"/>
        <a:buChar char="●"/>
        <a:defRPr sz="1600"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guistik.phil.fau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fs.uni-tuebingen.de/resources/stts-1999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di.gy/" TargetMode="External"/><Relationship Id="rId4" Type="http://schemas.openxmlformats.org/officeDocument/2006/relationships/hyperlink" Target="https://inception-project.github.io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jurafsky/slp3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aldependencies.org/format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webanno" TargetMode="External"/><Relationship Id="rId7" Type="http://schemas.openxmlformats.org/officeDocument/2006/relationships/hyperlink" Target="https://fortext.net/routinen/lerneinheiten/manuelle-annotation-mit-catma" TargetMode="External"/><Relationship Id="rId2" Type="http://schemas.openxmlformats.org/officeDocument/2006/relationships/hyperlink" Target="https://webanno.github.io/webanno/document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di.gy/" TargetMode="External"/><Relationship Id="rId5" Type="http://schemas.openxmlformats.org/officeDocument/2006/relationships/hyperlink" Target="https://youtube.com/playlist?list=PL5Hz5pttaj96SlXHGRZf8KzlYvpVHIoL-" TargetMode="External"/><Relationship Id="rId4" Type="http://schemas.openxmlformats.org/officeDocument/2006/relationships/hyperlink" Target="https://inception-project.github.io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nfordnlp.github.io/stanza/" TargetMode="External"/><Relationship Id="rId2" Type="http://schemas.openxmlformats.org/officeDocument/2006/relationships/hyperlink" Target="https://stanfordnlp.github.io/CoreNL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cy.io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nlp.apache.org/" TargetMode="External"/><Relationship Id="rId2" Type="http://schemas.openxmlformats.org/officeDocument/2006/relationships/hyperlink" Target="https://github.com/nlp-uoregon/trank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fal.mff.cuni.cz/udpip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empirist2015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eblicht.sfs.uni-tuebingen.de/weblichtwiki/index.php/Main_Page" TargetMode="External"/><Relationship Id="rId3" Type="http://schemas.openxmlformats.org/officeDocument/2006/relationships/hyperlink" Target="http://corpus.tools/wiki/Unitok" TargetMode="External"/><Relationship Id="rId7" Type="http://schemas.openxmlformats.org/officeDocument/2006/relationships/hyperlink" Target="https://www.cs.cmu.edu/~ark/TweetNLP/" TargetMode="External"/><Relationship Id="rId2" Type="http://schemas.openxmlformats.org/officeDocument/2006/relationships/hyperlink" Target="https://github.com/tsproisl/SoMaJ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sproisl/SoMeWeTa" TargetMode="External"/><Relationship Id="rId5" Type="http://schemas.openxmlformats.org/officeDocument/2006/relationships/hyperlink" Target="https://www.cis.uni-muenchen.de/~schmid/tools/RNNTagger/" TargetMode="External"/><Relationship Id="rId4" Type="http://schemas.openxmlformats.org/officeDocument/2006/relationships/hyperlink" Target="http://www.cis.uni-muenchen.de/~schmid/tools/TreeTagge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lp.uoregon.edu/trankit" TargetMode="External"/><Relationship Id="rId5" Type="http://schemas.openxmlformats.org/officeDocument/2006/relationships/hyperlink" Target="https://explosion.ai/demos/displacy" TargetMode="External"/><Relationship Id="rId4" Type="http://schemas.openxmlformats.org/officeDocument/2006/relationships/hyperlink" Target="http://corenlp.ru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b="0" dirty="0" err="1"/>
              <a:t>Wörter</a:t>
            </a:r>
            <a:r>
              <a:rPr lang="en-US" sz="2000" b="0" dirty="0"/>
              <a:t>, </a:t>
            </a:r>
            <a:r>
              <a:rPr lang="en-US" sz="2000" b="0" dirty="0" err="1"/>
              <a:t>Texte</a:t>
            </a:r>
            <a:r>
              <a:rPr lang="en-US" sz="2000" b="0" dirty="0"/>
              <a:t> und </a:t>
            </a:r>
            <a:r>
              <a:rPr lang="en-US" sz="2000" b="0" dirty="0" err="1"/>
              <a:t>Frequenzen</a:t>
            </a:r>
            <a:br>
              <a:rPr lang="en-US" dirty="0"/>
            </a:br>
            <a:r>
              <a:rPr lang="en-US" dirty="0"/>
              <a:t>Annotation: Tools und Pipelines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Andreas Blombach, Philipp Heinrich</a:t>
            </a:r>
          </a:p>
          <a:p>
            <a:r>
              <a:rPr lang="en-US" dirty="0" err="1"/>
              <a:t>Lehrstuhl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Korpus</a:t>
            </a:r>
            <a:r>
              <a:rPr lang="en-US" dirty="0"/>
              <a:t>- und </a:t>
            </a:r>
            <a:r>
              <a:rPr lang="en-US" dirty="0" err="1"/>
              <a:t>Computerlinguistik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https://www.linguistik.phil.fau.de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2825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Manuelle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Kleine Korpora werden oft manuell annotiert</a:t>
            </a:r>
          </a:p>
          <a:p>
            <a:pPr lvl="1"/>
            <a:r>
              <a:rPr lang="de-DE" dirty="0"/>
              <a:t>z.B. digitale Editionen, Reden eines Präsidenten, …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Annotationsschema</a:t>
            </a:r>
            <a:r>
              <a:rPr lang="de-DE" dirty="0"/>
              <a:t> und -kategorien (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Tagset</a:t>
            </a:r>
            <a:r>
              <a:rPr lang="de-DE" dirty="0"/>
              <a:t>)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Richtlinien</a:t>
            </a:r>
            <a:r>
              <a:rPr lang="de-DE" dirty="0"/>
              <a:t> (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Guidelines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detaillierte Beschreibung und Abgrenzung der Zielkategorien (z.B. für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STTS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zusätzlich: Beispielsammlung für schwierige Einzelfälle</a:t>
            </a:r>
          </a:p>
          <a:p>
            <a:r>
              <a:rPr lang="de-DE" dirty="0"/>
              <a:t>Annotationswerkzeuge (meist Web-basiert)</a:t>
            </a:r>
          </a:p>
          <a:p>
            <a:pPr lvl="1"/>
            <a:r>
              <a:rPr lang="de-DE" dirty="0"/>
              <a:t>z.B. </a:t>
            </a:r>
            <a:r>
              <a:rPr lang="de-DE" dirty="0" err="1"/>
              <a:t>INCEpTION </a:t>
            </a:r>
            <a:r>
              <a:rPr lang="de-DE" dirty="0"/>
              <a:t>(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https://inception-project.github.io</a:t>
            </a:r>
            <a:r>
              <a:rPr lang="de-DE" dirty="0"/>
              <a:t>), Prodigy (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https://prodi.gy</a:t>
            </a:r>
            <a:r>
              <a:rPr lang="de-DE" dirty="0"/>
              <a:t>)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Inter-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Annotator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Agreement </a:t>
            </a:r>
            <a:r>
              <a:rPr lang="de-DE" dirty="0"/>
              <a:t>(IAA)</a:t>
            </a:r>
          </a:p>
          <a:p>
            <a:pPr lvl="1"/>
            <a:r>
              <a:rPr lang="de-DE" dirty="0"/>
              <a:t>wichtig! – überprüft Reliabilität und Validität der Annotation</a:t>
            </a:r>
          </a:p>
          <a:p>
            <a:pPr lvl="1"/>
            <a:r>
              <a:rPr lang="de-DE" dirty="0"/>
              <a:t>Flüchtigkeitsfehler vs. systematische Differenzen</a:t>
            </a:r>
          </a:p>
          <a:p>
            <a:pPr lvl="1"/>
            <a:r>
              <a:rPr lang="de-DE" dirty="0"/>
              <a:t>Adjudikation für Endfassung der Annotation</a:t>
            </a:r>
          </a:p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3DB6356-49DC-4538-AFBA-E3A9E38E72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613C82-7869-6749-8B64-6E6BEACED82A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39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Automatische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größere Korpora ist eine manuelle Annotation</a:t>
            </a:r>
            <a:br>
              <a:rPr lang="de-DE" dirty="0"/>
            </a:br>
            <a:r>
              <a:rPr lang="de-DE" dirty="0"/>
              <a:t>zu teuer und zeitaufwendig</a:t>
            </a:r>
          </a:p>
          <a:p>
            <a:pPr lvl="1"/>
            <a:endParaRPr lang="de-DE" dirty="0"/>
          </a:p>
          <a:p>
            <a:r>
              <a:rPr lang="de-DE" dirty="0"/>
              <a:t>Auch in den Digital </a:t>
            </a:r>
            <a:r>
              <a:rPr lang="de-DE" dirty="0" err="1"/>
              <a:t>Humanities</a:t>
            </a:r>
            <a:r>
              <a:rPr lang="de-DE" dirty="0"/>
              <a:t> …</a:t>
            </a:r>
          </a:p>
          <a:p>
            <a:pPr lvl="1">
              <a:tabLst>
                <a:tab pos="7740000" algn="r"/>
              </a:tabLst>
            </a:pPr>
            <a:r>
              <a:rPr lang="de-DE" dirty="0"/>
              <a:t>Romane von Charles Dickens	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ca. 4 Mio. Wörter</a:t>
            </a:r>
          </a:p>
          <a:p>
            <a:pPr lvl="1">
              <a:tabLst>
                <a:tab pos="7740000" algn="r"/>
              </a:tabLst>
            </a:pPr>
            <a:r>
              <a:rPr lang="de-DE" dirty="0"/>
              <a:t>Deutsches Gutenberg-Archiv	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&gt; 100 Mio. Wörter</a:t>
            </a:r>
          </a:p>
          <a:p>
            <a:pPr lvl="1">
              <a:tabLst>
                <a:tab pos="7740000" algn="r"/>
              </a:tabLst>
            </a:pPr>
            <a:r>
              <a:rPr lang="de-DE" dirty="0"/>
              <a:t>Early English Books (EEBO)	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&gt; 500 Mio. Wörter</a:t>
            </a:r>
          </a:p>
          <a:p>
            <a:pPr lvl="1">
              <a:tabLst>
                <a:tab pos="7740000" algn="r"/>
              </a:tabLst>
            </a:pPr>
            <a:r>
              <a:rPr lang="de-DE" dirty="0"/>
              <a:t>Times Online 1780–1900	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ca. 4.000 Mio. Wörter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190864-2116-40E9-B49A-B4A8DC4E95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613C82-7869-6749-8B64-6E6BEACED82A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956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Automatische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973264"/>
            <a:ext cx="8135937" cy="4516026"/>
          </a:xfrm>
        </p:spPr>
        <p:txBody>
          <a:bodyPr/>
          <a:lstStyle/>
          <a:p>
            <a:r>
              <a:rPr lang="de-DE" dirty="0"/>
              <a:t>Erfolgreichster Ansatz: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maschinelle Lernverfahren</a:t>
            </a:r>
          </a:p>
          <a:p>
            <a:pPr lvl="1"/>
            <a:r>
              <a:rPr lang="de-DE" dirty="0"/>
              <a:t>ab ca. 1990 Einsatz von statistischen Modellen („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statistical revolution</a:t>
            </a:r>
            <a:r>
              <a:rPr lang="de-DE" dirty="0"/>
              <a:t>“)</a:t>
            </a:r>
          </a:p>
          <a:p>
            <a:pPr lvl="1"/>
            <a:r>
              <a:rPr lang="de-DE" dirty="0"/>
              <a:t>aktuell große Fortschritte mit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Deep Learning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Trainingskorpus</a:t>
            </a:r>
            <a:r>
              <a:rPr lang="de-DE" dirty="0"/>
              <a:t> (manuell annotiert)</a:t>
            </a:r>
          </a:p>
          <a:p>
            <a:pPr lvl="1"/>
            <a:r>
              <a:rPr lang="de-DE" dirty="0"/>
              <a:t>wichtig: Konsistenz der Annotationen (➞ IAA)</a:t>
            </a:r>
          </a:p>
          <a:p>
            <a:pPr lvl="1"/>
            <a:r>
              <a:rPr lang="de-DE" dirty="0"/>
              <a:t>Flüchtigkeitsfehler scheinen weniger problematisch</a:t>
            </a:r>
          </a:p>
          <a:p>
            <a:r>
              <a:rPr lang="de-DE" dirty="0"/>
              <a:t>Evaluation auf separatem Testkorpus</a:t>
            </a:r>
          </a:p>
          <a:p>
            <a:pPr lvl="1"/>
            <a:r>
              <a:rPr lang="de-DE" dirty="0"/>
              <a:t>Gefahr der Überanpassung an das Trainingskorpus</a:t>
            </a:r>
          </a:p>
          <a:p>
            <a:pPr lvl="1"/>
            <a:r>
              <a:rPr lang="de-DE" dirty="0"/>
              <a:t>zusätzliches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development set</a:t>
            </a:r>
            <a:r>
              <a:rPr lang="de-DE" dirty="0"/>
              <a:t> für Optimierung der Lernverfahren (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tuning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Kreuzvalidierung (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cross-validation</a:t>
            </a:r>
            <a:r>
              <a:rPr lang="de-DE" dirty="0"/>
              <a:t>) nutzt alle Daten für Training &amp; Evaluation</a:t>
            </a:r>
          </a:p>
          <a:p>
            <a:pPr lvl="1"/>
            <a:endParaRPr lang="de-DE" dirty="0"/>
          </a:p>
          <a:p>
            <a:r>
              <a:rPr lang="de-DE" dirty="0"/>
              <a:t>Weiterführend: </a:t>
            </a:r>
            <a:r>
              <a:rPr lang="de-DE" dirty="0">
                <a:solidFill>
                  <a:srgbClr val="1F497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https://web.stanford.edu/~jurafsky/slp3/</a:t>
            </a:r>
            <a:r>
              <a:rPr lang="de-DE" dirty="0">
                <a:solidFill>
                  <a:srgbClr val="1F497D"/>
                </a:solidFill>
              </a:rPr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66C071-BB11-4CAA-A0FD-B286F857D7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613C82-7869-6749-8B64-6E6BEACED82A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930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Repräsentationsformat: XML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&lt;?</a:t>
            </a:r>
            <a:r>
              <a:rPr lang="de-DE" sz="1500" b="1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xml</a:t>
            </a:r>
            <a:r>
              <a:rPr lang="de-DE" sz="15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500" b="1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version</a:t>
            </a:r>
            <a:r>
              <a:rPr lang="de-DE" sz="15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="1.0" </a:t>
            </a:r>
            <a:r>
              <a:rPr lang="de-DE" sz="1500" b="1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encoding</a:t>
            </a:r>
            <a:r>
              <a:rPr lang="de-DE" sz="15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="UTF-8"?&gt;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de-DE" sz="1500" b="1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corpus</a:t>
            </a:r>
            <a:r>
              <a:rPr lang="de-DE" sz="15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15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de-DE" sz="1500" b="1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cs typeface="Consolas" charset="0"/>
              </a:rPr>
              <a:t>story</a:t>
            </a:r>
            <a:r>
              <a:rPr lang="de-DE" sz="15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title="</a:t>
            </a:r>
            <a:r>
              <a:rPr lang="de-DE" sz="15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The Garden</a:t>
            </a:r>
            <a:r>
              <a:rPr lang="de-DE" sz="15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de-DE" sz="1500" b="1" dirty="0">
                <a:solidFill>
                  <a:schemeClr val="accent2">
                    <a:lumMod val="75000"/>
                  </a:schemeClr>
                </a:solidFill>
                <a:latin typeface="Consolas" charset="0"/>
                <a:cs typeface="Consolas" charset="0"/>
              </a:rPr>
              <a:t>p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de-DE" sz="1500" b="1" dirty="0">
                <a:solidFill>
                  <a:schemeClr val="accent2">
                    <a:lumMod val="75000"/>
                  </a:schemeClr>
                </a:solidFill>
                <a:latin typeface="Consolas" charset="0"/>
                <a:cs typeface="Consolas" charset="0"/>
              </a:rPr>
              <a:t>s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de-DE" sz="1500" b="1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cs typeface="Consolas" charset="0"/>
              </a:rPr>
              <a:t>token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5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de-DE" sz="15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cs typeface="Consolas" charset="0"/>
              </a:rPr>
              <a:t>PP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"  </a:t>
            </a:r>
            <a:r>
              <a:rPr lang="de-DE" sz="15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lemma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de-DE" sz="1500" b="1" dirty="0" err="1">
                <a:solidFill>
                  <a:schemeClr val="accent3">
                    <a:lumMod val="75000"/>
                  </a:schemeClr>
                </a:solidFill>
                <a:latin typeface="Consolas" charset="0"/>
                <a:cs typeface="Consolas" charset="0"/>
              </a:rPr>
              <a:t>it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"&gt;</a:t>
            </a:r>
            <a:r>
              <a:rPr lang="de-DE" sz="1500" b="1" dirty="0" err="1">
                <a:latin typeface="Consolas" charset="0"/>
                <a:ea typeface="Consolas" charset="0"/>
                <a:cs typeface="Consolas" charset="0"/>
              </a:rPr>
              <a:t>It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de-DE" sz="15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token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de-DE" sz="1500" b="1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cs typeface="Consolas" charset="0"/>
              </a:rPr>
              <a:t>token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5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de-DE" sz="15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cs typeface="Consolas" charset="0"/>
              </a:rPr>
              <a:t>VBD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de-DE" sz="15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lemma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de-DE" sz="1500" b="1" dirty="0" err="1">
                <a:solidFill>
                  <a:schemeClr val="accent3">
                    <a:lumMod val="75000"/>
                  </a:schemeClr>
                </a:solidFill>
                <a:latin typeface="Consolas" charset="0"/>
                <a:cs typeface="Consolas" charset="0"/>
              </a:rPr>
              <a:t>seem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"&gt;</a:t>
            </a:r>
            <a:r>
              <a:rPr lang="de-DE" sz="1500" b="1" dirty="0" err="1">
                <a:latin typeface="Consolas" charset="0"/>
                <a:ea typeface="Consolas" charset="0"/>
                <a:cs typeface="Consolas" charset="0"/>
              </a:rPr>
              <a:t>seemed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de-DE" sz="15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token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de-DE" sz="1500" b="1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cs typeface="Consolas" charset="0"/>
              </a:rPr>
              <a:t>token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5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de-DE" sz="15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cs typeface="Consolas" charset="0"/>
              </a:rPr>
              <a:t>DT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"  </a:t>
            </a:r>
            <a:r>
              <a:rPr lang="de-DE" sz="15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lemma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de-DE" sz="15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cs typeface="Consolas" charset="0"/>
              </a:rPr>
              <a:t>a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"&gt;</a:t>
            </a:r>
            <a:r>
              <a:rPr lang="de-DE" sz="1500" b="1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de-DE" sz="15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token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       &lt;</a:t>
            </a:r>
            <a:r>
              <a:rPr lang="de-DE" sz="1500" b="1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cs typeface="Consolas" charset="0"/>
              </a:rPr>
              <a:t>token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5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de-DE" sz="15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cs typeface="Consolas" charset="0"/>
              </a:rPr>
              <a:t>NN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"  </a:t>
            </a:r>
            <a:r>
              <a:rPr lang="de-DE" sz="15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lemma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de-DE" sz="1500" b="1" dirty="0" err="1">
                <a:solidFill>
                  <a:schemeClr val="accent3">
                    <a:lumMod val="75000"/>
                  </a:schemeClr>
                </a:solidFill>
                <a:latin typeface="Consolas" charset="0"/>
                <a:cs typeface="Consolas" charset="0"/>
              </a:rPr>
              <a:t>day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"&gt;</a:t>
            </a:r>
            <a:r>
              <a:rPr lang="de-DE" sz="1500" b="1" dirty="0" err="1">
                <a:latin typeface="Consolas" charset="0"/>
                <a:ea typeface="Consolas" charset="0"/>
                <a:cs typeface="Consolas" charset="0"/>
              </a:rPr>
              <a:t>day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de-DE" sz="15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token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       &lt;</a:t>
            </a:r>
            <a:r>
              <a:rPr lang="de-DE" sz="1500" b="1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cs typeface="Consolas" charset="0"/>
              </a:rPr>
              <a:t>token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5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de-DE" sz="15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cs typeface="Consolas" charset="0"/>
              </a:rPr>
              <a:t>RB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"  </a:t>
            </a:r>
            <a:r>
              <a:rPr lang="de-DE" sz="15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lemma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de-DE" sz="1500" b="1" dirty="0" err="1">
                <a:solidFill>
                  <a:schemeClr val="accent3">
                    <a:lumMod val="75000"/>
                  </a:schemeClr>
                </a:solidFill>
                <a:latin typeface="Consolas" charset="0"/>
                <a:cs typeface="Consolas" charset="0"/>
              </a:rPr>
              <a:t>much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"&gt;</a:t>
            </a:r>
            <a:r>
              <a:rPr lang="de-DE" sz="1500" b="1" dirty="0" err="1">
                <a:latin typeface="Consolas" charset="0"/>
                <a:ea typeface="Consolas" charset="0"/>
                <a:cs typeface="Consolas" charset="0"/>
              </a:rPr>
              <a:t>much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de-DE" sz="15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token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       &lt;</a:t>
            </a:r>
            <a:r>
              <a:rPr lang="de-DE" sz="1500" b="1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cs typeface="Consolas" charset="0"/>
              </a:rPr>
              <a:t>token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5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de-DE" sz="15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cs typeface="Consolas" charset="0"/>
              </a:rPr>
              <a:t>IN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"  </a:t>
            </a:r>
            <a:r>
              <a:rPr lang="de-DE" sz="15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lemma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de-DE" sz="1500" b="1" dirty="0" err="1">
                <a:solidFill>
                  <a:schemeClr val="accent3">
                    <a:lumMod val="75000"/>
                  </a:schemeClr>
                </a:solidFill>
                <a:latin typeface="Consolas" charset="0"/>
                <a:cs typeface="Consolas" charset="0"/>
              </a:rPr>
              <a:t>as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"&gt;</a:t>
            </a:r>
            <a:r>
              <a:rPr lang="de-DE" sz="1500" b="1" dirty="0" err="1">
                <a:latin typeface="Consolas" charset="0"/>
                <a:ea typeface="Consolas" charset="0"/>
                <a:cs typeface="Consolas" charset="0"/>
              </a:rPr>
              <a:t>as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de-DE" sz="15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token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       &lt;</a:t>
            </a:r>
            <a:r>
              <a:rPr lang="de-DE" sz="1500" b="1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cs typeface="Consolas" charset="0"/>
              </a:rPr>
              <a:t>token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5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de-DE" sz="15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cs typeface="Consolas" charset="0"/>
              </a:rPr>
              <a:t>DT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"  </a:t>
            </a:r>
            <a:r>
              <a:rPr lang="de-DE" sz="15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lemma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de-DE" sz="1500" b="1" dirty="0" err="1">
                <a:solidFill>
                  <a:schemeClr val="accent3">
                    <a:lumMod val="75000"/>
                  </a:schemeClr>
                </a:solidFill>
                <a:latin typeface="Consolas" charset="0"/>
                <a:cs typeface="Consolas" charset="0"/>
              </a:rPr>
              <a:t>any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"&gt;</a:t>
            </a:r>
            <a:r>
              <a:rPr lang="de-DE" sz="1500" b="1" dirty="0" err="1">
                <a:latin typeface="Consolas" charset="0"/>
                <a:ea typeface="Consolas" charset="0"/>
                <a:cs typeface="Consolas" charset="0"/>
              </a:rPr>
              <a:t>any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de-DE" sz="15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token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       &lt;</a:t>
            </a:r>
            <a:r>
              <a:rPr lang="de-DE" sz="1500" b="1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cs typeface="Consolas" charset="0"/>
              </a:rPr>
              <a:t>token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5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de-DE" sz="15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cs typeface="Consolas" charset="0"/>
              </a:rPr>
              <a:t>JJ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"  </a:t>
            </a:r>
            <a:r>
              <a:rPr lang="de-DE" sz="15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lemma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de-DE" sz="1500" b="1" dirty="0" err="1">
                <a:solidFill>
                  <a:schemeClr val="accent3">
                    <a:lumMod val="75000"/>
                  </a:schemeClr>
                </a:solidFill>
                <a:latin typeface="Consolas" charset="0"/>
                <a:cs typeface="Consolas" charset="0"/>
              </a:rPr>
              <a:t>other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"&gt;</a:t>
            </a:r>
            <a:r>
              <a:rPr lang="de-DE" sz="1500" b="1" dirty="0" err="1">
                <a:latin typeface="Consolas" charset="0"/>
                <a:ea typeface="Consolas" charset="0"/>
                <a:cs typeface="Consolas" charset="0"/>
              </a:rPr>
              <a:t>other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de-DE" sz="15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token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       &lt;</a:t>
            </a:r>
            <a:r>
              <a:rPr lang="de-DE" sz="1500" b="1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cs typeface="Consolas" charset="0"/>
              </a:rPr>
              <a:t>token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5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de-DE" sz="15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cs typeface="Consolas" charset="0"/>
              </a:rPr>
              <a:t>IN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"  </a:t>
            </a:r>
            <a:r>
              <a:rPr lang="de-DE" sz="15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lemma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de-DE" sz="1500" b="1" dirty="0" err="1">
                <a:solidFill>
                  <a:schemeClr val="accent3">
                    <a:lumMod val="75000"/>
                  </a:schemeClr>
                </a:solidFill>
                <a:latin typeface="Consolas" charset="0"/>
                <a:cs typeface="Consolas" charset="0"/>
              </a:rPr>
              <a:t>until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"&gt;</a:t>
            </a:r>
            <a:r>
              <a:rPr lang="de-DE" sz="1500" b="1" dirty="0" err="1">
                <a:latin typeface="Consolas" charset="0"/>
                <a:ea typeface="Consolas" charset="0"/>
                <a:cs typeface="Consolas" charset="0"/>
              </a:rPr>
              <a:t>until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de-DE" sz="15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token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       &lt;</a:t>
            </a:r>
            <a:r>
              <a:rPr lang="de-DE" sz="1500" b="1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cs typeface="Consolas" charset="0"/>
              </a:rPr>
              <a:t>token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5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de-DE" sz="15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cs typeface="Consolas" charset="0"/>
              </a:rPr>
              <a:t>PP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"  </a:t>
            </a:r>
            <a:r>
              <a:rPr lang="de-DE" sz="15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lemma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de-DE" sz="15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cs typeface="Consolas" charset="0"/>
              </a:rPr>
              <a:t>I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"&gt;</a:t>
            </a:r>
            <a:r>
              <a:rPr lang="de-DE" sz="1500" b="1" dirty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de-DE" sz="15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token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		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     &lt;/</a:t>
            </a:r>
            <a:r>
              <a:rPr lang="de-DE" sz="1500" b="1" dirty="0">
                <a:solidFill>
                  <a:schemeClr val="accent2">
                    <a:lumMod val="75000"/>
                  </a:schemeClr>
                </a:solidFill>
                <a:latin typeface="Consolas" charset="0"/>
                <a:cs typeface="Consolas" charset="0"/>
              </a:rPr>
              <a:t>s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   &lt;/</a:t>
            </a:r>
            <a:r>
              <a:rPr lang="de-DE" sz="1500" b="1" dirty="0">
                <a:solidFill>
                  <a:schemeClr val="accent2">
                    <a:lumMod val="75000"/>
                  </a:schemeClr>
                </a:solidFill>
                <a:latin typeface="Consolas" charset="0"/>
                <a:cs typeface="Consolas" charset="0"/>
              </a:rPr>
              <a:t>p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 &lt;/</a:t>
            </a:r>
            <a:r>
              <a:rPr lang="de-DE" sz="1500" b="1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cs typeface="Consolas" charset="0"/>
              </a:rPr>
              <a:t>story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de-DE" sz="1500" b="1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cs typeface="Consolas" charset="0"/>
              </a:rPr>
              <a:t>corpus</a:t>
            </a:r>
            <a:r>
              <a:rPr lang="de-DE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71314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Repräsentationsformat: Vertical </a:t>
            </a:r>
            <a:r>
              <a:rPr lang="de-DE" dirty="0" err="1"/>
              <a:t>text</a:t>
            </a:r>
            <a:r>
              <a:rPr lang="de-DE" dirty="0"/>
              <a:t> (.</a:t>
            </a:r>
            <a:r>
              <a:rPr lang="de-DE" dirty="0" err="1"/>
              <a:t>vrt</a:t>
            </a:r>
            <a:r>
              <a:rPr lang="de-DE" dirty="0"/>
              <a:t>)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>
                <a:solidFill>
                  <a:srgbClr val="003865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de-DE" sz="1500" b="1">
                <a:solidFill>
                  <a:srgbClr val="8D1428"/>
                </a:solidFill>
                <a:latin typeface="Consolas" charset="0"/>
                <a:ea typeface="Consolas" charset="0"/>
                <a:cs typeface="Consolas" charset="0"/>
              </a:rPr>
              <a:t>corpus</a:t>
            </a:r>
            <a:r>
              <a:rPr lang="de-DE" sz="1500" b="1">
                <a:solidFill>
                  <a:srgbClr val="003865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>
                <a:solidFill>
                  <a:srgbClr val="003865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de-DE" sz="1500" b="1">
                <a:solidFill>
                  <a:srgbClr val="8D1428"/>
                </a:solidFill>
                <a:latin typeface="Consolas" charset="0"/>
                <a:ea typeface="Consolas" charset="0"/>
                <a:cs typeface="Consolas" charset="0"/>
              </a:rPr>
              <a:t>text</a:t>
            </a:r>
            <a:r>
              <a:rPr lang="de-DE" sz="1500" b="1">
                <a:solidFill>
                  <a:srgbClr val="003865"/>
                </a:solidFill>
                <a:latin typeface="Consolas" charset="0"/>
                <a:ea typeface="Consolas" charset="0"/>
                <a:cs typeface="Consolas" charset="0"/>
              </a:rPr>
              <a:t> title="</a:t>
            </a:r>
            <a:r>
              <a:rPr lang="de-DE" sz="1500" b="1">
                <a:solidFill>
                  <a:srgbClr val="009B6E"/>
                </a:solidFill>
                <a:latin typeface="Consolas" charset="0"/>
                <a:ea typeface="Consolas" charset="0"/>
                <a:cs typeface="Consolas" charset="0"/>
              </a:rPr>
              <a:t>The Garden</a:t>
            </a:r>
            <a:r>
              <a:rPr lang="de-DE" sz="1500" b="1">
                <a:solidFill>
                  <a:srgbClr val="003865"/>
                </a:solidFill>
                <a:latin typeface="Consolas" charset="0"/>
                <a:ea typeface="Consolas" charset="0"/>
                <a:cs typeface="Consolas" charset="0"/>
              </a:rPr>
              <a:t>" author="</a:t>
            </a:r>
            <a:r>
              <a:rPr lang="de-DE" sz="1500" b="1">
                <a:solidFill>
                  <a:srgbClr val="009B6E"/>
                </a:solidFill>
                <a:latin typeface="Consolas" charset="0"/>
                <a:ea typeface="Consolas" charset="0"/>
                <a:cs typeface="Consolas" charset="0"/>
              </a:rPr>
              <a:t>Stefan Evert</a:t>
            </a:r>
            <a:r>
              <a:rPr lang="de-DE" sz="1500" b="1">
                <a:solidFill>
                  <a:srgbClr val="003865"/>
                </a:solidFill>
                <a:latin typeface="Consolas" charset="0"/>
                <a:ea typeface="Consolas" charset="0"/>
                <a:cs typeface="Consolas" charset="0"/>
              </a:rPr>
              <a:t>" author_sex="</a:t>
            </a:r>
            <a:r>
              <a:rPr lang="de-DE" sz="1500" b="1">
                <a:solidFill>
                  <a:srgbClr val="009B6E"/>
                </a:solidFill>
                <a:latin typeface="Consolas" charset="0"/>
                <a:ea typeface="Consolas" charset="0"/>
                <a:cs typeface="Consolas" charset="0"/>
              </a:rPr>
              <a:t>male</a:t>
            </a:r>
            <a:r>
              <a:rPr lang="de-DE" sz="1500" b="1">
                <a:solidFill>
                  <a:srgbClr val="003865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br>
              <a:rPr lang="de-DE" sz="1500" b="1">
                <a:solidFill>
                  <a:srgbClr val="003865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sz="1500" b="1">
                <a:solidFill>
                  <a:srgbClr val="003865"/>
                </a:solidFill>
                <a:latin typeface="Consolas" charset="0"/>
                <a:ea typeface="Consolas" charset="0"/>
                <a:cs typeface="Consolas" charset="0"/>
              </a:rPr>
              <a:t>	  date="</a:t>
            </a:r>
            <a:r>
              <a:rPr lang="de-DE" sz="1500" b="1">
                <a:solidFill>
                  <a:srgbClr val="009B6E"/>
                </a:solidFill>
                <a:latin typeface="Consolas" charset="0"/>
                <a:ea typeface="Consolas" charset="0"/>
                <a:cs typeface="Consolas" charset="0"/>
              </a:rPr>
              <a:t>1991-08-05</a:t>
            </a:r>
            <a:r>
              <a:rPr lang="de-DE" sz="1500" b="1">
                <a:solidFill>
                  <a:srgbClr val="003865"/>
                </a:solidFill>
                <a:latin typeface="Consolas" charset="0"/>
                <a:ea typeface="Consolas" charset="0"/>
                <a:cs typeface="Consolas" charset="0"/>
              </a:rPr>
              <a:t>"&gt;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>
                <a:solidFill>
                  <a:srgbClr val="003866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de-DE" sz="1500" b="1">
                <a:solidFill>
                  <a:srgbClr val="8D1428"/>
                </a:solidFill>
                <a:latin typeface="Consolas" charset="0"/>
                <a:ea typeface="Consolas" charset="0"/>
                <a:cs typeface="Consolas" charset="0"/>
              </a:rPr>
              <a:t>p </a:t>
            </a:r>
            <a:r>
              <a:rPr lang="de-DE" sz="1500" b="1">
                <a:solidFill>
                  <a:srgbClr val="003865"/>
                </a:solidFill>
                <a:latin typeface="Consolas" charset="0"/>
                <a:ea typeface="Consolas" charset="0"/>
                <a:cs typeface="Consolas" charset="0"/>
              </a:rPr>
              <a:t>num="</a:t>
            </a:r>
            <a:r>
              <a:rPr lang="de-DE" sz="1500" b="1">
                <a:solidFill>
                  <a:srgbClr val="009B6E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de-DE" sz="1500" b="1">
                <a:solidFill>
                  <a:srgbClr val="003865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1500" b="1">
                <a:solidFill>
                  <a:srgbClr val="003866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>
                <a:solidFill>
                  <a:srgbClr val="003866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de-DE" sz="1500" b="1">
                <a:solidFill>
                  <a:srgbClr val="8D1428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de-DE" sz="1500" b="1">
                <a:solidFill>
                  <a:srgbClr val="003866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It		</a:t>
            </a:r>
            <a:r>
              <a:rPr lang="de-DE" sz="1500" b="1">
                <a:solidFill>
                  <a:srgbClr val="009B6E"/>
                </a:solidFill>
                <a:latin typeface="Consolas" charset="0"/>
                <a:ea typeface="Consolas" charset="0"/>
                <a:cs typeface="Consolas" charset="0"/>
              </a:rPr>
              <a:t>PP	 it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seemed	</a:t>
            </a:r>
            <a:r>
              <a:rPr lang="de-DE" sz="1500" b="1">
                <a:solidFill>
                  <a:srgbClr val="009B6E"/>
                </a:solidFill>
                <a:latin typeface="Consolas" charset="0"/>
                <a:ea typeface="Consolas" charset="0"/>
                <a:cs typeface="Consolas" charset="0"/>
              </a:rPr>
              <a:t>VBD	 seem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		</a:t>
            </a:r>
            <a:r>
              <a:rPr lang="de-DE" sz="1500" b="1">
                <a:solidFill>
                  <a:srgbClr val="009B6E"/>
                </a:solidFill>
                <a:latin typeface="Consolas" charset="0"/>
                <a:ea typeface="Consolas" charset="0"/>
                <a:cs typeface="Consolas" charset="0"/>
              </a:rPr>
              <a:t>DT	 a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day		</a:t>
            </a:r>
            <a:r>
              <a:rPr lang="de-DE" sz="1500" b="1">
                <a:solidFill>
                  <a:srgbClr val="009B6E"/>
                </a:solidFill>
                <a:latin typeface="Consolas" charset="0"/>
                <a:ea typeface="Consolas" charset="0"/>
                <a:cs typeface="Consolas" charset="0"/>
              </a:rPr>
              <a:t>NN	 day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much		</a:t>
            </a:r>
            <a:r>
              <a:rPr lang="de-DE" sz="1500" b="1">
                <a:solidFill>
                  <a:srgbClr val="009B6E"/>
                </a:solidFill>
                <a:latin typeface="Consolas" charset="0"/>
                <a:ea typeface="Consolas" charset="0"/>
                <a:cs typeface="Consolas" charset="0"/>
              </a:rPr>
              <a:t>RB	 much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as		</a:t>
            </a:r>
            <a:r>
              <a:rPr lang="de-DE" sz="1500" b="1">
                <a:solidFill>
                  <a:srgbClr val="009B6E"/>
                </a:solidFill>
                <a:latin typeface="Consolas" charset="0"/>
                <a:ea typeface="Consolas" charset="0"/>
                <a:cs typeface="Consolas" charset="0"/>
              </a:rPr>
              <a:t>IN	 as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any		</a:t>
            </a:r>
            <a:r>
              <a:rPr lang="de-DE" sz="1500" b="1">
                <a:solidFill>
                  <a:srgbClr val="009B6E"/>
                </a:solidFill>
                <a:latin typeface="Consolas" charset="0"/>
                <a:ea typeface="Consolas" charset="0"/>
                <a:cs typeface="Consolas" charset="0"/>
              </a:rPr>
              <a:t>DT	 any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other	</a:t>
            </a:r>
            <a:r>
              <a:rPr lang="de-DE" sz="1500" b="1">
                <a:solidFill>
                  <a:srgbClr val="009B6E"/>
                </a:solidFill>
                <a:latin typeface="Consolas" charset="0"/>
                <a:ea typeface="Consolas" charset="0"/>
                <a:cs typeface="Consolas" charset="0"/>
              </a:rPr>
              <a:t>JJ	 other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until	</a:t>
            </a:r>
            <a:r>
              <a:rPr lang="de-DE" sz="1500" b="1">
                <a:solidFill>
                  <a:srgbClr val="009B6E"/>
                </a:solidFill>
                <a:latin typeface="Consolas" charset="0"/>
                <a:ea typeface="Consolas" charset="0"/>
                <a:cs typeface="Consolas" charset="0"/>
              </a:rPr>
              <a:t>IN	 until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		</a:t>
            </a:r>
            <a:r>
              <a:rPr lang="de-DE" sz="1500" b="1">
                <a:solidFill>
                  <a:srgbClr val="009B6E"/>
                </a:solidFill>
                <a:latin typeface="Consolas" charset="0"/>
                <a:ea typeface="Consolas" charset="0"/>
                <a:cs typeface="Consolas" charset="0"/>
              </a:rPr>
              <a:t>PP	 I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>
                <a:solidFill>
                  <a:srgbClr val="003866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  <a:endParaRPr lang="de-DE" sz="1500" b="1">
              <a:solidFill>
                <a:srgbClr val="009B6E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>
                <a:solidFill>
                  <a:srgbClr val="003866"/>
                </a:solidFill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de-DE" sz="1500" b="1">
                <a:solidFill>
                  <a:srgbClr val="8D1428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de-DE" sz="1500" b="1">
                <a:solidFill>
                  <a:srgbClr val="003866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>
                <a:solidFill>
                  <a:srgbClr val="003866"/>
                </a:solidFill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de-DE" sz="1500" b="1">
                <a:solidFill>
                  <a:srgbClr val="8D1428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de-DE" sz="1500" b="1">
                <a:solidFill>
                  <a:srgbClr val="003866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>
                <a:solidFill>
                  <a:srgbClr val="003866"/>
                </a:solidFill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de-DE" sz="1500" b="1">
                <a:solidFill>
                  <a:srgbClr val="8D1428"/>
                </a:solidFill>
                <a:latin typeface="Consolas" charset="0"/>
                <a:ea typeface="Consolas" charset="0"/>
                <a:cs typeface="Consolas" charset="0"/>
              </a:rPr>
              <a:t>text</a:t>
            </a:r>
            <a:r>
              <a:rPr lang="de-DE" sz="1500" b="1">
                <a:solidFill>
                  <a:srgbClr val="003866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>
                <a:solidFill>
                  <a:srgbClr val="003866"/>
                </a:solidFill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de-DE" sz="1500" b="1">
                <a:solidFill>
                  <a:srgbClr val="8D1428"/>
                </a:solidFill>
                <a:latin typeface="Consolas" charset="0"/>
                <a:ea typeface="Consolas" charset="0"/>
                <a:cs typeface="Consolas" charset="0"/>
              </a:rPr>
              <a:t>corpus</a:t>
            </a:r>
            <a:r>
              <a:rPr lang="de-DE" sz="1500" b="1">
                <a:solidFill>
                  <a:srgbClr val="003866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7714926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Repräsentationsformat: CoNLL-Format(e)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973263"/>
            <a:ext cx="8135937" cy="4063743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de-DE" sz="1600" b="1">
              <a:solidFill>
                <a:srgbClr val="000000">
                  <a:lumMod val="50000"/>
                  <a:lumOff val="50000"/>
                </a:srgb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>
                <a:solidFill>
                  <a:srgbClr val="000000">
                    <a:lumMod val="50000"/>
                    <a:lumOff val="50000"/>
                  </a:srgbClr>
                </a:solidFill>
                <a:latin typeface="Consolas" charset="0"/>
                <a:ea typeface="Consolas" charset="0"/>
                <a:cs typeface="Consolas" charset="0"/>
              </a:rPr>
              <a:t># story: "The Garden"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>
                <a:solidFill>
                  <a:srgbClr val="000000">
                    <a:lumMod val="50000"/>
                    <a:lumOff val="50000"/>
                  </a:srgbClr>
                </a:solidFill>
                <a:latin typeface="Consolas" charset="0"/>
                <a:ea typeface="Consolas" charset="0"/>
                <a:cs typeface="Consolas" charset="0"/>
              </a:rPr>
              <a:t># paragraph #1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1	It		</a:t>
            </a:r>
            <a:r>
              <a:rPr lang="de-DE" sz="1600" b="1">
                <a:solidFill>
                  <a:srgbClr val="009B6E"/>
                </a:solidFill>
                <a:latin typeface="Consolas" charset="0"/>
                <a:ea typeface="Consolas" charset="0"/>
                <a:cs typeface="Consolas" charset="0"/>
              </a:rPr>
              <a:t>PP	 it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2	seemed	</a:t>
            </a:r>
            <a:r>
              <a:rPr lang="de-DE" sz="1600" b="1">
                <a:solidFill>
                  <a:srgbClr val="009B6E"/>
                </a:solidFill>
                <a:latin typeface="Consolas" charset="0"/>
                <a:ea typeface="Consolas" charset="0"/>
                <a:cs typeface="Consolas" charset="0"/>
              </a:rPr>
              <a:t>VBD	 seem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3	a		</a:t>
            </a:r>
            <a:r>
              <a:rPr lang="de-DE" sz="1600" b="1">
                <a:solidFill>
                  <a:srgbClr val="009B6E"/>
                </a:solidFill>
                <a:latin typeface="Consolas" charset="0"/>
                <a:ea typeface="Consolas" charset="0"/>
                <a:cs typeface="Consolas" charset="0"/>
              </a:rPr>
              <a:t>DT	 a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4	fine		</a:t>
            </a:r>
            <a:r>
              <a:rPr lang="de-DE" sz="1600" b="1">
                <a:solidFill>
                  <a:srgbClr val="009B6E"/>
                </a:solidFill>
                <a:latin typeface="Consolas" charset="0"/>
                <a:ea typeface="Consolas" charset="0"/>
                <a:cs typeface="Consolas" charset="0"/>
              </a:rPr>
              <a:t>JJ	 fine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5	day		</a:t>
            </a:r>
            <a:r>
              <a:rPr lang="de-DE" sz="1600" b="1">
                <a:solidFill>
                  <a:srgbClr val="009B6E"/>
                </a:solidFill>
                <a:latin typeface="Consolas" charset="0"/>
                <a:ea typeface="Consolas" charset="0"/>
                <a:cs typeface="Consolas" charset="0"/>
              </a:rPr>
              <a:t>NN	 day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6	.		</a:t>
            </a:r>
            <a:r>
              <a:rPr lang="de-DE" sz="1600" b="1">
                <a:solidFill>
                  <a:srgbClr val="009B6E"/>
                </a:solidFill>
                <a:latin typeface="Consolas" charset="0"/>
                <a:ea typeface="Consolas" charset="0"/>
                <a:cs typeface="Consolas" charset="0"/>
              </a:rPr>
              <a:t>SENT	 .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de-DE" sz="1600" b="1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1	There	</a:t>
            </a:r>
            <a:r>
              <a:rPr lang="de-DE" sz="1600" b="1">
                <a:solidFill>
                  <a:srgbClr val="009B6E"/>
                </a:solidFill>
                <a:latin typeface="Consolas" charset="0"/>
                <a:ea typeface="Consolas" charset="0"/>
                <a:cs typeface="Consolas" charset="0"/>
              </a:rPr>
              <a:t>EX	 there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2	was		</a:t>
            </a:r>
            <a:r>
              <a:rPr lang="de-DE" sz="1600" b="1">
                <a:solidFill>
                  <a:srgbClr val="009B6E"/>
                </a:solidFill>
                <a:latin typeface="Consolas" charset="0"/>
                <a:ea typeface="Consolas" charset="0"/>
                <a:cs typeface="Consolas" charset="0"/>
              </a:rPr>
              <a:t>VBD	 be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3	an		</a:t>
            </a:r>
            <a:r>
              <a:rPr lang="de-DE" sz="1600" b="1">
                <a:solidFill>
                  <a:srgbClr val="009B6E"/>
                </a:solidFill>
                <a:latin typeface="Consolas" charset="0"/>
                <a:ea typeface="Consolas" charset="0"/>
                <a:cs typeface="Consolas" charset="0"/>
              </a:rPr>
              <a:t>DT	 a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4	elephant	</a:t>
            </a:r>
            <a:r>
              <a:rPr lang="de-DE" sz="1600" b="1">
                <a:solidFill>
                  <a:srgbClr val="009B6E"/>
                </a:solidFill>
                <a:latin typeface="Consolas" charset="0"/>
                <a:ea typeface="Consolas" charset="0"/>
                <a:cs typeface="Consolas" charset="0"/>
              </a:rPr>
              <a:t>NN	 elephant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5	.		</a:t>
            </a:r>
            <a:r>
              <a:rPr lang="de-DE" sz="1600" b="1">
                <a:solidFill>
                  <a:srgbClr val="009B6E"/>
                </a:solidFill>
                <a:latin typeface="Consolas" charset="0"/>
                <a:ea typeface="Consolas" charset="0"/>
                <a:cs typeface="Consolas" charset="0"/>
              </a:rPr>
              <a:t>SENT	 .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de-DE" sz="1600" b="1">
              <a:solidFill>
                <a:srgbClr val="009B6E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>
                <a:solidFill>
                  <a:srgbClr val="000000">
                    <a:lumMod val="50000"/>
                    <a:lumOff val="50000"/>
                  </a:srgbClr>
                </a:solidFill>
                <a:latin typeface="Consolas" charset="0"/>
                <a:ea typeface="Consolas" charset="0"/>
                <a:cs typeface="Consolas" charset="0"/>
              </a:rPr>
              <a:t># this is the end of the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9F1B7-3BF4-DE0A-D2F6-5205B98AB98B}"/>
              </a:ext>
            </a:extLst>
          </p:cNvPr>
          <p:cNvSpPr txBox="1"/>
          <p:nvPr/>
        </p:nvSpPr>
        <p:spPr>
          <a:xfrm>
            <a:off x="1602658" y="6233652"/>
            <a:ext cx="7160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aktuell: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CoNLL-U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https://universaldependencies.org/format.html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57089759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CC02436-4913-419B-A935-AA0C2594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Übersicht: Tools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E02BB1-A0C4-4766-9913-EE0C4AE252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93150" y="6408738"/>
            <a:ext cx="450850" cy="449262"/>
          </a:xfrm>
        </p:spPr>
        <p:txBody>
          <a:bodyPr/>
          <a:lstStyle/>
          <a:p>
            <a:pPr>
              <a:defRPr/>
            </a:pPr>
            <a:fld id="{B0613C82-7869-6749-8B64-6E6BEACED82A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9622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BEFD0DB-C22C-43CA-A7D7-466010DE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Manuelle Annotation: Tools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D05E96-728C-47FB-9F8B-773E0BE5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WebAnno /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INCEpTION</a:t>
            </a:r>
            <a:r>
              <a:rPr lang="de-DE" dirty="0"/>
              <a:t> (linguistischer Fokus):</a:t>
            </a:r>
          </a:p>
          <a:p>
            <a:pPr lvl="1"/>
            <a:r>
              <a:rPr lang="de-DE" dirty="0">
                <a:solidFill>
                  <a:srgbClr val="1F497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https://webanno.github.io/webanno/documentation/</a:t>
            </a:r>
            <a:endParaRPr lang="de-DE" dirty="0">
              <a:solidFill>
                <a:srgbClr val="1F497D"/>
              </a:solidFill>
            </a:endParaRPr>
          </a:p>
          <a:p>
            <a:pPr lvl="1"/>
            <a:r>
              <a:rPr lang="de-DE" dirty="0">
                <a:solidFill>
                  <a:srgbClr val="1F497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https://www.youtube.com/user/webanno</a:t>
            </a:r>
            <a:endParaRPr lang="de-DE" dirty="0">
              <a:solidFill>
                <a:srgbClr val="1F497D"/>
              </a:solidFill>
            </a:endParaRPr>
          </a:p>
          <a:p>
            <a:pPr lvl="1"/>
            <a:r>
              <a:rPr lang="de-DE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https://inception-project.github.io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>
                <a:solidFill>
                  <a:schemeClr val="accent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https://youtube.com/playlist?list=PL5Hz5pttaj96SlXHGRZf8KzlYvpVHIoL-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/>
            <a:endParaRPr lang="de-DE" dirty="0">
              <a:solidFill>
                <a:srgbClr val="1F497D"/>
              </a:solidFill>
            </a:endParaRPr>
          </a:p>
          <a:p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prodigy</a:t>
            </a:r>
            <a:r>
              <a:rPr lang="de-DE" dirty="0"/>
              <a:t> (linguistischer Fokus):</a:t>
            </a:r>
          </a:p>
          <a:p>
            <a:pPr lvl="1"/>
            <a:r>
              <a:rPr lang="de-DE" dirty="0">
                <a:solidFill>
                  <a:srgbClr val="1F497D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https://prodi.gy</a:t>
            </a:r>
            <a:endParaRPr lang="de-DE" dirty="0">
              <a:solidFill>
                <a:srgbClr val="1F497D"/>
              </a:solidFill>
            </a:endParaRPr>
          </a:p>
          <a:p>
            <a:pPr lvl="1"/>
            <a:endParaRPr lang="de-DE" dirty="0">
              <a:solidFill>
                <a:srgbClr val="1F497D"/>
              </a:solidFill>
            </a:endParaRP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CATMA</a:t>
            </a:r>
            <a:r>
              <a:rPr lang="de-DE" dirty="0"/>
              <a:t> (literaturwissenschaftlicher Fokus)</a:t>
            </a:r>
          </a:p>
          <a:p>
            <a:pPr lvl="1"/>
            <a:r>
              <a:rPr lang="de-DE" dirty="0"/>
              <a:t>z.B. Annotation von wörtlicher und indirekter Rede</a:t>
            </a:r>
          </a:p>
          <a:p>
            <a:pPr lvl="1"/>
            <a:r>
              <a:rPr lang="de-DE" dirty="0">
                <a:solidFill>
                  <a:srgbClr val="1F497D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https://fortext.net/routinen/lerneinheiten/manuelle-annotation-mit-catma</a:t>
            </a:r>
            <a:endParaRPr lang="de-DE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886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7FFF61-BC28-B14F-AB92-0BE9F604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Automatische</a:t>
            </a:r>
            <a:r>
              <a:rPr lang="en-US" dirty="0"/>
              <a:t> Annotation: </a:t>
            </a:r>
            <a:r>
              <a:rPr lang="en-US" dirty="0" err="1"/>
              <a:t>komplette</a:t>
            </a:r>
            <a:r>
              <a:rPr lang="en-US" dirty="0"/>
              <a:t> Pipelines 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EBBBB4-BA2D-954C-8764-15F6C8478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Stanford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CoreNLP</a:t>
            </a:r>
            <a:r>
              <a:rPr lang="en-US" dirty="0"/>
              <a:t> (</a:t>
            </a:r>
            <a:r>
              <a:rPr lang="en-US" dirty="0">
                <a:solidFill>
                  <a:srgbClr val="1F497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https://stanfordnlp.github.io/CoreNLP/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langlaufendes</a:t>
            </a:r>
            <a:r>
              <a:rPr lang="en-US" dirty="0"/>
              <a:t> </a:t>
            </a:r>
            <a:r>
              <a:rPr lang="en-US" dirty="0" err="1"/>
              <a:t>Projekt</a:t>
            </a:r>
            <a:r>
              <a:rPr lang="en-US" dirty="0"/>
              <a:t>, Java</a:t>
            </a:r>
          </a:p>
          <a:p>
            <a:pPr lvl="1"/>
            <a:r>
              <a:rPr lang="en-US" dirty="0" err="1"/>
              <a:t>Tokenisierung</a:t>
            </a:r>
            <a:r>
              <a:rPr lang="en-US" dirty="0"/>
              <a:t>, POS-Tagging, </a:t>
            </a:r>
            <a:r>
              <a:rPr lang="en-US" dirty="0" err="1"/>
              <a:t>Lemmatisierung</a:t>
            </a:r>
            <a:r>
              <a:rPr lang="en-US" dirty="0"/>
              <a:t>, NER, Parsing, </a:t>
            </a:r>
            <a:r>
              <a:rPr lang="en-US" dirty="0" err="1"/>
              <a:t>Koreferenzauflösung</a:t>
            </a:r>
            <a:r>
              <a:rPr lang="en-US" dirty="0"/>
              <a:t>, Sentiment-Analyse, …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Stanza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https://stanfordnlp.github.io/stanza/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Python, Deep Learning, Interface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CoreNLP</a:t>
            </a:r>
            <a:br>
              <a:rPr lang="en-US" dirty="0" err="1"/>
            </a:br>
            <a:r>
              <a:rPr lang="en-US" dirty="0"/>
              <a:t>(</a:t>
            </a:r>
            <a:r>
              <a:rPr lang="en-US" dirty="0" err="1"/>
              <a:t>z.B.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Koreferenzauflösung</a:t>
            </a:r>
            <a:r>
              <a:rPr lang="en-US" dirty="0"/>
              <a:t> relevant)</a:t>
            </a:r>
          </a:p>
          <a:p>
            <a:pPr lvl="1"/>
            <a:r>
              <a:rPr lang="en-US" dirty="0" err="1"/>
              <a:t>Tokenisierung</a:t>
            </a:r>
            <a:r>
              <a:rPr lang="en-US" dirty="0"/>
              <a:t>, POS-Tagging, </a:t>
            </a:r>
            <a:r>
              <a:rPr lang="en-US" dirty="0" err="1"/>
              <a:t>Lemmatisierung</a:t>
            </a:r>
            <a:r>
              <a:rPr lang="en-US" dirty="0"/>
              <a:t>, NER, </a:t>
            </a:r>
            <a:r>
              <a:rPr lang="en-US" dirty="0" err="1"/>
              <a:t>Dependenzparsing</a:t>
            </a:r>
            <a:r>
              <a:rPr lang="en-US" dirty="0"/>
              <a:t>, Sentiment-Analyse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spaCy</a:t>
            </a:r>
            <a:r>
              <a:rPr lang="en-US" dirty="0"/>
              <a:t> 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„fastest in the world“ </a:t>
            </a:r>
            <a:r>
              <a:rPr lang="en-US" dirty="0"/>
              <a:t>(</a:t>
            </a:r>
            <a:r>
              <a:rPr lang="en-US" dirty="0">
                <a:solidFill>
                  <a:srgbClr val="1F497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https://spacy.io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Python, Deep Learning</a:t>
            </a:r>
          </a:p>
          <a:p>
            <a:pPr lvl="1"/>
            <a:r>
              <a:rPr lang="en-US" dirty="0" err="1"/>
              <a:t>Tokenisierung</a:t>
            </a:r>
            <a:r>
              <a:rPr lang="en-US" dirty="0"/>
              <a:t>, POS-Tagging, </a:t>
            </a:r>
            <a:r>
              <a:rPr lang="en-US" dirty="0" err="1"/>
              <a:t>Lemmatisierung</a:t>
            </a:r>
            <a:r>
              <a:rPr lang="en-US" dirty="0"/>
              <a:t>, NER, </a:t>
            </a:r>
            <a:r>
              <a:rPr lang="en-US" dirty="0" err="1"/>
              <a:t>Dependenzparsing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90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63D93-C7DE-4BE0-9A41-57F7D31F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Automatische Annotation: komplette Pipelines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BBF862-52AD-4F21-BF1A-A1CF87740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Trankit</a:t>
            </a:r>
            <a:r>
              <a:rPr lang="en-US" dirty="0"/>
              <a:t> (</a:t>
            </a:r>
            <a:r>
              <a:rPr lang="en-US" dirty="0">
                <a:solidFill>
                  <a:srgbClr val="1F497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https://github.com/nlp-uoregon/trankit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Python, Deep Learning</a:t>
            </a:r>
          </a:p>
          <a:p>
            <a:pPr lvl="1"/>
            <a:r>
              <a:rPr lang="en-US" dirty="0" err="1"/>
              <a:t>mehrsprachige</a:t>
            </a:r>
            <a:r>
              <a:rPr lang="en-US" dirty="0"/>
              <a:t> Annotation </a:t>
            </a:r>
            <a:r>
              <a:rPr lang="en-US" dirty="0" err="1"/>
              <a:t>möglich</a:t>
            </a:r>
            <a:endParaRPr lang="en-US" dirty="0"/>
          </a:p>
          <a:p>
            <a:pPr lvl="1"/>
            <a:r>
              <a:rPr lang="en-US" dirty="0" err="1"/>
              <a:t>Tokenisierung</a:t>
            </a:r>
            <a:r>
              <a:rPr lang="en-US" dirty="0"/>
              <a:t>, POS-Tagging, </a:t>
            </a:r>
            <a:r>
              <a:rPr lang="en-US" dirty="0" err="1"/>
              <a:t>Lemmatisierung</a:t>
            </a:r>
            <a:r>
              <a:rPr lang="en-US" dirty="0"/>
              <a:t>, NER, </a:t>
            </a:r>
            <a:r>
              <a:rPr lang="en-US" dirty="0" err="1"/>
              <a:t>Dependenzparsing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Apache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OpenNLP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https://opennlp.apache.org/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 err="1"/>
              <a:t>Tokenisierung</a:t>
            </a:r>
            <a:r>
              <a:rPr lang="en-US" dirty="0"/>
              <a:t>, POS-Tagging, </a:t>
            </a:r>
            <a:r>
              <a:rPr lang="en-US" dirty="0" err="1"/>
              <a:t>Lemmatisierung</a:t>
            </a:r>
            <a:r>
              <a:rPr lang="en-US" dirty="0"/>
              <a:t>, NER, </a:t>
            </a:r>
            <a:r>
              <a:rPr lang="en-US" dirty="0" err="1"/>
              <a:t>Dependenzparsing</a:t>
            </a:r>
            <a:r>
              <a:rPr lang="en-US" dirty="0"/>
              <a:t>, </a:t>
            </a:r>
            <a:r>
              <a:rPr lang="en-US" dirty="0" err="1"/>
              <a:t>Koreferenzauflösung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UDPipe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http://ufal.mff.cuni.cz/udpipe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C++/Python,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Bibliothek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diverse C++, C#, Python, Perl und Java </a:t>
            </a:r>
            <a:r>
              <a:rPr lang="en-US" dirty="0" err="1"/>
              <a:t>verfügbar</a:t>
            </a:r>
            <a:endParaRPr lang="en-US" dirty="0"/>
          </a:p>
          <a:p>
            <a:pPr lvl="1"/>
            <a:r>
              <a:rPr lang="en-US" i="1" dirty="0"/>
              <a:t>UD</a:t>
            </a:r>
            <a:r>
              <a:rPr lang="en-US" dirty="0"/>
              <a:t> </a:t>
            </a:r>
            <a:r>
              <a:rPr lang="en-US" dirty="0" err="1"/>
              <a:t>steht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i="1" dirty="0"/>
              <a:t>Universal Dependencies</a:t>
            </a:r>
          </a:p>
          <a:p>
            <a:pPr lvl="1"/>
            <a:r>
              <a:rPr lang="en-US" dirty="0" err="1"/>
              <a:t>Tokenisierung</a:t>
            </a:r>
            <a:r>
              <a:rPr lang="en-US" dirty="0"/>
              <a:t>, POS-Tagging, </a:t>
            </a:r>
            <a:r>
              <a:rPr lang="en-US" dirty="0" err="1"/>
              <a:t>Lemmatisierung</a:t>
            </a:r>
            <a:r>
              <a:rPr lang="en-US" dirty="0"/>
              <a:t>, </a:t>
            </a:r>
            <a:r>
              <a:rPr lang="en-US" dirty="0" err="1"/>
              <a:t>Dependenzparsing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3AB3A8-BE7D-4CC4-8149-E4960F9292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613C82-7869-6749-8B64-6E6BEACED82A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88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Korpusannotation</a:t>
            </a:r>
            <a:r>
              <a:rPr lang="de-DE" dirty="0"/>
              <a:t>: Wortebene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Jedem (laufenden) Wort wird eine Kategorie zugeordnet</a:t>
            </a:r>
            <a:br>
              <a:rPr lang="de-DE" dirty="0"/>
            </a:br>
            <a:r>
              <a:rPr lang="de-DE" dirty="0"/>
              <a:t>➞ sog. </a:t>
            </a:r>
            <a:r>
              <a:rPr lang="de-DE" dirty="0">
                <a:solidFill>
                  <a:schemeClr val="accent2"/>
                </a:solidFill>
              </a:rPr>
              <a:t>Tagging </a:t>
            </a:r>
            <a:r>
              <a:rPr lang="de-DE" dirty="0"/>
              <a:t>(= Etikettierung)</a:t>
            </a:r>
          </a:p>
          <a:p>
            <a:pPr lvl="1"/>
            <a:r>
              <a:rPr lang="de-DE" dirty="0"/>
              <a:t>Voraussetzung: Text muss in Wörter zerlegt sein</a:t>
            </a:r>
          </a:p>
          <a:p>
            <a:r>
              <a:rPr lang="de-DE" dirty="0" err="1">
                <a:solidFill>
                  <a:schemeClr val="accent2"/>
                </a:solidFill>
              </a:rPr>
              <a:t>Tokenisierung</a:t>
            </a:r>
            <a:endParaRPr lang="de-DE" dirty="0">
              <a:solidFill>
                <a:schemeClr val="accent2"/>
              </a:solidFill>
            </a:endParaRPr>
          </a:p>
          <a:p>
            <a:pPr lvl="1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de-DE" dirty="0"/>
              <a:t> = Wort, Zahl, Symbol (😎), Satzzeichen, …</a:t>
            </a:r>
          </a:p>
          <a:p>
            <a:pPr lvl="1"/>
            <a:r>
              <a:rPr lang="de-DE" dirty="0"/>
              <a:t>im Gegensatz zu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Typen</a:t>
            </a:r>
            <a:r>
              <a:rPr lang="de-DE" dirty="0"/>
              <a:t> = verschiedene Wörter</a:t>
            </a:r>
          </a:p>
          <a:p>
            <a:r>
              <a:rPr lang="de-DE" dirty="0"/>
              <a:t>Kann schwieriger sein, als man vermuten würde …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4"/>
                </a:solidFill>
                <a:latin typeface="Consolas"/>
                <a:cs typeface="Consolas"/>
              </a:rPr>
              <a:t>@Mia1234 #</a:t>
            </a:r>
            <a:r>
              <a:rPr lang="en-US" sz="1600" dirty="0" err="1">
                <a:solidFill>
                  <a:schemeClr val="accent4"/>
                </a:solidFill>
                <a:latin typeface="Consolas"/>
                <a:cs typeface="Consolas"/>
              </a:rPr>
              <a:t>semibk</a:t>
            </a:r>
            <a:r>
              <a:rPr lang="en-US" sz="1600" dirty="0">
                <a:solidFill>
                  <a:schemeClr val="accent4"/>
                </a:solidFill>
                <a:latin typeface="Consolas"/>
                <a:cs typeface="Consolas"/>
              </a:rPr>
              <a:t> [1] Das </a:t>
            </a:r>
            <a:r>
              <a:rPr lang="en-US" sz="1600" dirty="0" err="1">
                <a:solidFill>
                  <a:schemeClr val="accent4"/>
                </a:solidFill>
                <a:latin typeface="Consolas"/>
                <a:cs typeface="Consolas"/>
              </a:rPr>
              <a:t>schließt</a:t>
            </a:r>
            <a:r>
              <a:rPr lang="en-US" sz="1600" dirty="0">
                <a:solidFill>
                  <a:schemeClr val="accent4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nsolas"/>
                <a:cs typeface="Consolas"/>
              </a:rPr>
              <a:t>direkt</a:t>
            </a:r>
            <a:r>
              <a:rPr lang="en-US" sz="1600" dirty="0">
                <a:solidFill>
                  <a:schemeClr val="accent4"/>
                </a:solidFill>
                <a:latin typeface="Consolas"/>
                <a:cs typeface="Consolas"/>
              </a:rPr>
              <a:t> an die </a:t>
            </a:r>
            <a:r>
              <a:rPr lang="en-US" sz="1600" dirty="0" err="1">
                <a:solidFill>
                  <a:schemeClr val="accent4"/>
                </a:solidFill>
                <a:latin typeface="Consolas"/>
                <a:cs typeface="Consolas"/>
              </a:rPr>
              <a:t>vorige</a:t>
            </a:r>
            <a:r>
              <a:rPr lang="en-US" sz="1600" dirty="0">
                <a:solidFill>
                  <a:schemeClr val="accent4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nsolas"/>
                <a:cs typeface="Consolas"/>
              </a:rPr>
              <a:t>Frage</a:t>
            </a:r>
            <a:r>
              <a:rPr lang="en-US" sz="1600" dirty="0">
                <a:solidFill>
                  <a:schemeClr val="accent4"/>
                </a:solidFill>
                <a:latin typeface="Consolas"/>
                <a:cs typeface="Consolas"/>
              </a:rPr>
              <a:t> von @DieMaJa22 an. In </a:t>
            </a:r>
            <a:r>
              <a:rPr lang="en-US" sz="1600" dirty="0" err="1">
                <a:solidFill>
                  <a:schemeClr val="accent4"/>
                </a:solidFill>
                <a:latin typeface="Consolas"/>
                <a:cs typeface="Consolas"/>
              </a:rPr>
              <a:t>jedem</a:t>
            </a:r>
            <a:r>
              <a:rPr lang="en-US" sz="1600" dirty="0">
                <a:solidFill>
                  <a:schemeClr val="accent4"/>
                </a:solidFill>
                <a:latin typeface="Consolas"/>
                <a:cs typeface="Consolas"/>
              </a:rPr>
              <a:t> Fall </a:t>
            </a:r>
            <a:r>
              <a:rPr lang="en-US" sz="1600" dirty="0" err="1">
                <a:solidFill>
                  <a:schemeClr val="accent4"/>
                </a:solidFill>
                <a:latin typeface="Consolas"/>
                <a:cs typeface="Consolas"/>
              </a:rPr>
              <a:t>gibt</a:t>
            </a:r>
            <a:r>
              <a:rPr lang="en-US" sz="1600" dirty="0">
                <a:solidFill>
                  <a:schemeClr val="accent4"/>
                </a:solidFill>
                <a:latin typeface="Consolas"/>
                <a:cs typeface="Consolas"/>
              </a:rPr>
              <a:t> es (</a:t>
            </a:r>
            <a:r>
              <a:rPr lang="en-US" sz="1600" dirty="0" err="1">
                <a:solidFill>
                  <a:schemeClr val="accent4"/>
                </a:solidFill>
                <a:latin typeface="Consolas"/>
                <a:cs typeface="Consolas"/>
              </a:rPr>
              <a:t>wie</a:t>
            </a:r>
            <a:r>
              <a:rPr lang="en-US" sz="1600" dirty="0">
                <a:solidFill>
                  <a:schemeClr val="accent4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nsolas"/>
                <a:cs typeface="Consolas"/>
              </a:rPr>
              <a:t>auch</a:t>
            </a:r>
            <a:r>
              <a:rPr lang="en-US" sz="1600" dirty="0">
                <a:solidFill>
                  <a:schemeClr val="accent4"/>
                </a:solidFill>
                <a:latin typeface="Consolas"/>
                <a:cs typeface="Consolas"/>
              </a:rPr>
              <a:t> in der </a:t>
            </a:r>
            <a:r>
              <a:rPr lang="en-US" sz="1600" dirty="0" err="1">
                <a:solidFill>
                  <a:schemeClr val="accent4"/>
                </a:solidFill>
                <a:latin typeface="Consolas"/>
                <a:cs typeface="Consolas"/>
              </a:rPr>
              <a:t>Sitzung</a:t>
            </a:r>
            <a:r>
              <a:rPr lang="en-US" sz="1600" dirty="0">
                <a:solidFill>
                  <a:schemeClr val="accent4"/>
                </a:solidFill>
                <a:latin typeface="Consolas"/>
                <a:cs typeface="Consolas"/>
              </a:rPr>
              <a:t> ...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4"/>
                </a:solidFill>
                <a:latin typeface="Consolas"/>
                <a:cs typeface="Consolas"/>
              </a:rPr>
              <a:t>@Mia1234 #</a:t>
            </a:r>
            <a:r>
              <a:rPr lang="en-US" sz="1600" dirty="0" err="1">
                <a:solidFill>
                  <a:schemeClr val="accent4"/>
                </a:solidFill>
                <a:latin typeface="Consolas"/>
                <a:cs typeface="Consolas"/>
              </a:rPr>
              <a:t>semibk</a:t>
            </a:r>
            <a:r>
              <a:rPr lang="en-US" sz="1600" dirty="0">
                <a:solidFill>
                  <a:schemeClr val="accent4"/>
                </a:solidFill>
                <a:latin typeface="Consolas"/>
                <a:cs typeface="Consolas"/>
              </a:rPr>
              <a:t> [2]am </a:t>
            </a:r>
            <a:r>
              <a:rPr lang="en-US" sz="1600" dirty="0" err="1">
                <a:solidFill>
                  <a:schemeClr val="accent4"/>
                </a:solidFill>
                <a:latin typeface="Consolas"/>
                <a:cs typeface="Consolas"/>
              </a:rPr>
              <a:t>BspChats</a:t>
            </a:r>
            <a:r>
              <a:rPr lang="en-US" sz="1600" dirty="0">
                <a:solidFill>
                  <a:schemeClr val="accent4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nsolas"/>
                <a:cs typeface="Consolas"/>
              </a:rPr>
              <a:t>gezeigt</a:t>
            </a:r>
            <a:r>
              <a:rPr lang="en-US" sz="1600" dirty="0">
                <a:solidFill>
                  <a:schemeClr val="accent4"/>
                </a:solidFill>
                <a:latin typeface="Consolas"/>
                <a:cs typeface="Consolas"/>
              </a:rPr>
              <a:t>) </a:t>
            </a:r>
            <a:r>
              <a:rPr lang="en-US" sz="1600" dirty="0" err="1">
                <a:solidFill>
                  <a:schemeClr val="accent4"/>
                </a:solidFill>
                <a:latin typeface="Consolas"/>
                <a:cs typeface="Consolas"/>
              </a:rPr>
              <a:t>starkeHinweise</a:t>
            </a:r>
            <a:r>
              <a:rPr lang="en-US" sz="1600" dirty="0">
                <a:solidFill>
                  <a:schemeClr val="accent4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nsolas"/>
                <a:cs typeface="Consolas"/>
              </a:rPr>
              <a:t>darauf</a:t>
            </a:r>
            <a:r>
              <a:rPr lang="en-US" sz="1600" dirty="0">
                <a:solidFill>
                  <a:schemeClr val="accent4"/>
                </a:solidFill>
                <a:latin typeface="Consolas"/>
                <a:cs typeface="Consolas"/>
              </a:rPr>
              <a:t>, </a:t>
            </a:r>
            <a:r>
              <a:rPr lang="en-US" sz="1600" dirty="0" err="1">
                <a:solidFill>
                  <a:schemeClr val="accent4"/>
                </a:solidFill>
                <a:latin typeface="Consolas"/>
                <a:cs typeface="Consolas"/>
              </a:rPr>
              <a:t>dass</a:t>
            </a:r>
            <a:r>
              <a:rPr lang="en-US" sz="1600" dirty="0">
                <a:solidFill>
                  <a:schemeClr val="accent4"/>
                </a:solidFill>
                <a:latin typeface="Consolas"/>
                <a:cs typeface="Consolas"/>
              </a:rPr>
              <a:t>(</a:t>
            </a:r>
            <a:r>
              <a:rPr lang="en-US" sz="1600" dirty="0" err="1">
                <a:solidFill>
                  <a:schemeClr val="accent4"/>
                </a:solidFill>
                <a:latin typeface="Consolas"/>
                <a:cs typeface="Consolas"/>
              </a:rPr>
              <a:t>wie</a:t>
            </a:r>
            <a:r>
              <a:rPr lang="en-US" sz="1600" dirty="0">
                <a:solidFill>
                  <a:schemeClr val="accent4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nsolas"/>
                <a:cs typeface="Consolas"/>
              </a:rPr>
              <a:t>auch</a:t>
            </a:r>
            <a:r>
              <a:rPr lang="en-US" sz="1600" dirty="0">
                <a:solidFill>
                  <a:schemeClr val="accent4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nsolas"/>
                <a:cs typeface="Consolas"/>
              </a:rPr>
              <a:t>imRealLife</a:t>
            </a:r>
            <a:r>
              <a:rPr lang="en-US" sz="1600" dirty="0">
                <a:solidFill>
                  <a:schemeClr val="accent4"/>
                </a:solidFill>
                <a:latin typeface="Consolas"/>
                <a:cs typeface="Consolas"/>
              </a:rPr>
              <a:t>) </a:t>
            </a:r>
            <a:r>
              <a:rPr lang="en-US" sz="1600" dirty="0" err="1">
                <a:solidFill>
                  <a:schemeClr val="accent4"/>
                </a:solidFill>
                <a:latin typeface="Consolas"/>
                <a:cs typeface="Consolas"/>
              </a:rPr>
              <a:t>diverseFaktoren</a:t>
            </a:r>
            <a:r>
              <a:rPr lang="en-US" sz="1600" dirty="0">
                <a:solidFill>
                  <a:schemeClr val="accent4"/>
                </a:solidFill>
                <a:latin typeface="Consolas"/>
                <a:cs typeface="Consolas"/>
              </a:rPr>
              <a:t> die </a:t>
            </a:r>
            <a:r>
              <a:rPr lang="en-US" sz="1600" dirty="0" err="1">
                <a:solidFill>
                  <a:schemeClr val="accent4"/>
                </a:solidFill>
                <a:latin typeface="Consolas"/>
                <a:cs typeface="Consolas"/>
              </a:rPr>
              <a:t>sprVariation</a:t>
            </a:r>
            <a:r>
              <a:rPr lang="en-US" sz="1600" dirty="0">
                <a:solidFill>
                  <a:schemeClr val="accent4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nsolas"/>
                <a:cs typeface="Consolas"/>
              </a:rPr>
              <a:t>beeinflussen</a:t>
            </a:r>
            <a:r>
              <a:rPr lang="en-US" sz="1600" dirty="0">
                <a:solidFill>
                  <a:schemeClr val="accent4"/>
                </a:solidFill>
                <a:latin typeface="Consolas"/>
                <a:cs typeface="Consolas"/>
              </a:rPr>
              <a:t>: http://tinyurl.com/3umxkuh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EC2BAB-89C8-46C5-B783-D215655853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613C82-7869-6749-8B64-6E6BEACED82A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03249" y="6100961"/>
            <a:ext cx="5307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solidFill>
                  <a:schemeClr val="tx2"/>
                </a:solidFill>
                <a:latin typeface="Calibri"/>
                <a:ea typeface=""/>
                <a:cs typeface="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https://sites.google.com/site/empirist2015/</a:t>
            </a:r>
            <a:r>
              <a:rPr lang="de-DE" sz="1400" dirty="0">
                <a:solidFill>
                  <a:schemeClr val="tx2"/>
                </a:solidFill>
                <a:latin typeface="Calibri"/>
                <a:ea typeface=""/>
                <a:cs typeface=""/>
              </a:rPr>
              <a:t>  </a:t>
            </a:r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Calibri"/>
                <a:ea typeface=""/>
                <a:cs typeface=""/>
              </a:rPr>
              <a:t>(Beißwenger et al. 2016)</a:t>
            </a:r>
          </a:p>
        </p:txBody>
      </p:sp>
    </p:spTree>
    <p:extLst>
      <p:ext uri="{BB962C8B-B14F-4D97-AF65-F5344CB8AC3E}">
        <p14:creationId xmlns:p14="http://schemas.microsoft.com/office/powerpoint/2010/main" val="388968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7FFF61-BC28-B14F-AB92-0BE9F604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Automatische</a:t>
            </a:r>
            <a:r>
              <a:rPr lang="en-US" dirty="0"/>
              <a:t> Annotation: </a:t>
            </a:r>
            <a:r>
              <a:rPr lang="en-US" dirty="0" err="1"/>
              <a:t>Tokenisierung</a:t>
            </a:r>
            <a:r>
              <a:rPr lang="en-US" dirty="0"/>
              <a:t> und Tagging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EBBBB4-BA2D-954C-8764-15F6C8478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reine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Tokenisierer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dirty="0"/>
              <a:t>Python: </a:t>
            </a:r>
            <a:r>
              <a:rPr lang="en-US" dirty="0" err="1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SoMaJo</a:t>
            </a:r>
            <a:r>
              <a:rPr lang="en-US" dirty="0"/>
              <a:t> (DE, EN)</a:t>
            </a:r>
          </a:p>
          <a:p>
            <a:pPr lvl="1"/>
            <a:r>
              <a:rPr lang="en-US" dirty="0" err="1"/>
              <a:t>generischer</a:t>
            </a:r>
            <a:r>
              <a:rPr lang="en-US" dirty="0"/>
              <a:t> </a:t>
            </a:r>
            <a:r>
              <a:rPr lang="en-US" dirty="0" err="1"/>
              <a:t>Tokenisierer</a:t>
            </a:r>
            <a:r>
              <a:rPr lang="en-US" dirty="0"/>
              <a:t>: </a:t>
            </a:r>
            <a:r>
              <a:rPr lang="en-US" dirty="0" err="1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Unitok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 err="1"/>
              <a:t>Tokenisierer</a:t>
            </a:r>
            <a:r>
              <a:rPr lang="en-US" dirty="0"/>
              <a:t> von NLTK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bestenfalls</a:t>
            </a:r>
            <a:r>
              <a:rPr lang="en-US" dirty="0"/>
              <a:t> </a:t>
            </a:r>
            <a:r>
              <a:rPr lang="en-US" dirty="0" err="1"/>
              <a:t>mittelmäßig</a:t>
            </a:r>
            <a:endParaRPr lang="en-US" dirty="0"/>
          </a:p>
          <a:p>
            <a:pPr lvl="1"/>
            <a:r>
              <a:rPr lang="en-US" dirty="0" err="1"/>
              <a:t>wichtig</a:t>
            </a:r>
            <a:r>
              <a:rPr lang="en-US" dirty="0"/>
              <a:t>: </a:t>
            </a:r>
            <a:r>
              <a:rPr lang="en-US" dirty="0" err="1"/>
              <a:t>Tokenisierung</a:t>
            </a:r>
            <a:r>
              <a:rPr lang="en-US" dirty="0"/>
              <a:t> und </a:t>
            </a: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Verarbeitung müssen</a:t>
            </a:r>
            <a:r>
              <a:rPr lang="en-US" dirty="0"/>
              <a:t> </a:t>
            </a:r>
            <a:r>
              <a:rPr lang="en-US" dirty="0" err="1"/>
              <a:t>kompatibel</a:t>
            </a:r>
            <a:r>
              <a:rPr lang="en-US" dirty="0"/>
              <a:t> sein!</a:t>
            </a:r>
          </a:p>
          <a:p>
            <a:r>
              <a:rPr lang="en-US" dirty="0"/>
              <a:t>Part-of-speech-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Tagger</a:t>
            </a:r>
            <a:r>
              <a:rPr lang="en-US" dirty="0"/>
              <a:t> (oft </a:t>
            </a:r>
            <a:r>
              <a:rPr lang="en-US" dirty="0" err="1"/>
              <a:t>mit</a:t>
            </a:r>
            <a:r>
              <a:rPr lang="en-US" dirty="0"/>
              <a:t> eigenem </a:t>
            </a:r>
            <a:r>
              <a:rPr lang="en-US" dirty="0" err="1"/>
              <a:t>Tokenisierer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TreeTagger</a:t>
            </a:r>
            <a:r>
              <a:rPr lang="en-US" dirty="0"/>
              <a:t> (schnell, </a:t>
            </a:r>
            <a:r>
              <a:rPr lang="en-US" dirty="0" err="1"/>
              <a:t>einfach</a:t>
            </a:r>
            <a:r>
              <a:rPr lang="en-US" dirty="0"/>
              <a:t>,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Sprachen</a:t>
            </a:r>
            <a:r>
              <a:rPr lang="en-US" dirty="0"/>
              <a:t>, </a:t>
            </a:r>
            <a:r>
              <a:rPr lang="en-US" dirty="0" err="1"/>
              <a:t>inkl</a:t>
            </a:r>
            <a:r>
              <a:rPr lang="en-US" dirty="0"/>
              <a:t>. </a:t>
            </a:r>
            <a:r>
              <a:rPr lang="en-US" dirty="0" err="1"/>
              <a:t>Lemmatisierung</a:t>
            </a:r>
            <a:r>
              <a:rPr lang="en-US" dirty="0"/>
              <a:t>)</a:t>
            </a:r>
          </a:p>
          <a:p>
            <a:pPr lvl="1"/>
            <a:r>
              <a:rPr lang="en-US" sz="1800" dirty="0" err="1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RNNTagger</a:t>
            </a:r>
            <a:r>
              <a:rPr lang="en-US" sz="1800" dirty="0"/>
              <a:t> (Deep-Learn</a:t>
            </a:r>
            <a:r>
              <a:rPr lang="en-US" dirty="0"/>
              <a:t>ing-</a:t>
            </a:r>
            <a:r>
              <a:rPr lang="en-US" dirty="0" err="1"/>
              <a:t>Nachfolger</a:t>
            </a:r>
            <a:r>
              <a:rPr lang="en-US" dirty="0"/>
              <a:t> des </a:t>
            </a:r>
            <a:r>
              <a:rPr lang="en-US" dirty="0" err="1"/>
              <a:t>TreeTaggers</a:t>
            </a:r>
            <a:r>
              <a:rPr lang="en-US" dirty="0"/>
              <a:t>, Python, </a:t>
            </a:r>
            <a:r>
              <a:rPr lang="en-US" dirty="0" err="1"/>
              <a:t>inkl</a:t>
            </a:r>
            <a:r>
              <a:rPr lang="en-US" dirty="0"/>
              <a:t>. </a:t>
            </a:r>
            <a:r>
              <a:rPr lang="en-US" dirty="0" err="1"/>
              <a:t>Lemm</a:t>
            </a:r>
            <a:r>
              <a:rPr lang="en-US" dirty="0"/>
              <a:t>.)</a:t>
            </a:r>
            <a:endParaRPr lang="en-US" sz="1800" dirty="0"/>
          </a:p>
          <a:p>
            <a:pPr lvl="1"/>
            <a:r>
              <a:rPr lang="en-US" dirty="0"/>
              <a:t>Python: </a:t>
            </a:r>
            <a:r>
              <a:rPr lang="en-US" dirty="0" err="1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SoMeWeTa</a:t>
            </a:r>
            <a:r>
              <a:rPr lang="en-US" dirty="0"/>
              <a:t> (DE, EN, FR)</a:t>
            </a:r>
          </a:p>
          <a:p>
            <a:pPr lvl="1"/>
            <a:r>
              <a:rPr lang="en-US" dirty="0"/>
              <a:t>Twitter data (EN): </a:t>
            </a:r>
            <a:r>
              <a:rPr lang="en-US" dirty="0" err="1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TweetNLP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und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spezialisierte</a:t>
            </a:r>
            <a:r>
              <a:rPr lang="en-US" dirty="0"/>
              <a:t> </a:t>
            </a:r>
            <a:r>
              <a:rPr lang="en-US" dirty="0" err="1"/>
              <a:t>Tokenisierer</a:t>
            </a:r>
            <a:r>
              <a:rPr lang="en-US" dirty="0"/>
              <a:t> und Tagger </a:t>
            </a:r>
            <a:r>
              <a:rPr lang="en-US" dirty="0" err="1"/>
              <a:t>für</a:t>
            </a:r>
            <a:r>
              <a:rPr lang="en-US" dirty="0"/>
              <a:t> diverse </a:t>
            </a:r>
            <a:r>
              <a:rPr lang="en-US" dirty="0" err="1"/>
              <a:t>Sprachen</a:t>
            </a:r>
            <a:endParaRPr lang="en-US" dirty="0"/>
          </a:p>
          <a:p>
            <a:r>
              <a:rPr lang="en-US" dirty="0" err="1"/>
              <a:t>Eigene</a:t>
            </a:r>
            <a:r>
              <a:rPr lang="en-US" dirty="0"/>
              <a:t> Pipeline </a:t>
            </a:r>
            <a:r>
              <a:rPr lang="en-US" dirty="0" err="1"/>
              <a:t>im</a:t>
            </a:r>
            <a:r>
              <a:rPr lang="en-US" dirty="0"/>
              <a:t> Webservice </a:t>
            </a:r>
            <a:r>
              <a:rPr lang="en-US" dirty="0" err="1"/>
              <a:t>erstellen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https://weblicht.sfs.uni-tuebingen.de/weblichtwiki/index.php/Main_Page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8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Annotation auf Wortebene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400" y="1972800"/>
            <a:ext cx="8229600" cy="4435938"/>
          </a:xfrm>
        </p:spPr>
        <p:txBody>
          <a:bodyPr/>
          <a:lstStyle/>
          <a:p>
            <a:r>
              <a:rPr lang="de-DE" dirty="0"/>
              <a:t>Zentral: </a:t>
            </a:r>
            <a:r>
              <a:rPr lang="de-DE" dirty="0" err="1"/>
              <a:t>Wortartenannotierung</a:t>
            </a:r>
            <a:r>
              <a:rPr lang="de-DE" dirty="0"/>
              <a:t> =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POS-Tagging</a:t>
            </a:r>
          </a:p>
          <a:p>
            <a:pPr lvl="1"/>
            <a:r>
              <a:rPr lang="de-DE" dirty="0"/>
              <a:t>Substantiv (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noun</a:t>
            </a:r>
            <a:r>
              <a:rPr lang="de-DE" dirty="0"/>
              <a:t>), Adjektiv, Verb, Adverb, Pronomen, Präposition, Konjunktion, Zahl, Satzzeichen, …</a:t>
            </a:r>
          </a:p>
          <a:p>
            <a:pPr lvl="1"/>
            <a:r>
              <a:rPr lang="de-DE" dirty="0"/>
              <a:t>engl. POS =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part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speech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err="1"/>
              <a:t>Tagset</a:t>
            </a:r>
            <a:r>
              <a:rPr lang="de-DE" dirty="0"/>
              <a:t> = Kategorienschema</a:t>
            </a:r>
          </a:p>
          <a:p>
            <a:pPr lvl="1"/>
            <a:r>
              <a:rPr lang="de-DE" dirty="0"/>
              <a:t>meist feinere Unterschiede: </a:t>
            </a:r>
            <a:r>
              <a:rPr lang="de-DE" dirty="0" err="1"/>
              <a:t>Sg</a:t>
            </a:r>
            <a:r>
              <a:rPr lang="de-DE" dirty="0"/>
              <a:t>/</a:t>
            </a:r>
            <a:r>
              <a:rPr lang="de-DE" dirty="0" err="1"/>
              <a:t>Pl</a:t>
            </a:r>
            <a:r>
              <a:rPr lang="de-DE" dirty="0"/>
              <a:t>, inf./fin./</a:t>
            </a:r>
            <a:r>
              <a:rPr lang="de-DE" dirty="0" err="1"/>
              <a:t>imp</a:t>
            </a:r>
            <a:r>
              <a:rPr lang="de-DE" dirty="0"/>
              <a:t>., …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auch: Lemmatisierung (hier kein Tagset!), semantische Kategorien, emotionale Valenz, Schwierigkeitsgrad (CEFR), …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A36A9-BE1A-4297-B924-4787AD6B37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613C82-7869-6749-8B64-6E6BEACED82A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88"/>
          <a:stretch/>
        </p:blipFill>
        <p:spPr>
          <a:xfrm>
            <a:off x="994700" y="3980927"/>
            <a:ext cx="7493000" cy="7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5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41" y="959172"/>
            <a:ext cx="8091117" cy="5400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7063" y="498828"/>
            <a:ext cx="8135937" cy="360362"/>
          </a:xfrm>
        </p:spPr>
        <p:txBody>
          <a:bodyPr>
            <a:normAutofit fontScale="90000"/>
          </a:bodyPr>
          <a:lstStyle/>
          <a:p>
            <a:r>
              <a:rPr lang="en-US" dirty="0"/>
              <a:t>Deutsch: STTS-</a:t>
            </a:r>
            <a:r>
              <a:rPr lang="en-US" dirty="0" err="1"/>
              <a:t>Tagset</a:t>
            </a:r>
            <a:br>
              <a:rPr lang="en-US" dirty="0"/>
            </a:br>
            <a:endParaRPr lang="en-US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A717031-C467-42A9-973E-BD0797F5ED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39A65E-9174-E147-BFFC-F3AB4B4FF47F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69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set_PennT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26" y="982662"/>
            <a:ext cx="8091147" cy="5400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7063" y="484188"/>
            <a:ext cx="8135937" cy="360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Englisch</a:t>
            </a:r>
            <a:r>
              <a:rPr lang="en-US" dirty="0"/>
              <a:t>: Penn-</a:t>
            </a:r>
            <a:r>
              <a:rPr lang="en-US" dirty="0" err="1"/>
              <a:t>Tagset</a:t>
            </a:r>
            <a:r>
              <a:rPr lang="en-US" dirty="0"/>
              <a:t> (modifiziert)</a:t>
            </a:r>
            <a:br>
              <a:rPr lang="en-US" dirty="0"/>
            </a:br>
            <a:endParaRPr lang="en-US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D79AE4F-55AA-4761-9F12-B36A27C781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39A65E-9174-E147-BFFC-F3AB4B4FF47F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06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Universal-Dependencies-</a:t>
            </a:r>
            <a:r>
              <a:rPr lang="en-US" dirty="0" err="1"/>
              <a:t>Tags </a:t>
            </a:r>
            <a:r>
              <a:rPr lang="en-US" dirty="0"/>
              <a:t>(</a:t>
            </a:r>
            <a:r>
              <a:rPr lang="en-US" dirty="0" err="1"/>
              <a:t>sprachübergreifend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Gill Sans Light"/>
                <a:ea typeface="+mn-ea"/>
                <a:cs typeface="Gill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BF2EDB9-F796-5F43-815C-ABD90F54B96B}" type="slidenum">
              <a:rPr lang="en-GB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F39ED0-84F4-9F47-B1C8-487EE1D9D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1" y="1672269"/>
            <a:ext cx="4437201" cy="2764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C9FC51-3CE5-B940-B92C-A30AFCF3F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134" y="1672269"/>
            <a:ext cx="3899585" cy="512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7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Segmente und Strukturen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973264"/>
            <a:ext cx="8135937" cy="3110014"/>
          </a:xfrm>
        </p:spPr>
        <p:txBody>
          <a:bodyPr/>
          <a:lstStyle/>
          <a:p>
            <a:r>
              <a:rPr lang="de-DE" dirty="0"/>
              <a:t>Erkennung von speziellen Wortfolgen (Segmenten bzw.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spans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und ihre Kategorisierung</a:t>
            </a:r>
          </a:p>
          <a:p>
            <a:r>
              <a:rPr lang="de-DE" dirty="0"/>
              <a:t>z.B. Eigennamen (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NER</a:t>
            </a:r>
            <a:r>
              <a:rPr lang="de-DE" dirty="0"/>
              <a:t> =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named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entity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recognition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Was könnten weitere interessante Segmente sein?</a:t>
            </a:r>
          </a:p>
          <a:p>
            <a:pPr lvl="1"/>
            <a:endParaRPr lang="de-DE" dirty="0"/>
          </a:p>
          <a:p>
            <a:r>
              <a:rPr lang="de-DE" dirty="0"/>
              <a:t>Kann auch als Tagging operationalisiert werden</a:t>
            </a:r>
            <a:endParaRPr lang="de-DE" dirty="0">
              <a:solidFill>
                <a:schemeClr val="accent2"/>
              </a:solidFill>
            </a:endParaRPr>
          </a:p>
          <a:p>
            <a:pPr marL="975" indent="0">
              <a:buNone/>
            </a:pP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EBF527D-9FD5-46AB-8110-CA085B2F39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613C82-7869-6749-8B64-6E6BEACED82A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43"/>
          <a:stretch/>
        </p:blipFill>
        <p:spPr>
          <a:xfrm>
            <a:off x="1429331" y="3080845"/>
            <a:ext cx="6285338" cy="696309"/>
          </a:xfrm>
          <a:prstGeom prst="rect">
            <a:avLst/>
          </a:prstGeom>
        </p:spPr>
      </p:pic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DA55D6DD-B7DC-37D6-FAA5-C5F596700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38456"/>
              </p:ext>
            </p:extLst>
          </p:nvPr>
        </p:nvGraphicFramePr>
        <p:xfrm>
          <a:off x="729454" y="5234622"/>
          <a:ext cx="7685091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899">
                  <a:extLst>
                    <a:ext uri="{9D8B030D-6E8A-4147-A177-3AD203B41FA5}">
                      <a16:colId xmlns:a16="http://schemas.microsoft.com/office/drawing/2014/main" val="3626752754"/>
                    </a:ext>
                  </a:extLst>
                </a:gridCol>
                <a:gridCol w="853899">
                  <a:extLst>
                    <a:ext uri="{9D8B030D-6E8A-4147-A177-3AD203B41FA5}">
                      <a16:colId xmlns:a16="http://schemas.microsoft.com/office/drawing/2014/main" val="751258130"/>
                    </a:ext>
                  </a:extLst>
                </a:gridCol>
                <a:gridCol w="853899">
                  <a:extLst>
                    <a:ext uri="{9D8B030D-6E8A-4147-A177-3AD203B41FA5}">
                      <a16:colId xmlns:a16="http://schemas.microsoft.com/office/drawing/2014/main" val="1843895125"/>
                    </a:ext>
                  </a:extLst>
                </a:gridCol>
                <a:gridCol w="853899">
                  <a:extLst>
                    <a:ext uri="{9D8B030D-6E8A-4147-A177-3AD203B41FA5}">
                      <a16:colId xmlns:a16="http://schemas.microsoft.com/office/drawing/2014/main" val="525997648"/>
                    </a:ext>
                  </a:extLst>
                </a:gridCol>
                <a:gridCol w="853899">
                  <a:extLst>
                    <a:ext uri="{9D8B030D-6E8A-4147-A177-3AD203B41FA5}">
                      <a16:colId xmlns:a16="http://schemas.microsoft.com/office/drawing/2014/main" val="1779949698"/>
                    </a:ext>
                  </a:extLst>
                </a:gridCol>
                <a:gridCol w="853899">
                  <a:extLst>
                    <a:ext uri="{9D8B030D-6E8A-4147-A177-3AD203B41FA5}">
                      <a16:colId xmlns:a16="http://schemas.microsoft.com/office/drawing/2014/main" val="624672828"/>
                    </a:ext>
                  </a:extLst>
                </a:gridCol>
                <a:gridCol w="853899">
                  <a:extLst>
                    <a:ext uri="{9D8B030D-6E8A-4147-A177-3AD203B41FA5}">
                      <a16:colId xmlns:a16="http://schemas.microsoft.com/office/drawing/2014/main" val="1212075071"/>
                    </a:ext>
                  </a:extLst>
                </a:gridCol>
                <a:gridCol w="853899">
                  <a:extLst>
                    <a:ext uri="{9D8B030D-6E8A-4147-A177-3AD203B41FA5}">
                      <a16:colId xmlns:a16="http://schemas.microsoft.com/office/drawing/2014/main" val="2023063190"/>
                    </a:ext>
                  </a:extLst>
                </a:gridCol>
                <a:gridCol w="853899">
                  <a:extLst>
                    <a:ext uri="{9D8B030D-6E8A-4147-A177-3AD203B41FA5}">
                      <a16:colId xmlns:a16="http://schemas.microsoft.com/office/drawing/2014/main" val="2204822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B-PERS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I-PERS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B-ORG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I-ORG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I-ORG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2062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Mr.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Arthur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never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liked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Sirius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Cybern.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Corp.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6269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61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Strukturen: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Erkennung der Satzstruktur =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Parsing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Phrasenstruktur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/>
              <a:t>als</a:t>
            </a:r>
            <a:br>
              <a:rPr lang="de-DE" dirty="0"/>
            </a:br>
            <a:r>
              <a:rPr lang="de-DE" dirty="0"/>
              <a:t>baumförmige Hierarchie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alternativ: „minimale“ Phrasen als flache Segmente ➞ </a:t>
            </a:r>
            <a:r>
              <a:rPr lang="de-DE" dirty="0">
                <a:solidFill>
                  <a:schemeClr val="accent1"/>
                </a:solidFill>
              </a:rPr>
              <a:t>Chunk-</a:t>
            </a:r>
            <a:r>
              <a:rPr lang="de-DE" dirty="0" err="1">
                <a:solidFill>
                  <a:schemeClr val="accent1"/>
                </a:solidFill>
              </a:rPr>
              <a:t>Parsing</a:t>
            </a:r>
          </a:p>
          <a:p>
            <a:pPr lvl="1"/>
            <a:endParaRPr lang="de-DE" dirty="0"/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Dependenz-Parsing </a:t>
            </a:r>
            <a:r>
              <a:rPr lang="de-DE" dirty="0"/>
              <a:t>findet direkte Abhängigkeiten zwischen Wörtern</a:t>
            </a:r>
          </a:p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EBF527D-9FD5-46AB-8110-CA085B2F39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613C82-7869-6749-8B64-6E6BEACED82A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9"/>
          <a:stretch/>
        </p:blipFill>
        <p:spPr>
          <a:xfrm>
            <a:off x="1014821" y="5396906"/>
            <a:ext cx="7360419" cy="113996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F3060DD-AEAD-5D58-434B-E25D1E714C24}"/>
              </a:ext>
            </a:extLst>
          </p:cNvPr>
          <p:cNvGrpSpPr/>
          <p:nvPr/>
        </p:nvGrpSpPr>
        <p:grpSpPr>
          <a:xfrm>
            <a:off x="3816720" y="1717159"/>
            <a:ext cx="5041530" cy="2439553"/>
            <a:chOff x="825500" y="2805978"/>
            <a:chExt cx="7493000" cy="362579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0BE44C6-1EEE-83F9-7633-4C7057F578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0"/>
            <a:stretch/>
          </p:blipFill>
          <p:spPr>
            <a:xfrm>
              <a:off x="825500" y="5631366"/>
              <a:ext cx="7493000" cy="80041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1D3F014-0E22-4261-57DD-B0A2609E898B}"/>
                </a:ext>
              </a:extLst>
            </p:cNvPr>
            <p:cNvGrpSpPr/>
            <p:nvPr/>
          </p:nvGrpSpPr>
          <p:grpSpPr>
            <a:xfrm>
              <a:off x="1182029" y="4516244"/>
              <a:ext cx="1561172" cy="1115122"/>
              <a:chOff x="1182029" y="4516244"/>
              <a:chExt cx="1561172" cy="1115122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2A57AD-D07F-3147-63F4-F8B03FC55A65}"/>
                  </a:ext>
                </a:extLst>
              </p:cNvPr>
              <p:cNvSpPr txBox="1"/>
              <p:nvPr/>
            </p:nvSpPr>
            <p:spPr>
              <a:xfrm>
                <a:off x="1628078" y="4516244"/>
                <a:ext cx="669074" cy="4116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800" b="1">
                    <a:solidFill>
                      <a:srgbClr val="3365A2"/>
                    </a:solidFill>
                    <a:latin typeface="Calibri"/>
                    <a:ea typeface=""/>
                    <a:cs typeface=""/>
                  </a:rPr>
                  <a:t>NP</a:t>
                </a:r>
                <a:endParaRPr lang="de-DE" sz="1400" b="1">
                  <a:solidFill>
                    <a:srgbClr val="3365A2"/>
                  </a:solidFill>
                  <a:latin typeface="Calibri"/>
                  <a:ea typeface=""/>
                  <a:cs typeface=""/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7DE541C-DD9E-DEEC-B7DA-DE585703C353}"/>
                  </a:ext>
                </a:extLst>
              </p:cNvPr>
              <p:cNvCxnSpPr>
                <a:stCxn id="29" idx="2"/>
              </p:cNvCxnSpPr>
              <p:nvPr/>
            </p:nvCxnSpPr>
            <p:spPr>
              <a:xfrm flipH="1">
                <a:off x="1182029" y="4927935"/>
                <a:ext cx="780586" cy="703431"/>
              </a:xfrm>
              <a:prstGeom prst="line">
                <a:avLst/>
              </a:prstGeom>
              <a:ln w="44450" cap="rnd">
                <a:solidFill>
                  <a:schemeClr val="accent1"/>
                </a:solidFill>
              </a:ln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B904A6B-A980-60E6-F1AC-2F93C5DB4AD2}"/>
                  </a:ext>
                </a:extLst>
              </p:cNvPr>
              <p:cNvCxnSpPr>
                <a:stCxn id="29" idx="2"/>
              </p:cNvCxnSpPr>
              <p:nvPr/>
            </p:nvCxnSpPr>
            <p:spPr>
              <a:xfrm flipH="1">
                <a:off x="1962614" y="4927935"/>
                <a:ext cx="1" cy="703431"/>
              </a:xfrm>
              <a:prstGeom prst="line">
                <a:avLst/>
              </a:prstGeom>
              <a:ln w="44450" cap="rnd">
                <a:solidFill>
                  <a:schemeClr val="accent1"/>
                </a:solidFill>
              </a:ln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E275E5C-F2DE-E14B-1CE8-DA968F55C0E6}"/>
                  </a:ext>
                </a:extLst>
              </p:cNvPr>
              <p:cNvCxnSpPr>
                <a:stCxn id="29" idx="2"/>
              </p:cNvCxnSpPr>
              <p:nvPr/>
            </p:nvCxnSpPr>
            <p:spPr>
              <a:xfrm>
                <a:off x="1962615" y="4927935"/>
                <a:ext cx="780586" cy="703431"/>
              </a:xfrm>
              <a:prstGeom prst="line">
                <a:avLst/>
              </a:prstGeom>
              <a:ln w="44450" cap="rnd">
                <a:solidFill>
                  <a:schemeClr val="accent1"/>
                </a:solidFill>
              </a:ln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273643-807A-5E9C-B0C0-81333BCBAC1C}"/>
                </a:ext>
              </a:extLst>
            </p:cNvPr>
            <p:cNvGrpSpPr/>
            <p:nvPr/>
          </p:nvGrpSpPr>
          <p:grpSpPr>
            <a:xfrm>
              <a:off x="4817327" y="4516244"/>
              <a:ext cx="2964059" cy="1115122"/>
              <a:chOff x="126380" y="4516244"/>
              <a:chExt cx="2964059" cy="111512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83C418-32DB-B27C-557C-4FF2575F05B2}"/>
                  </a:ext>
                </a:extLst>
              </p:cNvPr>
              <p:cNvSpPr txBox="1"/>
              <p:nvPr/>
            </p:nvSpPr>
            <p:spPr>
              <a:xfrm>
                <a:off x="1273871" y="4516244"/>
                <a:ext cx="669073" cy="4116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800" b="1">
                    <a:solidFill>
                      <a:srgbClr val="3365A2"/>
                    </a:solidFill>
                    <a:latin typeface="Calibri"/>
                    <a:ea typeface=""/>
                    <a:cs typeface=""/>
                  </a:rPr>
                  <a:t>NP</a:t>
                </a:r>
                <a:endParaRPr lang="de-DE" sz="1400" b="1">
                  <a:solidFill>
                    <a:srgbClr val="3365A2"/>
                  </a:solidFill>
                  <a:latin typeface="Calibri"/>
                  <a:ea typeface=""/>
                  <a:cs typeface="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6250547-27BA-CF4B-9CB9-6EBF11961D79}"/>
                  </a:ext>
                </a:extLst>
              </p:cNvPr>
              <p:cNvCxnSpPr>
                <a:stCxn id="24" idx="2"/>
              </p:cNvCxnSpPr>
              <p:nvPr/>
            </p:nvCxnSpPr>
            <p:spPr>
              <a:xfrm flipH="1">
                <a:off x="126380" y="4927935"/>
                <a:ext cx="1482028" cy="703431"/>
              </a:xfrm>
              <a:prstGeom prst="line">
                <a:avLst/>
              </a:prstGeom>
              <a:ln w="44450" cap="rnd">
                <a:solidFill>
                  <a:schemeClr val="accent1"/>
                </a:solidFill>
              </a:ln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64CC531-CEBD-DB7F-3A6B-4C0A5D9D4957}"/>
                  </a:ext>
                </a:extLst>
              </p:cNvPr>
              <p:cNvCxnSpPr>
                <a:stCxn id="24" idx="2"/>
              </p:cNvCxnSpPr>
              <p:nvPr/>
            </p:nvCxnSpPr>
            <p:spPr>
              <a:xfrm>
                <a:off x="1608408" y="4927935"/>
                <a:ext cx="334537" cy="703431"/>
              </a:xfrm>
              <a:prstGeom prst="line">
                <a:avLst/>
              </a:prstGeom>
              <a:ln w="44450" cap="rnd">
                <a:solidFill>
                  <a:schemeClr val="accent1"/>
                </a:solidFill>
              </a:ln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0E90B64-F198-73C9-C31E-68DCBCB2E23E}"/>
                  </a:ext>
                </a:extLst>
              </p:cNvPr>
              <p:cNvCxnSpPr>
                <a:stCxn id="24" idx="2"/>
              </p:cNvCxnSpPr>
              <p:nvPr/>
            </p:nvCxnSpPr>
            <p:spPr>
              <a:xfrm>
                <a:off x="1608408" y="4927935"/>
                <a:ext cx="1482031" cy="703431"/>
              </a:xfrm>
              <a:prstGeom prst="line">
                <a:avLst/>
              </a:prstGeom>
              <a:ln w="44450" cap="rnd">
                <a:solidFill>
                  <a:schemeClr val="accent1"/>
                </a:solidFill>
              </a:ln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14EEAC0-ADAC-145B-A218-782D4516E640}"/>
                  </a:ext>
                </a:extLst>
              </p:cNvPr>
              <p:cNvCxnSpPr>
                <a:stCxn id="24" idx="2"/>
              </p:cNvCxnSpPr>
              <p:nvPr/>
            </p:nvCxnSpPr>
            <p:spPr>
              <a:xfrm flipH="1">
                <a:off x="739695" y="4927935"/>
                <a:ext cx="868713" cy="703431"/>
              </a:xfrm>
              <a:prstGeom prst="line">
                <a:avLst/>
              </a:prstGeom>
              <a:ln w="44450" cap="rnd">
                <a:solidFill>
                  <a:schemeClr val="accent1"/>
                </a:solidFill>
              </a:ln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1E645C-F049-80C5-B455-22B97DFD0213}"/>
                </a:ext>
              </a:extLst>
            </p:cNvPr>
            <p:cNvGrpSpPr/>
            <p:nvPr/>
          </p:nvGrpSpPr>
          <p:grpSpPr>
            <a:xfrm>
              <a:off x="2943921" y="4516244"/>
              <a:ext cx="936704" cy="1115122"/>
              <a:chOff x="1494263" y="4516244"/>
              <a:chExt cx="936704" cy="1115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E8CA50-6518-5DDD-2D38-1638783D26B7}"/>
                  </a:ext>
                </a:extLst>
              </p:cNvPr>
              <p:cNvSpPr txBox="1"/>
              <p:nvPr/>
            </p:nvSpPr>
            <p:spPr>
              <a:xfrm>
                <a:off x="1494263" y="4516244"/>
                <a:ext cx="936704" cy="4116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800" b="1">
                    <a:solidFill>
                      <a:srgbClr val="3365A2"/>
                    </a:solidFill>
                    <a:latin typeface="Calibri"/>
                    <a:ea typeface=""/>
                    <a:cs typeface=""/>
                  </a:rPr>
                  <a:t>AdvP</a:t>
                </a:r>
                <a:endParaRPr lang="de-DE" sz="1400" b="1">
                  <a:solidFill>
                    <a:srgbClr val="3365A2"/>
                  </a:solidFill>
                  <a:latin typeface="Calibri"/>
                  <a:ea typeface=""/>
                  <a:cs typeface="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9B4CF40-3364-AC3C-46F8-8904F6707D4B}"/>
                  </a:ext>
                </a:extLst>
              </p:cNvPr>
              <p:cNvCxnSpPr>
                <a:stCxn id="22" idx="2"/>
              </p:cNvCxnSpPr>
              <p:nvPr/>
            </p:nvCxnSpPr>
            <p:spPr>
              <a:xfrm>
                <a:off x="1962615" y="4927935"/>
                <a:ext cx="0" cy="703431"/>
              </a:xfrm>
              <a:prstGeom prst="line">
                <a:avLst/>
              </a:prstGeom>
              <a:ln w="44450" cap="rnd">
                <a:solidFill>
                  <a:schemeClr val="accent1"/>
                </a:solidFill>
              </a:ln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E672FEF-08EE-6D79-6978-5AF988EAD7B5}"/>
                </a:ext>
              </a:extLst>
            </p:cNvPr>
            <p:cNvGrpSpPr/>
            <p:nvPr/>
          </p:nvGrpSpPr>
          <p:grpSpPr>
            <a:xfrm>
              <a:off x="4215162" y="3583600"/>
              <a:ext cx="2084194" cy="2047766"/>
              <a:chOff x="1984920" y="3583600"/>
              <a:chExt cx="2092464" cy="233769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738ECE-D8FF-5942-4914-F31AF42EB91B}"/>
                  </a:ext>
                </a:extLst>
              </p:cNvPr>
              <p:cNvSpPr txBox="1"/>
              <p:nvPr/>
            </p:nvSpPr>
            <p:spPr>
              <a:xfrm>
                <a:off x="2399921" y="3583600"/>
                <a:ext cx="936703" cy="469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800" b="1">
                    <a:solidFill>
                      <a:srgbClr val="C73127"/>
                    </a:solidFill>
                    <a:latin typeface="Calibri"/>
                    <a:ea typeface=""/>
                    <a:cs typeface=""/>
                  </a:rPr>
                  <a:t>VP</a:t>
                </a:r>
                <a:endParaRPr lang="de-DE" sz="1400" b="1">
                  <a:solidFill>
                    <a:srgbClr val="C73127"/>
                  </a:solidFill>
                  <a:latin typeface="Calibri"/>
                  <a:ea typeface=""/>
                  <a:cs typeface=""/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6298256-6083-F9A4-9E1E-1D04474C401E}"/>
                  </a:ext>
                </a:extLst>
              </p:cNvPr>
              <p:cNvCxnSpPr>
                <a:stCxn id="19" idx="2"/>
              </p:cNvCxnSpPr>
              <p:nvPr/>
            </p:nvCxnSpPr>
            <p:spPr>
              <a:xfrm flipH="1">
                <a:off x="1984920" y="4053580"/>
                <a:ext cx="883353" cy="1867718"/>
              </a:xfrm>
              <a:prstGeom prst="line">
                <a:avLst/>
              </a:prstGeom>
              <a:ln w="44450" cap="rnd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E33DF27-9624-205B-3628-4FA2BE586AF0}"/>
                  </a:ext>
                </a:extLst>
              </p:cNvPr>
              <p:cNvCxnSpPr>
                <a:stCxn id="19" idx="2"/>
                <a:endCxn id="24" idx="0"/>
              </p:cNvCxnSpPr>
              <p:nvPr/>
            </p:nvCxnSpPr>
            <p:spPr>
              <a:xfrm>
                <a:off x="2868273" y="4053580"/>
                <a:ext cx="1209111" cy="594712"/>
              </a:xfrm>
              <a:prstGeom prst="line">
                <a:avLst/>
              </a:prstGeom>
              <a:ln w="44450" cap="rnd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68B0A76-A821-54AA-3385-3026EC02B8C6}"/>
                </a:ext>
              </a:extLst>
            </p:cNvPr>
            <p:cNvGrpSpPr/>
            <p:nvPr/>
          </p:nvGrpSpPr>
          <p:grpSpPr>
            <a:xfrm>
              <a:off x="1962615" y="2805978"/>
              <a:ext cx="3132409" cy="1710266"/>
              <a:chOff x="500722" y="4516244"/>
              <a:chExt cx="3132409" cy="171026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BEECB4-BCE8-87A2-79E3-88336D1595BC}"/>
                  </a:ext>
                </a:extLst>
              </p:cNvPr>
              <p:cNvSpPr txBox="1"/>
              <p:nvPr/>
            </p:nvSpPr>
            <p:spPr>
              <a:xfrm>
                <a:off x="1628078" y="4516244"/>
                <a:ext cx="669073" cy="4116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800" b="1">
                    <a:solidFill>
                      <a:srgbClr val="C73127"/>
                    </a:solidFill>
                    <a:latin typeface="Calibri"/>
                    <a:ea typeface=""/>
                    <a:cs typeface=""/>
                  </a:rPr>
                  <a:t>S</a:t>
                </a:r>
                <a:endParaRPr lang="de-DE" sz="1400" b="1">
                  <a:solidFill>
                    <a:srgbClr val="C73127"/>
                  </a:solidFill>
                  <a:latin typeface="Calibri"/>
                  <a:ea typeface=""/>
                  <a:cs typeface=""/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85153F0-2149-34B9-B776-1F724DDCD4BC}"/>
                  </a:ext>
                </a:extLst>
              </p:cNvPr>
              <p:cNvCxnSpPr>
                <a:stCxn id="15" idx="2"/>
                <a:endCxn id="29" idx="0"/>
              </p:cNvCxnSpPr>
              <p:nvPr/>
            </p:nvCxnSpPr>
            <p:spPr>
              <a:xfrm flipH="1">
                <a:off x="500722" y="4927935"/>
                <a:ext cx="1461892" cy="1298575"/>
              </a:xfrm>
              <a:prstGeom prst="line">
                <a:avLst/>
              </a:prstGeom>
              <a:ln w="44450" cap="rnd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7D935A6-87F0-059F-83CA-0A18783FF86C}"/>
                  </a:ext>
                </a:extLst>
              </p:cNvPr>
              <p:cNvCxnSpPr>
                <a:stCxn id="15" idx="2"/>
                <a:endCxn id="22" idx="0"/>
              </p:cNvCxnSpPr>
              <p:nvPr/>
            </p:nvCxnSpPr>
            <p:spPr>
              <a:xfrm flipH="1">
                <a:off x="1950380" y="4927935"/>
                <a:ext cx="12235" cy="1298575"/>
              </a:xfrm>
              <a:prstGeom prst="line">
                <a:avLst/>
              </a:prstGeom>
              <a:ln w="44450" cap="rnd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5AE99F7-56C4-ABD7-FCD4-6D240664495C}"/>
                  </a:ext>
                </a:extLst>
              </p:cNvPr>
              <p:cNvCxnSpPr>
                <a:stCxn id="15" idx="2"/>
                <a:endCxn id="19" idx="0"/>
              </p:cNvCxnSpPr>
              <p:nvPr/>
            </p:nvCxnSpPr>
            <p:spPr>
              <a:xfrm>
                <a:off x="1962614" y="4927935"/>
                <a:ext cx="1670517" cy="365931"/>
              </a:xfrm>
              <a:prstGeom prst="line">
                <a:avLst/>
              </a:prstGeom>
              <a:ln w="44450" cap="rnd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880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Beispiel</a:t>
            </a:r>
            <a:r>
              <a:rPr lang="de-DE" dirty="0"/>
              <a:t>: </a:t>
            </a:r>
            <a:r>
              <a:rPr lang="de-DE" dirty="0">
                <a:solidFill>
                  <a:schemeClr val="accent2"/>
                </a:solidFill>
              </a:rPr>
              <a:t>Syntaktische Analyse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3" y="2096539"/>
            <a:ext cx="8135937" cy="2594984"/>
          </a:xfr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977E62-C21F-4D14-8F1A-766DE978A7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613C82-7869-6749-8B64-6E6BEACED82A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627063" y="5175162"/>
            <a:ext cx="7914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Zum Ausprobieren: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http://corenlp.run/</a:t>
            </a:r>
            <a:endParaRPr lang="de-DE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https://explosion.ai/demos/displacy</a:t>
            </a:r>
            <a:endParaRPr lang="de-DE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1F497D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http://nlp.uoregon.edu/trankit</a:t>
            </a:r>
            <a:r>
              <a:rPr lang="de-DE" dirty="0">
                <a:solidFill>
                  <a:srgbClr val="1F49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de-DE" sz="2400" dirty="0">
              <a:solidFill>
                <a:srgbClr val="1F49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72000" y="3429000"/>
            <a:ext cx="3476847" cy="1668579"/>
            <a:chOff x="4572000" y="3593806"/>
            <a:chExt cx="3476847" cy="1668579"/>
          </a:xfrm>
        </p:grpSpPr>
        <p:sp>
          <p:nvSpPr>
            <p:cNvPr id="3" name="TextBox 2"/>
            <p:cNvSpPr txBox="1"/>
            <p:nvPr/>
          </p:nvSpPr>
          <p:spPr>
            <a:xfrm>
              <a:off x="5986131" y="4308278"/>
              <a:ext cx="20627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Dependenz-</a:t>
              </a:r>
              <a:r>
                <a:rPr lang="de-DE" sz="2800" dirty="0" err="1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Graph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4572000" y="3593806"/>
              <a:ext cx="1414131" cy="861236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9742204"/>
      </p:ext>
    </p:extLst>
  </p:cSld>
  <p:clrMapOvr>
    <a:masterClrMapping/>
  </p:clrMapOvr>
</p:sld>
</file>

<file path=ppt/theme/theme1.xml><?xml version="1.0" encoding="utf-8"?>
<a:theme xmlns:a="http://schemas.openxmlformats.org/drawingml/2006/main" name="1_FAU-Presentation Stef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800" dirty="0" err="1" smtClean="0">
            <a:latin typeface="Helvetica Neue"/>
            <a:cs typeface="Helvetica Neue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err="1" smtClean="0">
            <a:latin typeface="Helvetica Neue"/>
            <a:cs typeface="Helvetica Neue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1586</Words>
  <Application>Microsoft Office PowerPoint</Application>
  <PresentationFormat>Bildschirmpräsentation (4:3)</PresentationFormat>
  <Paragraphs>251</Paragraphs>
  <Slides>20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Gill Sans Light</vt:lpstr>
      <vt:lpstr>Helvetica Neue</vt:lpstr>
      <vt:lpstr>Lucida Grande</vt:lpstr>
      <vt:lpstr>1_FAU-Presentation Stefan</vt:lpstr>
      <vt:lpstr>Wörter, Texte und Frequenzen Annotation: Tools und Pipelines</vt:lpstr>
      <vt:lpstr>Korpusannotation: Wortebene</vt:lpstr>
      <vt:lpstr>Annotation auf Wortebene</vt:lpstr>
      <vt:lpstr>Deutsch: STTS-Tagset </vt:lpstr>
      <vt:lpstr>Englisch: Penn-Tagset (modifiziert) </vt:lpstr>
      <vt:lpstr>Universal-Dependencies-Tags (sprachübergreifend) </vt:lpstr>
      <vt:lpstr>Segmente und Strukturen</vt:lpstr>
      <vt:lpstr>Strukturen: Parsing</vt:lpstr>
      <vt:lpstr>Beispiel: Syntaktische Analyse</vt:lpstr>
      <vt:lpstr>Manuelle Annotation</vt:lpstr>
      <vt:lpstr>Automatische Annotation</vt:lpstr>
      <vt:lpstr>Automatische Annotation</vt:lpstr>
      <vt:lpstr>Repräsentationsformat: XML</vt:lpstr>
      <vt:lpstr>Repräsentationsformat: Vertical text (.vrt)</vt:lpstr>
      <vt:lpstr>Repräsentationsformat: CoNLL-Format(e)</vt:lpstr>
      <vt:lpstr>Übersicht: Tools</vt:lpstr>
      <vt:lpstr>Manuelle Annotation: Tools</vt:lpstr>
      <vt:lpstr>Automatische Annotation: komplette Pipelines (1)</vt:lpstr>
      <vt:lpstr>Automatische Annotation: komplette Pipelines (2)</vt:lpstr>
      <vt:lpstr>Automatische Annotation: Tokenisierung und Tagging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Linguistische Annotation: Tools und Pipelines</dc:title>
  <dc:creator>Andreas Blombach</dc:creator>
  <cp:lastModifiedBy>Blombach, Andreas</cp:lastModifiedBy>
  <cp:revision>739</cp:revision>
  <cp:lastPrinted>2017-11-03T08:29:02Z</cp:lastPrinted>
  <dcterms:created xsi:type="dcterms:W3CDTF">2011-04-01T11:47:04Z</dcterms:created>
  <dcterms:modified xsi:type="dcterms:W3CDTF">2022-12-06T12:12:06Z</dcterms:modified>
</cp:coreProperties>
</file>