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87" r:id="rId1"/>
  </p:sldMasterIdLst>
  <p:notesMasterIdLst>
    <p:notesMasterId r:id="rId42"/>
  </p:notesMasterIdLst>
  <p:handoutMasterIdLst>
    <p:handoutMasterId r:id="rId43"/>
  </p:handoutMasterIdLst>
  <p:sldIdLst>
    <p:sldId id="256" r:id="rId2"/>
    <p:sldId id="257" r:id="rId3"/>
    <p:sldId id="258" r:id="rId4"/>
    <p:sldId id="267" r:id="rId5"/>
    <p:sldId id="259" r:id="rId6"/>
    <p:sldId id="268" r:id="rId7"/>
    <p:sldId id="269" r:id="rId8"/>
    <p:sldId id="270" r:id="rId9"/>
    <p:sldId id="271" r:id="rId10"/>
    <p:sldId id="272" r:id="rId11"/>
    <p:sldId id="273" r:id="rId12"/>
    <p:sldId id="274" r:id="rId13"/>
    <p:sldId id="277" r:id="rId14"/>
    <p:sldId id="295" r:id="rId15"/>
    <p:sldId id="275" r:id="rId16"/>
    <p:sldId id="278" r:id="rId17"/>
    <p:sldId id="260" r:id="rId18"/>
    <p:sldId id="406" r:id="rId19"/>
    <p:sldId id="407" r:id="rId20"/>
    <p:sldId id="410" r:id="rId21"/>
    <p:sldId id="262" r:id="rId22"/>
    <p:sldId id="279" r:id="rId23"/>
    <p:sldId id="296" r:id="rId24"/>
    <p:sldId id="264" r:id="rId25"/>
    <p:sldId id="281" r:id="rId26"/>
    <p:sldId id="282" r:id="rId27"/>
    <p:sldId id="283" r:id="rId28"/>
    <p:sldId id="284" r:id="rId29"/>
    <p:sldId id="285" r:id="rId30"/>
    <p:sldId id="286" r:id="rId31"/>
    <p:sldId id="276" r:id="rId32"/>
    <p:sldId id="409" r:id="rId33"/>
    <p:sldId id="265" r:id="rId34"/>
    <p:sldId id="266" r:id="rId35"/>
    <p:sldId id="288" r:id="rId36"/>
    <p:sldId id="289" r:id="rId37"/>
    <p:sldId id="290" r:id="rId38"/>
    <p:sldId id="291" r:id="rId39"/>
    <p:sldId id="292" r:id="rId40"/>
    <p:sldId id="293" r:id="rId41"/>
  </p:sldIdLst>
  <p:sldSz cx="9144000" cy="6858000" type="screen4x3"/>
  <p:notesSz cx="7099300" cy="10234613"/>
  <p:defaultTextStyle>
    <a:defPPr>
      <a:defRPr lang="de-DE"/>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969696"/>
    <a:srgbClr val="003366"/>
    <a:srgbClr val="333333"/>
    <a:srgbClr val="7F7F7F"/>
    <a:srgbClr val="3379CD"/>
    <a:srgbClr val="CC00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81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t" anchorCtr="0" compatLnSpc="1">
            <a:prstTxWarp prst="textNoShape">
              <a:avLst/>
            </a:prstTxWarp>
          </a:bodyPr>
          <a:lstStyle>
            <a:lvl1pPr defTabSz="473075" eaLnBrk="1" hangingPunct="1">
              <a:defRPr sz="1200">
                <a:latin typeface="Helvetica Neue"/>
              </a:defRPr>
            </a:lvl1pPr>
          </a:lstStyle>
          <a:p>
            <a:pPr>
              <a:defRPr/>
            </a:pPr>
            <a:endParaRPr lang="en-US" altLang="de-DE"/>
          </a:p>
        </p:txBody>
      </p:sp>
      <p:sp>
        <p:nvSpPr>
          <p:cNvPr id="3" name="Datumsplatzhalter 2"/>
          <p:cNvSpPr>
            <a:spLocks noGrp="1"/>
          </p:cNvSpPr>
          <p:nvPr>
            <p:ph type="dt" sz="quarter"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t" anchorCtr="0" compatLnSpc="1">
            <a:prstTxWarp prst="textNoShape">
              <a:avLst/>
            </a:prstTxWarp>
          </a:bodyPr>
          <a:lstStyle>
            <a:lvl1pPr algn="r" defTabSz="473075" eaLnBrk="1" hangingPunct="1">
              <a:defRPr sz="1200">
                <a:latin typeface="Helvetica Neue"/>
              </a:defRPr>
            </a:lvl1pPr>
          </a:lstStyle>
          <a:p>
            <a:pPr>
              <a:defRPr/>
            </a:pPr>
            <a:fld id="{56072097-0C15-4453-BCF4-34A377EF5969}" type="datetime1">
              <a:rPr lang="de-DE" altLang="de-DE"/>
              <a:pPr>
                <a:defRPr/>
              </a:pPr>
              <a:t>24.01.2022</a:t>
            </a:fld>
            <a:endParaRPr lang="de-DE" altLang="de-DE"/>
          </a:p>
        </p:txBody>
      </p:sp>
      <p:sp>
        <p:nvSpPr>
          <p:cNvPr id="4" name="Fußzeilenplatzhalter 3"/>
          <p:cNvSpPr>
            <a:spLocks noGrp="1"/>
          </p:cNvSpPr>
          <p:nvPr>
            <p:ph type="ftr" sz="quarter" idx="2"/>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b" anchorCtr="0" compatLnSpc="1">
            <a:prstTxWarp prst="textNoShape">
              <a:avLst/>
            </a:prstTxWarp>
          </a:bodyPr>
          <a:lstStyle>
            <a:lvl1pPr defTabSz="473075" eaLnBrk="1" hangingPunct="1">
              <a:defRPr sz="1200">
                <a:latin typeface="Helvetica Neue"/>
              </a:defRPr>
            </a:lvl1pPr>
          </a:lstStyle>
          <a:p>
            <a:pPr>
              <a:defRPr/>
            </a:pPr>
            <a:endParaRPr lang="en-US" altLang="de-DE"/>
          </a:p>
        </p:txBody>
      </p:sp>
      <p:sp>
        <p:nvSpPr>
          <p:cNvPr id="5" name="Foliennummernplatzhalter 4"/>
          <p:cNvSpPr>
            <a:spLocks noGrp="1"/>
          </p:cNvSpPr>
          <p:nvPr>
            <p:ph type="sldNum" sz="quarter" idx="3"/>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b" anchorCtr="0" compatLnSpc="1">
            <a:prstTxWarp prst="textNoShape">
              <a:avLst/>
            </a:prstTxWarp>
          </a:bodyPr>
          <a:lstStyle>
            <a:lvl1pPr algn="r" defTabSz="473075" eaLnBrk="1" hangingPunct="1">
              <a:defRPr sz="1200">
                <a:latin typeface="Helvetica Neue"/>
              </a:defRPr>
            </a:lvl1pPr>
          </a:lstStyle>
          <a:p>
            <a:pPr>
              <a:defRPr/>
            </a:pPr>
            <a:fld id="{C5D61817-BCF7-4B14-9EA9-512576358186}" type="slidenum">
              <a:rPr lang="de-DE" altLang="de-DE"/>
              <a:pPr>
                <a:defRPr/>
              </a:pPr>
              <a:t>‹Nr.›</a:t>
            </a:fld>
            <a:endParaRPr lang="de-DE" altLang="de-DE"/>
          </a:p>
        </p:txBody>
      </p:sp>
    </p:spTree>
    <p:extLst>
      <p:ext uri="{BB962C8B-B14F-4D97-AF65-F5344CB8AC3E}">
        <p14:creationId xmlns:p14="http://schemas.microsoft.com/office/powerpoint/2010/main" val="2290118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t" anchorCtr="0" compatLnSpc="1">
            <a:prstTxWarp prst="textNoShape">
              <a:avLst/>
            </a:prstTxWarp>
          </a:bodyPr>
          <a:lstStyle>
            <a:lvl1pPr defTabSz="473075" eaLnBrk="1" hangingPunct="1">
              <a:defRPr sz="1200">
                <a:latin typeface="Helvetica Neue"/>
              </a:defRPr>
            </a:lvl1pPr>
          </a:lstStyle>
          <a:p>
            <a:pPr>
              <a:defRPr/>
            </a:pPr>
            <a:endParaRPr lang="en-US" altLang="de-DE"/>
          </a:p>
        </p:txBody>
      </p:sp>
      <p:sp>
        <p:nvSpPr>
          <p:cNvPr id="3" name="Datumsplatzhalter 2"/>
          <p:cNvSpPr>
            <a:spLocks noGrp="1"/>
          </p:cNvSpPr>
          <p:nvPr>
            <p:ph type="dt"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t" anchorCtr="0" compatLnSpc="1">
            <a:prstTxWarp prst="textNoShape">
              <a:avLst/>
            </a:prstTxWarp>
          </a:bodyPr>
          <a:lstStyle>
            <a:lvl1pPr algn="r" defTabSz="473075" eaLnBrk="1" hangingPunct="1">
              <a:defRPr sz="1200">
                <a:latin typeface="Helvetica Neue"/>
              </a:defRPr>
            </a:lvl1pPr>
          </a:lstStyle>
          <a:p>
            <a:pPr>
              <a:defRPr/>
            </a:pPr>
            <a:fld id="{67E76BCA-9194-4560-B002-2A0399D29D01}" type="datetime1">
              <a:rPr lang="de-DE" altLang="de-DE"/>
              <a:pPr>
                <a:defRPr/>
              </a:pPr>
              <a:t>24.01.2022</a:t>
            </a:fld>
            <a:endParaRPr lang="de-DE" altLang="de-DE"/>
          </a:p>
        </p:txBody>
      </p:sp>
      <p:sp>
        <p:nvSpPr>
          <p:cNvPr id="4" name="Folienbildplatzhalter 3"/>
          <p:cNvSpPr>
            <a:spLocks noGrp="1" noRot="1" noChangeAspect="1"/>
          </p:cNvSpPr>
          <p:nvPr>
            <p:ph type="sldImg" idx="2"/>
          </p:nvPr>
        </p:nvSpPr>
        <p:spPr>
          <a:xfrm>
            <a:off x="993775" y="769938"/>
            <a:ext cx="5113338" cy="3835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bwMode="auto">
          <a:xfrm>
            <a:off x="711200" y="4862513"/>
            <a:ext cx="56769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b" anchorCtr="0" compatLnSpc="1">
            <a:prstTxWarp prst="textNoShape">
              <a:avLst/>
            </a:prstTxWarp>
          </a:bodyPr>
          <a:lstStyle>
            <a:lvl1pPr defTabSz="473075" eaLnBrk="1" hangingPunct="1">
              <a:defRPr sz="1200">
                <a:latin typeface="Helvetica Neue"/>
              </a:defRPr>
            </a:lvl1pPr>
          </a:lstStyle>
          <a:p>
            <a:pPr>
              <a:defRPr/>
            </a:pPr>
            <a:endParaRPr lang="en-US" altLang="de-DE"/>
          </a:p>
        </p:txBody>
      </p:sp>
      <p:sp>
        <p:nvSpPr>
          <p:cNvPr id="7" name="Foliennummernplatzhalter 6"/>
          <p:cNvSpPr>
            <a:spLocks noGrp="1"/>
          </p:cNvSpPr>
          <p:nvPr>
            <p:ph type="sldNum" sz="quarter" idx="5"/>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759" tIns="47380" rIns="94759" bIns="47380" numCol="1" anchor="b" anchorCtr="0" compatLnSpc="1">
            <a:prstTxWarp prst="textNoShape">
              <a:avLst/>
            </a:prstTxWarp>
          </a:bodyPr>
          <a:lstStyle>
            <a:lvl1pPr algn="r" defTabSz="473075" eaLnBrk="1" hangingPunct="1">
              <a:defRPr sz="1200">
                <a:latin typeface="Helvetica Neue"/>
              </a:defRPr>
            </a:lvl1pPr>
          </a:lstStyle>
          <a:p>
            <a:pPr>
              <a:defRPr/>
            </a:pPr>
            <a:fld id="{4A98F4B4-E59A-460E-86CC-341C59C18FBF}" type="slidenum">
              <a:rPr lang="de-DE" altLang="de-DE"/>
              <a:pPr>
                <a:defRPr/>
              </a:pPr>
              <a:t>‹Nr.›</a:t>
            </a:fld>
            <a:endParaRPr lang="de-DE" altLang="de-DE"/>
          </a:p>
        </p:txBody>
      </p:sp>
    </p:spTree>
    <p:extLst>
      <p:ext uri="{BB962C8B-B14F-4D97-AF65-F5344CB8AC3E}">
        <p14:creationId xmlns:p14="http://schemas.microsoft.com/office/powerpoint/2010/main" val="34978069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Helvetica Neue" charset="0"/>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bg>
      <p:bgPr>
        <a:solidFill>
          <a:schemeClr val="bg1"/>
        </a:solidFill>
        <a:effectLst/>
      </p:bgPr>
    </p:bg>
    <p:spTree>
      <p:nvGrpSpPr>
        <p:cNvPr id="1" name=""/>
        <p:cNvGrpSpPr/>
        <p:nvPr/>
      </p:nvGrpSpPr>
      <p:grpSpPr>
        <a:xfrm>
          <a:off x="0" y="0"/>
          <a:ext cx="0" cy="0"/>
          <a:chOff x="0" y="0"/>
          <a:chExt cx="0" cy="0"/>
        </a:xfrm>
      </p:grpSpPr>
      <p:grpSp>
        <p:nvGrpSpPr>
          <p:cNvPr id="4" name="Gruppierung 6"/>
          <p:cNvGrpSpPr>
            <a:grpSpLocks/>
          </p:cNvGrpSpPr>
          <p:nvPr/>
        </p:nvGrpSpPr>
        <p:grpSpPr bwMode="auto">
          <a:xfrm>
            <a:off x="0" y="0"/>
            <a:ext cx="9144000" cy="4864100"/>
            <a:chOff x="0" y="0"/>
            <a:chExt cx="9144000" cy="4863599"/>
          </a:xfrm>
        </p:grpSpPr>
        <p:pic>
          <p:nvPicPr>
            <p:cNvPr id="5" name="Picture 9" descr="bckg_may26_large2"/>
            <p:cNvPicPr>
              <a:picLocks noChangeAspect="1" noChangeArrowheads="1"/>
            </p:cNvPicPr>
            <p:nvPr/>
          </p:nvPicPr>
          <p:blipFill>
            <a:blip r:embed="rId2">
              <a:extLst>
                <a:ext uri="{28A0092B-C50C-407E-A947-70E740481C1C}">
                  <a14:useLocalDpi xmlns:a14="http://schemas.microsoft.com/office/drawing/2010/main" val="0"/>
                </a:ext>
              </a:extLst>
            </a:blip>
            <a:srcRect l="6812"/>
            <a:stretch>
              <a:fillRect/>
            </a:stretch>
          </p:blipFill>
          <p:spPr bwMode="auto">
            <a:xfrm>
              <a:off x="0" y="0"/>
              <a:ext cx="9144000" cy="486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0" y="4719152"/>
              <a:ext cx="9144000" cy="14444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de-DE" sz="1800">
                <a:solidFill>
                  <a:srgbClr val="000000"/>
                </a:solidFill>
              </a:endParaRPr>
            </a:p>
          </p:txBody>
        </p:sp>
      </p:grpSp>
      <p:pic>
        <p:nvPicPr>
          <p:cNvPr id="7" name="Bild 7" descr="fau-logo-philtheo.eps"/>
          <p:cNvPicPr>
            <a:picLocks noChangeAspect="1"/>
          </p:cNvPicPr>
          <p:nvPr/>
        </p:nvPicPr>
        <p:blipFill>
          <a:blip r:embed="rId3">
            <a:extLst>
              <a:ext uri="{28A0092B-C50C-407E-A947-70E740481C1C}">
                <a14:useLocalDpi xmlns:a14="http://schemas.microsoft.com/office/drawing/2010/main" val="0"/>
              </a:ext>
            </a:extLst>
          </a:blip>
          <a:srcRect t="-25928" b="-25928"/>
          <a:stretch>
            <a:fillRect/>
          </a:stretch>
        </p:blipFill>
        <p:spPr bwMode="auto">
          <a:xfrm>
            <a:off x="5575300" y="5508625"/>
            <a:ext cx="31877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itelplatzhalter 1"/>
          <p:cNvSpPr>
            <a:spLocks noGrp="1"/>
          </p:cNvSpPr>
          <p:nvPr>
            <p:ph type="ctrTitle"/>
          </p:nvPr>
        </p:nvSpPr>
        <p:spPr>
          <a:xfrm>
            <a:off x="685800" y="2130425"/>
            <a:ext cx="7772400" cy="1470025"/>
          </a:xfrm>
        </p:spPr>
        <p:txBody>
          <a:bodyPr/>
          <a:lstStyle>
            <a:lvl1pPr>
              <a:defRPr smtClean="0">
                <a:ea typeface="ＭＳ Ｐゴシック" panose="020B0600070205080204" pitchFamily="34" charset="-128"/>
              </a:defRPr>
            </a:lvl1pPr>
          </a:lstStyle>
          <a:p>
            <a:pPr lvl="0"/>
            <a:r>
              <a:rPr lang="de-DE" altLang="de-DE" noProof="0"/>
              <a:t>Titelmasterformat durch Klicken bearbeiten</a:t>
            </a:r>
          </a:p>
        </p:txBody>
      </p:sp>
      <p:sp>
        <p:nvSpPr>
          <p:cNvPr id="15367" name="Textplatzhalter 2"/>
          <p:cNvSpPr>
            <a:spLocks noGrp="1"/>
          </p:cNvSpPr>
          <p:nvPr>
            <p:ph type="subTitle" idx="1"/>
          </p:nvPr>
        </p:nvSpPr>
        <p:spPr>
          <a:xfrm>
            <a:off x="1371600" y="3886200"/>
            <a:ext cx="6400800" cy="1752600"/>
          </a:xfrm>
        </p:spPr>
        <p:txBody>
          <a:bodyPr/>
          <a:lstStyle>
            <a:lvl1pPr>
              <a:defRPr smtClean="0">
                <a:ea typeface="ＭＳ Ｐゴシック" panose="020B0600070205080204" pitchFamily="34" charset="-128"/>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889207545"/>
      </p:ext>
    </p:extLst>
  </p:cSld>
  <p:clrMapOvr>
    <a:masterClrMapping/>
  </p:clrMapOvr>
  <p:transition spd="slow"/>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4" name="Gruppierung 6"/>
          <p:cNvGrpSpPr>
            <a:grpSpLocks/>
          </p:cNvGrpSpPr>
          <p:nvPr/>
        </p:nvGrpSpPr>
        <p:grpSpPr bwMode="auto">
          <a:xfrm>
            <a:off x="0" y="0"/>
            <a:ext cx="9144000" cy="4864100"/>
            <a:chOff x="0" y="0"/>
            <a:chExt cx="9144000" cy="4863599"/>
          </a:xfrm>
        </p:grpSpPr>
        <p:pic>
          <p:nvPicPr>
            <p:cNvPr id="5" name="Picture 9" descr="bckg_may26_large2"/>
            <p:cNvPicPr>
              <a:picLocks noChangeAspect="1" noChangeArrowheads="1"/>
            </p:cNvPicPr>
            <p:nvPr/>
          </p:nvPicPr>
          <p:blipFill>
            <a:blip r:embed="rId2">
              <a:extLst>
                <a:ext uri="{28A0092B-C50C-407E-A947-70E740481C1C}">
                  <a14:useLocalDpi xmlns:a14="http://schemas.microsoft.com/office/drawing/2010/main" val="0"/>
                </a:ext>
              </a:extLst>
            </a:blip>
            <a:srcRect l="6812"/>
            <a:stretch>
              <a:fillRect/>
            </a:stretch>
          </p:blipFill>
          <p:spPr bwMode="auto">
            <a:xfrm>
              <a:off x="0" y="0"/>
              <a:ext cx="9144000" cy="486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0" y="4719152"/>
              <a:ext cx="9144000" cy="14444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de-DE" sz="1800">
                <a:solidFill>
                  <a:srgbClr val="000000"/>
                </a:solidFill>
              </a:endParaRPr>
            </a:p>
          </p:txBody>
        </p:sp>
      </p:grpSp>
      <p:pic>
        <p:nvPicPr>
          <p:cNvPr id="7" name="Bild 7" descr="fau-logo-philtheo.eps"/>
          <p:cNvPicPr>
            <a:picLocks noChangeAspect="1"/>
          </p:cNvPicPr>
          <p:nvPr/>
        </p:nvPicPr>
        <p:blipFill>
          <a:blip r:embed="rId3">
            <a:extLst>
              <a:ext uri="{28A0092B-C50C-407E-A947-70E740481C1C}">
                <a14:useLocalDpi xmlns:a14="http://schemas.microsoft.com/office/drawing/2010/main" val="0"/>
              </a:ext>
            </a:extLst>
          </a:blip>
          <a:srcRect t="-25928" b="-25928"/>
          <a:stretch>
            <a:fillRect/>
          </a:stretch>
        </p:blipFill>
        <p:spPr bwMode="auto">
          <a:xfrm>
            <a:off x="5575300" y="5508625"/>
            <a:ext cx="31877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26400" y="1252800"/>
            <a:ext cx="8136000" cy="1620000"/>
          </a:xfrm>
        </p:spPr>
        <p:txBody>
          <a:bodyPr>
            <a:noAutofit/>
          </a:bodyPr>
          <a:lstStyle>
            <a:lvl1pPr>
              <a:lnSpc>
                <a:spcPts val="4200"/>
              </a:lnSpc>
              <a:defRPr sz="360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626400" y="3402000"/>
            <a:ext cx="4068000" cy="1080000"/>
          </a:xfrm>
        </p:spPr>
        <p:txBody>
          <a:bodyPr anchor="b">
            <a:noAutofit/>
          </a:bodyPr>
          <a:lstStyle>
            <a:lvl1pPr marL="0" indent="0" algn="l">
              <a:lnSpc>
                <a:spcPts val="22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Tree>
    <p:extLst>
      <p:ext uri="{BB962C8B-B14F-4D97-AF65-F5344CB8AC3E}">
        <p14:creationId xmlns:p14="http://schemas.microsoft.com/office/powerpoint/2010/main" val="221105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4" name="Gerade Verbindung 6"/>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pic>
        <p:nvPicPr>
          <p:cNvPr id="5" name="Bild 7" descr="fau-logo-philtheo.eps"/>
          <p:cNvPicPr>
            <a:picLocks noChangeAspect="1"/>
          </p:cNvPicPr>
          <p:nvPr/>
        </p:nvPicPr>
        <p:blipFill>
          <a:blip r:embed="rId2">
            <a:extLst>
              <a:ext uri="{28A0092B-C50C-407E-A947-70E740481C1C}">
                <a14:useLocalDpi xmlns:a14="http://schemas.microsoft.com/office/drawing/2010/main" val="0"/>
              </a:ext>
            </a:extLst>
          </a:blip>
          <a:srcRect t="-25928" b="-25928"/>
          <a:stretch>
            <a:fillRect/>
          </a:stretch>
        </p:blipFill>
        <p:spPr bwMode="auto">
          <a:xfrm>
            <a:off x="6723063" y="0"/>
            <a:ext cx="20399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lvl1pPr marL="277200">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ußzeilenplatzhalter 4"/>
          <p:cNvSpPr>
            <a:spLocks noGrp="1"/>
          </p:cNvSpPr>
          <p:nvPr>
            <p:ph type="ftr" sz="quarter" idx="10"/>
          </p:nvPr>
        </p:nvSpPr>
        <p:spPr>
          <a:xfrm>
            <a:off x="627063" y="6408738"/>
            <a:ext cx="6813550" cy="449262"/>
          </a:xfrm>
          <a:prstGeom prst="rect">
            <a:avLst/>
          </a:prstGeom>
        </p:spPr>
        <p:txBody>
          <a:bodyPr vert="horz" lIns="0" tIns="0" rIns="0" bIns="0" rtlCol="0" anchor="ctr"/>
          <a:lstStyle>
            <a:lvl1pPr eaLnBrk="1" hangingPunct="1">
              <a:defRPr sz="1000">
                <a:solidFill>
                  <a:srgbClr val="969696"/>
                </a:solidFill>
                <a:latin typeface="Helvetica Neue"/>
                <a:cs typeface="Arial" charset="0"/>
              </a:defRPr>
            </a:lvl1pPr>
          </a:lstStyle>
          <a:p>
            <a:pPr>
              <a:defRPr/>
            </a:pPr>
            <a:endParaRPr lang="de-DE"/>
          </a:p>
        </p:txBody>
      </p:sp>
      <p:sp>
        <p:nvSpPr>
          <p:cNvPr id="7" name="Foliennummernplatzhalter 5"/>
          <p:cNvSpPr>
            <a:spLocks noGrp="1"/>
          </p:cNvSpPr>
          <p:nvPr>
            <p:ph type="sldNum" sz="quarter" idx="11"/>
          </p:nvPr>
        </p:nvSpPr>
        <p:spPr>
          <a:xfrm>
            <a:off x="8312150" y="6408738"/>
            <a:ext cx="450850" cy="449262"/>
          </a:xfrm>
          <a:prstGeom prst="rect">
            <a:avLst/>
          </a:prstGeom>
        </p:spPr>
        <p:txBody>
          <a:bodyPr vert="horz" wrap="square" lIns="91440" tIns="0" rIns="0" bIns="0" numCol="1" anchor="ctr" anchorCtr="0" compatLnSpc="1">
            <a:prstTxWarp prst="textNoShape">
              <a:avLst/>
            </a:prstTxWarp>
          </a:bodyPr>
          <a:lstStyle>
            <a:lvl1pPr algn="r" eaLnBrk="1" hangingPunct="1">
              <a:defRPr sz="1000">
                <a:solidFill>
                  <a:srgbClr val="969696"/>
                </a:solidFill>
                <a:latin typeface="Helvetica Neue"/>
                <a:cs typeface="Arial" panose="020B0604020202020204" pitchFamily="34" charset="0"/>
              </a:defRPr>
            </a:lvl1pPr>
          </a:lstStyle>
          <a:p>
            <a:pPr>
              <a:defRPr/>
            </a:pPr>
            <a:fld id="{CD93DB7B-326B-406C-9334-671636692399}" type="slidenum">
              <a:rPr lang="de-DE" altLang="de-DE"/>
              <a:pPr>
                <a:defRPr/>
              </a:pPr>
              <a:t>‹Nr.›</a:t>
            </a:fld>
            <a:endParaRPr lang="de-DE" altLang="de-DE"/>
          </a:p>
        </p:txBody>
      </p:sp>
    </p:spTree>
    <p:extLst>
      <p:ext uri="{BB962C8B-B14F-4D97-AF65-F5344CB8AC3E}">
        <p14:creationId xmlns:p14="http://schemas.microsoft.com/office/powerpoint/2010/main" val="68825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grpSp>
        <p:nvGrpSpPr>
          <p:cNvPr id="3" name="Gruppierung 7"/>
          <p:cNvGrpSpPr>
            <a:grpSpLocks/>
          </p:cNvGrpSpPr>
          <p:nvPr/>
        </p:nvGrpSpPr>
        <p:grpSpPr bwMode="auto">
          <a:xfrm>
            <a:off x="0" y="0"/>
            <a:ext cx="9144000" cy="1995488"/>
            <a:chOff x="0" y="0"/>
            <a:chExt cx="9144000" cy="1994863"/>
          </a:xfrm>
        </p:grpSpPr>
        <p:pic>
          <p:nvPicPr>
            <p:cNvPr id="4" name="Picture 9" descr="bckg_may26_large2"/>
            <p:cNvPicPr>
              <a:picLocks noChangeAspect="1" noChangeArrowheads="1"/>
            </p:cNvPicPr>
            <p:nvPr/>
          </p:nvPicPr>
          <p:blipFill>
            <a:blip r:embed="rId2">
              <a:extLst>
                <a:ext uri="{28A0092B-C50C-407E-A947-70E740481C1C}">
                  <a14:useLocalDpi xmlns:a14="http://schemas.microsoft.com/office/drawing/2010/main" val="0"/>
                </a:ext>
              </a:extLst>
            </a:blip>
            <a:srcRect l="6812" b="58984"/>
            <a:stretch>
              <a:fillRect/>
            </a:stretch>
          </p:blipFill>
          <p:spPr bwMode="auto">
            <a:xfrm>
              <a:off x="0" y="0"/>
              <a:ext cx="9144000" cy="199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1850445"/>
              <a:ext cx="9144000" cy="144418"/>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de-DE" sz="1800">
                <a:solidFill>
                  <a:srgbClr val="000000"/>
                </a:solidFill>
              </a:endParaRPr>
            </a:p>
          </p:txBody>
        </p:sp>
      </p:grpSp>
      <p:pic>
        <p:nvPicPr>
          <p:cNvPr id="6" name="Bild 6" descr="fau-logo-philtheo.eps"/>
          <p:cNvPicPr>
            <a:picLocks noChangeAspect="1"/>
          </p:cNvPicPr>
          <p:nvPr/>
        </p:nvPicPr>
        <p:blipFill>
          <a:blip r:embed="rId3">
            <a:extLst>
              <a:ext uri="{28A0092B-C50C-407E-A947-70E740481C1C}">
                <a14:useLocalDpi xmlns:a14="http://schemas.microsoft.com/office/drawing/2010/main" val="0"/>
              </a:ext>
            </a:extLst>
          </a:blip>
          <a:srcRect t="-25928" b="-25928"/>
          <a:stretch>
            <a:fillRect/>
          </a:stretch>
        </p:blipFill>
        <p:spPr bwMode="auto">
          <a:xfrm>
            <a:off x="5575300" y="5508625"/>
            <a:ext cx="31877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26400" y="3247200"/>
            <a:ext cx="8136000" cy="900000"/>
          </a:xfrm>
        </p:spPr>
        <p:txBody>
          <a:bodyPr>
            <a:normAutofit/>
          </a:bodyPr>
          <a:lstStyle>
            <a:lvl1pPr algn="l">
              <a:lnSpc>
                <a:spcPts val="3400"/>
              </a:lnSpc>
              <a:defRPr sz="2800" b="1" cap="none"/>
            </a:lvl1pPr>
          </a:lstStyle>
          <a:p>
            <a:r>
              <a:rPr lang="de-DE"/>
              <a:t>Mastertitelformat bearbeiten</a:t>
            </a:r>
          </a:p>
        </p:txBody>
      </p:sp>
    </p:spTree>
    <p:extLst>
      <p:ext uri="{BB962C8B-B14F-4D97-AF65-F5344CB8AC3E}">
        <p14:creationId xmlns:p14="http://schemas.microsoft.com/office/powerpoint/2010/main" val="143319481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cxnSp>
        <p:nvCxnSpPr>
          <p:cNvPr id="5" name="Gerade Verbindung 6"/>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pic>
        <p:nvPicPr>
          <p:cNvPr id="6" name="Bild 8" descr="fau-logo-philtheo.eps"/>
          <p:cNvPicPr>
            <a:picLocks noChangeAspect="1"/>
          </p:cNvPicPr>
          <p:nvPr/>
        </p:nvPicPr>
        <p:blipFill>
          <a:blip r:embed="rId2">
            <a:extLst>
              <a:ext uri="{28A0092B-C50C-407E-A947-70E740481C1C}">
                <a14:useLocalDpi xmlns:a14="http://schemas.microsoft.com/office/drawing/2010/main" val="0"/>
              </a:ext>
            </a:extLst>
          </a:blip>
          <a:srcRect t="-25928" b="-25928"/>
          <a:stretch>
            <a:fillRect/>
          </a:stretch>
        </p:blipFill>
        <p:spPr bwMode="auto">
          <a:xfrm>
            <a:off x="6723063" y="0"/>
            <a:ext cx="20399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Mastertitelformat bearbeiten</a:t>
            </a:r>
          </a:p>
        </p:txBody>
      </p:sp>
      <p:sp>
        <p:nvSpPr>
          <p:cNvPr id="10" name="Inhaltsplatzhalter 2"/>
          <p:cNvSpPr>
            <a:spLocks noGrp="1"/>
          </p:cNvSpPr>
          <p:nvPr>
            <p:ph sz="half" idx="1"/>
          </p:nvPr>
        </p:nvSpPr>
        <p:spPr>
          <a:xfrm>
            <a:off x="626400" y="1972800"/>
            <a:ext cx="3960000" cy="4435200"/>
          </a:xfrm>
        </p:spPr>
        <p:txBody>
          <a:bodyPr/>
          <a:lstStyle>
            <a:lvl1pPr marL="277200">
              <a:lnSpc>
                <a:spcPts val="2400"/>
              </a:lnSpc>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802400" y="1972800"/>
            <a:ext cx="3960000" cy="4435200"/>
          </a:xfrm>
        </p:spPr>
        <p:txBody>
          <a:bodyPr/>
          <a:lstStyle>
            <a:lvl1pPr marL="27720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ußzeilenplatzhalter 5"/>
          <p:cNvSpPr>
            <a:spLocks noGrp="1"/>
          </p:cNvSpPr>
          <p:nvPr>
            <p:ph type="ftr" sz="quarter" idx="10"/>
          </p:nvPr>
        </p:nvSpPr>
        <p:spPr>
          <a:xfrm>
            <a:off x="627063" y="6408738"/>
            <a:ext cx="6813550" cy="449262"/>
          </a:xfrm>
          <a:prstGeom prst="rect">
            <a:avLst/>
          </a:prstGeom>
        </p:spPr>
        <p:txBody>
          <a:bodyPr vert="horz" lIns="0" tIns="0" rIns="0" bIns="0" rtlCol="0" anchor="ctr"/>
          <a:lstStyle>
            <a:lvl1pPr eaLnBrk="1" hangingPunct="1">
              <a:defRPr sz="1000">
                <a:solidFill>
                  <a:srgbClr val="969696"/>
                </a:solidFill>
                <a:latin typeface="Helvetica Neue"/>
                <a:cs typeface="Arial" charset="0"/>
              </a:defRPr>
            </a:lvl1pPr>
          </a:lstStyle>
          <a:p>
            <a:pPr>
              <a:defRPr/>
            </a:pPr>
            <a:endParaRPr lang="de-DE"/>
          </a:p>
        </p:txBody>
      </p:sp>
      <p:sp>
        <p:nvSpPr>
          <p:cNvPr id="8" name="Foliennummernplatzhalter 6"/>
          <p:cNvSpPr>
            <a:spLocks noGrp="1"/>
          </p:cNvSpPr>
          <p:nvPr>
            <p:ph type="sldNum" sz="quarter" idx="11"/>
          </p:nvPr>
        </p:nvSpPr>
        <p:spPr>
          <a:xfrm>
            <a:off x="8312150" y="6408738"/>
            <a:ext cx="450850" cy="449262"/>
          </a:xfrm>
          <a:prstGeom prst="rect">
            <a:avLst/>
          </a:prstGeom>
        </p:spPr>
        <p:txBody>
          <a:bodyPr vert="horz" wrap="square" lIns="91440" tIns="0" rIns="0" bIns="0" numCol="1" anchor="ctr" anchorCtr="0" compatLnSpc="1">
            <a:prstTxWarp prst="textNoShape">
              <a:avLst/>
            </a:prstTxWarp>
          </a:bodyPr>
          <a:lstStyle>
            <a:lvl1pPr algn="r" eaLnBrk="1" hangingPunct="1">
              <a:defRPr sz="1000">
                <a:solidFill>
                  <a:srgbClr val="969696"/>
                </a:solidFill>
                <a:latin typeface="Helvetica Neue"/>
                <a:cs typeface="Arial" panose="020B0604020202020204" pitchFamily="34" charset="0"/>
              </a:defRPr>
            </a:lvl1pPr>
          </a:lstStyle>
          <a:p>
            <a:pPr>
              <a:defRPr/>
            </a:pPr>
            <a:fld id="{759E246B-4B34-43D0-A351-FD8D4EFF6445}" type="slidenum">
              <a:rPr lang="de-DE" altLang="de-DE"/>
              <a:pPr>
                <a:defRPr/>
              </a:pPr>
              <a:t>‹Nr.›</a:t>
            </a:fld>
            <a:endParaRPr lang="de-DE" altLang="de-DE"/>
          </a:p>
        </p:txBody>
      </p:sp>
    </p:spTree>
    <p:extLst>
      <p:ext uri="{BB962C8B-B14F-4D97-AF65-F5344CB8AC3E}">
        <p14:creationId xmlns:p14="http://schemas.microsoft.com/office/powerpoint/2010/main" val="141376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cxnSp>
        <p:nvCxnSpPr>
          <p:cNvPr id="5" name="Gerade Verbindung 6"/>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pic>
        <p:nvPicPr>
          <p:cNvPr id="6" name="Bild 9" descr="fau-logo-philtheo.eps"/>
          <p:cNvPicPr>
            <a:picLocks noChangeAspect="1"/>
          </p:cNvPicPr>
          <p:nvPr/>
        </p:nvPicPr>
        <p:blipFill>
          <a:blip r:embed="rId2">
            <a:extLst>
              <a:ext uri="{28A0092B-C50C-407E-A947-70E740481C1C}">
                <a14:useLocalDpi xmlns:a14="http://schemas.microsoft.com/office/drawing/2010/main" val="0"/>
              </a:ext>
            </a:extLst>
          </a:blip>
          <a:srcRect t="-25928" b="-25928"/>
          <a:stretch>
            <a:fillRect/>
          </a:stretch>
        </p:blipFill>
        <p:spPr bwMode="auto">
          <a:xfrm>
            <a:off x="6723063" y="0"/>
            <a:ext cx="20399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Bildplatzhalter 2"/>
          <p:cNvSpPr>
            <a:spLocks noGrp="1"/>
          </p:cNvSpPr>
          <p:nvPr>
            <p:ph type="pic" idx="1"/>
          </p:nvPr>
        </p:nvSpPr>
        <p:spPr>
          <a:xfrm>
            <a:off x="1792288" y="1972800"/>
            <a:ext cx="5486400" cy="3978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951538"/>
            <a:ext cx="5486400" cy="457200"/>
          </a:xfrm>
        </p:spPr>
        <p:txBody>
          <a:bodyPr/>
          <a:lstStyle>
            <a:lvl1pPr marL="0" indent="0">
              <a:lnSpc>
                <a:spcPts val="17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Mastertextformat bearbeiten</a:t>
            </a:r>
          </a:p>
        </p:txBody>
      </p:sp>
      <p:sp>
        <p:nvSpPr>
          <p:cNvPr id="12" name="Titel 11"/>
          <p:cNvSpPr>
            <a:spLocks noGrp="1"/>
          </p:cNvSpPr>
          <p:nvPr>
            <p:ph type="title"/>
          </p:nvPr>
        </p:nvSpPr>
        <p:spPr/>
        <p:txBody>
          <a:bodyPr/>
          <a:lstStyle/>
          <a:p>
            <a:r>
              <a:rPr lang="de-DE"/>
              <a:t>Mastertitelformat bearbeiten</a:t>
            </a:r>
          </a:p>
        </p:txBody>
      </p:sp>
      <p:sp>
        <p:nvSpPr>
          <p:cNvPr id="7" name="Foliennummernplatzhalter 6"/>
          <p:cNvSpPr>
            <a:spLocks noGrp="1"/>
          </p:cNvSpPr>
          <p:nvPr>
            <p:ph type="sldNum" sz="quarter" idx="10"/>
          </p:nvPr>
        </p:nvSpPr>
        <p:spPr>
          <a:xfrm>
            <a:off x="8312150" y="6408738"/>
            <a:ext cx="450850" cy="449262"/>
          </a:xfrm>
          <a:prstGeom prst="rect">
            <a:avLst/>
          </a:prstGeom>
        </p:spPr>
        <p:txBody>
          <a:bodyPr vert="horz" wrap="square" lIns="91440" tIns="0" rIns="0" bIns="0" numCol="1" anchor="ctr" anchorCtr="0" compatLnSpc="1">
            <a:prstTxWarp prst="textNoShape">
              <a:avLst/>
            </a:prstTxWarp>
          </a:bodyPr>
          <a:lstStyle>
            <a:lvl1pPr algn="r" eaLnBrk="1" hangingPunct="1">
              <a:defRPr sz="1000">
                <a:solidFill>
                  <a:srgbClr val="969696"/>
                </a:solidFill>
                <a:latin typeface="Helvetica Neue"/>
                <a:cs typeface="Arial" panose="020B0604020202020204" pitchFamily="34" charset="0"/>
              </a:defRPr>
            </a:lvl1pPr>
          </a:lstStyle>
          <a:p>
            <a:pPr>
              <a:defRPr/>
            </a:pPr>
            <a:fld id="{5B0E271C-0E42-4F09-AAA7-3F3B7C274EC1}" type="slidenum">
              <a:rPr lang="de-DE" altLang="de-DE"/>
              <a:pPr>
                <a:defRPr/>
              </a:pPr>
              <a:t>‹Nr.›</a:t>
            </a:fld>
            <a:endParaRPr lang="de-DE" altLang="de-DE"/>
          </a:p>
        </p:txBody>
      </p:sp>
      <p:sp>
        <p:nvSpPr>
          <p:cNvPr id="8" name="Fußzeilenplatzhalter 12"/>
          <p:cNvSpPr>
            <a:spLocks noGrp="1"/>
          </p:cNvSpPr>
          <p:nvPr>
            <p:ph type="ftr" sz="quarter" idx="11"/>
          </p:nvPr>
        </p:nvSpPr>
        <p:spPr>
          <a:xfrm>
            <a:off x="627063" y="6408738"/>
            <a:ext cx="6813550" cy="449262"/>
          </a:xfrm>
          <a:prstGeom prst="rect">
            <a:avLst/>
          </a:prstGeom>
        </p:spPr>
        <p:txBody>
          <a:bodyPr vert="horz" lIns="0" tIns="0" rIns="0" bIns="0" rtlCol="0" anchor="ctr"/>
          <a:lstStyle>
            <a:lvl1pPr eaLnBrk="1" hangingPunct="1">
              <a:defRPr sz="1000">
                <a:solidFill>
                  <a:srgbClr val="969696"/>
                </a:solidFill>
                <a:latin typeface="Helvetica Neue"/>
                <a:cs typeface="Arial" charset="0"/>
              </a:defRPr>
            </a:lvl1pPr>
          </a:lstStyle>
          <a:p>
            <a:pPr>
              <a:defRPr/>
            </a:pPr>
            <a:endParaRPr lang="de-DE"/>
          </a:p>
        </p:txBody>
      </p:sp>
    </p:spTree>
    <p:extLst>
      <p:ext uri="{BB962C8B-B14F-4D97-AF65-F5344CB8AC3E}">
        <p14:creationId xmlns:p14="http://schemas.microsoft.com/office/powerpoint/2010/main" val="327824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cxnSp>
        <p:nvCxnSpPr>
          <p:cNvPr id="3" name="Gerade Verbindung 6"/>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pic>
        <p:nvPicPr>
          <p:cNvPr id="4" name="Bild 6" descr="fau-logo-philtheo.eps"/>
          <p:cNvPicPr>
            <a:picLocks noChangeAspect="1"/>
          </p:cNvPicPr>
          <p:nvPr/>
        </p:nvPicPr>
        <p:blipFill>
          <a:blip r:embed="rId2">
            <a:extLst>
              <a:ext uri="{28A0092B-C50C-407E-A947-70E740481C1C}">
                <a14:useLocalDpi xmlns:a14="http://schemas.microsoft.com/office/drawing/2010/main" val="0"/>
              </a:ext>
            </a:extLst>
          </a:blip>
          <a:srcRect t="-25928" b="-25928"/>
          <a:stretch>
            <a:fillRect/>
          </a:stretch>
        </p:blipFill>
        <p:spPr bwMode="auto">
          <a:xfrm>
            <a:off x="6723063" y="0"/>
            <a:ext cx="20399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dirty="0"/>
              <a:t>Mastertitelformat bearbeiten</a:t>
            </a:r>
          </a:p>
        </p:txBody>
      </p:sp>
      <p:sp>
        <p:nvSpPr>
          <p:cNvPr id="5" name="Fußzeilenplatzhalter 3"/>
          <p:cNvSpPr>
            <a:spLocks noGrp="1"/>
          </p:cNvSpPr>
          <p:nvPr>
            <p:ph type="ftr" sz="quarter" idx="10"/>
          </p:nvPr>
        </p:nvSpPr>
        <p:spPr>
          <a:xfrm>
            <a:off x="627063" y="6408738"/>
            <a:ext cx="6813550" cy="449262"/>
          </a:xfrm>
          <a:prstGeom prst="rect">
            <a:avLst/>
          </a:prstGeom>
        </p:spPr>
        <p:txBody>
          <a:bodyPr vert="horz" lIns="0" tIns="0" rIns="0" bIns="0" rtlCol="0" anchor="ctr"/>
          <a:lstStyle>
            <a:lvl1pPr eaLnBrk="1" hangingPunct="1">
              <a:defRPr sz="1000">
                <a:solidFill>
                  <a:srgbClr val="969696"/>
                </a:solidFill>
                <a:latin typeface="Helvetica Neue"/>
                <a:cs typeface="Arial" charset="0"/>
              </a:defRPr>
            </a:lvl1pPr>
          </a:lstStyle>
          <a:p>
            <a:pPr>
              <a:defRPr/>
            </a:pPr>
            <a:endParaRPr lang="de-DE"/>
          </a:p>
        </p:txBody>
      </p:sp>
      <p:sp>
        <p:nvSpPr>
          <p:cNvPr id="6" name="Foliennummernplatzhalter 4"/>
          <p:cNvSpPr>
            <a:spLocks noGrp="1"/>
          </p:cNvSpPr>
          <p:nvPr>
            <p:ph type="sldNum" sz="quarter" idx="11"/>
          </p:nvPr>
        </p:nvSpPr>
        <p:spPr>
          <a:xfrm>
            <a:off x="8312150" y="6408738"/>
            <a:ext cx="450850" cy="449262"/>
          </a:xfrm>
          <a:prstGeom prst="rect">
            <a:avLst/>
          </a:prstGeom>
        </p:spPr>
        <p:txBody>
          <a:bodyPr vert="horz" wrap="square" lIns="91440" tIns="0" rIns="0" bIns="0" numCol="1" anchor="ctr" anchorCtr="0" compatLnSpc="1">
            <a:prstTxWarp prst="textNoShape">
              <a:avLst/>
            </a:prstTxWarp>
          </a:bodyPr>
          <a:lstStyle>
            <a:lvl1pPr algn="r" eaLnBrk="1" hangingPunct="1">
              <a:defRPr sz="1000">
                <a:solidFill>
                  <a:srgbClr val="969696"/>
                </a:solidFill>
                <a:latin typeface="Helvetica Neue"/>
                <a:cs typeface="Arial" panose="020B0604020202020204" pitchFamily="34" charset="0"/>
              </a:defRPr>
            </a:lvl1pPr>
          </a:lstStyle>
          <a:p>
            <a:pPr>
              <a:defRPr/>
            </a:pPr>
            <a:fld id="{9B89307D-DD12-41F8-94D5-15F7316D0636}" type="slidenum">
              <a:rPr lang="de-DE" altLang="de-DE"/>
              <a:pPr>
                <a:defRPr/>
              </a:pPr>
              <a:t>‹Nr.›</a:t>
            </a:fld>
            <a:endParaRPr lang="de-DE" altLang="de-DE"/>
          </a:p>
        </p:txBody>
      </p:sp>
    </p:spTree>
    <p:extLst>
      <p:ext uri="{BB962C8B-B14F-4D97-AF65-F5344CB8AC3E}">
        <p14:creationId xmlns:p14="http://schemas.microsoft.com/office/powerpoint/2010/main" val="38385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05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cxnSp>
        <p:nvCxnSpPr>
          <p:cNvPr id="2" name="Gerade Verbindung 6"/>
          <p:cNvCxnSpPr/>
          <p:nvPr/>
        </p:nvCxnSpPr>
        <p:spPr>
          <a:xfrm flipH="1">
            <a:off x="627063" y="863600"/>
            <a:ext cx="8135937" cy="0"/>
          </a:xfrm>
          <a:prstGeom prst="line">
            <a:avLst/>
          </a:prstGeom>
          <a:ln>
            <a:solidFill>
              <a:srgbClr val="003366"/>
            </a:solidFill>
          </a:ln>
        </p:spPr>
        <p:style>
          <a:lnRef idx="1">
            <a:schemeClr val="accent5"/>
          </a:lnRef>
          <a:fillRef idx="0">
            <a:schemeClr val="accent5"/>
          </a:fillRef>
          <a:effectRef idx="0">
            <a:schemeClr val="accent5"/>
          </a:effectRef>
          <a:fontRef idx="minor">
            <a:schemeClr val="tx1"/>
          </a:fontRef>
        </p:style>
      </p:cxnSp>
      <p:pic>
        <p:nvPicPr>
          <p:cNvPr id="3" name="Bild 3" descr="fau-logo-philtheo.eps"/>
          <p:cNvPicPr>
            <a:picLocks noChangeAspect="1"/>
          </p:cNvPicPr>
          <p:nvPr/>
        </p:nvPicPr>
        <p:blipFill>
          <a:blip r:embed="rId2">
            <a:extLst>
              <a:ext uri="{28A0092B-C50C-407E-A947-70E740481C1C}">
                <a14:useLocalDpi xmlns:a14="http://schemas.microsoft.com/office/drawing/2010/main" val="0"/>
              </a:ext>
            </a:extLst>
          </a:blip>
          <a:srcRect t="-25928" b="-25928"/>
          <a:stretch>
            <a:fillRect/>
          </a:stretch>
        </p:blipFill>
        <p:spPr bwMode="auto">
          <a:xfrm>
            <a:off x="6723063" y="0"/>
            <a:ext cx="20399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49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27063" y="1252538"/>
            <a:ext cx="81359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Mastertitelformat bearbeiten</a:t>
            </a:r>
          </a:p>
        </p:txBody>
      </p:sp>
      <p:sp>
        <p:nvSpPr>
          <p:cNvPr id="1027" name="Textplatzhalter 2"/>
          <p:cNvSpPr>
            <a:spLocks noGrp="1"/>
          </p:cNvSpPr>
          <p:nvPr>
            <p:ph type="body" idx="1"/>
          </p:nvPr>
        </p:nvSpPr>
        <p:spPr bwMode="auto">
          <a:xfrm>
            <a:off x="627063" y="1973263"/>
            <a:ext cx="8135937"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Tree>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1" r:id="rId8"/>
    <p:sldLayoutId id="2147484199" r:id="rId9"/>
  </p:sldLayoutIdLst>
  <p:hf hdr="0" dt="0"/>
  <p:txStyles>
    <p:titleStyle>
      <a:lvl1pPr algn="l" defTabSz="457200" rtl="0" eaLnBrk="0" fontAlgn="base" hangingPunct="0">
        <a:lnSpc>
          <a:spcPts val="2800"/>
        </a:lnSpc>
        <a:spcBef>
          <a:spcPct val="0"/>
        </a:spcBef>
        <a:spcAft>
          <a:spcPct val="0"/>
        </a:spcAft>
        <a:defRPr sz="2400" b="1" kern="1200">
          <a:solidFill>
            <a:srgbClr val="003366"/>
          </a:solidFill>
          <a:latin typeface="Arial" pitchFamily="34" charset="0"/>
          <a:ea typeface="ＭＳ Ｐゴシック" charset="0"/>
          <a:cs typeface="Arial" pitchFamily="34" charset="0"/>
        </a:defRPr>
      </a:lvl1pPr>
      <a:lvl2pPr algn="l" defTabSz="457200" rtl="0" eaLnBrk="0" fontAlgn="base" hangingPunct="0">
        <a:lnSpc>
          <a:spcPts val="2800"/>
        </a:lnSpc>
        <a:spcBef>
          <a:spcPct val="0"/>
        </a:spcBef>
        <a:spcAft>
          <a:spcPct val="0"/>
        </a:spcAft>
        <a:defRPr sz="2400" b="1">
          <a:solidFill>
            <a:srgbClr val="003366"/>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lnSpc>
          <a:spcPts val="2800"/>
        </a:lnSpc>
        <a:spcBef>
          <a:spcPct val="0"/>
        </a:spcBef>
        <a:spcAft>
          <a:spcPct val="0"/>
        </a:spcAft>
        <a:defRPr sz="2400" b="1">
          <a:solidFill>
            <a:srgbClr val="003366"/>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lnSpc>
          <a:spcPts val="2800"/>
        </a:lnSpc>
        <a:spcBef>
          <a:spcPct val="0"/>
        </a:spcBef>
        <a:spcAft>
          <a:spcPct val="0"/>
        </a:spcAft>
        <a:defRPr sz="2400" b="1">
          <a:solidFill>
            <a:srgbClr val="003366"/>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lnSpc>
          <a:spcPts val="2800"/>
        </a:lnSpc>
        <a:spcBef>
          <a:spcPct val="0"/>
        </a:spcBef>
        <a:spcAft>
          <a:spcPct val="0"/>
        </a:spcAft>
        <a:defRPr sz="2400" b="1">
          <a:solidFill>
            <a:srgbClr val="003366"/>
          </a:solidFill>
          <a:latin typeface="Arial" panose="020B0604020202020204" pitchFamily="34" charset="0"/>
          <a:ea typeface="ＭＳ Ｐゴシック" charset="0"/>
          <a:cs typeface="Arial" panose="020B0604020202020204" pitchFamily="34" charset="0"/>
        </a:defRPr>
      </a:lvl5pPr>
      <a:lvl6pPr marL="4572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6pPr>
      <a:lvl7pPr marL="9144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7pPr>
      <a:lvl8pPr marL="13716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8pPr>
      <a:lvl9pPr marL="1828800" algn="l" defTabSz="457200" rtl="0" eaLnBrk="1" fontAlgn="base" hangingPunct="1">
        <a:lnSpc>
          <a:spcPts val="2800"/>
        </a:lnSpc>
        <a:spcBef>
          <a:spcPct val="0"/>
        </a:spcBef>
        <a:spcAft>
          <a:spcPct val="0"/>
        </a:spcAft>
        <a:defRPr sz="2400" b="1">
          <a:solidFill>
            <a:srgbClr val="003366"/>
          </a:solidFill>
          <a:latin typeface="Helvetica Neue" charset="0"/>
          <a:ea typeface="ＭＳ Ｐゴシック" charset="0"/>
          <a:cs typeface="ＭＳ Ｐゴシック" charset="0"/>
        </a:defRPr>
      </a:lvl9pPr>
    </p:titleStyle>
    <p:bodyStyle>
      <a:lvl1pPr marL="236538" indent="-276225" algn="l" defTabSz="457200" rtl="0" eaLnBrk="0" fontAlgn="base" hangingPunct="0">
        <a:lnSpc>
          <a:spcPts val="2400"/>
        </a:lnSpc>
        <a:spcBef>
          <a:spcPts val="475"/>
        </a:spcBef>
        <a:spcAft>
          <a:spcPct val="0"/>
        </a:spcAft>
        <a:buClr>
          <a:srgbClr val="003366"/>
        </a:buClr>
        <a:buSzPct val="100000"/>
        <a:buFont typeface="Lucida Grande"/>
        <a:buChar char="●"/>
        <a:defRPr sz="2000" kern="1200">
          <a:solidFill>
            <a:schemeClr val="tx1"/>
          </a:solidFill>
          <a:latin typeface="Arial" pitchFamily="34" charset="0"/>
          <a:ea typeface="ＭＳ Ｐゴシック" charset="0"/>
          <a:cs typeface="Arial" pitchFamily="34" charset="0"/>
        </a:defRPr>
      </a:lvl1pPr>
      <a:lvl2pPr marL="750888" indent="-276225" algn="l" defTabSz="457200" rtl="0" eaLnBrk="0" fontAlgn="base" hangingPunct="0">
        <a:lnSpc>
          <a:spcPts val="2200"/>
        </a:lnSpc>
        <a:spcBef>
          <a:spcPts val="438"/>
        </a:spcBef>
        <a:spcAft>
          <a:spcPct val="0"/>
        </a:spcAft>
        <a:buClr>
          <a:srgbClr val="003366"/>
        </a:buClr>
        <a:buSzPct val="80000"/>
        <a:buFont typeface="Lucida Grande"/>
        <a:buChar char="●"/>
        <a:defRPr kern="1200">
          <a:solidFill>
            <a:schemeClr val="tx1"/>
          </a:solidFill>
          <a:latin typeface="Arial" pitchFamily="34" charset="0"/>
          <a:ea typeface="ＭＳ Ｐゴシック" charset="0"/>
          <a:cs typeface="Arial" pitchFamily="34" charset="0"/>
        </a:defRPr>
      </a:lvl2pPr>
      <a:lvl3pPr marL="1201738" indent="-215900" algn="l" defTabSz="457200" rtl="0" eaLnBrk="0" fontAlgn="base" hangingPunct="0">
        <a:lnSpc>
          <a:spcPts val="2000"/>
        </a:lnSpc>
        <a:spcBef>
          <a:spcPts val="388"/>
        </a:spcBef>
        <a:spcAft>
          <a:spcPct val="0"/>
        </a:spcAft>
        <a:buClr>
          <a:srgbClr val="003366"/>
        </a:buClr>
        <a:buSzPct val="64000"/>
        <a:buFont typeface="Lucida Grande"/>
        <a:buChar char="●"/>
        <a:defRPr sz="1600" kern="1200">
          <a:solidFill>
            <a:schemeClr val="tx1"/>
          </a:solidFill>
          <a:latin typeface="Arial" pitchFamily="34" charset="0"/>
          <a:ea typeface="ＭＳ Ｐゴシック" charset="0"/>
          <a:cs typeface="Arial" pitchFamily="34" charset="0"/>
        </a:defRPr>
      </a:lvl3pPr>
      <a:lvl4pPr marL="1443038" indent="-215900" algn="l" defTabSz="457200" rtl="0" eaLnBrk="0" fontAlgn="base" hangingPunct="0">
        <a:lnSpc>
          <a:spcPts val="2000"/>
        </a:lnSpc>
        <a:spcBef>
          <a:spcPts val="388"/>
        </a:spcBef>
        <a:spcAft>
          <a:spcPct val="0"/>
        </a:spcAft>
        <a:buClr>
          <a:srgbClr val="003366"/>
        </a:buClr>
        <a:buSzPct val="64000"/>
        <a:buFont typeface="Lucida Grande"/>
        <a:buChar char="●"/>
        <a:defRPr sz="1600" kern="1200">
          <a:solidFill>
            <a:schemeClr val="tx1"/>
          </a:solidFill>
          <a:latin typeface="Arial" pitchFamily="34" charset="0"/>
          <a:ea typeface="ＭＳ Ｐゴシック" charset="0"/>
          <a:cs typeface="Arial" pitchFamily="34" charset="0"/>
        </a:defRPr>
      </a:lvl4pPr>
      <a:lvl5pPr marL="1655763" indent="-215900" algn="l" defTabSz="457200" rtl="0" eaLnBrk="0" fontAlgn="base" hangingPunct="0">
        <a:lnSpc>
          <a:spcPts val="2000"/>
        </a:lnSpc>
        <a:spcBef>
          <a:spcPts val="388"/>
        </a:spcBef>
        <a:spcAft>
          <a:spcPct val="0"/>
        </a:spcAft>
        <a:buClr>
          <a:srgbClr val="003366"/>
        </a:buClr>
        <a:buSzPct val="64000"/>
        <a:buFont typeface="Lucida Grande"/>
        <a:buChar char="●"/>
        <a:defRPr sz="1600" kern="1200">
          <a:solidFill>
            <a:schemeClr val="tx1"/>
          </a:solidFill>
          <a:latin typeface="Arial" pitchFamily="34" charset="0"/>
          <a:ea typeface="ＭＳ Ｐゴシック" charset="0"/>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spektrum.de/alias/umstrittene-statistik/wenn-forscher-durch-den-signifikanztest-fallen/1224727" TargetMode="External"/><Relationship Id="rId2" Type="http://schemas.openxmlformats.org/officeDocument/2006/relationships/hyperlink" Target="http://xkcd.com/882/"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de.wikipedia.org/wiki/Chi-Quadrat-Test#Tabelle_der_Quantile_der_Chi-Quadrat-Verteilun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de.wikipedia.org/wiki/Chi-Quadrat-Test#Tabelle_der_Quantile_der_Chi-Quadrat-Verteilun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627063" y="1252538"/>
            <a:ext cx="8135937" cy="1620837"/>
          </a:xfrm>
        </p:spPr>
        <p:txBody>
          <a:bodyPr/>
          <a:lstStyle/>
          <a:p>
            <a:pPr eaLnBrk="1" hangingPunct="1"/>
            <a:r>
              <a:rPr lang="de-DE" altLang="de-DE" dirty="0">
                <a:ea typeface="ＭＳ Ｐゴシック" panose="020B0600070205080204" pitchFamily="34" charset="-128"/>
              </a:rPr>
              <a:t>Wörter, Texte und Frequenzen</a:t>
            </a:r>
            <a:br>
              <a:rPr lang="de-DE" altLang="de-DE" dirty="0">
                <a:ea typeface="ＭＳ Ｐゴシック" panose="020B0600070205080204" pitchFamily="34" charset="-128"/>
              </a:rPr>
            </a:br>
            <a:br>
              <a:rPr lang="de-DE" altLang="de-DE" sz="1600" dirty="0">
                <a:ea typeface="ＭＳ Ｐゴシック" panose="020B0600070205080204" pitchFamily="34" charset="-128"/>
              </a:rPr>
            </a:br>
            <a:r>
              <a:rPr lang="de-DE" altLang="de-DE" sz="2400" dirty="0">
                <a:ea typeface="ＭＳ Ｐゴシック" panose="020B0600070205080204" pitchFamily="34" charset="-128"/>
              </a:rPr>
              <a:t>Frequenzvergleiche</a:t>
            </a:r>
            <a:br>
              <a:rPr lang="de-DE" altLang="de-DE" dirty="0">
                <a:ea typeface="ＭＳ Ｐゴシック" panose="020B0600070205080204" pitchFamily="34" charset="-128"/>
              </a:rPr>
            </a:br>
            <a:endParaRPr lang="en-US" altLang="de-DE" dirty="0">
              <a:ea typeface="ＭＳ Ｐゴシック" panose="020B0600070205080204" pitchFamily="34" charset="-128"/>
            </a:endParaRPr>
          </a:p>
        </p:txBody>
      </p:sp>
      <p:sp>
        <p:nvSpPr>
          <p:cNvPr id="12291" name="Subtitle 2"/>
          <p:cNvSpPr>
            <a:spLocks noGrp="1"/>
          </p:cNvSpPr>
          <p:nvPr>
            <p:ph type="subTitle" idx="1"/>
          </p:nvPr>
        </p:nvSpPr>
        <p:spPr>
          <a:xfrm>
            <a:off x="627063" y="3402013"/>
            <a:ext cx="4067175" cy="1079500"/>
          </a:xfrm>
        </p:spPr>
        <p:txBody>
          <a:bodyPr/>
          <a:lstStyle/>
          <a:p>
            <a:pPr eaLnBrk="1" hangingPunct="1">
              <a:spcBef>
                <a:spcPct val="0"/>
              </a:spcBef>
            </a:pPr>
            <a:r>
              <a:rPr lang="de-DE" altLang="de-DE" dirty="0">
                <a:ea typeface="ＭＳ Ｐゴシック" panose="020B0600070205080204" pitchFamily="34" charset="-128"/>
              </a:rPr>
              <a:t>Wintersemester 2021/2022</a:t>
            </a:r>
          </a:p>
          <a:p>
            <a:pPr eaLnBrk="1" hangingPunct="1">
              <a:spcBef>
                <a:spcPct val="0"/>
              </a:spcBef>
            </a:pPr>
            <a:r>
              <a:rPr lang="de-DE" altLang="de-DE" dirty="0">
                <a:ea typeface="ＭＳ Ｐゴシック" panose="020B0600070205080204" pitchFamily="34" charset="-128"/>
              </a:rPr>
              <a:t>Andreas Blombach, Philipp Heinrich</a:t>
            </a:r>
            <a:endParaRPr lang="en-US" altLang="de-DE" dirty="0">
              <a:ea typeface="ＭＳ Ｐゴシック" panose="020B0600070205080204" pitchFamily="34" charset="-128"/>
            </a:endParaRPr>
          </a:p>
        </p:txBody>
      </p:sp>
    </p:spTree>
    <p:extLst>
      <p:ext uri="{BB962C8B-B14F-4D97-AF65-F5344CB8AC3E}">
        <p14:creationId xmlns:p14="http://schemas.microsoft.com/office/powerpoint/2010/main" val="167894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a:xfrm>
            <a:off x="627063" y="3246438"/>
            <a:ext cx="8135937" cy="900112"/>
          </a:xfrm>
        </p:spPr>
        <p:txBody>
          <a:bodyPr/>
          <a:lstStyle/>
          <a:p>
            <a:pPr eaLnBrk="1" hangingPunct="1"/>
            <a:r>
              <a:rPr lang="de-DE" altLang="de-DE" dirty="0">
                <a:ea typeface="ＭＳ Ｐゴシック" panose="020B0600070205080204" pitchFamily="34" charset="-128"/>
              </a:rPr>
              <a:t>Überprüfung von Hypothesen mit statistischen Tests</a:t>
            </a:r>
          </a:p>
        </p:txBody>
      </p:sp>
    </p:spTree>
    <p:extLst>
      <p:ext uri="{BB962C8B-B14F-4D97-AF65-F5344CB8AC3E}">
        <p14:creationId xmlns:p14="http://schemas.microsoft.com/office/powerpoint/2010/main" val="34869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Vorgehen (1)</a:t>
            </a:r>
            <a:endParaRPr lang="en-US" dirty="0"/>
          </a:p>
        </p:txBody>
      </p:sp>
      <p:sp>
        <p:nvSpPr>
          <p:cNvPr id="3" name="Inhaltsplatzhalter 2"/>
          <p:cNvSpPr>
            <a:spLocks noGrp="1"/>
          </p:cNvSpPr>
          <p:nvPr>
            <p:ph idx="1"/>
          </p:nvPr>
        </p:nvSpPr>
        <p:spPr/>
        <p:txBody>
          <a:bodyPr/>
          <a:lstStyle/>
          <a:p>
            <a:r>
              <a:rPr lang="de-DE" dirty="0"/>
              <a:t>Hypothese muss festgelegt sein:</a:t>
            </a:r>
            <a:br>
              <a:rPr lang="de-DE" dirty="0"/>
            </a:br>
            <a:r>
              <a:rPr lang="de-DE" dirty="0"/>
              <a:t>Wort X kommt in Y und Z verschieden häufig vor: F(X,Y) ≠ F(X,Z)</a:t>
            </a:r>
          </a:p>
          <a:p>
            <a:r>
              <a:rPr lang="de-DE" dirty="0"/>
              <a:t>andere mögliche Hypothesen:</a:t>
            </a:r>
          </a:p>
          <a:p>
            <a:pPr lvl="1"/>
            <a:r>
              <a:rPr lang="de-DE" dirty="0"/>
              <a:t>X kommt in Y häufiger vor als in Z: F(X,Y) &gt; F(X,Z)</a:t>
            </a:r>
          </a:p>
          <a:p>
            <a:pPr lvl="1"/>
            <a:r>
              <a:rPr lang="de-DE" dirty="0"/>
              <a:t>X kommt in Y seltener vor als in Z: F(X,Y) &lt; F(X,Z)</a:t>
            </a:r>
          </a:p>
          <a:p>
            <a:pPr lvl="1"/>
            <a:r>
              <a:rPr lang="de-DE" dirty="0"/>
              <a:t>Dies sind </a:t>
            </a:r>
            <a:r>
              <a:rPr lang="de-DE" b="1" dirty="0"/>
              <a:t>gerichtete</a:t>
            </a:r>
            <a:r>
              <a:rPr lang="de-DE" dirty="0"/>
              <a:t> Hypothesen (es geht nicht nur um einen Unterschied, sondern um die </a:t>
            </a:r>
            <a:r>
              <a:rPr lang="de-DE" b="1" dirty="0"/>
              <a:t>Art</a:t>
            </a:r>
            <a:r>
              <a:rPr lang="de-DE" dirty="0"/>
              <a:t> des Unterschieds). Auf solche Hypothesen gehen wir hier nicht weiter ein.</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11</a:t>
            </a:fld>
            <a:endParaRPr lang="de-DE" altLang="de-DE"/>
          </a:p>
        </p:txBody>
      </p:sp>
    </p:spTree>
    <p:extLst>
      <p:ext uri="{BB962C8B-B14F-4D97-AF65-F5344CB8AC3E}">
        <p14:creationId xmlns:p14="http://schemas.microsoft.com/office/powerpoint/2010/main" val="295852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Vorgehen (2)</a:t>
            </a:r>
            <a:endParaRPr lang="en-US" dirty="0"/>
          </a:p>
        </p:txBody>
      </p:sp>
      <p:sp>
        <p:nvSpPr>
          <p:cNvPr id="3" name="Inhaltsplatzhalter 2"/>
          <p:cNvSpPr>
            <a:spLocks noGrp="1"/>
          </p:cNvSpPr>
          <p:nvPr>
            <p:ph idx="1"/>
          </p:nvPr>
        </p:nvSpPr>
        <p:spPr/>
        <p:txBody>
          <a:bodyPr/>
          <a:lstStyle/>
          <a:p>
            <a:r>
              <a:rPr lang="de-DE" dirty="0"/>
              <a:t>dann: geeigneten statistischen Test auswählen und Signifikanzschwelle </a:t>
            </a:r>
            <a:r>
              <a:rPr lang="el-GR" i="1" dirty="0"/>
              <a:t>α</a:t>
            </a:r>
            <a:r>
              <a:rPr lang="de-DE" dirty="0"/>
              <a:t> festlegen (z.B. 0,05 = 5%)</a:t>
            </a:r>
          </a:p>
          <a:p>
            <a:r>
              <a:rPr lang="de-DE" dirty="0"/>
              <a:t>Für unser Beispiel kommen z.B. der Chi-Quadrat-Test, der G-Test (ein </a:t>
            </a:r>
            <a:r>
              <a:rPr lang="de-DE" dirty="0" err="1"/>
              <a:t>Likelihood</a:t>
            </a:r>
            <a:r>
              <a:rPr lang="de-DE" dirty="0"/>
              <a:t>-Ratio-Test) oder der exakte Fisher-Test in Frage.</a:t>
            </a:r>
          </a:p>
          <a:p>
            <a:pPr lvl="1"/>
            <a:r>
              <a:rPr lang="de-DE" dirty="0"/>
              <a:t>All diese Tests bauen darauf auf, dass die gemessenen Häufigkeiten mit den Häufigkeiten verglichen werden, die man erwarten würde, wenn es keinen Zusammenhang zwischen den Variablen gibt (in unserem Fall: wenn das Wort in Y und Z gleich häufig vorkommt).</a:t>
            </a:r>
          </a:p>
          <a:p>
            <a:r>
              <a:rPr lang="de-DE" dirty="0"/>
              <a:t>Test durchführen, p-Wert ermitteln und mit Signifikanzschwelle vergleichen. Wenn </a:t>
            </a:r>
            <a:r>
              <a:rPr lang="de-DE" i="1" dirty="0"/>
              <a:t>p</a:t>
            </a:r>
            <a:r>
              <a:rPr lang="de-DE" dirty="0"/>
              <a:t> &lt; </a:t>
            </a:r>
            <a:r>
              <a:rPr lang="el-GR" i="1" dirty="0"/>
              <a:t>α</a:t>
            </a:r>
            <a:r>
              <a:rPr lang="de-DE" dirty="0"/>
              <a:t>, ist das Ergebnis signifikant.</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12</a:t>
            </a:fld>
            <a:endParaRPr lang="de-DE" altLang="de-DE"/>
          </a:p>
        </p:txBody>
      </p:sp>
    </p:spTree>
    <p:extLst>
      <p:ext uri="{BB962C8B-B14F-4D97-AF65-F5344CB8AC3E}">
        <p14:creationId xmlns:p14="http://schemas.microsoft.com/office/powerpoint/2010/main" val="406836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Um die Ecke gedacht: Null- und Alternativhypothese</a:t>
            </a:r>
          </a:p>
        </p:txBody>
      </p:sp>
      <p:sp>
        <p:nvSpPr>
          <p:cNvPr id="3" name="Inhaltsplatzhalter 2"/>
          <p:cNvSpPr>
            <a:spLocks noGrp="1"/>
          </p:cNvSpPr>
          <p:nvPr>
            <p:ph idx="1"/>
          </p:nvPr>
        </p:nvSpPr>
        <p:spPr/>
        <p:txBody>
          <a:bodyPr/>
          <a:lstStyle/>
          <a:p>
            <a:r>
              <a:rPr lang="de-DE" dirty="0"/>
              <a:t>eigentliche Hypothese (= Alternativhypothese) lässt sich nicht verifizieren („Wort X kommt in Textsorte Y nicht genauso oft vor wie in Textsorte Z.“)</a:t>
            </a:r>
          </a:p>
          <a:p>
            <a:r>
              <a:rPr lang="de-DE" dirty="0"/>
              <a:t>daher: Versuch, das Gegenteil (das logische Komplement) der Hypothese (= Nullhypothese) zu falsifizieren („Wort X kommt in Textsorte Y genauso oft vor wie in Textsorte Z.“)</a:t>
            </a:r>
          </a:p>
          <a:p>
            <a:r>
              <a:rPr lang="de-DE" dirty="0"/>
              <a:t>Problem: Falsifikation ist strenggenommen natürlich ebenfalls nicht möglich …</a:t>
            </a:r>
          </a:p>
          <a:p>
            <a:r>
              <a:rPr lang="de-DE" dirty="0"/>
              <a:t>aber: Wir können die Wahrscheinlichkeit berechnen, dass eine Stichprobe mindestens so extrem ausfällt wie unsere, falls die Nullhypothese zutrifft (weil wir für die Nullhypothese die </a:t>
            </a:r>
            <a:r>
              <a:rPr lang="de-DE" b="1" dirty="0"/>
              <a:t>Stichprobenverteilung</a:t>
            </a:r>
            <a:r>
              <a:rPr lang="de-DE" dirty="0"/>
              <a:t> kennen).</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13</a:t>
            </a:fld>
            <a:endParaRPr lang="de-DE" altLang="de-DE"/>
          </a:p>
        </p:txBody>
      </p:sp>
    </p:spTree>
    <p:extLst>
      <p:ext uri="{BB962C8B-B14F-4D97-AF65-F5344CB8AC3E}">
        <p14:creationId xmlns:p14="http://schemas.microsoft.com/office/powerpoint/2010/main" val="332701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Stichprobenverteilung</a:t>
            </a:r>
          </a:p>
        </p:txBody>
      </p:sp>
      <p:sp>
        <p:nvSpPr>
          <p:cNvPr id="3" name="Inhaltsplatzhalter 2"/>
          <p:cNvSpPr>
            <a:spLocks noGrp="1"/>
          </p:cNvSpPr>
          <p:nvPr>
            <p:ph idx="1"/>
          </p:nvPr>
        </p:nvSpPr>
        <p:spPr/>
        <p:txBody>
          <a:bodyPr/>
          <a:lstStyle/>
          <a:p>
            <a:r>
              <a:rPr lang="de-DE" dirty="0"/>
              <a:t>Zieht man aus einer Grundgesamtheit </a:t>
            </a:r>
            <a:r>
              <a:rPr lang="de-DE" i="1" dirty="0"/>
              <a:t>alle</a:t>
            </a:r>
            <a:r>
              <a:rPr lang="de-DE" dirty="0"/>
              <a:t> möglichen Stichproben und betrachtet dann, wie ein bestimmter Parameter (z.B. der Mittelwert oder eine Teststatistik, also das Ergebnis eines statistischen Tests) über diese Stichproben verteilt ist, erhält man die Stichprobenverteilung (für diesen Parameter).</a:t>
            </a:r>
          </a:p>
          <a:p>
            <a:r>
              <a:rPr lang="de-DE" dirty="0"/>
              <a:t>Da wir mit unserer Nullhypothese annehmen, dass es keine Unterschiede in der (relativen) Häufigkeit des Wortes X in den Textsorten Y und Z gibt (dass das Wort also gleichverteilt ist), kennen wir die Grundgesamtheit (der Nullhypothese) und wissen damit auch, wie die Stichprobenverteilung aussehen muss, wenn die Nullhypothese gilt.</a:t>
            </a:r>
          </a:p>
          <a:p>
            <a:r>
              <a:rPr lang="de-DE" dirty="0"/>
              <a:t>Fällt der tatsächlich ermittelte Wert der Teststatistik in den sehr unwahrscheinlichen Bereich der Stichprobenverteilung, wird die Nullhypothese abgelehnt.</a:t>
            </a:r>
          </a:p>
          <a:p>
            <a:endParaRPr lang="de-DE" dirty="0"/>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14</a:t>
            </a:fld>
            <a:endParaRPr lang="de-DE" altLang="de-DE"/>
          </a:p>
        </p:txBody>
      </p:sp>
    </p:spTree>
    <p:extLst>
      <p:ext uri="{BB962C8B-B14F-4D97-AF65-F5344CB8AC3E}">
        <p14:creationId xmlns:p14="http://schemas.microsoft.com/office/powerpoint/2010/main" val="17855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Statistische Signifikanz</a:t>
            </a:r>
          </a:p>
        </p:txBody>
      </p:sp>
      <p:sp>
        <p:nvSpPr>
          <p:cNvPr id="3" name="Inhaltsplatzhalter 2"/>
          <p:cNvSpPr>
            <a:spLocks noGrp="1"/>
          </p:cNvSpPr>
          <p:nvPr>
            <p:ph idx="1"/>
          </p:nvPr>
        </p:nvSpPr>
        <p:spPr/>
        <p:txBody>
          <a:bodyPr/>
          <a:lstStyle/>
          <a:p>
            <a:r>
              <a:rPr lang="de-DE" altLang="de-DE" i="1" dirty="0">
                <a:ea typeface="ＭＳ Ｐゴシック" panose="020B0600070205080204" pitchFamily="34" charset="-128"/>
              </a:rPr>
              <a:t>p</a:t>
            </a:r>
            <a:r>
              <a:rPr lang="de-DE" altLang="de-DE" dirty="0">
                <a:ea typeface="ＭＳ Ｐゴシック" panose="020B0600070205080204" pitchFamily="34" charset="-128"/>
              </a:rPr>
              <a:t>-Wert: Wahrscheinlichkeit, bei Gültigkeit der Nullhypothese Daten zu erhalten, die mindestens so extrem sind wie die tatsächlich gemessenen</a:t>
            </a:r>
          </a:p>
          <a:p>
            <a:r>
              <a:rPr lang="de-DE" dirty="0">
                <a:ea typeface="ＭＳ Ｐゴシック" panose="020B0600070205080204" pitchFamily="34" charset="-128"/>
              </a:rPr>
              <a:t>Statistische Signifikanz: </a:t>
            </a:r>
            <a:r>
              <a:rPr lang="de-DE" i="1" dirty="0">
                <a:ea typeface="ＭＳ Ｐゴシック" panose="020B0600070205080204" pitchFamily="34" charset="-128"/>
              </a:rPr>
              <a:t>p</a:t>
            </a:r>
            <a:r>
              <a:rPr lang="de-DE" dirty="0">
                <a:ea typeface="ＭＳ Ｐゴシック" panose="020B0600070205080204" pitchFamily="34" charset="-128"/>
              </a:rPr>
              <a:t>-Wert liegt unter der vorher festgelegten Signifikanzschwelle </a:t>
            </a:r>
            <a:r>
              <a:rPr lang="el-GR" i="1" dirty="0">
                <a:ea typeface="ＭＳ Ｐゴシック" panose="020B0600070205080204" pitchFamily="34" charset="-128"/>
              </a:rPr>
              <a:t>α</a:t>
            </a:r>
            <a:r>
              <a:rPr lang="de-DE" dirty="0">
                <a:ea typeface="ＭＳ Ｐゴシック" panose="020B0600070205080204" pitchFamily="34" charset="-128"/>
              </a:rPr>
              <a:t> (z.B. 0,05 = 5%)</a:t>
            </a:r>
          </a:p>
          <a:p>
            <a:pPr lvl="1"/>
            <a:r>
              <a:rPr lang="de-DE" dirty="0">
                <a:ea typeface="ＭＳ Ｐゴシック" panose="020B0600070205080204" pitchFamily="34" charset="-128"/>
              </a:rPr>
              <a:t>Nullhypothese wird als zu unwahrscheinlich abgelehnt (aber nicht falsifiziert)</a:t>
            </a:r>
          </a:p>
          <a:p>
            <a:pPr lvl="1"/>
            <a:r>
              <a:rPr lang="de-DE" dirty="0">
                <a:ea typeface="ＭＳ Ｐゴシック" panose="020B0600070205080204" pitchFamily="34" charset="-128"/>
              </a:rPr>
              <a:t>Alternativhypothese wird angenommen (aber nicht verifiziert)</a:t>
            </a:r>
            <a:endParaRPr lang="de-DE" dirty="0"/>
          </a:p>
          <a:p>
            <a:r>
              <a:rPr lang="de-DE" dirty="0"/>
              <a:t>„statistisch signifikant“ ≠ „relevant“, „wichtig“, „großer Unterschied“ o.ä.</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15</a:t>
            </a:fld>
            <a:endParaRPr lang="de-DE" altLang="de-DE"/>
          </a:p>
        </p:txBody>
      </p:sp>
    </p:spTree>
    <p:extLst>
      <p:ext uri="{BB962C8B-B14F-4D97-AF65-F5344CB8AC3E}">
        <p14:creationId xmlns:p14="http://schemas.microsoft.com/office/powerpoint/2010/main" val="2633875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1"/>
          <p:cNvSpPr>
            <a:spLocks noGrp="1"/>
          </p:cNvSpPr>
          <p:nvPr>
            <p:ph type="title"/>
          </p:nvPr>
        </p:nvSpPr>
        <p:spPr/>
        <p:txBody>
          <a:bodyPr/>
          <a:lstStyle/>
          <a:p>
            <a:r>
              <a:rPr lang="de-DE" altLang="de-DE">
                <a:ea typeface="ＭＳ Ｐゴシック" panose="020B0600070205080204" pitchFamily="34" charset="-128"/>
              </a:rPr>
              <a:t>Vorsicht mit dem </a:t>
            </a:r>
            <a:r>
              <a:rPr lang="de-DE" altLang="de-DE" i="1">
                <a:ea typeface="ＭＳ Ｐゴシック" panose="020B0600070205080204" pitchFamily="34" charset="-128"/>
              </a:rPr>
              <a:t>p</a:t>
            </a:r>
            <a:r>
              <a:rPr lang="de-DE" altLang="de-DE">
                <a:ea typeface="ＭＳ Ｐゴシック" panose="020B0600070205080204" pitchFamily="34" charset="-128"/>
              </a:rPr>
              <a:t>-Wert!</a:t>
            </a:r>
          </a:p>
        </p:txBody>
      </p:sp>
      <p:sp>
        <p:nvSpPr>
          <p:cNvPr id="3" name="Inhaltsplatzhalter 2"/>
          <p:cNvSpPr>
            <a:spLocks noGrp="1"/>
          </p:cNvSpPr>
          <p:nvPr>
            <p:ph idx="1"/>
          </p:nvPr>
        </p:nvSpPr>
        <p:spPr/>
        <p:txBody>
          <a:bodyPr/>
          <a:lstStyle/>
          <a:p>
            <a:pPr>
              <a:defRPr/>
            </a:pPr>
            <a:r>
              <a:rPr lang="de-DE" altLang="de-DE" i="1" dirty="0">
                <a:ea typeface="ＭＳ Ｐゴシック" panose="020B0600070205080204" pitchFamily="34" charset="-128"/>
              </a:rPr>
              <a:t>p</a:t>
            </a:r>
            <a:r>
              <a:rPr lang="de-DE" altLang="de-DE" dirty="0">
                <a:ea typeface="ＭＳ Ｐゴシック" panose="020B0600070205080204" pitchFamily="34" charset="-128"/>
              </a:rPr>
              <a:t>-Wert gibt lediglich die Wahrscheinlichkeit an, dass der Effekt bei der Größe der vorliegenden Stichprobe (unter Annahme der Nullhypothese) zufällig </a:t>
            </a:r>
            <a:r>
              <a:rPr lang="de-DE" altLang="de-DE" dirty="0" err="1">
                <a:ea typeface="ＭＳ Ｐゴシック" panose="020B0600070205080204" pitchFamily="34" charset="-128"/>
              </a:rPr>
              <a:t>zustandegekommen</a:t>
            </a:r>
            <a:r>
              <a:rPr lang="de-DE" altLang="de-DE" dirty="0">
                <a:ea typeface="ＭＳ Ｐゴシック" panose="020B0600070205080204" pitchFamily="34" charset="-128"/>
              </a:rPr>
              <a:t> ist. Signifikanz gilt nur als Rechtfertigung der Annahme der Alternativhypothese, nicht als ihr Beweis!</a:t>
            </a:r>
          </a:p>
          <a:p>
            <a:pPr>
              <a:defRPr/>
            </a:pPr>
            <a:r>
              <a:rPr lang="de-DE" altLang="de-DE" dirty="0">
                <a:ea typeface="ＭＳ Ｐゴシック" panose="020B0600070205080204" pitchFamily="34" charset="-128"/>
              </a:rPr>
              <a:t>Umgekehrt: Nichtsignifikanz ist kein Beweis der Nullhypothese!</a:t>
            </a:r>
          </a:p>
          <a:p>
            <a:pPr>
              <a:defRPr/>
            </a:pPr>
            <a:r>
              <a:rPr lang="de-DE" altLang="de-DE" dirty="0">
                <a:ea typeface="ＭＳ Ｐゴシック" panose="020B0600070205080204" pitchFamily="34" charset="-128"/>
              </a:rPr>
              <a:t>Signifikanz ≠ bedeutsames Ergebnis! Signifikanz sagt nichts darüber aus, wie </a:t>
            </a:r>
            <a:r>
              <a:rPr lang="de-DE" altLang="de-DE" b="1" dirty="0">
                <a:ea typeface="ＭＳ Ｐゴシック" panose="020B0600070205080204" pitchFamily="34" charset="-128"/>
              </a:rPr>
              <a:t>stark</a:t>
            </a:r>
            <a:r>
              <a:rPr lang="de-DE" altLang="de-DE" dirty="0">
                <a:ea typeface="ＭＳ Ｐゴシック" panose="020B0600070205080204" pitchFamily="34" charset="-128"/>
              </a:rPr>
              <a:t> die Daten von der Nullhypothese abweichen (bei einer großen Stichprobe können schon kleine Abweichungen signifikant sein).</a:t>
            </a:r>
          </a:p>
          <a:p>
            <a:pPr>
              <a:defRPr/>
            </a:pPr>
            <a:r>
              <a:rPr lang="de-DE" dirty="0"/>
              <a:t>Besonders problematisch: In Fachzeitschriften werden oft nur signifikante Ergebnisse publiziert. Zur Illustration: </a:t>
            </a:r>
            <a:r>
              <a:rPr lang="de-DE" dirty="0">
                <a:hlinkClick r:id="rId2"/>
              </a:rPr>
              <a:t>http://xkcd.com/882/</a:t>
            </a:r>
            <a:r>
              <a:rPr lang="de-DE" dirty="0"/>
              <a:t> </a:t>
            </a:r>
          </a:p>
          <a:p>
            <a:pPr>
              <a:defRPr/>
            </a:pPr>
            <a:r>
              <a:rPr lang="de-DE" dirty="0"/>
              <a:t>Zur Lektüre: </a:t>
            </a:r>
            <a:r>
              <a:rPr lang="de-DE" dirty="0">
                <a:hlinkClick r:id="rId3"/>
              </a:rPr>
              <a:t>http://www.spektrum.de/alias/umstrittene-statistik/wenn-forscher-durch-den-signifikanztest-fallen/1224727</a:t>
            </a:r>
            <a:endParaRPr lang="de-DE" dirty="0"/>
          </a:p>
          <a:p>
            <a:pPr marL="975" indent="0">
              <a:buFont typeface="Lucida Grande"/>
              <a:buNone/>
              <a:defRPr/>
            </a:pPr>
            <a:endParaRPr lang="de-DE" dirty="0"/>
          </a:p>
        </p:txBody>
      </p:sp>
      <p:sp>
        <p:nvSpPr>
          <p:cNvPr id="30724"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30725"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80BCF7-A5F4-4B44-B135-E6598AD5114E}" type="slidenum">
              <a:rPr lang="de-DE" altLang="de-DE" sz="1000" smtClean="0">
                <a:solidFill>
                  <a:srgbClr val="969696"/>
                </a:solidFill>
                <a:latin typeface="Helvetica Neue"/>
              </a:rPr>
              <a:pPr/>
              <a:t>16</a:t>
            </a:fld>
            <a:endParaRPr lang="de-DE" altLang="de-DE" sz="1000">
              <a:solidFill>
                <a:srgbClr val="969696"/>
              </a:solidFill>
              <a:latin typeface="Helvetica Neue"/>
            </a:endParaRPr>
          </a:p>
        </p:txBody>
      </p:sp>
    </p:spTree>
    <p:extLst>
      <p:ext uri="{BB962C8B-B14F-4D97-AF65-F5344CB8AC3E}">
        <p14:creationId xmlns:p14="http://schemas.microsoft.com/office/powerpoint/2010/main" val="425153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a:xfrm>
            <a:off x="627063" y="3246438"/>
            <a:ext cx="8135937" cy="900112"/>
          </a:xfrm>
        </p:spPr>
        <p:txBody>
          <a:bodyPr/>
          <a:lstStyle/>
          <a:p>
            <a:pPr eaLnBrk="1" hangingPunct="1"/>
            <a:r>
              <a:rPr lang="en-US" altLang="de-DE" dirty="0">
                <a:ea typeface="ＭＳ Ｐゴシック" panose="020B0600070205080204" pitchFamily="34" charset="-128"/>
              </a:rPr>
              <a:t>Chi-Quadrat-Test (</a:t>
            </a:r>
            <a:r>
              <a:rPr lang="el-GR" altLang="de-DE" dirty="0">
                <a:latin typeface="Calibri" panose="020F0502020204030204" pitchFamily="34" charset="0"/>
                <a:ea typeface="ＭＳ Ｐゴシック" panose="020B0600070205080204" pitchFamily="34" charset="-128"/>
              </a:rPr>
              <a:t>χ</a:t>
            </a:r>
            <a:r>
              <a:rPr lang="de-DE" altLang="de-DE" dirty="0">
                <a:latin typeface="Calibri" panose="020F0502020204030204" pitchFamily="34" charset="0"/>
                <a:ea typeface="ＭＳ Ｐゴシック" panose="020B0600070205080204" pitchFamily="34" charset="-128"/>
              </a:rPr>
              <a:t>²</a:t>
            </a:r>
            <a:r>
              <a:rPr lang="de-DE" altLang="de-DE" dirty="0">
                <a:ea typeface="ＭＳ Ｐゴシック" panose="020B0600070205080204" pitchFamily="34" charset="-128"/>
              </a:rPr>
              <a:t>-Test)</a:t>
            </a:r>
          </a:p>
        </p:txBody>
      </p:sp>
    </p:spTree>
    <p:extLst>
      <p:ext uri="{BB962C8B-B14F-4D97-AF65-F5344CB8AC3E}">
        <p14:creationId xmlns:p14="http://schemas.microsoft.com/office/powerpoint/2010/main" val="257035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p:cNvSpPr>
            <a:spLocks noGrp="1"/>
          </p:cNvSpPr>
          <p:nvPr>
            <p:ph type="title"/>
          </p:nvPr>
        </p:nvSpPr>
        <p:spPr/>
        <p:txBody>
          <a:bodyPr/>
          <a:lstStyle/>
          <a:p>
            <a:r>
              <a:rPr lang="de-DE" altLang="de-DE">
                <a:ea typeface="ＭＳ Ｐゴシック" panose="020B0600070205080204" pitchFamily="34" charset="-128"/>
              </a:rPr>
              <a:t>Klingt gruselig. Was ist das?</a:t>
            </a:r>
          </a:p>
        </p:txBody>
      </p:sp>
      <p:sp>
        <p:nvSpPr>
          <p:cNvPr id="28675" name="Inhaltsplatzhalter 2"/>
          <p:cNvSpPr>
            <a:spLocks noGrp="1"/>
          </p:cNvSpPr>
          <p:nvPr>
            <p:ph idx="1"/>
          </p:nvPr>
        </p:nvSpPr>
        <p:spPr/>
        <p:txBody>
          <a:bodyPr/>
          <a:lstStyle/>
          <a:p>
            <a:pPr marL="276225"/>
            <a:r>
              <a:rPr lang="de-DE" altLang="de-DE">
                <a:ea typeface="ＭＳ Ｐゴシック" panose="020B0600070205080204" pitchFamily="34" charset="-128"/>
              </a:rPr>
              <a:t>Gruppe von Hypothesentests: Teststatistik </a:t>
            </a:r>
            <a:r>
              <a:rPr lang="el-GR" altLang="de-DE">
                <a:latin typeface="Calibri" panose="020F0502020204030204" pitchFamily="34" charset="0"/>
                <a:ea typeface="ＭＳ Ｐゴシック" panose="020B0600070205080204" pitchFamily="34" charset="-128"/>
              </a:rPr>
              <a:t>χ</a:t>
            </a:r>
            <a:r>
              <a:rPr lang="de-DE" altLang="de-DE">
                <a:latin typeface="Calibri" panose="020F0502020204030204" pitchFamily="34" charset="0"/>
                <a:ea typeface="ＭＳ Ｐゴシック" panose="020B0600070205080204" pitchFamily="34" charset="-128"/>
              </a:rPr>
              <a:t>²</a:t>
            </a:r>
            <a:r>
              <a:rPr lang="de-DE" altLang="de-DE">
                <a:ea typeface="ＭＳ Ｐゴシック" panose="020B0600070205080204" pitchFamily="34" charset="-128"/>
              </a:rPr>
              <a:t>-verteilt</a:t>
            </a:r>
          </a:p>
          <a:p>
            <a:pPr marL="276225"/>
            <a:r>
              <a:rPr lang="de-DE" altLang="de-DE">
                <a:ea typeface="ＭＳ Ｐゴシック" panose="020B0600070205080204" pitchFamily="34" charset="-128"/>
              </a:rPr>
              <a:t>Tests für kategoriale Variablen (also nominal- oder ordinalskalierte Variablen)</a:t>
            </a:r>
          </a:p>
          <a:p>
            <a:pPr marL="276225"/>
            <a:r>
              <a:rPr lang="de-DE" altLang="de-DE">
                <a:ea typeface="ＭＳ Ｐゴシック" panose="020B0600070205080204" pitchFamily="34" charset="-128"/>
              </a:rPr>
              <a:t>Wichtig für uns:</a:t>
            </a:r>
          </a:p>
          <a:p>
            <a:pPr lvl="1"/>
            <a:r>
              <a:rPr lang="de-DE" altLang="de-DE">
                <a:ea typeface="ＭＳ Ｐゴシック" panose="020B0600070205080204" pitchFamily="34" charset="-128"/>
              </a:rPr>
              <a:t>Anpassungstest/Verteilungstest: Entspricht die Verteilung einer Variable der erwarteten Verteilung? (Kommen z.B. alle Ausprägungen gleich häufig vor?)</a:t>
            </a:r>
          </a:p>
          <a:p>
            <a:pPr lvl="2"/>
            <a:r>
              <a:rPr lang="de-DE" altLang="de-DE">
                <a:ea typeface="ＭＳ Ｐゴシック" panose="020B0600070205080204" pitchFamily="34" charset="-128"/>
              </a:rPr>
              <a:t>Beispiel: In meiner Stichprobe der Größe 100 sind 44 Probanden männlich, 56 Probanden weiblich. Kann ich angesichts dieser Stichprobe davon ausgehen, dass es in der Grundgesamtheit gleich viele Männer und Frauen gibt?</a:t>
            </a:r>
          </a:p>
          <a:p>
            <a:pPr lvl="1"/>
            <a:r>
              <a:rPr lang="de-DE" altLang="de-DE">
                <a:ea typeface="ＭＳ Ｐゴシック" panose="020B0600070205080204" pitchFamily="34" charset="-128"/>
              </a:rPr>
              <a:t>Unabhängigkeitstest: Wird die Verteilung einer kategorialen Variable von einer anderen kategorialen Variable beeinflusst?</a:t>
            </a:r>
          </a:p>
          <a:p>
            <a:pPr lvl="2"/>
            <a:r>
              <a:rPr lang="de-DE" altLang="de-DE">
                <a:ea typeface="ＭＳ Ｐゴシック" panose="020B0600070205080204" pitchFamily="34" charset="-128"/>
              </a:rPr>
              <a:t>Beispiel: unabhängige Variable „hasst Zahlen“ (Ausprägungen: „ja“ und „nein“), abhängige Variable „verzweifelt an Statistik“ (Ausprägungen: „ja“ und „nein“)</a:t>
            </a:r>
          </a:p>
          <a:p>
            <a:pPr lvl="2"/>
            <a:endParaRPr lang="de-DE" altLang="de-DE">
              <a:ea typeface="ＭＳ Ｐゴシック" panose="020B0600070205080204" pitchFamily="34" charset="-128"/>
            </a:endParaRPr>
          </a:p>
        </p:txBody>
      </p:sp>
      <p:sp>
        <p:nvSpPr>
          <p:cNvPr id="28676"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28677"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001977-BF8A-405D-BDF5-2C9FE686A658}" type="slidenum">
              <a:rPr lang="de-DE" altLang="de-DE" sz="1000" smtClean="0">
                <a:solidFill>
                  <a:srgbClr val="969696"/>
                </a:solidFill>
                <a:latin typeface="Helvetica Neue"/>
              </a:rPr>
              <a:pPr/>
              <a:t>18</a:t>
            </a:fld>
            <a:endParaRPr lang="de-DE" altLang="de-DE" sz="1000">
              <a:solidFill>
                <a:srgbClr val="969696"/>
              </a:solidFill>
              <a:latin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p:cNvSpPr>
            <a:spLocks noGrp="1"/>
          </p:cNvSpPr>
          <p:nvPr>
            <p:ph type="title"/>
          </p:nvPr>
        </p:nvSpPr>
        <p:spPr/>
        <p:txBody>
          <a:bodyPr/>
          <a:lstStyle/>
          <a:p>
            <a:r>
              <a:rPr lang="de-DE" altLang="de-DE">
                <a:ea typeface="ＭＳ Ｐゴシック" panose="020B0600070205080204" pitchFamily="34" charset="-128"/>
              </a:rPr>
              <a:t>Voraussetzungen</a:t>
            </a:r>
          </a:p>
        </p:txBody>
      </p:sp>
      <p:sp>
        <p:nvSpPr>
          <p:cNvPr id="29699" name="Inhaltsplatzhalter 2"/>
          <p:cNvSpPr>
            <a:spLocks noGrp="1"/>
          </p:cNvSpPr>
          <p:nvPr>
            <p:ph idx="1"/>
          </p:nvPr>
        </p:nvSpPr>
        <p:spPr/>
        <p:txBody>
          <a:bodyPr/>
          <a:lstStyle/>
          <a:p>
            <a:pPr marL="276225"/>
            <a:r>
              <a:rPr lang="de-DE" altLang="de-DE">
                <a:ea typeface="ＭＳ Ｐゴシック" panose="020B0600070205080204" pitchFamily="34" charset="-128"/>
              </a:rPr>
              <a:t>unabhängige Beobachtungen</a:t>
            </a:r>
          </a:p>
          <a:p>
            <a:pPr marL="276225"/>
            <a:r>
              <a:rPr lang="de-DE" altLang="de-DE">
                <a:ea typeface="ＭＳ Ｐゴシック" panose="020B0600070205080204" pitchFamily="34" charset="-128"/>
              </a:rPr>
              <a:t>Faustregel: mind. 80% der erwarteten Häufigkeiten ≥ 5 (ansonsten z.B. exakter Fisher-Test)</a:t>
            </a:r>
          </a:p>
          <a:p>
            <a:pPr marL="276225"/>
            <a:r>
              <a:rPr lang="de-DE" altLang="de-DE">
                <a:ea typeface="ＭＳ Ｐゴシック" panose="020B0600070205080204" pitchFamily="34" charset="-128"/>
              </a:rPr>
              <a:t>alle erwarteten Häufigkeiten &gt; 1</a:t>
            </a:r>
          </a:p>
        </p:txBody>
      </p:sp>
      <p:sp>
        <p:nvSpPr>
          <p:cNvPr id="29700"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29701"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239EE6-C35E-4764-8D95-C68FB337D476}" type="slidenum">
              <a:rPr lang="de-DE" altLang="de-DE" sz="1000" smtClean="0">
                <a:solidFill>
                  <a:srgbClr val="969696"/>
                </a:solidFill>
                <a:latin typeface="Helvetica Neue"/>
              </a:rPr>
              <a:pPr/>
              <a:t>19</a:t>
            </a:fld>
            <a:endParaRPr lang="de-DE" altLang="de-DE" sz="1000">
              <a:solidFill>
                <a:srgbClr val="969696"/>
              </a:solidFill>
              <a:latin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a:xfrm>
            <a:off x="627063" y="3246438"/>
            <a:ext cx="8135937" cy="900112"/>
          </a:xfrm>
        </p:spPr>
        <p:txBody>
          <a:bodyPr/>
          <a:lstStyle/>
          <a:p>
            <a:pPr eaLnBrk="1" hangingPunct="1"/>
            <a:r>
              <a:rPr lang="de-DE" altLang="de-DE" dirty="0">
                <a:ea typeface="ＭＳ Ｐゴシック" panose="020B0600070205080204" pitchFamily="34" charset="-128"/>
              </a:rPr>
              <a:t>Theorie, Hypothese, Überprüfung (Wiederholung)</a:t>
            </a:r>
          </a:p>
        </p:txBody>
      </p:sp>
    </p:spTree>
    <p:extLst>
      <p:ext uri="{BB962C8B-B14F-4D97-AF65-F5344CB8AC3E}">
        <p14:creationId xmlns:p14="http://schemas.microsoft.com/office/powerpoint/2010/main" val="33606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p:txBody>
          <a:bodyPr/>
          <a:lstStyle/>
          <a:p>
            <a:r>
              <a:rPr lang="de-DE" altLang="de-DE">
                <a:ea typeface="ＭＳ Ｐゴシック" panose="020B0600070205080204" pitchFamily="34" charset="-128"/>
              </a:rPr>
              <a:t>Kontingenztafeln/Kreuztabellen (1)</a:t>
            </a:r>
          </a:p>
        </p:txBody>
      </p:sp>
      <p:sp>
        <p:nvSpPr>
          <p:cNvPr id="31747" name="Inhaltsplatzhalter 2"/>
          <p:cNvSpPr>
            <a:spLocks noGrp="1"/>
          </p:cNvSpPr>
          <p:nvPr>
            <p:ph idx="1"/>
          </p:nvPr>
        </p:nvSpPr>
        <p:spPr/>
        <p:txBody>
          <a:bodyPr/>
          <a:lstStyle/>
          <a:p>
            <a:pPr marL="276225"/>
            <a:r>
              <a:rPr lang="de-DE" altLang="de-DE">
                <a:ea typeface="ＭＳ Ｐゴシック" panose="020B0600070205080204" pitchFamily="34" charset="-128"/>
              </a:rPr>
              <a:t>beim Unabhängigkeitstest betrachten wir die Häufigkeiten der Kombinationen der Ausprägungen der unabhängigen Variable mit denen der abhängigen</a:t>
            </a:r>
          </a:p>
          <a:p>
            <a:pPr marL="276225"/>
            <a:r>
              <a:rPr lang="de-DE" altLang="de-DE">
                <a:ea typeface="ＭＳ Ｐゴシック" panose="020B0600070205080204" pitchFamily="34" charset="-128"/>
              </a:rPr>
              <a:t>lässt sich tabellarisch darstellen:</a:t>
            </a:r>
            <a:br>
              <a:rPr lang="de-DE" altLang="de-DE">
                <a:ea typeface="ＭＳ Ｐゴシック" panose="020B0600070205080204" pitchFamily="34" charset="-128"/>
              </a:rPr>
            </a:br>
            <a:r>
              <a:rPr lang="de-DE" altLang="de-DE">
                <a:ea typeface="ＭＳ Ｐゴシック" panose="020B0600070205080204" pitchFamily="34" charset="-128"/>
              </a:rPr>
              <a:t> </a:t>
            </a:r>
          </a:p>
        </p:txBody>
      </p:sp>
      <p:sp>
        <p:nvSpPr>
          <p:cNvPr id="31748"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31749"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344ADF-0009-49A4-9CD2-04D55E6371F2}" type="slidenum">
              <a:rPr lang="de-DE" altLang="de-DE" sz="1000" smtClean="0">
                <a:solidFill>
                  <a:srgbClr val="969696"/>
                </a:solidFill>
                <a:latin typeface="Helvetica Neue"/>
              </a:rPr>
              <a:pPr/>
              <a:t>20</a:t>
            </a:fld>
            <a:endParaRPr lang="de-DE" altLang="de-DE" sz="1000">
              <a:solidFill>
                <a:srgbClr val="969696"/>
              </a:solidFill>
              <a:latin typeface="Helvetica Neue"/>
            </a:endParaRPr>
          </a:p>
        </p:txBody>
      </p:sp>
      <p:graphicFrame>
        <p:nvGraphicFramePr>
          <p:cNvPr id="8" name="Tabelle 7"/>
          <p:cNvGraphicFramePr>
            <a:graphicFrameLocks noGrp="1"/>
          </p:cNvGraphicFramePr>
          <p:nvPr/>
        </p:nvGraphicFramePr>
        <p:xfrm>
          <a:off x="896938" y="3443288"/>
          <a:ext cx="7097710" cy="2268535"/>
        </p:xfrm>
        <a:graphic>
          <a:graphicData uri="http://schemas.openxmlformats.org/drawingml/2006/table">
            <a:tbl>
              <a:tblPr firstRow="1" bandRow="1">
                <a:tableStyleId>{5C22544A-7EE6-4342-B048-85BDC9FD1C3A}</a:tableStyleId>
              </a:tblPr>
              <a:tblGrid>
                <a:gridCol w="1419542">
                  <a:extLst>
                    <a:ext uri="{9D8B030D-6E8A-4147-A177-3AD203B41FA5}">
                      <a16:colId xmlns:a16="http://schemas.microsoft.com/office/drawing/2014/main" val="20000"/>
                    </a:ext>
                  </a:extLst>
                </a:gridCol>
                <a:gridCol w="1419542">
                  <a:extLst>
                    <a:ext uri="{9D8B030D-6E8A-4147-A177-3AD203B41FA5}">
                      <a16:colId xmlns:a16="http://schemas.microsoft.com/office/drawing/2014/main" val="20001"/>
                    </a:ext>
                  </a:extLst>
                </a:gridCol>
                <a:gridCol w="1419542">
                  <a:extLst>
                    <a:ext uri="{9D8B030D-6E8A-4147-A177-3AD203B41FA5}">
                      <a16:colId xmlns:a16="http://schemas.microsoft.com/office/drawing/2014/main" val="20002"/>
                    </a:ext>
                  </a:extLst>
                </a:gridCol>
                <a:gridCol w="1419542">
                  <a:extLst>
                    <a:ext uri="{9D8B030D-6E8A-4147-A177-3AD203B41FA5}">
                      <a16:colId xmlns:a16="http://schemas.microsoft.com/office/drawing/2014/main" val="20003"/>
                    </a:ext>
                  </a:extLst>
                </a:gridCol>
                <a:gridCol w="1419542">
                  <a:extLst>
                    <a:ext uri="{9D8B030D-6E8A-4147-A177-3AD203B41FA5}">
                      <a16:colId xmlns:a16="http://schemas.microsoft.com/office/drawing/2014/main" val="20004"/>
                    </a:ext>
                  </a:extLst>
                </a:gridCol>
              </a:tblGrid>
              <a:tr h="455545">
                <a:tc>
                  <a:txBody>
                    <a:bodyPr/>
                    <a:lstStyle/>
                    <a:p>
                      <a:pPr algn="ctr"/>
                      <a:r>
                        <a:rPr lang="de-DE" sz="1800" b="0" dirty="0">
                          <a:solidFill>
                            <a:schemeClr val="tx1"/>
                          </a:solidFill>
                        </a:rPr>
                        <a:t>Variable</a:t>
                      </a:r>
                    </a:p>
                  </a:txBody>
                  <a:tcPr marL="91443" marR="91443" marT="45712" marB="45712" anchor="ctr">
                    <a:solidFill>
                      <a:schemeClr val="bg1"/>
                    </a:solidFill>
                  </a:tcPr>
                </a:tc>
                <a:tc gridSpan="3">
                  <a:txBody>
                    <a:bodyPr/>
                    <a:lstStyle/>
                    <a:p>
                      <a:pPr algn="ctr"/>
                      <a:r>
                        <a:rPr lang="de-DE" sz="1800" dirty="0"/>
                        <a:t>verzweifelt an Statistik</a:t>
                      </a:r>
                    </a:p>
                  </a:txBody>
                  <a:tcPr marL="91443" marR="91443" marT="45712" marB="45712" anchor="ctr"/>
                </a:tc>
                <a:tc hMerge="1">
                  <a:txBody>
                    <a:bodyPr/>
                    <a:lstStyle/>
                    <a:p>
                      <a:endParaRPr lang="de-DE" dirty="0"/>
                    </a:p>
                  </a:txBody>
                  <a:tcPr/>
                </a:tc>
                <a:tc hMerge="1">
                  <a:txBody>
                    <a:bodyPr/>
                    <a:lstStyle/>
                    <a:p>
                      <a:endParaRPr lang="de-DE" dirty="0"/>
                    </a:p>
                  </a:txBody>
                  <a:tcPr/>
                </a:tc>
                <a:tc rowSpan="2">
                  <a:txBody>
                    <a:bodyPr/>
                    <a:lstStyle/>
                    <a:p>
                      <a:pPr algn="ctr"/>
                      <a:r>
                        <a:rPr lang="de-DE" sz="1800" b="0" dirty="0">
                          <a:solidFill>
                            <a:schemeClr val="tx1"/>
                          </a:solidFill>
                        </a:rPr>
                        <a:t>Summe</a:t>
                      </a:r>
                    </a:p>
                  </a:txBody>
                  <a:tcPr marL="91443" marR="91443" marT="45712" marB="45712" anchor="ctr">
                    <a:solidFill>
                      <a:schemeClr val="bg1"/>
                    </a:solidFill>
                  </a:tcPr>
                </a:tc>
                <a:extLst>
                  <a:ext uri="{0D108BD9-81ED-4DB2-BD59-A6C34878D82A}">
                    <a16:rowId xmlns:a16="http://schemas.microsoft.com/office/drawing/2014/main" val="10000"/>
                  </a:ext>
                </a:extLst>
              </a:tr>
              <a:tr h="446355">
                <a:tc rowSpan="3">
                  <a:txBody>
                    <a:bodyPr/>
                    <a:lstStyle/>
                    <a:p>
                      <a:pPr algn="ctr"/>
                      <a:r>
                        <a:rPr lang="de-DE" sz="1800" b="1" dirty="0">
                          <a:solidFill>
                            <a:schemeClr val="bg1"/>
                          </a:solidFill>
                        </a:rPr>
                        <a:t>hasst Zahlen</a:t>
                      </a:r>
                    </a:p>
                  </a:txBody>
                  <a:tcPr marL="91443" marR="91443" marT="45712" marB="45712" anchor="ctr">
                    <a:solidFill>
                      <a:schemeClr val="accent1"/>
                    </a:solidFill>
                  </a:tcPr>
                </a:tc>
                <a:tc>
                  <a:txBody>
                    <a:bodyPr/>
                    <a:lstStyle/>
                    <a:p>
                      <a:pPr algn="ctr"/>
                      <a:r>
                        <a:rPr lang="de-DE" sz="1800" dirty="0"/>
                        <a:t>Ausprägung</a:t>
                      </a:r>
                    </a:p>
                  </a:txBody>
                  <a:tcPr marL="91443" marR="91443" marT="45712" marB="45712" anchor="ctr">
                    <a:solidFill>
                      <a:schemeClr val="bg1"/>
                    </a:solidFill>
                  </a:tcPr>
                </a:tc>
                <a:tc>
                  <a:txBody>
                    <a:bodyPr/>
                    <a:lstStyle/>
                    <a:p>
                      <a:pPr algn="ctr"/>
                      <a:r>
                        <a:rPr lang="de-DE" sz="1800" dirty="0"/>
                        <a:t>ja</a:t>
                      </a:r>
                    </a:p>
                  </a:txBody>
                  <a:tcPr marL="91443" marR="91443" marT="45712" marB="45712" anchor="ctr">
                    <a:solidFill>
                      <a:schemeClr val="tx2">
                        <a:lumMod val="40000"/>
                        <a:lumOff val="60000"/>
                      </a:schemeClr>
                    </a:solidFill>
                  </a:tcPr>
                </a:tc>
                <a:tc>
                  <a:txBody>
                    <a:bodyPr/>
                    <a:lstStyle/>
                    <a:p>
                      <a:pPr algn="ctr"/>
                      <a:r>
                        <a:rPr lang="de-DE" sz="1800" dirty="0"/>
                        <a:t>nein</a:t>
                      </a:r>
                    </a:p>
                  </a:txBody>
                  <a:tcPr marL="91443" marR="91443" marT="45712" marB="45712"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545">
                <a:tc vMerge="1">
                  <a:txBody>
                    <a:bodyPr/>
                    <a:lstStyle/>
                    <a:p>
                      <a:endParaRPr lang="de-DE" dirty="0"/>
                    </a:p>
                  </a:txBody>
                  <a:tcPr>
                    <a:solidFill>
                      <a:schemeClr val="accent1"/>
                    </a:solidFill>
                  </a:tcPr>
                </a:tc>
                <a:tc>
                  <a:txBody>
                    <a:bodyPr/>
                    <a:lstStyle/>
                    <a:p>
                      <a:pPr algn="ctr"/>
                      <a:r>
                        <a:rPr lang="de-DE" sz="1800" dirty="0"/>
                        <a:t>ja</a:t>
                      </a:r>
                    </a:p>
                  </a:txBody>
                  <a:tcPr marL="91443" marR="91443" marT="45712" marB="45712" anchor="ctr">
                    <a:solidFill>
                      <a:schemeClr val="tx2">
                        <a:lumMod val="40000"/>
                        <a:lumOff val="60000"/>
                      </a:schemeClr>
                    </a:solidFill>
                  </a:tcPr>
                </a:tc>
                <a:tc>
                  <a:txBody>
                    <a:bodyPr/>
                    <a:lstStyle/>
                    <a:p>
                      <a:pPr algn="ctr"/>
                      <a:r>
                        <a:rPr lang="de-DE" sz="1800" dirty="0"/>
                        <a:t>33</a:t>
                      </a:r>
                    </a:p>
                  </a:txBody>
                  <a:tcPr marL="91443" marR="91443" marT="45712" marB="45712" anchor="ctr"/>
                </a:tc>
                <a:tc>
                  <a:txBody>
                    <a:bodyPr/>
                    <a:lstStyle/>
                    <a:p>
                      <a:pPr algn="ctr"/>
                      <a:r>
                        <a:rPr lang="de-DE" sz="1800" dirty="0"/>
                        <a:t>15</a:t>
                      </a:r>
                    </a:p>
                  </a:txBody>
                  <a:tcPr marL="91443" marR="91443" marT="45712" marB="45712" anchor="ctr"/>
                </a:tc>
                <a:tc>
                  <a:txBody>
                    <a:bodyPr/>
                    <a:lstStyle/>
                    <a:p>
                      <a:pPr algn="ctr"/>
                      <a:r>
                        <a:rPr lang="de-DE" sz="1800" dirty="0"/>
                        <a:t>48</a:t>
                      </a:r>
                    </a:p>
                  </a:txBody>
                  <a:tcPr marL="91443" marR="91443" marT="45712" marB="45712" anchor="ctr"/>
                </a:tc>
                <a:extLst>
                  <a:ext uri="{0D108BD9-81ED-4DB2-BD59-A6C34878D82A}">
                    <a16:rowId xmlns:a16="http://schemas.microsoft.com/office/drawing/2014/main" val="10002"/>
                  </a:ext>
                </a:extLst>
              </a:tr>
              <a:tr h="455545">
                <a:tc vMerge="1">
                  <a:txBody>
                    <a:bodyPr/>
                    <a:lstStyle/>
                    <a:p>
                      <a:endParaRPr lang="de-DE" dirty="0"/>
                    </a:p>
                  </a:txBody>
                  <a:tcPr>
                    <a:solidFill>
                      <a:schemeClr val="accent1"/>
                    </a:solidFill>
                  </a:tcPr>
                </a:tc>
                <a:tc>
                  <a:txBody>
                    <a:bodyPr/>
                    <a:lstStyle/>
                    <a:p>
                      <a:pPr algn="ctr"/>
                      <a:r>
                        <a:rPr lang="de-DE" sz="1800" dirty="0"/>
                        <a:t>nein</a:t>
                      </a:r>
                    </a:p>
                  </a:txBody>
                  <a:tcPr marL="91443" marR="91443" marT="45712" marB="45712" anchor="ctr">
                    <a:solidFill>
                      <a:schemeClr val="tx2">
                        <a:lumMod val="40000"/>
                        <a:lumOff val="60000"/>
                      </a:schemeClr>
                    </a:solidFill>
                  </a:tcPr>
                </a:tc>
                <a:tc>
                  <a:txBody>
                    <a:bodyPr/>
                    <a:lstStyle/>
                    <a:p>
                      <a:pPr algn="ctr"/>
                      <a:r>
                        <a:rPr lang="de-DE" sz="1800" dirty="0"/>
                        <a:t>24</a:t>
                      </a:r>
                    </a:p>
                  </a:txBody>
                  <a:tcPr marL="91443" marR="91443" marT="45712" marB="45712" anchor="ctr"/>
                </a:tc>
                <a:tc>
                  <a:txBody>
                    <a:bodyPr/>
                    <a:lstStyle/>
                    <a:p>
                      <a:pPr algn="ctr"/>
                      <a:r>
                        <a:rPr lang="de-DE" sz="1800" dirty="0"/>
                        <a:t>28</a:t>
                      </a:r>
                    </a:p>
                  </a:txBody>
                  <a:tcPr marL="91443" marR="91443" marT="45712" marB="45712" anchor="ctr"/>
                </a:tc>
                <a:tc>
                  <a:txBody>
                    <a:bodyPr/>
                    <a:lstStyle/>
                    <a:p>
                      <a:pPr algn="ctr"/>
                      <a:r>
                        <a:rPr lang="de-DE" sz="1800" dirty="0"/>
                        <a:t>52</a:t>
                      </a:r>
                    </a:p>
                  </a:txBody>
                  <a:tcPr marL="91443" marR="91443" marT="45712" marB="45712" anchor="ctr"/>
                </a:tc>
                <a:extLst>
                  <a:ext uri="{0D108BD9-81ED-4DB2-BD59-A6C34878D82A}">
                    <a16:rowId xmlns:a16="http://schemas.microsoft.com/office/drawing/2014/main" val="10003"/>
                  </a:ext>
                </a:extLst>
              </a:tr>
              <a:tr h="455545">
                <a:tc gridSpan="2">
                  <a:txBody>
                    <a:bodyPr/>
                    <a:lstStyle/>
                    <a:p>
                      <a:pPr algn="ctr"/>
                      <a:r>
                        <a:rPr lang="de-DE" sz="1800" dirty="0"/>
                        <a:t>Summe</a:t>
                      </a:r>
                    </a:p>
                  </a:txBody>
                  <a:tcPr marL="91443" marR="91443" marT="45712" marB="45712" anchor="ctr">
                    <a:solidFill>
                      <a:schemeClr val="bg1"/>
                    </a:solidFill>
                  </a:tcPr>
                </a:tc>
                <a:tc hMerge="1">
                  <a:txBody>
                    <a:bodyPr/>
                    <a:lstStyle/>
                    <a:p>
                      <a:pPr algn="ctr"/>
                      <a:endParaRPr lang="de-DE" dirty="0"/>
                    </a:p>
                  </a:txBody>
                  <a:tcPr anchor="ctr"/>
                </a:tc>
                <a:tc>
                  <a:txBody>
                    <a:bodyPr/>
                    <a:lstStyle/>
                    <a:p>
                      <a:pPr algn="ctr"/>
                      <a:r>
                        <a:rPr lang="de-DE" sz="1800" dirty="0"/>
                        <a:t>57</a:t>
                      </a:r>
                    </a:p>
                  </a:txBody>
                  <a:tcPr marL="91443" marR="91443" marT="45712" marB="45712" anchor="ctr"/>
                </a:tc>
                <a:tc>
                  <a:txBody>
                    <a:bodyPr/>
                    <a:lstStyle/>
                    <a:p>
                      <a:pPr algn="ctr"/>
                      <a:r>
                        <a:rPr lang="de-DE" sz="1800" dirty="0"/>
                        <a:t>43</a:t>
                      </a:r>
                    </a:p>
                  </a:txBody>
                  <a:tcPr marL="91443" marR="91443" marT="45712" marB="45712" anchor="ctr"/>
                </a:tc>
                <a:tc>
                  <a:txBody>
                    <a:bodyPr/>
                    <a:lstStyle/>
                    <a:p>
                      <a:pPr algn="ctr"/>
                      <a:r>
                        <a:rPr lang="de-DE" sz="1800" dirty="0"/>
                        <a:t>n = 100</a:t>
                      </a:r>
                    </a:p>
                  </a:txBody>
                  <a:tcPr marL="91443" marR="91443" marT="45712" marB="45712"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Kontingenztafeln/Kreuztabellen (2)</a:t>
            </a:r>
          </a:p>
        </p:txBody>
      </p:sp>
      <p:sp>
        <p:nvSpPr>
          <p:cNvPr id="3" name="Inhaltsplatzhalter 2"/>
          <p:cNvSpPr>
            <a:spLocks noGrp="1"/>
          </p:cNvSpPr>
          <p:nvPr>
            <p:ph idx="1"/>
          </p:nvPr>
        </p:nvSpPr>
        <p:spPr/>
        <p:txBody>
          <a:bodyPr/>
          <a:lstStyle/>
          <a:p>
            <a:r>
              <a:rPr lang="de-DE" dirty="0"/>
              <a:t>Beim Vergleich von Worthäufigkeiten gehen wir genauso vor und betrachten die gemessenen Häufigkeiten und ihre Kombinationen.</a:t>
            </a:r>
          </a:p>
          <a:p>
            <a:r>
              <a:rPr lang="de-DE" dirty="0"/>
              <a:t>tabellarisch:</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21</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357278729"/>
              </p:ext>
            </p:extLst>
          </p:nvPr>
        </p:nvGraphicFramePr>
        <p:xfrm>
          <a:off x="896983" y="3443511"/>
          <a:ext cx="7097485" cy="2453404"/>
        </p:xfrm>
        <a:graphic>
          <a:graphicData uri="http://schemas.openxmlformats.org/drawingml/2006/table">
            <a:tbl>
              <a:tblPr firstRow="1" bandRow="1">
                <a:tableStyleId>{5C22544A-7EE6-4342-B048-85BDC9FD1C3A}</a:tableStyleId>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gridCol w="1419497">
                  <a:extLst>
                    <a:ext uri="{9D8B030D-6E8A-4147-A177-3AD203B41FA5}">
                      <a16:colId xmlns:a16="http://schemas.microsoft.com/office/drawing/2014/main" val="20003"/>
                    </a:ext>
                  </a:extLst>
                </a:gridCol>
                <a:gridCol w="1419497">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50</a:t>
                      </a:r>
                    </a:p>
                  </a:txBody>
                  <a:tcPr anchor="ctr"/>
                </a:tc>
                <a:tc>
                  <a:txBody>
                    <a:bodyPr/>
                    <a:lstStyle/>
                    <a:p>
                      <a:pPr algn="ctr"/>
                      <a:r>
                        <a:rPr lang="de-DE" dirty="0"/>
                        <a:t>10</a:t>
                      </a:r>
                    </a:p>
                  </a:txBody>
                  <a:tcPr anchor="ct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14999950</a:t>
                      </a:r>
                    </a:p>
                  </a:txBody>
                  <a:tcPr anchor="ctr"/>
                </a:tc>
                <a:tc>
                  <a:txBody>
                    <a:bodyPr/>
                    <a:lstStyle/>
                    <a:p>
                      <a:pPr algn="ctr"/>
                      <a:r>
                        <a:rPr lang="de-DE" dirty="0"/>
                        <a:t>5999990</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6814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Kontingenztafeln/Kreuztabellen (3)</a:t>
            </a:r>
          </a:p>
        </p:txBody>
      </p:sp>
      <p:sp>
        <p:nvSpPr>
          <p:cNvPr id="3" name="Inhaltsplatzhalter 2"/>
          <p:cNvSpPr>
            <a:spLocks noGrp="1"/>
          </p:cNvSpPr>
          <p:nvPr>
            <p:ph idx="1"/>
          </p:nvPr>
        </p:nvSpPr>
        <p:spPr/>
        <p:txBody>
          <a:bodyPr/>
          <a:lstStyle/>
          <a:p>
            <a:r>
              <a:rPr lang="de-DE" dirty="0"/>
              <a:t>Wir vergleichen diese Werte dann mit denen, die wir erwarten würden, wenn beide Variablen unabhängig voneinander wären (falls also die Nullhypothese gilt).</a:t>
            </a:r>
          </a:p>
          <a:p>
            <a:r>
              <a:rPr lang="de-DE" dirty="0"/>
              <a:t>erwarteter Zellenwert = Zeilensumme * Spaltensumme / n</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22</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3866719060"/>
              </p:ext>
            </p:extLst>
          </p:nvPr>
        </p:nvGraphicFramePr>
        <p:xfrm>
          <a:off x="896983" y="3443511"/>
          <a:ext cx="7097485" cy="2453404"/>
        </p:xfrm>
        <a:graphic>
          <a:graphicData uri="http://schemas.openxmlformats.org/drawingml/2006/table">
            <a:tbl>
              <a:tblPr firstRow="1" bandRow="1">
                <a:tableStyleId>{5C22544A-7EE6-4342-B048-85BDC9FD1C3A}</a:tableStyleId>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gridCol w="1419497">
                  <a:extLst>
                    <a:ext uri="{9D8B030D-6E8A-4147-A177-3AD203B41FA5}">
                      <a16:colId xmlns:a16="http://schemas.microsoft.com/office/drawing/2014/main" val="20003"/>
                    </a:ext>
                  </a:extLst>
                </a:gridCol>
                <a:gridCol w="1419497">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42,9</a:t>
                      </a:r>
                    </a:p>
                  </a:txBody>
                  <a:tcPr anchor="ctr"/>
                </a:tc>
                <a:tc>
                  <a:txBody>
                    <a:bodyPr/>
                    <a:lstStyle/>
                    <a:p>
                      <a:pPr algn="ctr"/>
                      <a:r>
                        <a:rPr lang="de-DE" dirty="0"/>
                        <a:t>17,1</a:t>
                      </a:r>
                    </a:p>
                  </a:txBody>
                  <a:tcPr anchor="ct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14999957,1</a:t>
                      </a:r>
                    </a:p>
                  </a:txBody>
                  <a:tcPr anchor="ctr"/>
                </a:tc>
                <a:tc>
                  <a:txBody>
                    <a:bodyPr/>
                    <a:lstStyle/>
                    <a:p>
                      <a:pPr algn="ctr"/>
                      <a:r>
                        <a:rPr lang="de-DE" dirty="0"/>
                        <a:t>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604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 genau kommen diese erwarteten Werte zustande? Und warum?</a:t>
            </a:r>
          </a:p>
        </p:txBody>
      </p:sp>
      <p:sp>
        <p:nvSpPr>
          <p:cNvPr id="3" name="Inhaltsplatzhalter 2"/>
          <p:cNvSpPr>
            <a:spLocks noGrp="1"/>
          </p:cNvSpPr>
          <p:nvPr>
            <p:ph idx="1"/>
          </p:nvPr>
        </p:nvSpPr>
        <p:spPr/>
        <p:txBody>
          <a:bodyPr/>
          <a:lstStyle/>
          <a:p>
            <a:r>
              <a:rPr lang="de-DE" dirty="0"/>
              <a:t>Wenn die Nullhypothese gilt („Wort X kommt in Textsorte Y genauso oft vor wie in Textsorte Z.“), erwarten wir die gleiche relative Häufigkeit in beiden Korpora.</a:t>
            </a:r>
          </a:p>
          <a:p>
            <a:r>
              <a:rPr lang="de-DE" dirty="0"/>
              <a:t>Das heißt: Alle Vorkommen des Wortes X müssten gleichmäßig über die beiden Korpora verteilt sein. Etwas über 71% davon müssten im Korpus enthalten sein, das Texte der Textsorte Y enthält, etwas unter 29% im anderen – weil das erste Korpus entsprechend größer ist (beide Korpora zusammen enthalten 21 Mio. Wörter; 15 Mio. davon sind ungefähr 71%).</a:t>
            </a:r>
          </a:p>
          <a:p>
            <a:r>
              <a:rPr lang="de-DE" dirty="0"/>
              <a:t>Wenn das Wort X insgesamt also 60mal vorkommt, müssten 42,9 dieser Vorkommen auf das erste Korpus entfallen – knapp unter 71%.</a:t>
            </a:r>
            <a:br>
              <a:rPr lang="de-DE" dirty="0"/>
            </a:br>
            <a:r>
              <a:rPr lang="de-DE" dirty="0"/>
              <a:t>15 Mio. / 21 Mio. * 60 ≈ 42,9</a:t>
            </a:r>
          </a:p>
          <a:p>
            <a:r>
              <a:rPr lang="de-DE" dirty="0"/>
              <a:t>Ergo: erwarteter Zellenwert = Spaltensumme / n * Zeilensumme</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23</a:t>
            </a:fld>
            <a:endParaRPr lang="de-DE" altLang="de-DE"/>
          </a:p>
        </p:txBody>
      </p:sp>
    </p:spTree>
    <p:extLst>
      <p:ext uri="{BB962C8B-B14F-4D97-AF65-F5344CB8AC3E}">
        <p14:creationId xmlns:p14="http://schemas.microsoft.com/office/powerpoint/2010/main" val="369605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p:nvPr>
        </p:nvSpPr>
        <p:spPr/>
        <p:txBody>
          <a:bodyPr/>
          <a:lstStyle/>
          <a:p>
            <a:r>
              <a:rPr lang="de-DE" altLang="de-DE">
                <a:ea typeface="ＭＳ Ｐゴシック" panose="020B0600070205080204" pitchFamily="34" charset="-128"/>
              </a:rPr>
              <a:t>Formel (yay!)</a:t>
            </a:r>
          </a:p>
        </p:txBody>
      </p:sp>
      <p:sp>
        <p:nvSpPr>
          <p:cNvPr id="20483"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20484"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28E4F7-BB89-4E59-AEF5-88B14EA31F59}" type="slidenum">
              <a:rPr lang="de-DE" altLang="de-DE" sz="1000" smtClean="0">
                <a:solidFill>
                  <a:srgbClr val="969696"/>
                </a:solidFill>
                <a:latin typeface="Helvetica Neue"/>
              </a:rPr>
              <a:pPr/>
              <a:t>24</a:t>
            </a:fld>
            <a:endParaRPr lang="de-DE" altLang="de-DE" sz="1000">
              <a:solidFill>
                <a:srgbClr val="969696"/>
              </a:solidFill>
              <a:latin typeface="Helvetica Neue"/>
            </a:endParaRPr>
          </a:p>
        </p:txBody>
      </p:sp>
      <p:graphicFrame>
        <p:nvGraphicFramePr>
          <p:cNvPr id="20485" name="Inhaltsplatzhalter 5"/>
          <p:cNvGraphicFramePr>
            <a:graphicFrameLocks noGrp="1" noChangeAspect="1"/>
          </p:cNvGraphicFramePr>
          <p:nvPr>
            <p:ph idx="1"/>
            <p:extLst>
              <p:ext uri="{D42A27DB-BD31-4B8C-83A1-F6EECF244321}">
                <p14:modId xmlns:p14="http://schemas.microsoft.com/office/powerpoint/2010/main" val="677270748"/>
              </p:ext>
            </p:extLst>
          </p:nvPr>
        </p:nvGraphicFramePr>
        <p:xfrm>
          <a:off x="627063" y="1948656"/>
          <a:ext cx="6235700" cy="1374775"/>
        </p:xfrm>
        <a:graphic>
          <a:graphicData uri="http://schemas.openxmlformats.org/presentationml/2006/ole">
            <mc:AlternateContent xmlns:mc="http://schemas.openxmlformats.org/markup-compatibility/2006">
              <mc:Choice xmlns:v="urn:schemas-microsoft-com:vml" Requires="v">
                <p:oleObj spid="_x0000_s1027" name="Formel" r:id="rId3" imgW="2133360" imgH="469800" progId="Equation.3">
                  <p:embed/>
                </p:oleObj>
              </mc:Choice>
              <mc:Fallback>
                <p:oleObj name="Formel" r:id="rId3" imgW="2133360" imgH="469800" progId="Equation.3">
                  <p:embed/>
                  <p:pic>
                    <p:nvPicPr>
                      <p:cNvPr id="20485" name="Inhaltsplatzhalter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63" y="1948656"/>
                        <a:ext cx="62357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feld 1"/>
          <p:cNvSpPr txBox="1"/>
          <p:nvPr/>
        </p:nvSpPr>
        <p:spPr>
          <a:xfrm>
            <a:off x="627063" y="3528070"/>
            <a:ext cx="7875099" cy="2862322"/>
          </a:xfrm>
          <a:prstGeom prst="rect">
            <a:avLst/>
          </a:prstGeom>
          <a:noFill/>
        </p:spPr>
        <p:txBody>
          <a:bodyPr wrap="square" rtlCol="0">
            <a:spAutoFit/>
          </a:bodyPr>
          <a:lstStyle/>
          <a:p>
            <a:r>
              <a:rPr lang="de-DE" sz="2000" dirty="0"/>
              <a:t>Also muss für jede Zelle in der Kontingenztafel (von Zelle 1 bis Zelle n, in unserem Fall von 1 bis 4) folgendes getan werden:</a:t>
            </a:r>
          </a:p>
          <a:p>
            <a:pPr marL="342900" indent="-342900">
              <a:buFont typeface="Arial" panose="020B0604020202020204" pitchFamily="34" charset="0"/>
              <a:buChar char="•"/>
            </a:pPr>
            <a:r>
              <a:rPr lang="de-DE" sz="2000" dirty="0"/>
              <a:t>erwarteten Wert vom beobachteten abziehen (je größer die Abweichung, desto größer der Einfluss auf das Endergebnis)</a:t>
            </a:r>
          </a:p>
          <a:p>
            <a:pPr marL="342900" indent="-342900">
              <a:buFont typeface="Arial" panose="020B0604020202020204" pitchFamily="34" charset="0"/>
              <a:buChar char="•"/>
            </a:pPr>
            <a:r>
              <a:rPr lang="de-DE" sz="2000" dirty="0"/>
              <a:t>Ergebnis quadrieren (dadurch werden alle Werte positiv)</a:t>
            </a:r>
          </a:p>
          <a:p>
            <a:pPr marL="342900" indent="-342900">
              <a:buFont typeface="Arial" panose="020B0604020202020204" pitchFamily="34" charset="0"/>
              <a:buChar char="•"/>
            </a:pPr>
            <a:r>
              <a:rPr lang="de-DE" sz="2000" dirty="0"/>
              <a:t>Ergebnis durch erwarteten Wert teilen (dadurch wird es standardisiert)</a:t>
            </a:r>
          </a:p>
          <a:p>
            <a:r>
              <a:rPr lang="de-DE" sz="2000" dirty="0"/>
              <a:t>So ergeben sich also n Werte (hier: 4), die am Ende summiert werden, sodass sich der Chi-Quadrat-Wert ergibt.</a:t>
            </a:r>
          </a:p>
        </p:txBody>
      </p:sp>
    </p:spTree>
    <p:extLst>
      <p:ext uri="{BB962C8B-B14F-4D97-AF65-F5344CB8AC3E}">
        <p14:creationId xmlns:p14="http://schemas.microsoft.com/office/powerpoint/2010/main" val="2271137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(1)</a:t>
            </a:r>
          </a:p>
        </p:txBody>
      </p:sp>
      <p:sp>
        <p:nvSpPr>
          <p:cNvPr id="3" name="Inhaltsplatzhalter 2"/>
          <p:cNvSpPr>
            <a:spLocks noGrp="1"/>
          </p:cNvSpPr>
          <p:nvPr>
            <p:ph idx="1"/>
          </p:nvPr>
        </p:nvSpPr>
        <p:spPr/>
        <p:txBody>
          <a:bodyPr/>
          <a:lstStyle/>
          <a:p>
            <a:r>
              <a:rPr lang="de-DE" dirty="0"/>
              <a:t>Erste Zelle (grün unterlegt): erwarteten Wert (E) vom beobachteten (O, für </a:t>
            </a:r>
            <a:r>
              <a:rPr lang="de-DE" i="1" dirty="0" err="1"/>
              <a:t>observed</a:t>
            </a:r>
            <a:r>
              <a:rPr lang="de-DE" dirty="0"/>
              <a:t>) abziehen: 50 − 42,9 = 7,1</a:t>
            </a:r>
          </a:p>
          <a:p>
            <a:r>
              <a:rPr lang="de-DE" dirty="0"/>
              <a:t>Ergebnis quadrieren: 7,1² = 50,41</a:t>
            </a:r>
          </a:p>
          <a:p>
            <a:r>
              <a:rPr lang="de-DE" dirty="0"/>
              <a:t>durch erwarteten Wert teilen: 50,41 / 42,9 ≈ 1,18</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25</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2269393083"/>
              </p:ext>
            </p:extLst>
          </p:nvPr>
        </p:nvGraphicFramePr>
        <p:xfrm>
          <a:off x="808893" y="3443511"/>
          <a:ext cx="7253652"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2">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92D050"/>
                    </a:solidFill>
                  </a:tcPr>
                </a:tc>
                <a:tc>
                  <a:txBody>
                    <a:bodyPr/>
                    <a:lstStyle/>
                    <a:p>
                      <a:pPr algn="ctr"/>
                      <a:r>
                        <a:rPr lang="de-DE" dirty="0"/>
                        <a:t>O: 10</a:t>
                      </a:r>
                    </a:p>
                    <a:p>
                      <a:pPr algn="ctr"/>
                      <a:r>
                        <a:rPr lang="de-DE" dirty="0"/>
                        <a:t>E: 17,1</a:t>
                      </a:r>
                    </a:p>
                  </a:txBody>
                  <a:tcPr anchor="ct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tc>
                <a:tc>
                  <a:txBody>
                    <a:bodyPr/>
                    <a:lstStyle/>
                    <a:p>
                      <a:pPr algn="ctr"/>
                      <a:r>
                        <a:rPr lang="de-DE" dirty="0"/>
                        <a:t>O: 5999990</a:t>
                      </a:r>
                    </a:p>
                    <a:p>
                      <a:pPr algn="ctr"/>
                      <a:r>
                        <a:rPr lang="de-DE" dirty="0"/>
                        <a:t>E: 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6052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(2)</a:t>
            </a:r>
          </a:p>
        </p:txBody>
      </p:sp>
      <p:sp>
        <p:nvSpPr>
          <p:cNvPr id="3" name="Inhaltsplatzhalter 2"/>
          <p:cNvSpPr>
            <a:spLocks noGrp="1"/>
          </p:cNvSpPr>
          <p:nvPr>
            <p:ph idx="1"/>
          </p:nvPr>
        </p:nvSpPr>
        <p:spPr/>
        <p:txBody>
          <a:bodyPr/>
          <a:lstStyle/>
          <a:p>
            <a:r>
              <a:rPr lang="de-DE" dirty="0"/>
              <a:t>Zweite Zelle (grün unterlegt): erwarteten Wert (E) vom beobachteten (O, für </a:t>
            </a:r>
            <a:r>
              <a:rPr lang="de-DE" i="1" dirty="0" err="1"/>
              <a:t>observed</a:t>
            </a:r>
            <a:r>
              <a:rPr lang="de-DE" dirty="0"/>
              <a:t>) abziehen: 10 − 17,1 = −7,1</a:t>
            </a:r>
          </a:p>
          <a:p>
            <a:r>
              <a:rPr lang="de-DE" dirty="0"/>
              <a:t>Ergebnis quadrieren: (−7,1)² = 50,41</a:t>
            </a:r>
          </a:p>
          <a:p>
            <a:r>
              <a:rPr lang="de-DE" dirty="0"/>
              <a:t>durch erwarteten Wert teilen: 50,41 / 17,1 ≈ 2,95</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26</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3012770853"/>
              </p:ext>
            </p:extLst>
          </p:nvPr>
        </p:nvGraphicFramePr>
        <p:xfrm>
          <a:off x="808892" y="3443511"/>
          <a:ext cx="7253653"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E9EDF4"/>
                    </a:solidFill>
                  </a:tcPr>
                </a:tc>
                <a:tc>
                  <a:txBody>
                    <a:bodyPr/>
                    <a:lstStyle/>
                    <a:p>
                      <a:pPr algn="ctr"/>
                      <a:r>
                        <a:rPr lang="de-DE" dirty="0"/>
                        <a:t>O: 10</a:t>
                      </a:r>
                    </a:p>
                    <a:p>
                      <a:pPr algn="ctr"/>
                      <a:r>
                        <a:rPr lang="de-DE" dirty="0"/>
                        <a:t>E: 17,1</a:t>
                      </a:r>
                    </a:p>
                  </a:txBody>
                  <a:tcPr anchor="ctr">
                    <a:solidFill>
                      <a:srgbClr val="92D050"/>
                    </a:solidFill>
                  </a:tcP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tc>
                <a:tc>
                  <a:txBody>
                    <a:bodyPr/>
                    <a:lstStyle/>
                    <a:p>
                      <a:pPr algn="ctr"/>
                      <a:r>
                        <a:rPr lang="de-DE" dirty="0"/>
                        <a:t>O: 5999990</a:t>
                      </a:r>
                    </a:p>
                    <a:p>
                      <a:pPr algn="ctr"/>
                      <a:r>
                        <a:rPr lang="de-DE" dirty="0"/>
                        <a:t>E: 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851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(3)</a:t>
            </a:r>
          </a:p>
        </p:txBody>
      </p:sp>
      <p:sp>
        <p:nvSpPr>
          <p:cNvPr id="3" name="Inhaltsplatzhalter 2"/>
          <p:cNvSpPr>
            <a:spLocks noGrp="1"/>
          </p:cNvSpPr>
          <p:nvPr>
            <p:ph idx="1"/>
          </p:nvPr>
        </p:nvSpPr>
        <p:spPr/>
        <p:txBody>
          <a:bodyPr/>
          <a:lstStyle/>
          <a:p>
            <a:r>
              <a:rPr lang="de-DE" dirty="0"/>
              <a:t>Dritte Zelle (grün unterlegt): erwarteten Wert (E) vom beobachteten (O, für </a:t>
            </a:r>
            <a:r>
              <a:rPr lang="de-DE" i="1" dirty="0" err="1"/>
              <a:t>observed</a:t>
            </a:r>
            <a:r>
              <a:rPr lang="de-DE" dirty="0"/>
              <a:t>) abziehen: 14999950 − 14999957,1 = −7,1</a:t>
            </a:r>
          </a:p>
          <a:p>
            <a:r>
              <a:rPr lang="de-DE" dirty="0"/>
              <a:t>Ergebnis quadrieren: (−7,1)² = 50,41</a:t>
            </a:r>
          </a:p>
          <a:p>
            <a:r>
              <a:rPr lang="de-DE" dirty="0"/>
              <a:t>durch erwarteten Wert teilen: 50,41 / 14999957,1 ≈ 0,00 (3,36 * 10</a:t>
            </a:r>
            <a:r>
              <a:rPr lang="de-DE" baseline="30000" dirty="0"/>
              <a:t>−6</a:t>
            </a:r>
            <a:r>
              <a:rPr lang="de-DE" dirty="0"/>
              <a:t>)</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27</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3419652664"/>
              </p:ext>
            </p:extLst>
          </p:nvPr>
        </p:nvGraphicFramePr>
        <p:xfrm>
          <a:off x="808892" y="3443511"/>
          <a:ext cx="7253653"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E9EDF4"/>
                    </a:solidFill>
                  </a:tcPr>
                </a:tc>
                <a:tc>
                  <a:txBody>
                    <a:bodyPr/>
                    <a:lstStyle/>
                    <a:p>
                      <a:pPr algn="ctr"/>
                      <a:r>
                        <a:rPr lang="de-DE" dirty="0"/>
                        <a:t>O: 10</a:t>
                      </a:r>
                    </a:p>
                    <a:p>
                      <a:pPr algn="ctr"/>
                      <a:r>
                        <a:rPr lang="de-DE" dirty="0"/>
                        <a:t>E: 17,1</a:t>
                      </a:r>
                    </a:p>
                  </a:txBody>
                  <a:tcPr anchor="ctr">
                    <a:solidFill>
                      <a:srgbClr val="E9EDF4"/>
                    </a:solidFill>
                  </a:tcP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solidFill>
                      <a:srgbClr val="92D050"/>
                    </a:solidFill>
                  </a:tcPr>
                </a:tc>
                <a:tc>
                  <a:txBody>
                    <a:bodyPr/>
                    <a:lstStyle/>
                    <a:p>
                      <a:pPr algn="ctr"/>
                      <a:r>
                        <a:rPr lang="de-DE" dirty="0"/>
                        <a:t>O: 5999990</a:t>
                      </a:r>
                    </a:p>
                    <a:p>
                      <a:pPr algn="ctr"/>
                      <a:r>
                        <a:rPr lang="de-DE" dirty="0"/>
                        <a:t>E: 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2142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(4)</a:t>
            </a:r>
          </a:p>
        </p:txBody>
      </p:sp>
      <p:sp>
        <p:nvSpPr>
          <p:cNvPr id="3" name="Inhaltsplatzhalter 2"/>
          <p:cNvSpPr>
            <a:spLocks noGrp="1"/>
          </p:cNvSpPr>
          <p:nvPr>
            <p:ph idx="1"/>
          </p:nvPr>
        </p:nvSpPr>
        <p:spPr/>
        <p:txBody>
          <a:bodyPr/>
          <a:lstStyle/>
          <a:p>
            <a:r>
              <a:rPr lang="de-DE" dirty="0"/>
              <a:t>Vierte Zelle (grün unterlegt): erwarteten Wert (E) vom beobachteten (O, für </a:t>
            </a:r>
            <a:r>
              <a:rPr lang="de-DE" i="1" dirty="0" err="1"/>
              <a:t>observed</a:t>
            </a:r>
            <a:r>
              <a:rPr lang="de-DE" dirty="0"/>
              <a:t>) abziehen: 5999990 − 5999982,9 = 7,1</a:t>
            </a:r>
          </a:p>
          <a:p>
            <a:r>
              <a:rPr lang="de-DE" dirty="0"/>
              <a:t>Ergebnis quadrieren: 7,1² = 50,41</a:t>
            </a:r>
          </a:p>
          <a:p>
            <a:r>
              <a:rPr lang="de-DE" dirty="0"/>
              <a:t>durch erwarteten Wert teilen: 50,41 / 5999982,9 ≈ 0,00 (8,40 * 10</a:t>
            </a:r>
            <a:r>
              <a:rPr lang="de-DE" baseline="30000" dirty="0"/>
              <a:t>−6</a:t>
            </a:r>
            <a:r>
              <a:rPr lang="de-DE" dirty="0"/>
              <a:t>)</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28</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703580939"/>
              </p:ext>
            </p:extLst>
          </p:nvPr>
        </p:nvGraphicFramePr>
        <p:xfrm>
          <a:off x="808892" y="3443511"/>
          <a:ext cx="7253653"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E9EDF4"/>
                    </a:solidFill>
                  </a:tcPr>
                </a:tc>
                <a:tc>
                  <a:txBody>
                    <a:bodyPr/>
                    <a:lstStyle/>
                    <a:p>
                      <a:pPr algn="ctr"/>
                      <a:r>
                        <a:rPr lang="de-DE" dirty="0"/>
                        <a:t>O: 10</a:t>
                      </a:r>
                    </a:p>
                    <a:p>
                      <a:pPr algn="ctr"/>
                      <a:r>
                        <a:rPr lang="de-DE" dirty="0"/>
                        <a:t>E: 17,1</a:t>
                      </a:r>
                    </a:p>
                  </a:txBody>
                  <a:tcPr anchor="ctr">
                    <a:solidFill>
                      <a:srgbClr val="E9EDF4"/>
                    </a:solidFill>
                  </a:tcP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solidFill>
                      <a:srgbClr val="D0D8E8"/>
                    </a:solidFill>
                  </a:tcPr>
                </a:tc>
                <a:tc>
                  <a:txBody>
                    <a:bodyPr/>
                    <a:lstStyle/>
                    <a:p>
                      <a:pPr algn="ctr"/>
                      <a:r>
                        <a:rPr lang="de-DE" dirty="0"/>
                        <a:t>O: 5999990</a:t>
                      </a:r>
                    </a:p>
                    <a:p>
                      <a:pPr algn="ctr"/>
                      <a:r>
                        <a:rPr lang="de-DE" dirty="0"/>
                        <a:t>E: 5999982,9</a:t>
                      </a:r>
                    </a:p>
                  </a:txBody>
                  <a:tcPr anchor="ctr">
                    <a:solidFill>
                      <a:srgbClr val="92D050"/>
                    </a:solidFill>
                  </a:tcP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635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(5)</a:t>
            </a:r>
          </a:p>
        </p:txBody>
      </p:sp>
      <p:sp>
        <p:nvSpPr>
          <p:cNvPr id="3" name="Inhaltsplatzhalter 2"/>
          <p:cNvSpPr>
            <a:spLocks noGrp="1"/>
          </p:cNvSpPr>
          <p:nvPr>
            <p:ph idx="1"/>
          </p:nvPr>
        </p:nvSpPr>
        <p:spPr/>
        <p:txBody>
          <a:bodyPr/>
          <a:lstStyle/>
          <a:p>
            <a:r>
              <a:rPr lang="de-DE" dirty="0"/>
              <a:t>Einzelergebnisse summieren:</a:t>
            </a:r>
            <a:br>
              <a:rPr lang="de-DE" dirty="0"/>
            </a:br>
            <a:r>
              <a:rPr lang="de-DE" dirty="0"/>
              <a:t> 1,18 + 2,95 + 0,00 + 0,00 = 4,13</a:t>
            </a:r>
          </a:p>
          <a:p>
            <a:r>
              <a:rPr lang="de-DE" dirty="0"/>
              <a:t>Rechnet man sauber und rundet nicht zwischendurch (angefangen bei den erwarteten Werten), ergibt sich ein Ergebnis von 4,17.</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29</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1717930130"/>
              </p:ext>
            </p:extLst>
          </p:nvPr>
        </p:nvGraphicFramePr>
        <p:xfrm>
          <a:off x="808892" y="3443511"/>
          <a:ext cx="5912464" cy="1813324"/>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1,19</a:t>
                      </a:r>
                    </a:p>
                  </a:txBody>
                  <a:tcPr anchor="ctr">
                    <a:solidFill>
                      <a:srgbClr val="E9EDF4"/>
                    </a:solidFill>
                  </a:tcPr>
                </a:tc>
                <a:tc>
                  <a:txBody>
                    <a:bodyPr/>
                    <a:lstStyle/>
                    <a:p>
                      <a:pPr algn="ctr"/>
                      <a:r>
                        <a:rPr lang="de-DE" dirty="0"/>
                        <a:t>2,98</a:t>
                      </a:r>
                    </a:p>
                  </a:txBody>
                  <a:tcPr anchor="ctr">
                    <a:solidFill>
                      <a:srgbClr val="E9EDF4"/>
                    </a:solidFill>
                  </a:tcP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0,00</a:t>
                      </a:r>
                    </a:p>
                  </a:txBody>
                  <a:tcPr anchor="ctr">
                    <a:solidFill>
                      <a:srgbClr val="D0D8E8"/>
                    </a:solidFill>
                  </a:tcPr>
                </a:tc>
                <a:tc>
                  <a:txBody>
                    <a:bodyPr/>
                    <a:lstStyle/>
                    <a:p>
                      <a:pPr algn="ctr"/>
                      <a:r>
                        <a:rPr lang="de-DE" dirty="0"/>
                        <a:t>0,00</a:t>
                      </a:r>
                    </a:p>
                  </a:txBody>
                  <a:tcPr anchor="c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003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de-DE" altLang="de-DE">
                <a:ea typeface="ＭＳ Ｐゴシック" panose="020B0600070205080204" pitchFamily="34" charset="-128"/>
              </a:rPr>
              <a:t>Grundprinzip</a:t>
            </a:r>
            <a:endParaRPr lang="en-US" altLang="de-DE">
              <a:ea typeface="ＭＳ Ｐゴシック" panose="020B0600070205080204" pitchFamily="34" charset="-128"/>
            </a:endParaRPr>
          </a:p>
        </p:txBody>
      </p:sp>
      <p:sp>
        <p:nvSpPr>
          <p:cNvPr id="425987" name="Rectangle 3"/>
          <p:cNvSpPr>
            <a:spLocks noGrp="1"/>
          </p:cNvSpPr>
          <p:nvPr>
            <p:ph type="body" idx="4294967295"/>
          </p:nvPr>
        </p:nvSpPr>
        <p:spPr/>
        <p:txBody>
          <a:bodyPr/>
          <a:lstStyle/>
          <a:p>
            <a:pPr>
              <a:defRPr/>
            </a:pPr>
            <a:r>
              <a:rPr lang="de-DE" altLang="de-DE" dirty="0">
                <a:ea typeface="ＭＳ Ｐゴシック" panose="020B0600070205080204" pitchFamily="34" charset="-128"/>
              </a:rPr>
              <a:t>am Anfang: </a:t>
            </a:r>
            <a:r>
              <a:rPr lang="de-DE" altLang="de-DE" b="1" dirty="0">
                <a:ea typeface="ＭＳ Ｐゴシック" panose="020B0600070205080204" pitchFamily="34" charset="-128"/>
              </a:rPr>
              <a:t>Fragestellung</a:t>
            </a:r>
            <a:r>
              <a:rPr lang="de-DE" altLang="de-DE" dirty="0">
                <a:ea typeface="ＭＳ Ｐゴシック" panose="020B0600070205080204" pitchFamily="34" charset="-128"/>
              </a:rPr>
              <a:t> – z.B. soll irgendeine </a:t>
            </a:r>
            <a:r>
              <a:rPr lang="de-DE" altLang="de-DE" b="1" dirty="0">
                <a:ea typeface="ＭＳ Ｐゴシック" panose="020B0600070205080204" pitchFamily="34" charset="-128"/>
              </a:rPr>
              <a:t>Anfangsbeobachtung</a:t>
            </a:r>
            <a:r>
              <a:rPr lang="de-DE" altLang="de-DE" dirty="0">
                <a:ea typeface="ＭＳ Ｐゴシック" panose="020B0600070205080204" pitchFamily="34" charset="-128"/>
              </a:rPr>
              <a:t> erklärt werden</a:t>
            </a:r>
          </a:p>
          <a:p>
            <a:pPr>
              <a:defRPr/>
            </a:pPr>
            <a:r>
              <a:rPr lang="de-DE" altLang="de-DE" b="1" dirty="0">
                <a:ea typeface="ＭＳ Ｐゴシック" panose="020B0600070205080204" pitchFamily="34" charset="-128"/>
              </a:rPr>
              <a:t>Theoriebildung</a:t>
            </a:r>
            <a:r>
              <a:rPr lang="de-DE" altLang="de-DE" dirty="0">
                <a:ea typeface="ＭＳ Ｐゴシック" panose="020B0600070205080204" pitchFamily="34" charset="-128"/>
              </a:rPr>
              <a:t> (unter Einbezug verfügbarer Literatur)</a:t>
            </a:r>
          </a:p>
          <a:p>
            <a:pPr>
              <a:defRPr/>
            </a:pPr>
            <a:r>
              <a:rPr lang="de-DE" altLang="de-DE" dirty="0">
                <a:ea typeface="ＭＳ Ｐゴシック" panose="020B0600070205080204" pitchFamily="34" charset="-128"/>
              </a:rPr>
              <a:t>Ableitung überprüfbarer </a:t>
            </a:r>
            <a:r>
              <a:rPr lang="de-DE" altLang="de-DE" b="1" dirty="0">
                <a:ea typeface="ＭＳ Ｐゴシック" panose="020B0600070205080204" pitchFamily="34" charset="-128"/>
              </a:rPr>
              <a:t>Hypothesen</a:t>
            </a:r>
            <a:r>
              <a:rPr lang="de-DE" altLang="de-DE" dirty="0">
                <a:ea typeface="ＭＳ Ｐゴシック" panose="020B0600070205080204" pitchFamily="34" charset="-128"/>
              </a:rPr>
              <a:t> aus dieser Theorie</a:t>
            </a:r>
          </a:p>
          <a:p>
            <a:pPr>
              <a:defRPr/>
            </a:pPr>
            <a:r>
              <a:rPr lang="de-DE" altLang="de-DE" dirty="0">
                <a:ea typeface="ＭＳ Ｐゴシック" panose="020B0600070205080204" pitchFamily="34" charset="-128"/>
              </a:rPr>
              <a:t>Identifizierung der </a:t>
            </a:r>
            <a:r>
              <a:rPr lang="de-DE" altLang="de-DE" b="1" dirty="0">
                <a:ea typeface="ＭＳ Ｐゴシック" panose="020B0600070205080204" pitchFamily="34" charset="-128"/>
              </a:rPr>
              <a:t>Variablen</a:t>
            </a:r>
            <a:r>
              <a:rPr lang="de-DE" altLang="de-DE" dirty="0">
                <a:ea typeface="ＭＳ Ｐゴシック" panose="020B0600070205080204" pitchFamily="34" charset="-128"/>
              </a:rPr>
              <a:t> und geeigneter Messmethoden</a:t>
            </a:r>
            <a:endParaRPr lang="de-DE" altLang="de-DE" b="1" dirty="0">
              <a:ea typeface="ＭＳ Ｐゴシック" panose="020B0600070205080204" pitchFamily="34" charset="-128"/>
            </a:endParaRPr>
          </a:p>
          <a:p>
            <a:pPr>
              <a:defRPr/>
            </a:pPr>
            <a:r>
              <a:rPr lang="de-DE" altLang="de-DE" b="1" dirty="0">
                <a:ea typeface="ＭＳ Ｐゴシック" panose="020B0600070205080204" pitchFamily="34" charset="-128"/>
              </a:rPr>
              <a:t>Datensammlung</a:t>
            </a:r>
            <a:r>
              <a:rPr lang="de-DE" altLang="de-DE" dirty="0">
                <a:ea typeface="ＭＳ Ｐゴシック" panose="020B0600070205080204" pitchFamily="34" charset="-128"/>
              </a:rPr>
              <a:t> zur Überprüfung der Hypothese(n): Messen der Variablen</a:t>
            </a:r>
          </a:p>
          <a:p>
            <a:pPr>
              <a:defRPr/>
            </a:pPr>
            <a:r>
              <a:rPr lang="de-DE" altLang="de-DE" b="1" dirty="0">
                <a:ea typeface="ＭＳ Ｐゴシック" panose="020B0600070205080204" pitchFamily="34" charset="-128"/>
              </a:rPr>
              <a:t>Datenanalyse</a:t>
            </a:r>
          </a:p>
          <a:p>
            <a:pPr>
              <a:defRPr/>
            </a:pPr>
            <a:r>
              <a:rPr lang="de-DE" altLang="de-DE" b="1" dirty="0">
                <a:ea typeface="ＭＳ Ｐゴシック" panose="020B0600070205080204" pitchFamily="34" charset="-128"/>
              </a:rPr>
              <a:t>Ablehnung</a:t>
            </a:r>
            <a:r>
              <a:rPr lang="de-DE" altLang="de-DE" dirty="0">
                <a:ea typeface="ＭＳ Ｐゴシック" panose="020B0600070205080204" pitchFamily="34" charset="-128"/>
              </a:rPr>
              <a:t> oder </a:t>
            </a:r>
            <a:r>
              <a:rPr lang="de-DE" altLang="de-DE" b="1" dirty="0">
                <a:ea typeface="ＭＳ Ｐゴシック" panose="020B0600070205080204" pitchFamily="34" charset="-128"/>
              </a:rPr>
              <a:t>Bestätigung</a:t>
            </a:r>
            <a:r>
              <a:rPr lang="de-DE" altLang="de-DE" dirty="0">
                <a:ea typeface="ＭＳ Ｐゴシック" panose="020B0600070205080204" pitchFamily="34" charset="-128"/>
              </a:rPr>
              <a:t> der Hypothese(n)</a:t>
            </a:r>
          </a:p>
          <a:p>
            <a:pPr>
              <a:defRPr/>
            </a:pPr>
            <a:r>
              <a:rPr lang="de-DE" altLang="de-DE" dirty="0">
                <a:ea typeface="ＭＳ Ｐゴシック" panose="020B0600070205080204" pitchFamily="34" charset="-128"/>
              </a:rPr>
              <a:t>ggf. Anpassung der Theorie oder neue Theorie</a:t>
            </a:r>
          </a:p>
        </p:txBody>
      </p:sp>
      <p:sp>
        <p:nvSpPr>
          <p:cNvPr id="3" name="Gebogener Pfeil 2"/>
          <p:cNvSpPr/>
          <p:nvPr/>
        </p:nvSpPr>
        <p:spPr>
          <a:xfrm rot="5400000" flipH="1">
            <a:off x="6532685" y="3015761"/>
            <a:ext cx="2778368" cy="2444261"/>
          </a:xfrm>
          <a:prstGeom prst="circularArrow">
            <a:avLst>
              <a:gd name="adj1" fmla="val 5517"/>
              <a:gd name="adj2" fmla="val 880468"/>
              <a:gd name="adj3" fmla="val 20801500"/>
              <a:gd name="adj4" fmla="val 10800000"/>
              <a:gd name="adj5" fmla="val 121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893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5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59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59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59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5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(6)</a:t>
            </a:r>
          </a:p>
        </p:txBody>
      </p:sp>
      <p:sp>
        <p:nvSpPr>
          <p:cNvPr id="3" name="Inhaltsplatzhalter 2"/>
          <p:cNvSpPr>
            <a:spLocks noGrp="1"/>
          </p:cNvSpPr>
          <p:nvPr>
            <p:ph idx="1"/>
          </p:nvPr>
        </p:nvSpPr>
        <p:spPr/>
        <p:txBody>
          <a:bodyPr/>
          <a:lstStyle/>
          <a:p>
            <a:r>
              <a:rPr lang="de-DE" dirty="0"/>
              <a:t>Um festzustellen, ob dieser Wert (4,17) nun statistisch signifikant ist, vergleicht man ihn mit dem Wert, über dem – bei Gültigkeit der Nullhypothese – in der Stichprobenverteilung nur ein bestimmter Prozentsatz der Werte liegt (bei </a:t>
            </a:r>
            <a:r>
              <a:rPr lang="el-GR" i="1" dirty="0"/>
              <a:t>α</a:t>
            </a:r>
            <a:r>
              <a:rPr lang="de-DE" dirty="0"/>
              <a:t>=0,05 z.B. 5%).</a:t>
            </a:r>
          </a:p>
          <a:p>
            <a:r>
              <a:rPr lang="de-DE" dirty="0"/>
              <a:t>Diesen Schwellenwert kann man z.B. mit geeigneter Statistik-Software errechnen oder einer Tabelle entnehmen: </a:t>
            </a:r>
            <a:r>
              <a:rPr lang="de-DE" dirty="0">
                <a:hlinkClick r:id="rId2"/>
              </a:rPr>
              <a:t>https://de.wikipedia.org/wiki/Chi-Quadrat-Test#Tabelle_der_Quantile_der_Chi-Quadrat-Verteilung</a:t>
            </a:r>
            <a:br>
              <a:rPr lang="de-DE" dirty="0"/>
            </a:br>
            <a:r>
              <a:rPr lang="de-DE" dirty="0"/>
              <a:t>Für </a:t>
            </a:r>
            <a:r>
              <a:rPr lang="el-GR" i="1" dirty="0"/>
              <a:t>α</a:t>
            </a:r>
            <a:r>
              <a:rPr lang="de-DE" dirty="0"/>
              <a:t>=0,05 und einen Freiheitsgrad (gilt generell für 2x2-Kontingenztafeln, also Tabellen mit 2 Spalten und 2 Zeilen) ergibt sich ein Schwellenwert von 3,84. Da unser ermittelter Wert von 4,17 darüber liegt, ist er signifikant (</a:t>
            </a:r>
            <a:r>
              <a:rPr lang="de-DE" i="1" dirty="0"/>
              <a:t>p</a:t>
            </a:r>
            <a:r>
              <a:rPr lang="de-DE" dirty="0"/>
              <a:t> &lt; .05).</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30</a:t>
            </a:fld>
            <a:endParaRPr lang="de-DE" altLang="de-DE"/>
          </a:p>
        </p:txBody>
      </p:sp>
    </p:spTree>
    <p:extLst>
      <p:ext uri="{BB962C8B-B14F-4D97-AF65-F5344CB8AC3E}">
        <p14:creationId xmlns:p14="http://schemas.microsoft.com/office/powerpoint/2010/main" val="117772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Stichprobenverteilung</a:t>
            </a:r>
          </a:p>
        </p:txBody>
      </p:sp>
      <p:pic>
        <p:nvPicPr>
          <p:cNvPr id="6" name="Inhaltsplatzhalter 5"/>
          <p:cNvPicPr>
            <a:picLocks noGrp="1" noChangeAspect="1"/>
          </p:cNvPicPr>
          <p:nvPr>
            <p:ph idx="1"/>
          </p:nvPr>
        </p:nvPicPr>
        <p:blipFill>
          <a:blip r:embed="rId2"/>
          <a:stretch>
            <a:fillRect/>
          </a:stretch>
        </p:blipFill>
        <p:spPr>
          <a:xfrm>
            <a:off x="1371623" y="1767900"/>
            <a:ext cx="6646815" cy="4865469"/>
          </a:xfrm>
        </p:spPr>
      </p:pic>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31</a:t>
            </a:fld>
            <a:endParaRPr lang="de-DE" altLang="de-DE"/>
          </a:p>
        </p:txBody>
      </p:sp>
    </p:spTree>
    <p:extLst>
      <p:ext uri="{BB962C8B-B14F-4D97-AF65-F5344CB8AC3E}">
        <p14:creationId xmlns:p14="http://schemas.microsoft.com/office/powerpoint/2010/main" val="283008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p:nvPr>
        </p:nvSpPr>
        <p:spPr/>
        <p:txBody>
          <a:bodyPr/>
          <a:lstStyle/>
          <a:p>
            <a:r>
              <a:rPr lang="de-DE" altLang="de-DE">
                <a:ea typeface="ＭＳ Ｐゴシック" panose="020B0600070205080204" pitchFamily="34" charset="-128"/>
              </a:rPr>
              <a:t>Effektgröße</a:t>
            </a:r>
          </a:p>
        </p:txBody>
      </p:sp>
      <p:sp>
        <p:nvSpPr>
          <p:cNvPr id="33795" name="Inhaltsplatzhalter 2"/>
          <p:cNvSpPr>
            <a:spLocks noGrp="1"/>
          </p:cNvSpPr>
          <p:nvPr>
            <p:ph idx="1"/>
          </p:nvPr>
        </p:nvSpPr>
        <p:spPr/>
        <p:txBody>
          <a:bodyPr/>
          <a:lstStyle/>
          <a:p>
            <a:pPr marL="276225"/>
            <a:r>
              <a:rPr lang="de-DE" altLang="de-DE" dirty="0">
                <a:ea typeface="ＭＳ Ｐゴシック" panose="020B0600070205080204" pitchFamily="34" charset="-128"/>
              </a:rPr>
              <a:t>Chi-Quadrat-Wert ist abhängig von der Stichprobengröße und sagt uns daher leider nichts über die Effektgröße</a:t>
            </a:r>
          </a:p>
          <a:p>
            <a:pPr marL="276225"/>
            <a:r>
              <a:rPr lang="de-DE" altLang="de-DE" dirty="0">
                <a:ea typeface="ＭＳ Ｐゴシック" panose="020B0600070205080204" pitchFamily="34" charset="-128"/>
              </a:rPr>
              <a:t>verschiedene Möglichkeiten:</a:t>
            </a:r>
          </a:p>
          <a:p>
            <a:pPr lvl="1"/>
            <a:r>
              <a:rPr lang="de-DE" altLang="de-DE" dirty="0">
                <a:ea typeface="ＭＳ Ｐゴシック" panose="020B0600070205080204" pitchFamily="34" charset="-128"/>
              </a:rPr>
              <a:t>Korrelationskoeffizient </a:t>
            </a:r>
            <a:r>
              <a:rPr lang="el-GR" altLang="de-DE" i="1" dirty="0">
                <a:latin typeface="Calibri" panose="020F0502020204030204" pitchFamily="34" charset="0"/>
                <a:ea typeface="ＭＳ Ｐゴシック" panose="020B0600070205080204" pitchFamily="34" charset="-128"/>
              </a:rPr>
              <a:t>φ</a:t>
            </a:r>
            <a:r>
              <a:rPr lang="de-DE" altLang="de-DE" dirty="0">
                <a:ea typeface="ＭＳ Ｐゴシック" panose="020B0600070205080204" pitchFamily="34" charset="-128"/>
              </a:rPr>
              <a:t> (Phi) für </a:t>
            </a:r>
            <a:r>
              <a:rPr lang="de-DE" altLang="de-DE" dirty="0" err="1">
                <a:ea typeface="ＭＳ Ｐゴシック" panose="020B0600070205080204" pitchFamily="34" charset="-128"/>
              </a:rPr>
              <a:t>Vierfeldertabellen</a:t>
            </a:r>
            <a:endParaRPr lang="de-DE" altLang="de-DE" dirty="0">
              <a:ea typeface="ＭＳ Ｐゴシック" panose="020B0600070205080204" pitchFamily="34" charset="-128"/>
            </a:endParaRPr>
          </a:p>
          <a:p>
            <a:pPr lvl="1"/>
            <a:r>
              <a:rPr lang="de-DE" altLang="de-DE" dirty="0" err="1">
                <a:ea typeface="ＭＳ Ｐゴシック" panose="020B0600070205080204" pitchFamily="34" charset="-128"/>
              </a:rPr>
              <a:t>Cramérs</a:t>
            </a:r>
            <a:r>
              <a:rPr lang="de-DE" altLang="de-DE" dirty="0">
                <a:ea typeface="ＭＳ Ｐゴシック" panose="020B0600070205080204" pitchFamily="34" charset="-128"/>
              </a:rPr>
              <a:t> </a:t>
            </a:r>
            <a:r>
              <a:rPr lang="de-DE" altLang="de-DE" i="1" dirty="0">
                <a:ea typeface="ＭＳ Ｐゴシック" panose="020B0600070205080204" pitchFamily="34" charset="-128"/>
              </a:rPr>
              <a:t>V</a:t>
            </a:r>
            <a:r>
              <a:rPr lang="de-DE" altLang="de-DE" dirty="0">
                <a:ea typeface="ＭＳ Ｐゴシック" panose="020B0600070205080204" pitchFamily="34" charset="-128"/>
              </a:rPr>
              <a:t> (entspricht bei </a:t>
            </a:r>
            <a:r>
              <a:rPr lang="de-DE" altLang="de-DE" dirty="0" err="1">
                <a:ea typeface="ＭＳ Ｐゴシック" panose="020B0600070205080204" pitchFamily="34" charset="-128"/>
              </a:rPr>
              <a:t>Vierfeldertabellen</a:t>
            </a:r>
            <a:r>
              <a:rPr lang="de-DE" altLang="de-DE" dirty="0">
                <a:ea typeface="ＭＳ Ｐゴシック" panose="020B0600070205080204" pitchFamily="34" charset="-128"/>
              </a:rPr>
              <a:t> </a:t>
            </a:r>
            <a:r>
              <a:rPr lang="el-GR" altLang="de-DE" i="1" dirty="0">
                <a:latin typeface="Calibri" panose="020F0502020204030204" pitchFamily="34" charset="0"/>
                <a:ea typeface="ＭＳ Ｐゴシック" panose="020B0600070205080204" pitchFamily="34" charset="-128"/>
              </a:rPr>
              <a:t>φ</a:t>
            </a:r>
            <a:r>
              <a:rPr lang="de-DE" altLang="de-DE" dirty="0">
                <a:ea typeface="ＭＳ Ｐゴシック" panose="020B0600070205080204" pitchFamily="34" charset="-128"/>
              </a:rPr>
              <a:t>)</a:t>
            </a:r>
          </a:p>
          <a:p>
            <a:pPr lvl="1"/>
            <a:r>
              <a:rPr lang="de-DE" altLang="de-DE" dirty="0">
                <a:ea typeface="ＭＳ Ｐゴシック" panose="020B0600070205080204" pitchFamily="34" charset="-128"/>
              </a:rPr>
              <a:t>Quoten- oder Chancenverhältnis (</a:t>
            </a:r>
            <a:r>
              <a:rPr lang="de-DE" altLang="de-DE" i="1" dirty="0" err="1">
                <a:ea typeface="ＭＳ Ｐゴシック" panose="020B0600070205080204" pitchFamily="34" charset="-128"/>
              </a:rPr>
              <a:t>odds</a:t>
            </a:r>
            <a:r>
              <a:rPr lang="de-DE" altLang="de-DE" i="1" dirty="0">
                <a:ea typeface="ＭＳ Ｐゴシック" panose="020B0600070205080204" pitchFamily="34" charset="-128"/>
              </a:rPr>
              <a:t> </a:t>
            </a:r>
            <a:r>
              <a:rPr lang="de-DE" altLang="de-DE" i="1" dirty="0" err="1">
                <a:ea typeface="ＭＳ Ｐゴシック" panose="020B0600070205080204" pitchFamily="34" charset="-128"/>
              </a:rPr>
              <a:t>ratio</a:t>
            </a:r>
            <a:r>
              <a:rPr lang="de-DE" altLang="de-DE" dirty="0">
                <a:ea typeface="ＭＳ Ｐゴシック" panose="020B0600070205080204" pitchFamily="34" charset="-128"/>
              </a:rPr>
              <a:t>)</a:t>
            </a:r>
          </a:p>
        </p:txBody>
      </p:sp>
      <p:sp>
        <p:nvSpPr>
          <p:cNvPr id="33796"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33797"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A98297-6516-49A6-B80F-BB7D88B19852}" type="slidenum">
              <a:rPr lang="de-DE" altLang="de-DE" sz="1000" smtClean="0">
                <a:solidFill>
                  <a:srgbClr val="969696"/>
                </a:solidFill>
                <a:latin typeface="Helvetica Neue"/>
              </a:rPr>
              <a:pPr/>
              <a:t>32</a:t>
            </a:fld>
            <a:endParaRPr lang="de-DE" altLang="de-DE" sz="1000">
              <a:solidFill>
                <a:srgbClr val="969696"/>
              </a:solidFill>
              <a:latin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a:xfrm>
            <a:off x="627063" y="3246438"/>
            <a:ext cx="8135937" cy="900112"/>
          </a:xfrm>
        </p:spPr>
        <p:txBody>
          <a:bodyPr/>
          <a:lstStyle/>
          <a:p>
            <a:pPr eaLnBrk="1" hangingPunct="1"/>
            <a:r>
              <a:rPr lang="en-US" altLang="de-DE" i="1" dirty="0">
                <a:ea typeface="ＭＳ Ｐゴシック" panose="020B0600070205080204" pitchFamily="34" charset="-128"/>
              </a:rPr>
              <a:t>G</a:t>
            </a:r>
            <a:r>
              <a:rPr lang="en-US" altLang="de-DE" dirty="0">
                <a:ea typeface="ＭＳ Ｐゴシック" panose="020B0600070205080204" pitchFamily="34" charset="-128"/>
              </a:rPr>
              <a:t>-Test</a:t>
            </a:r>
            <a:endParaRPr lang="de-DE" altLang="de-DE" dirty="0">
              <a:ea typeface="ＭＳ Ｐゴシック" panose="020B0600070205080204" pitchFamily="34" charset="-128"/>
            </a:endParaRPr>
          </a:p>
        </p:txBody>
      </p:sp>
    </p:spTree>
    <p:extLst>
      <p:ext uri="{BB962C8B-B14F-4D97-AF65-F5344CB8AC3E}">
        <p14:creationId xmlns:p14="http://schemas.microsoft.com/office/powerpoint/2010/main" val="1826269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i="1" dirty="0"/>
              <a:t>G</a:t>
            </a:r>
            <a:r>
              <a:rPr lang="de-DE" dirty="0"/>
              <a:t>-Test (Log-</a:t>
            </a:r>
            <a:r>
              <a:rPr lang="de-DE" dirty="0" err="1"/>
              <a:t>Likelihood</a:t>
            </a:r>
            <a:r>
              <a:rPr lang="de-DE" dirty="0"/>
              <a:t>-Test)</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generell sinnvoller als Chi-Quadrat-Test, aber noch immer weniger verbreitet (außer z.B. in der Computer- und Korpuslinguistik), da von Hand etwas schwieriger zu berechnen</a:t>
                </a:r>
              </a:p>
              <a:p>
                <a:r>
                  <a:rPr lang="de-DE" dirty="0"/>
                  <a:t>Chi-Quadrat-Test ist eigentlich nur eine Approximation des </a:t>
                </a:r>
                <a:r>
                  <a:rPr lang="de-DE" i="1" dirty="0"/>
                  <a:t>G</a:t>
                </a:r>
                <a:r>
                  <a:rPr lang="de-DE" dirty="0"/>
                  <a:t>-Tests</a:t>
                </a:r>
              </a:p>
              <a:p>
                <a:r>
                  <a:rPr lang="de-DE" dirty="0"/>
                  <a:t>bei sehr kleinen Stichproben ist der exakte Fisher-Test vorzuziehen</a:t>
                </a:r>
              </a:p>
              <a:p>
                <a:r>
                  <a:rPr lang="de-DE" dirty="0"/>
                  <a:t>lässt sich ebenso wie der Chi-Quadrat-Test als Anpassungs- oder Unabhängigkeitstest verwenden</a:t>
                </a:r>
              </a:p>
              <a:p>
                <a:r>
                  <a:rPr lang="de-DE" dirty="0"/>
                  <a:t>Teststatistik ebenfalls </a:t>
                </a:r>
                <a:r>
                  <a:rPr lang="de-DE" dirty="0" err="1"/>
                  <a:t>chi</a:t>
                </a:r>
                <a:r>
                  <a:rPr lang="de-DE" dirty="0"/>
                  <a:t>-quadrat-verteilt</a:t>
                </a:r>
              </a:p>
              <a:p>
                <a:r>
                  <a:rPr lang="de-DE" dirty="0"/>
                  <a:t>Formel:</a:t>
                </a:r>
                <a:br>
                  <a:rPr lang="de-DE" dirty="0"/>
                </a:br>
                <a:br>
                  <a:rPr lang="de-DE" dirty="0"/>
                </a:br>
                <a14:m>
                  <m:oMath xmlns:m="http://schemas.openxmlformats.org/officeDocument/2006/math">
                    <m:r>
                      <a:rPr lang="de-DE" b="0" i="1" smtClean="0">
                        <a:latin typeface="Cambria Math" panose="02040503050406030204" pitchFamily="18" charset="0"/>
                      </a:rPr>
                      <m:t>𝐺</m:t>
                    </m:r>
                    <m:r>
                      <a:rPr lang="de-DE" b="0" i="1" smtClean="0">
                        <a:latin typeface="Cambria Math" panose="02040503050406030204" pitchFamily="18" charset="0"/>
                      </a:rPr>
                      <m:t>=2</m:t>
                    </m:r>
                    <m:r>
                      <m:rPr>
                        <m:nor/>
                      </m:rPr>
                      <a:rPr lang="de-DE"/>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𝑏𝑒𝑜𝑏𝑎𝑐h𝑡𝑒𝑡</m:t>
                            </m:r>
                          </m:e>
                          <m:sub>
                            <m:r>
                              <a:rPr lang="de-DE" b="0" i="1" smtClean="0">
                                <a:latin typeface="Cambria Math" panose="02040503050406030204" pitchFamily="18" charset="0"/>
                              </a:rPr>
                              <m:t>𝑖</m:t>
                            </m:r>
                          </m:sub>
                        </m:sSub>
                        <m:r>
                          <m:rPr>
                            <m:nor/>
                          </m:rPr>
                          <a:rPr lang="de-DE"/>
                          <m:t>⋅</m:t>
                        </m:r>
                        <m:func>
                          <m:funcPr>
                            <m:ctrlPr>
                              <a:rPr lang="de-DE" i="1" smtClean="0">
                                <a:latin typeface="Cambria Math" panose="02040503050406030204" pitchFamily="18" charset="0"/>
                              </a:rPr>
                            </m:ctrlPr>
                          </m:funcPr>
                          <m:fName>
                            <m:r>
                              <m:rPr>
                                <m:sty m:val="p"/>
                              </m:rPr>
                              <a:rPr lang="de-DE" i="0" smtClean="0">
                                <a:latin typeface="Cambria Math" panose="02040503050406030204" pitchFamily="18" charset="0"/>
                              </a:rPr>
                              <m:t>ln</m:t>
                            </m:r>
                          </m:fName>
                          <m:e>
                            <m:d>
                              <m:dPr>
                                <m:ctrlPr>
                                  <a:rPr lang="de-DE" i="1" smtClean="0">
                                    <a:latin typeface="Cambria Math" panose="02040503050406030204" pitchFamily="18" charset="0"/>
                                  </a:rPr>
                                </m:ctrlPr>
                              </m:dPr>
                              <m:e>
                                <m:box>
                                  <m:boxPr>
                                    <m:ctrlPr>
                                      <a:rPr lang="de-DE" i="1">
                                        <a:latin typeface="Cambria Math" panose="02040503050406030204" pitchFamily="18" charset="0"/>
                                      </a:rPr>
                                    </m:ctrlPr>
                                  </m:boxPr>
                                  <m:e>
                                    <m:argPr>
                                      <m:argSz m:val="-1"/>
                                    </m:argPr>
                                    <m:f>
                                      <m:fPr>
                                        <m:ctrlPr>
                                          <a:rPr lang="de-DE" i="1">
                                            <a:latin typeface="Cambria Math" panose="02040503050406030204" pitchFamily="18" charset="0"/>
                                          </a:rPr>
                                        </m:ctrlPr>
                                      </m:fPr>
                                      <m:num>
                                        <m:sSub>
                                          <m:sSubPr>
                                            <m:ctrlPr>
                                              <a:rPr lang="de-DE" i="1">
                                                <a:latin typeface="Cambria Math" panose="02040503050406030204" pitchFamily="18" charset="0"/>
                                              </a:rPr>
                                            </m:ctrlPr>
                                          </m:sSubPr>
                                          <m:e>
                                            <m:r>
                                              <a:rPr lang="de-DE" i="1">
                                                <a:latin typeface="Cambria Math" panose="02040503050406030204" pitchFamily="18" charset="0"/>
                                              </a:rPr>
                                              <m:t>𝑏𝑒𝑜𝑏𝑎𝑐h𝑡𝑒𝑡</m:t>
                                            </m:r>
                                          </m:e>
                                          <m:sub>
                                            <m:r>
                                              <a:rPr lang="de-DE" i="1">
                                                <a:latin typeface="Cambria Math" panose="02040503050406030204" pitchFamily="18" charset="0"/>
                                              </a:rPr>
                                              <m:t>𝑖</m:t>
                                            </m:r>
                                          </m:sub>
                                        </m:sSub>
                                      </m:num>
                                      <m:den>
                                        <m:sSub>
                                          <m:sSubPr>
                                            <m:ctrlPr>
                                              <a:rPr lang="de-DE" i="1">
                                                <a:latin typeface="Cambria Math" panose="02040503050406030204" pitchFamily="18" charset="0"/>
                                              </a:rPr>
                                            </m:ctrlPr>
                                          </m:sSubPr>
                                          <m:e>
                                            <m:r>
                                              <a:rPr lang="de-DE" i="1">
                                                <a:latin typeface="Cambria Math" panose="02040503050406030204" pitchFamily="18" charset="0"/>
                                              </a:rPr>
                                              <m:t>𝑒𝑟𝑤𝑎𝑟𝑡𝑒𝑡</m:t>
                                            </m:r>
                                          </m:e>
                                          <m:sub>
                                            <m:r>
                                              <a:rPr lang="de-DE" i="1">
                                                <a:latin typeface="Cambria Math" panose="02040503050406030204" pitchFamily="18" charset="0"/>
                                              </a:rPr>
                                              <m:t>𝑖</m:t>
                                            </m:r>
                                          </m:sub>
                                        </m:sSub>
                                      </m:den>
                                    </m:f>
                                  </m:e>
                                </m:box>
                              </m:e>
                            </m:d>
                          </m:e>
                        </m:func>
                      </m:e>
                    </m:nary>
                  </m:oMath>
                </a14:m>
                <a:endParaRPr lang="de-DE" dirty="0"/>
              </a:p>
              <a:p>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2172" t="-2613" r="-599" b="-20633"/>
                </a:stretch>
              </a:blipFill>
            </p:spPr>
            <p:txBody>
              <a:bodyPr/>
              <a:lstStyle/>
              <a:p>
                <a:r>
                  <a:rPr lang="de-DE">
                    <a:noFill/>
                  </a:rPr>
                  <a:t> </a:t>
                </a:r>
              </a:p>
            </p:txBody>
          </p:sp>
        </mc:Fallback>
      </mc:AlternateContent>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AC7DF933-999E-4F12-A512-2AC85F4047F8}" type="slidenum">
              <a:rPr lang="de-DE" altLang="de-DE" smtClean="0"/>
              <a:pPr>
                <a:defRPr/>
              </a:pPr>
              <a:t>34</a:t>
            </a:fld>
            <a:endParaRPr lang="de-DE" altLang="de-DE"/>
          </a:p>
        </p:txBody>
      </p:sp>
    </p:spTree>
    <p:extLst>
      <p:ext uri="{BB962C8B-B14F-4D97-AF65-F5344CB8AC3E}">
        <p14:creationId xmlns:p14="http://schemas.microsoft.com/office/powerpoint/2010/main" val="3850962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(1)</a:t>
            </a:r>
          </a:p>
        </p:txBody>
      </p:sp>
      <p:sp>
        <p:nvSpPr>
          <p:cNvPr id="3" name="Inhaltsplatzhalter 2"/>
          <p:cNvSpPr>
            <a:spLocks noGrp="1"/>
          </p:cNvSpPr>
          <p:nvPr>
            <p:ph idx="1"/>
          </p:nvPr>
        </p:nvSpPr>
        <p:spPr/>
        <p:txBody>
          <a:bodyPr/>
          <a:lstStyle/>
          <a:p>
            <a:r>
              <a:rPr lang="de-DE" dirty="0"/>
              <a:t>Erste Zelle (grün unterlegt): beobachteten Wert (O) durch erwarteten (E) teilen: 50 / 42,9 ≈ 1,17</a:t>
            </a:r>
          </a:p>
          <a:p>
            <a:r>
              <a:rPr lang="de-DE" dirty="0"/>
              <a:t>natürlichen Logarithmus des Ergebnisses berechnen: </a:t>
            </a:r>
            <a:r>
              <a:rPr lang="de-DE" dirty="0" err="1"/>
              <a:t>ln</a:t>
            </a:r>
            <a:r>
              <a:rPr lang="de-DE" dirty="0"/>
              <a:t>(1,17) ≈ 0,16</a:t>
            </a:r>
          </a:p>
          <a:p>
            <a:r>
              <a:rPr lang="de-DE" dirty="0"/>
              <a:t>mit beobachtetem Wert multiplizieren: 0,16 * 50 = 8</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35</a:t>
            </a:fld>
            <a:endParaRPr lang="de-DE" altLang="de-DE"/>
          </a:p>
        </p:txBody>
      </p:sp>
      <p:graphicFrame>
        <p:nvGraphicFramePr>
          <p:cNvPr id="8" name="Tabelle 7"/>
          <p:cNvGraphicFramePr>
            <a:graphicFrameLocks noGrp="1"/>
          </p:cNvGraphicFramePr>
          <p:nvPr/>
        </p:nvGraphicFramePr>
        <p:xfrm>
          <a:off x="808893" y="3443511"/>
          <a:ext cx="7253652"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2">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92D050"/>
                    </a:solidFill>
                  </a:tcPr>
                </a:tc>
                <a:tc>
                  <a:txBody>
                    <a:bodyPr/>
                    <a:lstStyle/>
                    <a:p>
                      <a:pPr algn="ctr"/>
                      <a:r>
                        <a:rPr lang="de-DE" dirty="0"/>
                        <a:t>O: 10</a:t>
                      </a:r>
                    </a:p>
                    <a:p>
                      <a:pPr algn="ctr"/>
                      <a:r>
                        <a:rPr lang="de-DE" dirty="0"/>
                        <a:t>E: 17,1</a:t>
                      </a:r>
                    </a:p>
                  </a:txBody>
                  <a:tcPr anchor="ct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tc>
                <a:tc>
                  <a:txBody>
                    <a:bodyPr/>
                    <a:lstStyle/>
                    <a:p>
                      <a:pPr algn="ctr"/>
                      <a:r>
                        <a:rPr lang="de-DE" dirty="0"/>
                        <a:t>O: 5999990</a:t>
                      </a:r>
                    </a:p>
                    <a:p>
                      <a:pPr algn="ctr"/>
                      <a:r>
                        <a:rPr lang="de-DE" dirty="0"/>
                        <a:t>E: 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0809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(2)</a:t>
            </a:r>
          </a:p>
        </p:txBody>
      </p:sp>
      <p:sp>
        <p:nvSpPr>
          <p:cNvPr id="3" name="Inhaltsplatzhalter 2"/>
          <p:cNvSpPr>
            <a:spLocks noGrp="1"/>
          </p:cNvSpPr>
          <p:nvPr>
            <p:ph idx="1"/>
          </p:nvPr>
        </p:nvSpPr>
        <p:spPr/>
        <p:txBody>
          <a:bodyPr/>
          <a:lstStyle/>
          <a:p>
            <a:r>
              <a:rPr lang="de-DE" dirty="0"/>
              <a:t>Zweite Zelle (grün unterlegt): beobachteten Wert (O) durch erwarteten (E) teilen: 10 / 17,1 ≈ 0,58</a:t>
            </a:r>
          </a:p>
          <a:p>
            <a:r>
              <a:rPr lang="de-DE" dirty="0"/>
              <a:t>natürlichen Logarithmus des Ergebnisses berechnen: </a:t>
            </a:r>
            <a:r>
              <a:rPr lang="de-DE" dirty="0" err="1"/>
              <a:t>ln</a:t>
            </a:r>
            <a:r>
              <a:rPr lang="de-DE" dirty="0"/>
              <a:t>(0,58) ≈ −0,54</a:t>
            </a:r>
          </a:p>
          <a:p>
            <a:r>
              <a:rPr lang="de-DE" dirty="0"/>
              <a:t>mit beobachtetem Wert multiplizieren: −0,54 * 10 = −5,4</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36</a:t>
            </a:fld>
            <a:endParaRPr lang="de-DE" altLang="de-DE"/>
          </a:p>
        </p:txBody>
      </p:sp>
      <p:graphicFrame>
        <p:nvGraphicFramePr>
          <p:cNvPr id="8" name="Tabelle 7"/>
          <p:cNvGraphicFramePr>
            <a:graphicFrameLocks noGrp="1"/>
          </p:cNvGraphicFramePr>
          <p:nvPr/>
        </p:nvGraphicFramePr>
        <p:xfrm>
          <a:off x="808892" y="3443511"/>
          <a:ext cx="7253653"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E9EDF4"/>
                    </a:solidFill>
                  </a:tcPr>
                </a:tc>
                <a:tc>
                  <a:txBody>
                    <a:bodyPr/>
                    <a:lstStyle/>
                    <a:p>
                      <a:pPr algn="ctr"/>
                      <a:r>
                        <a:rPr lang="de-DE" dirty="0"/>
                        <a:t>O: 10</a:t>
                      </a:r>
                    </a:p>
                    <a:p>
                      <a:pPr algn="ctr"/>
                      <a:r>
                        <a:rPr lang="de-DE" dirty="0"/>
                        <a:t>E: 17,1</a:t>
                      </a:r>
                    </a:p>
                  </a:txBody>
                  <a:tcPr anchor="ctr">
                    <a:solidFill>
                      <a:srgbClr val="92D050"/>
                    </a:solidFill>
                  </a:tcP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tc>
                <a:tc>
                  <a:txBody>
                    <a:bodyPr/>
                    <a:lstStyle/>
                    <a:p>
                      <a:pPr algn="ctr"/>
                      <a:r>
                        <a:rPr lang="de-DE" dirty="0"/>
                        <a:t>O: 5999990</a:t>
                      </a:r>
                    </a:p>
                    <a:p>
                      <a:pPr algn="ctr"/>
                      <a:r>
                        <a:rPr lang="de-DE" dirty="0"/>
                        <a:t>E: 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3439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(3)</a:t>
            </a:r>
          </a:p>
        </p:txBody>
      </p:sp>
      <p:sp>
        <p:nvSpPr>
          <p:cNvPr id="3" name="Inhaltsplatzhalter 2"/>
          <p:cNvSpPr>
            <a:spLocks noGrp="1"/>
          </p:cNvSpPr>
          <p:nvPr>
            <p:ph idx="1"/>
          </p:nvPr>
        </p:nvSpPr>
        <p:spPr/>
        <p:txBody>
          <a:bodyPr/>
          <a:lstStyle/>
          <a:p>
            <a:r>
              <a:rPr lang="de-DE" dirty="0"/>
              <a:t>Dritte Zelle (grün unterlegt): beobachteten Wert (O) durch erwarteten (E) teilen: 14999950 / 14999957,1 ≈ 1,00</a:t>
            </a:r>
          </a:p>
          <a:p>
            <a:r>
              <a:rPr lang="de-DE" dirty="0"/>
              <a:t>natürlichen Logarithmus des Ergebnisses berechnen: </a:t>
            </a:r>
            <a:r>
              <a:rPr lang="de-DE" dirty="0" err="1"/>
              <a:t>ln</a:t>
            </a:r>
            <a:r>
              <a:rPr lang="de-DE" dirty="0"/>
              <a:t>(1) = 0</a:t>
            </a:r>
          </a:p>
          <a:p>
            <a:r>
              <a:rPr lang="de-DE" dirty="0"/>
              <a:t>mit beobachtetem Wert multiplizieren: bleibt 0</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37</a:t>
            </a:fld>
            <a:endParaRPr lang="de-DE" altLang="de-DE"/>
          </a:p>
        </p:txBody>
      </p:sp>
      <p:graphicFrame>
        <p:nvGraphicFramePr>
          <p:cNvPr id="8" name="Tabelle 7"/>
          <p:cNvGraphicFramePr>
            <a:graphicFrameLocks noGrp="1"/>
          </p:cNvGraphicFramePr>
          <p:nvPr/>
        </p:nvGraphicFramePr>
        <p:xfrm>
          <a:off x="808892" y="3443511"/>
          <a:ext cx="7253653"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E9EDF4"/>
                    </a:solidFill>
                  </a:tcPr>
                </a:tc>
                <a:tc>
                  <a:txBody>
                    <a:bodyPr/>
                    <a:lstStyle/>
                    <a:p>
                      <a:pPr algn="ctr"/>
                      <a:r>
                        <a:rPr lang="de-DE" dirty="0"/>
                        <a:t>O: 10</a:t>
                      </a:r>
                    </a:p>
                    <a:p>
                      <a:pPr algn="ctr"/>
                      <a:r>
                        <a:rPr lang="de-DE" dirty="0"/>
                        <a:t>E: 17,1</a:t>
                      </a:r>
                    </a:p>
                  </a:txBody>
                  <a:tcPr anchor="ctr">
                    <a:solidFill>
                      <a:srgbClr val="E9EDF4"/>
                    </a:solidFill>
                  </a:tcP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solidFill>
                      <a:srgbClr val="92D050"/>
                    </a:solidFill>
                  </a:tcPr>
                </a:tc>
                <a:tc>
                  <a:txBody>
                    <a:bodyPr/>
                    <a:lstStyle/>
                    <a:p>
                      <a:pPr algn="ctr"/>
                      <a:r>
                        <a:rPr lang="de-DE" dirty="0"/>
                        <a:t>O: 5999990</a:t>
                      </a:r>
                    </a:p>
                    <a:p>
                      <a:pPr algn="ctr"/>
                      <a:r>
                        <a:rPr lang="de-DE" dirty="0"/>
                        <a:t>E: 5999982,9</a:t>
                      </a:r>
                    </a:p>
                  </a:txBody>
                  <a:tcPr anchor="ct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00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(4)</a:t>
            </a:r>
          </a:p>
        </p:txBody>
      </p:sp>
      <p:sp>
        <p:nvSpPr>
          <p:cNvPr id="3" name="Inhaltsplatzhalter 2"/>
          <p:cNvSpPr>
            <a:spLocks noGrp="1"/>
          </p:cNvSpPr>
          <p:nvPr>
            <p:ph idx="1"/>
          </p:nvPr>
        </p:nvSpPr>
        <p:spPr/>
        <p:txBody>
          <a:bodyPr/>
          <a:lstStyle/>
          <a:p>
            <a:r>
              <a:rPr lang="de-DE" dirty="0"/>
              <a:t>Vierte Zelle (grün unterlegt): beobachteten Wert (O) durch erwarteten (E) teilen: 5999990 / 5999982,9 ≈ 1,00</a:t>
            </a:r>
          </a:p>
          <a:p>
            <a:r>
              <a:rPr lang="de-DE" dirty="0"/>
              <a:t>natürlichen Logarithmus des Ergebnisses berechnen: </a:t>
            </a:r>
            <a:r>
              <a:rPr lang="de-DE" dirty="0" err="1"/>
              <a:t>ln</a:t>
            </a:r>
            <a:r>
              <a:rPr lang="de-DE" dirty="0"/>
              <a:t>(1) = 0</a:t>
            </a:r>
          </a:p>
          <a:p>
            <a:r>
              <a:rPr lang="de-DE" dirty="0"/>
              <a:t>mit beobachtetem Wert multiplizieren: bleibt 0</a:t>
            </a:r>
            <a:br>
              <a:rPr lang="de-DE" dirty="0"/>
            </a:br>
            <a:r>
              <a:rPr lang="de-DE" dirty="0"/>
              <a:t> </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38</a:t>
            </a:fld>
            <a:endParaRPr lang="de-DE" altLang="de-DE"/>
          </a:p>
        </p:txBody>
      </p:sp>
      <p:graphicFrame>
        <p:nvGraphicFramePr>
          <p:cNvPr id="8" name="Tabelle 7"/>
          <p:cNvGraphicFramePr>
            <a:graphicFrameLocks noGrp="1"/>
          </p:cNvGraphicFramePr>
          <p:nvPr/>
        </p:nvGraphicFramePr>
        <p:xfrm>
          <a:off x="808892" y="3443511"/>
          <a:ext cx="7253653" cy="2822306"/>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gridCol w="1341189">
                  <a:extLst>
                    <a:ext uri="{9D8B030D-6E8A-4147-A177-3AD203B41FA5}">
                      <a16:colId xmlns:a16="http://schemas.microsoft.com/office/drawing/2014/main" val="20004"/>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tc rowSpan="2">
                  <a:txBody>
                    <a:bodyPr/>
                    <a:lstStyle/>
                    <a:p>
                      <a:pPr algn="ctr"/>
                      <a:r>
                        <a:rPr lang="de-DE" b="0" dirty="0">
                          <a:solidFill>
                            <a:schemeClr val="tx1"/>
                          </a:solidFill>
                        </a:rPr>
                        <a:t>Summe</a:t>
                      </a:r>
                    </a:p>
                  </a:txBody>
                  <a:tcPr anchor="ctr">
                    <a:solidFill>
                      <a:schemeClr val="bg1"/>
                    </a:solidFill>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tc vMerge="1">
                  <a:txBody>
                    <a:bodyPr/>
                    <a:lstStyle/>
                    <a:p>
                      <a:pPr algn="ctr"/>
                      <a:endParaRPr lang="de-DE" dirty="0"/>
                    </a:p>
                  </a:txBody>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50</a:t>
                      </a:r>
                    </a:p>
                    <a:p>
                      <a:pPr algn="ctr"/>
                      <a:r>
                        <a:rPr lang="de-DE" dirty="0"/>
                        <a:t>E: 42,9</a:t>
                      </a:r>
                    </a:p>
                  </a:txBody>
                  <a:tcPr anchor="ctr">
                    <a:solidFill>
                      <a:srgbClr val="E9EDF4"/>
                    </a:solidFill>
                  </a:tcPr>
                </a:tc>
                <a:tc>
                  <a:txBody>
                    <a:bodyPr/>
                    <a:lstStyle/>
                    <a:p>
                      <a:pPr algn="ctr"/>
                      <a:r>
                        <a:rPr lang="de-DE" dirty="0"/>
                        <a:t>O: 10</a:t>
                      </a:r>
                    </a:p>
                    <a:p>
                      <a:pPr algn="ctr"/>
                      <a:r>
                        <a:rPr lang="de-DE" dirty="0"/>
                        <a:t>E: 17,1</a:t>
                      </a:r>
                    </a:p>
                  </a:txBody>
                  <a:tcPr anchor="ctr">
                    <a:solidFill>
                      <a:srgbClr val="E9EDF4"/>
                    </a:solidFill>
                  </a:tcPr>
                </a:tc>
                <a:tc>
                  <a:txBody>
                    <a:bodyPr/>
                    <a:lstStyle/>
                    <a:p>
                      <a:pPr algn="ctr"/>
                      <a:r>
                        <a:rPr lang="de-DE" dirty="0"/>
                        <a:t>60</a:t>
                      </a:r>
                    </a:p>
                  </a:txBody>
                  <a:tcPr anchor="ct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O: 14999950</a:t>
                      </a:r>
                    </a:p>
                    <a:p>
                      <a:pPr algn="ctr"/>
                      <a:r>
                        <a:rPr lang="de-DE" dirty="0"/>
                        <a:t>E: 14999957,1</a:t>
                      </a:r>
                    </a:p>
                  </a:txBody>
                  <a:tcPr anchor="ctr">
                    <a:solidFill>
                      <a:srgbClr val="D0D8E8"/>
                    </a:solidFill>
                  </a:tcPr>
                </a:tc>
                <a:tc>
                  <a:txBody>
                    <a:bodyPr/>
                    <a:lstStyle/>
                    <a:p>
                      <a:pPr algn="ctr"/>
                      <a:r>
                        <a:rPr lang="de-DE" dirty="0"/>
                        <a:t>O: 5999990</a:t>
                      </a:r>
                    </a:p>
                    <a:p>
                      <a:pPr algn="ctr"/>
                      <a:r>
                        <a:rPr lang="de-DE" dirty="0"/>
                        <a:t>E: 5999982,9</a:t>
                      </a:r>
                    </a:p>
                  </a:txBody>
                  <a:tcPr anchor="ctr">
                    <a:solidFill>
                      <a:srgbClr val="92D050"/>
                    </a:solidFill>
                  </a:tcPr>
                </a:tc>
                <a:tc>
                  <a:txBody>
                    <a:bodyPr/>
                    <a:lstStyle/>
                    <a:p>
                      <a:pPr algn="ctr"/>
                      <a:r>
                        <a:rPr lang="de-DE" dirty="0"/>
                        <a:t>20999940</a:t>
                      </a:r>
                    </a:p>
                  </a:txBody>
                  <a:tcPr anchor="ctr"/>
                </a:tc>
                <a:extLst>
                  <a:ext uri="{0D108BD9-81ED-4DB2-BD59-A6C34878D82A}">
                    <a16:rowId xmlns:a16="http://schemas.microsoft.com/office/drawing/2014/main" val="10003"/>
                  </a:ext>
                </a:extLst>
              </a:tr>
              <a:tr h="455629">
                <a:tc gridSpan="2">
                  <a:txBody>
                    <a:bodyPr/>
                    <a:lstStyle/>
                    <a:p>
                      <a:pPr algn="ctr"/>
                      <a:r>
                        <a:rPr lang="de-DE" dirty="0"/>
                        <a:t>Summe</a:t>
                      </a:r>
                    </a:p>
                  </a:txBody>
                  <a:tcPr anchor="ctr">
                    <a:solidFill>
                      <a:schemeClr val="bg1"/>
                    </a:solidFill>
                  </a:tcPr>
                </a:tc>
                <a:tc hMerge="1">
                  <a:txBody>
                    <a:bodyPr/>
                    <a:lstStyle/>
                    <a:p>
                      <a:pPr algn="ctr"/>
                      <a:endParaRPr lang="de-DE" dirty="0"/>
                    </a:p>
                  </a:txBody>
                  <a:tcPr anchor="ctr"/>
                </a:tc>
                <a:tc>
                  <a:txBody>
                    <a:bodyPr/>
                    <a:lstStyle/>
                    <a:p>
                      <a:pPr algn="ctr"/>
                      <a:r>
                        <a:rPr lang="de-DE" dirty="0"/>
                        <a:t>15000000</a:t>
                      </a:r>
                    </a:p>
                  </a:txBody>
                  <a:tcPr anchor="ctr"/>
                </a:tc>
                <a:tc>
                  <a:txBody>
                    <a:bodyPr/>
                    <a:lstStyle/>
                    <a:p>
                      <a:pPr algn="ctr"/>
                      <a:r>
                        <a:rPr lang="de-DE" dirty="0"/>
                        <a:t>6000000</a:t>
                      </a:r>
                    </a:p>
                  </a:txBody>
                  <a:tcPr anchor="ctr"/>
                </a:tc>
                <a:tc>
                  <a:txBody>
                    <a:bodyPr/>
                    <a:lstStyle/>
                    <a:p>
                      <a:pPr algn="ctr"/>
                      <a:r>
                        <a:rPr lang="de-DE" dirty="0"/>
                        <a:t>n = 21000000</a:t>
                      </a:r>
                    </a:p>
                  </a:txBody>
                  <a:tcPr anchor="ctr">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6832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(5)</a:t>
            </a:r>
          </a:p>
        </p:txBody>
      </p:sp>
      <p:sp>
        <p:nvSpPr>
          <p:cNvPr id="3" name="Inhaltsplatzhalter 2"/>
          <p:cNvSpPr>
            <a:spLocks noGrp="1"/>
          </p:cNvSpPr>
          <p:nvPr>
            <p:ph idx="1"/>
          </p:nvPr>
        </p:nvSpPr>
        <p:spPr/>
        <p:txBody>
          <a:bodyPr/>
          <a:lstStyle/>
          <a:p>
            <a:r>
              <a:rPr lang="de-DE" dirty="0"/>
              <a:t>Einzelergebnisse summieren und verdoppeln:</a:t>
            </a:r>
            <a:br>
              <a:rPr lang="de-DE" dirty="0"/>
            </a:br>
            <a:r>
              <a:rPr lang="de-DE" dirty="0"/>
              <a:t> (8 − 5,4 + 0 + 0) * 2 = 5,2</a:t>
            </a:r>
          </a:p>
          <a:p>
            <a:r>
              <a:rPr lang="de-DE" dirty="0"/>
              <a:t>Rechnet man sauber und rundet nicht zwischendurch (angefangen bei den erwarteten Werten), ergibt sich ein Ergebnis von 4,64.</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39</a:t>
            </a:fld>
            <a:endParaRPr lang="de-DE" altLang="de-DE"/>
          </a:p>
        </p:txBody>
      </p:sp>
      <p:graphicFrame>
        <p:nvGraphicFramePr>
          <p:cNvPr id="8" name="Tabelle 7"/>
          <p:cNvGraphicFramePr>
            <a:graphicFrameLocks noGrp="1"/>
          </p:cNvGraphicFramePr>
          <p:nvPr>
            <p:extLst>
              <p:ext uri="{D42A27DB-BD31-4B8C-83A1-F6EECF244321}">
                <p14:modId xmlns:p14="http://schemas.microsoft.com/office/powerpoint/2010/main" val="2069482527"/>
              </p:ext>
            </p:extLst>
          </p:nvPr>
        </p:nvGraphicFramePr>
        <p:xfrm>
          <a:off x="808892" y="3443511"/>
          <a:ext cx="5912464" cy="1813324"/>
        </p:xfrm>
        <a:graphic>
          <a:graphicData uri="http://schemas.openxmlformats.org/drawingml/2006/table">
            <a:tbl>
              <a:tblPr firstRow="1" bandRow="1">
                <a:tableStyleId>{5C22544A-7EE6-4342-B048-85BDC9FD1C3A}</a:tableStyleId>
              </a:tblPr>
              <a:tblGrid>
                <a:gridCol w="1242584">
                  <a:extLst>
                    <a:ext uri="{9D8B030D-6E8A-4147-A177-3AD203B41FA5}">
                      <a16:colId xmlns:a16="http://schemas.microsoft.com/office/drawing/2014/main" val="20000"/>
                    </a:ext>
                  </a:extLst>
                </a:gridCol>
                <a:gridCol w="1437848">
                  <a:extLst>
                    <a:ext uri="{9D8B030D-6E8A-4147-A177-3AD203B41FA5}">
                      <a16:colId xmlns:a16="http://schemas.microsoft.com/office/drawing/2014/main" val="20001"/>
                    </a:ext>
                  </a:extLst>
                </a:gridCol>
                <a:gridCol w="1671759">
                  <a:extLst>
                    <a:ext uri="{9D8B030D-6E8A-4147-A177-3AD203B41FA5}">
                      <a16:colId xmlns:a16="http://schemas.microsoft.com/office/drawing/2014/main" val="20002"/>
                    </a:ext>
                  </a:extLst>
                </a:gridCol>
                <a:gridCol w="1560273">
                  <a:extLst>
                    <a:ext uri="{9D8B030D-6E8A-4147-A177-3AD203B41FA5}">
                      <a16:colId xmlns:a16="http://schemas.microsoft.com/office/drawing/2014/main" val="20003"/>
                    </a:ext>
                  </a:extLst>
                </a:gridCol>
              </a:tblGrid>
              <a:tr h="455629">
                <a:tc>
                  <a:txBody>
                    <a:bodyPr/>
                    <a:lstStyle/>
                    <a:p>
                      <a:pPr algn="ctr"/>
                      <a:r>
                        <a:rPr lang="de-DE" b="0" dirty="0">
                          <a:solidFill>
                            <a:schemeClr val="tx1"/>
                          </a:solidFill>
                        </a:rPr>
                        <a:t>Variable</a:t>
                      </a:r>
                    </a:p>
                  </a:txBody>
                  <a:tcPr anchor="ctr">
                    <a:solidFill>
                      <a:schemeClr val="bg1"/>
                    </a:solidFill>
                  </a:tcPr>
                </a:tc>
                <a:tc gridSpan="3">
                  <a:txBody>
                    <a:bodyPr/>
                    <a:lstStyle/>
                    <a:p>
                      <a:pPr algn="ctr"/>
                      <a:r>
                        <a:rPr lang="de-DE" dirty="0"/>
                        <a:t>Korpus</a:t>
                      </a:r>
                    </a:p>
                  </a:txBody>
                  <a:tcPr anchor="ct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446437">
                <a:tc rowSpan="3">
                  <a:txBody>
                    <a:bodyPr/>
                    <a:lstStyle/>
                    <a:p>
                      <a:pPr algn="ctr"/>
                      <a:r>
                        <a:rPr lang="de-DE" b="1" dirty="0">
                          <a:solidFill>
                            <a:schemeClr val="bg1"/>
                          </a:solidFill>
                        </a:rPr>
                        <a:t>Wort</a:t>
                      </a:r>
                    </a:p>
                  </a:txBody>
                  <a:tcPr anchor="ctr">
                    <a:solidFill>
                      <a:schemeClr val="accent1"/>
                    </a:solidFill>
                  </a:tcPr>
                </a:tc>
                <a:tc>
                  <a:txBody>
                    <a:bodyPr/>
                    <a:lstStyle/>
                    <a:p>
                      <a:pPr algn="ctr"/>
                      <a:r>
                        <a:rPr lang="de-DE" dirty="0"/>
                        <a:t>Ausprägung</a:t>
                      </a:r>
                    </a:p>
                  </a:txBody>
                  <a:tcPr anchor="ctr">
                    <a:solidFill>
                      <a:schemeClr val="bg1"/>
                    </a:solidFill>
                  </a:tcPr>
                </a:tc>
                <a:tc>
                  <a:txBody>
                    <a:bodyPr/>
                    <a:lstStyle/>
                    <a:p>
                      <a:pPr algn="ctr"/>
                      <a:r>
                        <a:rPr lang="de-DE" dirty="0"/>
                        <a:t>Y</a:t>
                      </a:r>
                    </a:p>
                  </a:txBody>
                  <a:tcPr anchor="ctr">
                    <a:solidFill>
                      <a:schemeClr val="tx2">
                        <a:lumMod val="40000"/>
                        <a:lumOff val="60000"/>
                      </a:schemeClr>
                    </a:solidFill>
                  </a:tcPr>
                </a:tc>
                <a:tc>
                  <a:txBody>
                    <a:bodyPr/>
                    <a:lstStyle/>
                    <a:p>
                      <a:pPr algn="ctr"/>
                      <a:r>
                        <a:rPr lang="de-DE" dirty="0"/>
                        <a:t>Z</a:t>
                      </a:r>
                    </a:p>
                  </a:txBody>
                  <a:tcPr anchor="ctr">
                    <a:solidFill>
                      <a:schemeClr val="tx2">
                        <a:lumMod val="40000"/>
                        <a:lumOff val="60000"/>
                      </a:schemeClr>
                    </a:solidFill>
                  </a:tcPr>
                </a:tc>
                <a:extLst>
                  <a:ext uri="{0D108BD9-81ED-4DB2-BD59-A6C34878D82A}">
                    <a16:rowId xmlns:a16="http://schemas.microsoft.com/office/drawing/2014/main" val="10001"/>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7,71</a:t>
                      </a:r>
                    </a:p>
                  </a:txBody>
                  <a:tcPr anchor="ctr">
                    <a:solidFill>
                      <a:srgbClr val="E9EDF4"/>
                    </a:solidFill>
                  </a:tcPr>
                </a:tc>
                <a:tc>
                  <a:txBody>
                    <a:bodyPr/>
                    <a:lstStyle/>
                    <a:p>
                      <a:pPr algn="ctr"/>
                      <a:r>
                        <a:rPr lang="de-DE" dirty="0"/>
                        <a:t>−5,4</a:t>
                      </a:r>
                    </a:p>
                  </a:txBody>
                  <a:tcPr anchor="ctr">
                    <a:solidFill>
                      <a:srgbClr val="E9EDF4"/>
                    </a:solidFill>
                  </a:tcPr>
                </a:tc>
                <a:extLst>
                  <a:ext uri="{0D108BD9-81ED-4DB2-BD59-A6C34878D82A}">
                    <a16:rowId xmlns:a16="http://schemas.microsoft.com/office/drawing/2014/main" val="10002"/>
                  </a:ext>
                </a:extLst>
              </a:tr>
              <a:tr h="455629">
                <a:tc vMerge="1">
                  <a:txBody>
                    <a:bodyPr/>
                    <a:lstStyle/>
                    <a:p>
                      <a:endParaRPr lang="de-DE" dirty="0"/>
                    </a:p>
                  </a:txBody>
                  <a:tcPr>
                    <a:solidFill>
                      <a:schemeClr val="accent1"/>
                    </a:solidFill>
                  </a:tcPr>
                </a:tc>
                <a:tc>
                  <a:txBody>
                    <a:bodyPr/>
                    <a:lstStyle/>
                    <a:p>
                      <a:pPr algn="ctr"/>
                      <a:r>
                        <a:rPr lang="de-DE" dirty="0"/>
                        <a:t>¬Wort X</a:t>
                      </a:r>
                    </a:p>
                  </a:txBody>
                  <a:tcPr anchor="ctr">
                    <a:solidFill>
                      <a:schemeClr val="tx2">
                        <a:lumMod val="40000"/>
                        <a:lumOff val="60000"/>
                      </a:schemeClr>
                    </a:solidFill>
                  </a:tcPr>
                </a:tc>
                <a:tc>
                  <a:txBody>
                    <a:bodyPr/>
                    <a:lstStyle/>
                    <a:p>
                      <a:pPr algn="ctr"/>
                      <a:r>
                        <a:rPr lang="de-DE" dirty="0"/>
                        <a:t>−7,14</a:t>
                      </a:r>
                    </a:p>
                  </a:txBody>
                  <a:tcPr anchor="ctr">
                    <a:solidFill>
                      <a:srgbClr val="D0D8E8"/>
                    </a:solidFill>
                  </a:tcPr>
                </a:tc>
                <a:tc>
                  <a:txBody>
                    <a:bodyPr/>
                    <a:lstStyle/>
                    <a:p>
                      <a:pPr algn="ctr"/>
                      <a:r>
                        <a:rPr lang="de-DE" dirty="0"/>
                        <a:t>7,14</a:t>
                      </a:r>
                    </a:p>
                  </a:txBody>
                  <a:tcPr anchor="c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911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r>
              <a:rPr lang="de-DE" altLang="de-DE">
                <a:ea typeface="ＭＳ Ｐゴシック" panose="020B0600070205080204" pitchFamily="34" charset="-128"/>
              </a:rPr>
              <a:t>Hypothesen</a:t>
            </a:r>
          </a:p>
        </p:txBody>
      </p:sp>
      <p:sp>
        <p:nvSpPr>
          <p:cNvPr id="14339" name="Inhaltsplatzhalter 2"/>
          <p:cNvSpPr>
            <a:spLocks noGrp="1"/>
          </p:cNvSpPr>
          <p:nvPr>
            <p:ph idx="1"/>
          </p:nvPr>
        </p:nvSpPr>
        <p:spPr/>
        <p:txBody>
          <a:bodyPr/>
          <a:lstStyle/>
          <a:p>
            <a:pPr marL="276225"/>
            <a:r>
              <a:rPr lang="de-DE" altLang="de-DE">
                <a:ea typeface="ＭＳ Ｐゴシック" panose="020B0600070205080204" pitchFamily="34" charset="-128"/>
              </a:rPr>
              <a:t>Aussagen/Annahmen, die empirisch prüfbar sind</a:t>
            </a:r>
          </a:p>
          <a:p>
            <a:pPr marL="276225"/>
            <a:r>
              <a:rPr lang="de-DE" altLang="de-DE">
                <a:ea typeface="ＭＳ Ｐゴシック" panose="020B0600070205080204" pitchFamily="34" charset="-128"/>
              </a:rPr>
              <a:t>häufig konkrete Voraussagen, die sich aus einer Theorie ergeben</a:t>
            </a:r>
          </a:p>
          <a:p>
            <a:pPr marL="276225"/>
            <a:r>
              <a:rPr lang="de-DE" altLang="de-DE">
                <a:ea typeface="ＭＳ Ｐゴシック" panose="020B0600070205080204" pitchFamily="34" charset="-128"/>
              </a:rPr>
              <a:t>nicht verifizierbar (an Popper und den Falsifikationismus denken!)</a:t>
            </a:r>
          </a:p>
          <a:p>
            <a:pPr marL="276225"/>
            <a:r>
              <a:rPr lang="de-DE" altLang="de-DE">
                <a:ea typeface="ＭＳ Ｐゴシック" panose="020B0600070205080204" pitchFamily="34" charset="-128"/>
              </a:rPr>
              <a:t>aber: Ergebnisse können Hypothesen </a:t>
            </a:r>
            <a:r>
              <a:rPr lang="de-DE" altLang="de-DE" b="1">
                <a:ea typeface="ＭＳ Ｐゴシック" panose="020B0600070205080204" pitchFamily="34" charset="-128"/>
              </a:rPr>
              <a:t>stützen</a:t>
            </a:r>
          </a:p>
        </p:txBody>
      </p:sp>
      <p:sp>
        <p:nvSpPr>
          <p:cNvPr id="14340"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14341"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AACE207-6A4C-473C-86B6-76B9B53D9481}" type="slidenum">
              <a:rPr lang="de-DE" altLang="de-DE" sz="1000" smtClean="0">
                <a:solidFill>
                  <a:srgbClr val="969696"/>
                </a:solidFill>
                <a:latin typeface="Helvetica Neue"/>
              </a:rPr>
              <a:pPr/>
              <a:t>4</a:t>
            </a:fld>
            <a:endParaRPr lang="de-DE" altLang="de-DE" sz="1000">
              <a:solidFill>
                <a:srgbClr val="969696"/>
              </a:solidFill>
              <a:latin typeface="Helvetica Neue"/>
            </a:endParaRPr>
          </a:p>
        </p:txBody>
      </p:sp>
    </p:spTree>
    <p:extLst>
      <p:ext uri="{BB962C8B-B14F-4D97-AF65-F5344CB8AC3E}">
        <p14:creationId xmlns:p14="http://schemas.microsoft.com/office/powerpoint/2010/main" val="1130273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Schritt für Schritt (6)</a:t>
            </a:r>
          </a:p>
        </p:txBody>
      </p:sp>
      <p:sp>
        <p:nvSpPr>
          <p:cNvPr id="3" name="Inhaltsplatzhalter 2"/>
          <p:cNvSpPr>
            <a:spLocks noGrp="1"/>
          </p:cNvSpPr>
          <p:nvPr>
            <p:ph idx="1"/>
          </p:nvPr>
        </p:nvSpPr>
        <p:spPr/>
        <p:txBody>
          <a:bodyPr/>
          <a:lstStyle/>
          <a:p>
            <a:r>
              <a:rPr lang="de-DE" dirty="0"/>
              <a:t>Mit dem ermittelten Wert (4,64) verfährt man nun genauso wie mit einem Chi-Quadrat-Wert:</a:t>
            </a:r>
          </a:p>
          <a:p>
            <a:pPr lvl="1"/>
            <a:r>
              <a:rPr lang="de-DE" dirty="0"/>
              <a:t>Um festzustellen, ob der Wert statistisch signifikant ist, vergleicht man ihn mit dem Wert, über dem – bei Gültigkeit der Nullhypothese – in der Stichprobenverteilung nur ein bestimmter Prozentsatz der Werte liegt.</a:t>
            </a:r>
          </a:p>
          <a:p>
            <a:pPr lvl="1"/>
            <a:r>
              <a:rPr lang="de-DE" dirty="0">
                <a:hlinkClick r:id="rId2"/>
              </a:rPr>
              <a:t>https://de.wikipedia.org/wiki/Chi-Quadrat-Test#Tabelle_der_Quantile_der_Chi-Quadrat-Verteilung</a:t>
            </a:r>
            <a:br>
              <a:rPr lang="de-DE" dirty="0"/>
            </a:br>
            <a:r>
              <a:rPr lang="de-DE" dirty="0"/>
              <a:t>Für </a:t>
            </a:r>
            <a:r>
              <a:rPr lang="el-GR" i="1" dirty="0"/>
              <a:t>α</a:t>
            </a:r>
            <a:r>
              <a:rPr lang="de-DE" dirty="0"/>
              <a:t>=0,05 und einen Freiheitsgrad ergibt sich ein Schwellenwert von 3,84. Da unser ermittelter Wert von 4,64 darüber liegt, ist er signifikant (</a:t>
            </a:r>
            <a:r>
              <a:rPr lang="de-DE" i="1" dirty="0"/>
              <a:t>p</a:t>
            </a:r>
            <a:r>
              <a:rPr lang="de-DE" dirty="0"/>
              <a:t> &lt; .05).</a:t>
            </a:r>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40</a:t>
            </a:fld>
            <a:endParaRPr lang="de-DE" altLang="de-DE"/>
          </a:p>
        </p:txBody>
      </p:sp>
    </p:spTree>
    <p:extLst>
      <p:ext uri="{BB962C8B-B14F-4D97-AF65-F5344CB8AC3E}">
        <p14:creationId xmlns:p14="http://schemas.microsoft.com/office/powerpoint/2010/main" val="40206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r>
              <a:rPr lang="de-DE" altLang="de-DE" dirty="0">
                <a:ea typeface="ＭＳ Ｐゴシック" panose="020B0600070205080204" pitchFamily="34" charset="-128"/>
              </a:rPr>
              <a:t>Hypothesen prüfen (1)</a:t>
            </a:r>
          </a:p>
        </p:txBody>
      </p:sp>
      <p:sp>
        <p:nvSpPr>
          <p:cNvPr id="18435" name="Inhaltsplatzhalter 2"/>
          <p:cNvSpPr>
            <a:spLocks noGrp="1"/>
          </p:cNvSpPr>
          <p:nvPr>
            <p:ph idx="1"/>
          </p:nvPr>
        </p:nvSpPr>
        <p:spPr/>
        <p:txBody>
          <a:bodyPr/>
          <a:lstStyle/>
          <a:p>
            <a:pPr marL="276225"/>
            <a:r>
              <a:rPr lang="de-DE" altLang="de-DE" dirty="0">
                <a:ea typeface="ＭＳ Ｐゴシック" panose="020B0600070205080204" pitchFamily="34" charset="-128"/>
              </a:rPr>
              <a:t>Hypothese: Wort X wird in Korpus A häufiger verwendet als in Korpus B.</a:t>
            </a:r>
          </a:p>
          <a:p>
            <a:pPr marL="276225"/>
            <a:r>
              <a:rPr lang="de-DE" altLang="de-DE" dirty="0">
                <a:ea typeface="ＭＳ Ｐゴシック" panose="020B0600070205080204" pitchFamily="34" charset="-128"/>
              </a:rPr>
              <a:t>Brauchen wir Statistik, um diese Hypothese zu prüfen?</a:t>
            </a:r>
          </a:p>
        </p:txBody>
      </p:sp>
      <p:sp>
        <p:nvSpPr>
          <p:cNvPr id="18436"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18437"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41009E5-AFE7-4DB8-B302-1CCCB167CBDE}" type="slidenum">
              <a:rPr lang="de-DE" altLang="de-DE" sz="1000" smtClean="0">
                <a:solidFill>
                  <a:srgbClr val="969696"/>
                </a:solidFill>
                <a:latin typeface="Helvetica Neue"/>
              </a:rPr>
              <a:pPr/>
              <a:t>5</a:t>
            </a:fld>
            <a:endParaRPr lang="de-DE" altLang="de-DE" sz="1000">
              <a:solidFill>
                <a:srgbClr val="969696"/>
              </a:solidFill>
              <a:latin typeface="Helvetica Neue"/>
            </a:endParaRPr>
          </a:p>
        </p:txBody>
      </p:sp>
    </p:spTree>
    <p:extLst>
      <p:ext uri="{BB962C8B-B14F-4D97-AF65-F5344CB8AC3E}">
        <p14:creationId xmlns:p14="http://schemas.microsoft.com/office/powerpoint/2010/main" val="224820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r>
              <a:rPr lang="de-DE" altLang="de-DE" dirty="0">
                <a:ea typeface="ＭＳ Ｐゴシック" panose="020B0600070205080204" pitchFamily="34" charset="-128"/>
              </a:rPr>
              <a:t>Hypothesen prüfen (1)</a:t>
            </a:r>
          </a:p>
        </p:txBody>
      </p:sp>
      <p:sp>
        <p:nvSpPr>
          <p:cNvPr id="18435" name="Inhaltsplatzhalter 2"/>
          <p:cNvSpPr>
            <a:spLocks noGrp="1"/>
          </p:cNvSpPr>
          <p:nvPr>
            <p:ph idx="1"/>
          </p:nvPr>
        </p:nvSpPr>
        <p:spPr/>
        <p:txBody>
          <a:bodyPr/>
          <a:lstStyle/>
          <a:p>
            <a:pPr marL="276225"/>
            <a:r>
              <a:rPr lang="de-DE" altLang="de-DE" dirty="0">
                <a:ea typeface="ＭＳ Ｐゴシック" panose="020B0600070205080204" pitchFamily="34" charset="-128"/>
              </a:rPr>
              <a:t>Hypothese: Wort X wird in Korpus A häufiger verwendet als in Korpus B.</a:t>
            </a:r>
          </a:p>
          <a:p>
            <a:pPr marL="276225"/>
            <a:r>
              <a:rPr lang="de-DE" altLang="de-DE" dirty="0">
                <a:ea typeface="ＭＳ Ｐゴシック" panose="020B0600070205080204" pitchFamily="34" charset="-128"/>
              </a:rPr>
              <a:t>Brauchen wir Statistik, um diese Hypothese zu prüfen?</a:t>
            </a:r>
          </a:p>
          <a:p>
            <a:pPr marL="276225"/>
            <a:r>
              <a:rPr lang="de-DE" altLang="de-DE" dirty="0">
                <a:ea typeface="ＭＳ Ｐゴシック" panose="020B0600070205080204" pitchFamily="34" charset="-128"/>
              </a:rPr>
              <a:t>Nein: Da es uns einzig und allein um Korpus A und Korpus B geht (die uns komplett vorliegen), haben wir es mit </a:t>
            </a:r>
            <a:r>
              <a:rPr lang="de-DE" altLang="de-DE" b="1" dirty="0" err="1">
                <a:ea typeface="ＭＳ Ｐゴシック" panose="020B0600070205080204" pitchFamily="34" charset="-128"/>
              </a:rPr>
              <a:t>Grundgesamtheiten</a:t>
            </a:r>
            <a:r>
              <a:rPr lang="de-DE" altLang="de-DE" dirty="0">
                <a:ea typeface="ＭＳ Ｐゴシック" panose="020B0600070205080204" pitchFamily="34" charset="-128"/>
              </a:rPr>
              <a:t> zu tun, nicht mit </a:t>
            </a:r>
            <a:r>
              <a:rPr lang="de-DE" altLang="de-DE" b="1" dirty="0">
                <a:ea typeface="ＭＳ Ｐゴシック" panose="020B0600070205080204" pitchFamily="34" charset="-128"/>
              </a:rPr>
              <a:t>Stichproben</a:t>
            </a:r>
            <a:r>
              <a:rPr lang="de-DE" altLang="de-DE" dirty="0">
                <a:ea typeface="ＭＳ Ｐゴシック" panose="020B0600070205080204" pitchFamily="34" charset="-128"/>
              </a:rPr>
              <a:t>. Wir müssen also nur die jeweiligen Worthäufigkeiten in den beiden Korpora ermitteln und vergleichen.</a:t>
            </a:r>
          </a:p>
          <a:p>
            <a:pPr marL="276225"/>
            <a:r>
              <a:rPr lang="de-DE" altLang="de-DE" dirty="0">
                <a:ea typeface="ＭＳ Ｐゴシック" panose="020B0600070205080204" pitchFamily="34" charset="-128"/>
              </a:rPr>
              <a:t>Beispiel: Wort X kommt in Korpus A 50mal vor, in Korpus B dagegen nur 10mal.</a:t>
            </a:r>
          </a:p>
        </p:txBody>
      </p:sp>
      <p:sp>
        <p:nvSpPr>
          <p:cNvPr id="18436" name="Fußzeilenplatzhalt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de-DE" altLang="de-DE" sz="1000">
              <a:solidFill>
                <a:srgbClr val="969696"/>
              </a:solidFill>
              <a:latin typeface="Helvetica Neue"/>
              <a:cs typeface="Arial" panose="020B0604020202020204" pitchFamily="34" charset="0"/>
            </a:endParaRPr>
          </a:p>
        </p:txBody>
      </p:sp>
      <p:sp>
        <p:nvSpPr>
          <p:cNvPr id="18437" name="Foliennummernplatzhalt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41009E5-AFE7-4DB8-B302-1CCCB167CBDE}" type="slidenum">
              <a:rPr lang="de-DE" altLang="de-DE" sz="1000" smtClean="0">
                <a:solidFill>
                  <a:srgbClr val="969696"/>
                </a:solidFill>
                <a:latin typeface="Helvetica Neue"/>
              </a:rPr>
              <a:pPr/>
              <a:t>6</a:t>
            </a:fld>
            <a:endParaRPr lang="de-DE" altLang="de-DE" sz="1000">
              <a:solidFill>
                <a:srgbClr val="969696"/>
              </a:solidFill>
              <a:latin typeface="Helvetica Neue"/>
            </a:endParaRPr>
          </a:p>
        </p:txBody>
      </p:sp>
    </p:spTree>
    <p:extLst>
      <p:ext uri="{BB962C8B-B14F-4D97-AF65-F5344CB8AC3E}">
        <p14:creationId xmlns:p14="http://schemas.microsoft.com/office/powerpoint/2010/main" val="429456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Hypothesen prüfen (2)</a:t>
            </a:r>
            <a:endParaRPr lang="en-US" dirty="0"/>
          </a:p>
        </p:txBody>
      </p:sp>
      <p:sp>
        <p:nvSpPr>
          <p:cNvPr id="3" name="Inhaltsplatzhalter 2"/>
          <p:cNvSpPr>
            <a:spLocks noGrp="1"/>
          </p:cNvSpPr>
          <p:nvPr>
            <p:ph idx="1"/>
          </p:nvPr>
        </p:nvSpPr>
        <p:spPr/>
        <p:txBody>
          <a:bodyPr/>
          <a:lstStyle/>
          <a:p>
            <a:r>
              <a:rPr lang="de-DE" altLang="de-DE" dirty="0">
                <a:ea typeface="ＭＳ Ｐゴシック" panose="020B0600070205080204" pitchFamily="34" charset="-128"/>
              </a:rPr>
              <a:t>Beispiel: Wort X kommt in Korpus A 50mal vor, in Korpus B dagegen nur 10mal.</a:t>
            </a:r>
            <a:endParaRPr lang="de-DE" dirty="0"/>
          </a:p>
          <a:p>
            <a:r>
              <a:rPr lang="de-DE" dirty="0"/>
              <a:t>Dabei müssen wir natürlich darauf achten, dass wir, wenn die Korpora nicht zufällig gleich groß sein sollten, relative Häufigkeiten vergleichen, nicht absolute.</a:t>
            </a:r>
          </a:p>
          <a:p>
            <a:endParaRPr lang="de-DE" dirty="0"/>
          </a:p>
          <a:p>
            <a:r>
              <a:rPr lang="de-DE" dirty="0"/>
              <a:t>Beispiel: Korpus A enthält 15 Mio. Wörter, Korpus B dagegen 6 Mio.</a:t>
            </a:r>
          </a:p>
          <a:p>
            <a:pPr lvl="1"/>
            <a:r>
              <a:rPr lang="de-DE" dirty="0"/>
              <a:t>Relative Häufigkeit in Korpus A: 3,33 </a:t>
            </a:r>
            <a:r>
              <a:rPr lang="de-DE" dirty="0" err="1"/>
              <a:t>pMW</a:t>
            </a:r>
            <a:endParaRPr lang="de-DE" dirty="0"/>
          </a:p>
          <a:p>
            <a:pPr lvl="1"/>
            <a:r>
              <a:rPr lang="de-DE" dirty="0"/>
              <a:t>Relative Häufigkeit in Korpus B: 1,67 </a:t>
            </a:r>
            <a:r>
              <a:rPr lang="de-DE" dirty="0" err="1"/>
              <a:t>pMW</a:t>
            </a:r>
            <a:endParaRPr lang="de-DE" dirty="0"/>
          </a:p>
          <a:p>
            <a:pPr marL="975" indent="0">
              <a:buNone/>
            </a:pPr>
            <a:r>
              <a:rPr lang="de-DE" dirty="0"/>
              <a:t>	</a:t>
            </a:r>
            <a:r>
              <a:rPr lang="en-US" dirty="0"/>
              <a:t>⇒</a:t>
            </a:r>
            <a:r>
              <a:rPr lang="de-DE" dirty="0"/>
              <a:t> Das Wort kommt in Korpus A ungefähr doppelt so häufig vor.</a:t>
            </a:r>
            <a:endParaRPr lang="en-US" dirty="0"/>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7</a:t>
            </a:fld>
            <a:endParaRPr lang="de-DE" altLang="de-DE"/>
          </a:p>
        </p:txBody>
      </p:sp>
    </p:spTree>
    <p:extLst>
      <p:ext uri="{BB962C8B-B14F-4D97-AF65-F5344CB8AC3E}">
        <p14:creationId xmlns:p14="http://schemas.microsoft.com/office/powerpoint/2010/main" val="331514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Hypothesen prüfen (3)</a:t>
            </a:r>
            <a:endParaRPr lang="en-US" dirty="0"/>
          </a:p>
        </p:txBody>
      </p:sp>
      <p:sp>
        <p:nvSpPr>
          <p:cNvPr id="3" name="Inhaltsplatzhalter 2"/>
          <p:cNvSpPr>
            <a:spLocks noGrp="1"/>
          </p:cNvSpPr>
          <p:nvPr>
            <p:ph idx="1"/>
          </p:nvPr>
        </p:nvSpPr>
        <p:spPr/>
        <p:txBody>
          <a:bodyPr/>
          <a:lstStyle/>
          <a:p>
            <a:r>
              <a:rPr lang="de-DE" dirty="0"/>
              <a:t>Was ist nun aber, wenn unsere Korpora für größere Sprachausschnitte stehen sollen – wenn es also darum geht, von den Korpora (als Stichproben) auf die Sprachausschnitte zu schließen, aus denen sie stammen (</a:t>
            </a:r>
            <a:r>
              <a:rPr lang="de-DE" dirty="0" err="1"/>
              <a:t>Grundgesamtheiten</a:t>
            </a:r>
            <a:r>
              <a:rPr lang="de-DE" dirty="0"/>
              <a:t>)?</a:t>
            </a:r>
          </a:p>
          <a:p>
            <a:r>
              <a:rPr lang="de-DE" dirty="0"/>
              <a:t>Das ist etwa dann der Fall, wenn unsere Hypothese so aussieht:</a:t>
            </a:r>
            <a:br>
              <a:rPr lang="de-DE" dirty="0"/>
            </a:br>
            <a:r>
              <a:rPr lang="de-DE" dirty="0"/>
              <a:t>Wort X kommt in Textsorte Y nicht genauso oft vor wie in Textsorte Z.</a:t>
            </a:r>
            <a:endParaRPr lang="en-US" dirty="0"/>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8</a:t>
            </a:fld>
            <a:endParaRPr lang="de-DE" altLang="de-DE"/>
          </a:p>
        </p:txBody>
      </p:sp>
    </p:spTree>
    <p:extLst>
      <p:ext uri="{BB962C8B-B14F-4D97-AF65-F5344CB8AC3E}">
        <p14:creationId xmlns:p14="http://schemas.microsoft.com/office/powerpoint/2010/main" val="133021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Hypothesen prüfen (4)</a:t>
            </a:r>
            <a:endParaRPr lang="en-US" dirty="0"/>
          </a:p>
        </p:txBody>
      </p:sp>
      <p:sp>
        <p:nvSpPr>
          <p:cNvPr id="3" name="Inhaltsplatzhalter 2"/>
          <p:cNvSpPr>
            <a:spLocks noGrp="1"/>
          </p:cNvSpPr>
          <p:nvPr>
            <p:ph idx="1"/>
          </p:nvPr>
        </p:nvSpPr>
        <p:spPr/>
        <p:txBody>
          <a:bodyPr/>
          <a:lstStyle/>
          <a:p>
            <a:r>
              <a:rPr lang="de-DE" dirty="0"/>
              <a:t>Wir müssten dann zunächst überlegen, wie sich Y und Z definieren, ein- und abgrenzen lassen, um die Frage zu klären, um welche </a:t>
            </a:r>
            <a:r>
              <a:rPr lang="de-DE" dirty="0" err="1"/>
              <a:t>Grundgesamtheiten</a:t>
            </a:r>
            <a:r>
              <a:rPr lang="de-DE" dirty="0"/>
              <a:t> es überhaupt geht.</a:t>
            </a:r>
          </a:p>
          <a:p>
            <a:r>
              <a:rPr lang="de-DE" dirty="0"/>
              <a:t>Anschließend müssten wir eigentlich Zufallsstichproben aus den </a:t>
            </a:r>
            <a:r>
              <a:rPr lang="de-DE" dirty="0" err="1"/>
              <a:t>Grundgesamtheiten</a:t>
            </a:r>
            <a:r>
              <a:rPr lang="de-DE" dirty="0"/>
              <a:t> ziehen – das ist praktisch aber meist nicht durchführbar (schon allein, weil die Größe der Grundgesamtheit oft unbekannt und die Auswahl zugänglicher Texte stark eingeschränkt ist) …</a:t>
            </a:r>
          </a:p>
          <a:p>
            <a:r>
              <a:rPr lang="de-DE" dirty="0"/>
              <a:t>… weshalb wir schließlich Korpora verwenden oder selbst zusammenstellen, die möglichst repräsentativ für Y und Z sein sollen und als Stichproben fungieren.</a:t>
            </a:r>
          </a:p>
          <a:p>
            <a:r>
              <a:rPr lang="de-DE" dirty="0"/>
              <a:t>Beim Vergleich der Worthäufigkeiten in den beiden Korpora ist nun ein statistischer Test sinnvoll.</a:t>
            </a:r>
          </a:p>
        </p:txBody>
      </p:sp>
      <p:sp>
        <p:nvSpPr>
          <p:cNvPr id="4" name="Fußzeilenplatzhalter 3"/>
          <p:cNvSpPr>
            <a:spLocks noGrp="1"/>
          </p:cNvSpPr>
          <p:nvPr>
            <p:ph type="ftr" sz="quarter" idx="10"/>
          </p:nvPr>
        </p:nvSpPr>
        <p:spPr/>
        <p:txBody>
          <a:bodyPr/>
          <a:lstStyle/>
          <a:p>
            <a:pPr>
              <a:defRPr/>
            </a:pPr>
            <a:endParaRPr lang="de-DE"/>
          </a:p>
        </p:txBody>
      </p:sp>
      <p:sp>
        <p:nvSpPr>
          <p:cNvPr id="5" name="Foliennummernplatzhalter 4"/>
          <p:cNvSpPr>
            <a:spLocks noGrp="1"/>
          </p:cNvSpPr>
          <p:nvPr>
            <p:ph type="sldNum" sz="quarter" idx="11"/>
          </p:nvPr>
        </p:nvSpPr>
        <p:spPr/>
        <p:txBody>
          <a:bodyPr/>
          <a:lstStyle/>
          <a:p>
            <a:pPr>
              <a:defRPr/>
            </a:pPr>
            <a:fld id="{CD93DB7B-326B-406C-9334-671636692399}" type="slidenum">
              <a:rPr lang="de-DE" altLang="de-DE" smtClean="0"/>
              <a:pPr>
                <a:defRPr/>
              </a:pPr>
              <a:t>9</a:t>
            </a:fld>
            <a:endParaRPr lang="de-DE" altLang="de-DE"/>
          </a:p>
        </p:txBody>
      </p:sp>
    </p:spTree>
    <p:extLst>
      <p:ext uri="{BB962C8B-B14F-4D97-AF65-F5344CB8AC3E}">
        <p14:creationId xmlns:p14="http://schemas.microsoft.com/office/powerpoint/2010/main" val="1840711436"/>
      </p:ext>
    </p:extLst>
  </p:cSld>
  <p:clrMapOvr>
    <a:masterClrMapping/>
  </p:clrMapOvr>
</p:sld>
</file>

<file path=ppt/theme/theme1.xml><?xml version="1.0" encoding="utf-8"?>
<a:theme xmlns:a="http://schemas.openxmlformats.org/drawingml/2006/main" name="8_FAU_Design_4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nus">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3102</Words>
  <Application>Microsoft Office PowerPoint</Application>
  <PresentationFormat>Bildschirmpräsentation (4:3)</PresentationFormat>
  <Paragraphs>467</Paragraphs>
  <Slides>40</Slides>
  <Notes>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40</vt:i4>
      </vt:variant>
    </vt:vector>
  </HeadingPairs>
  <TitlesOfParts>
    <vt:vector size="48" baseType="lpstr">
      <vt:lpstr>Arial</vt:lpstr>
      <vt:lpstr>Calibri</vt:lpstr>
      <vt:lpstr>Cambria Math</vt:lpstr>
      <vt:lpstr>Georgia</vt:lpstr>
      <vt:lpstr>Helvetica Neue</vt:lpstr>
      <vt:lpstr>Lucida Grande</vt:lpstr>
      <vt:lpstr>8_FAU_Design_4_3</vt:lpstr>
      <vt:lpstr>Formel</vt:lpstr>
      <vt:lpstr>Wörter, Texte und Frequenzen  Frequenzvergleiche </vt:lpstr>
      <vt:lpstr>Theorie, Hypothese, Überprüfung (Wiederholung)</vt:lpstr>
      <vt:lpstr>Grundprinzip</vt:lpstr>
      <vt:lpstr>Hypothesen</vt:lpstr>
      <vt:lpstr>Hypothesen prüfen (1)</vt:lpstr>
      <vt:lpstr>Hypothesen prüfen (1)</vt:lpstr>
      <vt:lpstr>Hypothesen prüfen (2)</vt:lpstr>
      <vt:lpstr>Hypothesen prüfen (3)</vt:lpstr>
      <vt:lpstr>Hypothesen prüfen (4)</vt:lpstr>
      <vt:lpstr>Überprüfung von Hypothesen mit statistischen Tests</vt:lpstr>
      <vt:lpstr>Vorgehen (1)</vt:lpstr>
      <vt:lpstr>Vorgehen (2)</vt:lpstr>
      <vt:lpstr>Um die Ecke gedacht: Null- und Alternativhypothese</vt:lpstr>
      <vt:lpstr>Stichprobenverteilung</vt:lpstr>
      <vt:lpstr>Statistische Signifikanz</vt:lpstr>
      <vt:lpstr>Vorsicht mit dem p-Wert!</vt:lpstr>
      <vt:lpstr>Chi-Quadrat-Test (χ²-Test)</vt:lpstr>
      <vt:lpstr>Klingt gruselig. Was ist das?</vt:lpstr>
      <vt:lpstr>Voraussetzungen</vt:lpstr>
      <vt:lpstr>Kontingenztafeln/Kreuztabellen (1)</vt:lpstr>
      <vt:lpstr>Kontingenztafeln/Kreuztabellen (2)</vt:lpstr>
      <vt:lpstr>Kontingenztafeln/Kreuztabellen (3)</vt:lpstr>
      <vt:lpstr>Wie genau kommen diese erwarteten Werte zustande? Und warum?</vt:lpstr>
      <vt:lpstr>Formel (yay!)</vt:lpstr>
      <vt:lpstr>Schritt für Schritt (1)</vt:lpstr>
      <vt:lpstr>Schritt für Schritt (2)</vt:lpstr>
      <vt:lpstr>Schritt für Schritt (3)</vt:lpstr>
      <vt:lpstr>Schritt für Schritt (4)</vt:lpstr>
      <vt:lpstr>Schritt für Schritt (5)</vt:lpstr>
      <vt:lpstr>Schritt für Schritt (6)</vt:lpstr>
      <vt:lpstr>Stichprobenverteilung</vt:lpstr>
      <vt:lpstr>Effektgröße</vt:lpstr>
      <vt:lpstr>G-Test</vt:lpstr>
      <vt:lpstr>G-Test (Log-Likelihood-Test)</vt:lpstr>
      <vt:lpstr>Schritt für Schritt (1)</vt:lpstr>
      <vt:lpstr>Schritt für Schritt (2)</vt:lpstr>
      <vt:lpstr>Schritt für Schritt (3)</vt:lpstr>
      <vt:lpstr>Schritt für Schritt (4)</vt:lpstr>
      <vt:lpstr>Schritt für Schritt (5)</vt:lpstr>
      <vt:lpstr>Schritt für Schritt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Andreas B</dc:creator>
  <cp:lastModifiedBy>spanblom</cp:lastModifiedBy>
  <cp:revision>1489</cp:revision>
  <cp:lastPrinted>2011-07-19T13:40:57Z</cp:lastPrinted>
  <dcterms:created xsi:type="dcterms:W3CDTF">2011-04-01T11:47:04Z</dcterms:created>
  <dcterms:modified xsi:type="dcterms:W3CDTF">2022-01-24T16:45:37Z</dcterms:modified>
</cp:coreProperties>
</file>