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7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1" r:id="rId3"/>
    <p:sldId id="293" r:id="rId4"/>
    <p:sldId id="288" r:id="rId5"/>
    <p:sldId id="289" r:id="rId6"/>
    <p:sldId id="290" r:id="rId7"/>
    <p:sldId id="291" r:id="rId8"/>
    <p:sldId id="292" r:id="rId9"/>
  </p:sldIdLst>
  <p:sldSz cx="9144000" cy="6858000" type="screen4x3"/>
  <p:notesSz cx="9928225" cy="679767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003366"/>
    <a:srgbClr val="333333"/>
    <a:srgbClr val="7F7F7F"/>
    <a:srgbClr val="3379CD"/>
    <a:srgbClr val="CC00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4"/>
    <p:restoredTop sz="87854" autoAdjust="0"/>
  </p:normalViewPr>
  <p:slideViewPr>
    <p:cSldViewPr snapToGrid="0" snapToObjects="1">
      <p:cViewPr varScale="1">
        <p:scale>
          <a:sx n="72" d="100"/>
          <a:sy n="72" d="100"/>
        </p:scale>
        <p:origin x="78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7FAF4CF-5BFF-CD4D-B72C-6F467672C1FD}" type="datetime1">
              <a:rPr lang="de-DE"/>
              <a:pPr>
                <a:defRPr/>
              </a:pPr>
              <a:t>15.02.2023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87B7582-FF21-1E4A-9A48-DFEDC81367C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22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2009670-753E-7A4B-81CA-A5E1B867BB5F}" type="datetime1">
              <a:rPr lang="de-DE"/>
              <a:pPr>
                <a:defRPr/>
              </a:pPr>
              <a:t>15.02.2023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4678" y="3229277"/>
            <a:ext cx="7938870" cy="305971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24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42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47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7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83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6"/>
          <p:cNvGrpSpPr>
            <a:grpSpLocks/>
          </p:cNvGrpSpPr>
          <p:nvPr/>
        </p:nvGrpSpPr>
        <p:grpSpPr bwMode="auto">
          <a:xfrm>
            <a:off x="-3360" y="0"/>
            <a:ext cx="9144000" cy="4864100"/>
            <a:chOff x="0" y="0"/>
            <a:chExt cx="9144000" cy="4863599"/>
          </a:xfrm>
        </p:grpSpPr>
        <p:pic>
          <p:nvPicPr>
            <p:cNvPr id="5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/>
            <a:stretch>
              <a:fillRect/>
            </a:stretch>
          </p:blipFill>
          <p:spPr bwMode="auto">
            <a:xfrm>
              <a:off x="0" y="0"/>
              <a:ext cx="9144000" cy="4863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4719136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ＭＳ Ｐゴシック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6400" y="1252800"/>
            <a:ext cx="8136000" cy="1620000"/>
          </a:xfrm>
        </p:spPr>
        <p:txBody>
          <a:bodyPr>
            <a:noAutofit/>
          </a:bodyPr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6400" y="3402000"/>
            <a:ext cx="4068000" cy="1080000"/>
          </a:xfrm>
        </p:spPr>
        <p:txBody>
          <a:bodyPr anchor="b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1B3A67-3CF1-43E1-92A2-25560C317A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0910" y="5807093"/>
            <a:ext cx="4681490" cy="7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8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72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613C82-7869-6749-8B64-6E6BEACED82A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7864DE3-9F1E-480B-9AE5-BFF8319593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7"/>
          <p:cNvGrpSpPr>
            <a:grpSpLocks/>
          </p:cNvGrpSpPr>
          <p:nvPr/>
        </p:nvGrpSpPr>
        <p:grpSpPr bwMode="auto">
          <a:xfrm>
            <a:off x="0" y="0"/>
            <a:ext cx="9144000" cy="1995488"/>
            <a:chOff x="0" y="0"/>
            <a:chExt cx="9144000" cy="1994863"/>
          </a:xfrm>
        </p:grpSpPr>
        <p:pic>
          <p:nvPicPr>
            <p:cNvPr id="5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 b="58984"/>
            <a:stretch>
              <a:fillRect/>
            </a:stretch>
          </p:blipFill>
          <p:spPr bwMode="auto">
            <a:xfrm>
              <a:off x="0" y="0"/>
              <a:ext cx="9144000" cy="199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1850400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ＭＳ Ｐゴシック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00" y="3247200"/>
            <a:ext cx="8136000" cy="900000"/>
          </a:xfr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6B4965-163B-44F3-B01D-0549CF9FF2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0910" y="5807093"/>
            <a:ext cx="4681490" cy="7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35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626400" y="1972800"/>
            <a:ext cx="3960000" cy="4435200"/>
          </a:xfrm>
        </p:spPr>
        <p:txBody>
          <a:bodyPr/>
          <a:lstStyle>
            <a:lvl1pPr marL="277200">
              <a:lnSpc>
                <a:spcPts val="2400"/>
              </a:lnSpc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802400" y="1972800"/>
            <a:ext cx="3960000" cy="4435200"/>
          </a:xfrm>
        </p:spPr>
        <p:txBody>
          <a:bodyPr/>
          <a:lstStyle>
            <a:lvl1pPr marL="2772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1C3B93-11C6-2842-BA41-19F5595F3C42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CD767F4-F4B7-425C-8D5E-D8FBB3F40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7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72800"/>
            <a:ext cx="5486400" cy="39787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951538"/>
            <a:ext cx="5486400" cy="457200"/>
          </a:xfrm>
        </p:spPr>
        <p:txBody>
          <a:bodyPr/>
          <a:lstStyle>
            <a:lvl1pPr marL="0" indent="0">
              <a:lnSpc>
                <a:spcPts val="17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AD236-35BB-E04B-9C01-0FD39D2313F4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EF78E7-A303-4E88-A393-56823BC84C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7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39A65E-9174-E147-BFFC-F3AB4B4FF47F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041F06-B99A-455E-8D15-6704325B8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0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3A6364A3-421D-4FBC-A463-8119B925D5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3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27063" y="1252538"/>
            <a:ext cx="8135937" cy="3603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7063" y="1973263"/>
            <a:ext cx="8135937" cy="44354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2586CB-AD95-7B43-A4BD-A094174458C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66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</p:sldLayoutIdLst>
  <p:hf hdr="0" ftr="0" dt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 kern="1200">
          <a:solidFill>
            <a:srgbClr val="003366"/>
          </a:solidFill>
          <a:latin typeface="Helvetica Neue"/>
          <a:ea typeface="ＭＳ Ｐゴシック" charset="0"/>
          <a:cs typeface="Helvetica Neue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9pPr>
    </p:titleStyle>
    <p:bodyStyle>
      <a:lvl1pPr marL="236538" indent="-276225" algn="l" defTabSz="457200" rtl="0" eaLnBrk="1" fontAlgn="base" hangingPunct="1">
        <a:lnSpc>
          <a:spcPts val="2400"/>
        </a:lnSpc>
        <a:spcBef>
          <a:spcPts val="480"/>
        </a:spcBef>
        <a:spcAft>
          <a:spcPct val="0"/>
        </a:spcAft>
        <a:buClr>
          <a:srgbClr val="003366"/>
        </a:buClr>
        <a:buSzPct val="100000"/>
        <a:buFont typeface="Lucida Grande" charset="0"/>
        <a:buChar char="●"/>
        <a:defRPr sz="20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750888" indent="-276225" algn="l" defTabSz="457200" rtl="0" eaLnBrk="1" fontAlgn="base" hangingPunct="1">
        <a:lnSpc>
          <a:spcPts val="2200"/>
        </a:lnSpc>
        <a:spcBef>
          <a:spcPts val="432"/>
        </a:spcBef>
        <a:spcAft>
          <a:spcPct val="0"/>
        </a:spcAft>
        <a:buClr>
          <a:srgbClr val="003366"/>
        </a:buClr>
        <a:buSzPct val="80000"/>
        <a:buFont typeface="Lucida Grande" charset="0"/>
        <a:buChar char="●"/>
        <a:defRPr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2pPr>
      <a:lvl3pPr marL="1201738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3pPr>
      <a:lvl4pPr marL="1443038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4pPr>
      <a:lvl5pPr marL="1655763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guistik.phil.fau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nu.org/software/ema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7" Type="http://schemas.openxmlformats.org/officeDocument/2006/relationships/hyperlink" Target="https://regexcrossword.com/" TargetMode="External"/><Relationship Id="rId2" Type="http://schemas.openxmlformats.org/officeDocument/2006/relationships/hyperlink" Target="http://corpora.linguistik.uni-erlangen.de/cgi-bin/demos/regex/wordlist_explorer.per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buggex.com/" TargetMode="External"/><Relationship Id="rId5" Type="http://schemas.openxmlformats.org/officeDocument/2006/relationships/hyperlink" Target="http://regviz.org/" TargetMode="External"/><Relationship Id="rId4" Type="http://schemas.openxmlformats.org/officeDocument/2006/relationships/hyperlink" Target="https://regex101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re.org/original/doc/html/pcrepattern.html#SEC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buggex.com/cheatsheet/regex/pc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0" dirty="0"/>
              <a:t>GRK 2839 Winter School: Corpus &amp; Computational Linguistics</a:t>
            </a:r>
            <a:br>
              <a:rPr lang="en-US" dirty="0"/>
            </a:br>
            <a:r>
              <a:rPr lang="en-US" dirty="0"/>
              <a:t>Regular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Andreas Blombach, Stephanie Evert, Philipp Heinrich</a:t>
            </a:r>
          </a:p>
          <a:p>
            <a:r>
              <a:rPr lang="en-US" dirty="0" err="1"/>
              <a:t>Lehrstuhl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Korpus</a:t>
            </a:r>
            <a:r>
              <a:rPr lang="en-US" dirty="0"/>
              <a:t>- und </a:t>
            </a:r>
            <a:r>
              <a:rPr lang="en-US" dirty="0" err="1"/>
              <a:t>Computerlinguistik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https://www.linguistik.phil.fau.de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282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Regular </a:t>
            </a:r>
            <a:r>
              <a:rPr lang="de-DE" dirty="0" err="1"/>
              <a:t>expressions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Regular </a:t>
            </a:r>
            <a:r>
              <a:rPr lang="de-DE" dirty="0" err="1"/>
              <a:t>expressions</a:t>
            </a:r>
            <a:r>
              <a:rPr lang="de-DE" dirty="0"/>
              <a:t> (</a:t>
            </a:r>
            <a:r>
              <a:rPr lang="de-DE" dirty="0" err="1">
                <a:solidFill>
                  <a:schemeClr val="accent2"/>
                </a:solidFill>
              </a:rPr>
              <a:t>regex</a:t>
            </a:r>
            <a:r>
              <a:rPr lang="de-DE" dirty="0">
                <a:solidFill>
                  <a:schemeClr val="accent2"/>
                </a:solidFill>
              </a:rPr>
              <a:t>/</a:t>
            </a:r>
            <a:r>
              <a:rPr lang="de-DE" dirty="0" err="1">
                <a:solidFill>
                  <a:schemeClr val="accent2"/>
                </a:solidFill>
              </a:rPr>
              <a:t>regexp</a:t>
            </a:r>
            <a:r>
              <a:rPr lang="de-DE" dirty="0"/>
              <a:t>) </a:t>
            </a:r>
            <a:r>
              <a:rPr lang="de-DE" dirty="0" err="1"/>
              <a:t>are</a:t>
            </a:r>
            <a:r>
              <a:rPr lang="de-DE" dirty="0"/>
              <a:t> a sophisticated </a:t>
            </a:r>
            <a:r>
              <a:rPr lang="de-DE" dirty="0" err="1"/>
              <a:t>wildcard</a:t>
            </a:r>
            <a:r>
              <a:rPr lang="de-DE" dirty="0"/>
              <a:t> </a:t>
            </a:r>
            <a:r>
              <a:rPr lang="de-DE" dirty="0" err="1"/>
              <a:t>notation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science</a:t>
            </a:r>
            <a:endParaRPr lang="de-DE" dirty="0"/>
          </a:p>
          <a:p>
            <a:r>
              <a:rPr lang="de-DE" dirty="0" err="1"/>
              <a:t>Widely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-text </a:t>
            </a:r>
            <a:r>
              <a:rPr lang="de-DE" dirty="0" err="1"/>
              <a:t>search</a:t>
            </a:r>
            <a:r>
              <a:rPr lang="de-DE" dirty="0"/>
              <a:t> (e.g. </a:t>
            </a:r>
            <a:r>
              <a:rPr lang="de-DE" dirty="0" err="1">
                <a:solidFill>
                  <a:schemeClr val="accent1"/>
                </a:solidFill>
              </a:rPr>
              <a:t>grep</a:t>
            </a:r>
            <a:r>
              <a:rPr lang="de-DE" dirty="0"/>
              <a:t>) and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advanced</a:t>
            </a:r>
            <a:br>
              <a:rPr lang="de-DE" dirty="0"/>
            </a:b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editors</a:t>
            </a:r>
            <a:r>
              <a:rPr lang="de-DE" dirty="0"/>
              <a:t> (</a:t>
            </a:r>
            <a:r>
              <a:rPr lang="de-DE" dirty="0" err="1"/>
              <a:t>Emacs</a:t>
            </a:r>
            <a:r>
              <a:rPr lang="de-DE" dirty="0"/>
              <a:t>, Atom, Notepad++, Kate, …)</a:t>
            </a:r>
          </a:p>
          <a:p>
            <a:pPr lvl="1"/>
            <a:r>
              <a:rPr lang="de-DE" dirty="0" err="1"/>
              <a:t>task</a:t>
            </a:r>
            <a:r>
              <a:rPr lang="de-DE" dirty="0"/>
              <a:t>: find </a:t>
            </a:r>
            <a:r>
              <a:rPr lang="de-DE" dirty="0" err="1"/>
              <a:t>substring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in </a:t>
            </a:r>
            <a:r>
              <a:rPr lang="de-DE" dirty="0" err="1"/>
              <a:t>text</a:t>
            </a:r>
            <a:endParaRPr lang="de-DE" dirty="0"/>
          </a:p>
          <a:p>
            <a:r>
              <a:rPr lang="de-DE" dirty="0"/>
              <a:t>Corpus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at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forms</a:t>
            </a:r>
            <a:r>
              <a:rPr lang="de-DE" dirty="0"/>
              <a:t> and </a:t>
            </a:r>
            <a:r>
              <a:rPr lang="de-DE" dirty="0" err="1"/>
              <a:t>annotations</a:t>
            </a:r>
            <a:r>
              <a:rPr lang="de-DE" dirty="0"/>
              <a:t> (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➞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≠ </a:t>
            </a:r>
            <a:r>
              <a:rPr lang="de-DE" dirty="0" err="1"/>
              <a:t>full</a:t>
            </a:r>
            <a:r>
              <a:rPr lang="de-DE" dirty="0"/>
              <a:t>-text </a:t>
            </a:r>
            <a:r>
              <a:rPr lang="de-DE" dirty="0" err="1"/>
              <a:t>search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lexico-grammatical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(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)</a:t>
            </a:r>
          </a:p>
          <a:p>
            <a:r>
              <a:rPr lang="en-US" dirty="0"/>
              <a:t>Different </a:t>
            </a:r>
            <a:r>
              <a:rPr lang="en-US" dirty="0" err="1"/>
              <a:t>regexp</a:t>
            </a:r>
            <a:r>
              <a:rPr lang="en-US" dirty="0"/>
              <a:t> “</a:t>
            </a:r>
            <a:r>
              <a:rPr lang="en-US" dirty="0" err="1"/>
              <a:t>flavours</a:t>
            </a:r>
            <a:r>
              <a:rPr lang="en-US" dirty="0"/>
              <a:t>”: we will use </a:t>
            </a:r>
            <a:r>
              <a:rPr lang="de-DE" dirty="0">
                <a:solidFill>
                  <a:schemeClr val="accent2"/>
                </a:solidFill>
              </a:rPr>
              <a:t>PCRE</a:t>
            </a:r>
          </a:p>
          <a:p>
            <a:pPr lvl="1"/>
            <a:r>
              <a:rPr lang="de-DE" dirty="0"/>
              <a:t>POSIX, PCRE = Perl-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, Python, </a:t>
            </a:r>
            <a:r>
              <a:rPr lang="de-DE" dirty="0" err="1"/>
              <a:t>Oniguruma</a:t>
            </a:r>
            <a:r>
              <a:rPr lang="de-DE" dirty="0"/>
              <a:t>, …</a:t>
            </a:r>
          </a:p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664014-178A-4AEB-8274-8CA2072811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07" y="3248069"/>
            <a:ext cx="720000" cy="7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6D51D-62AE-A040-87C3-8F55EE889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8" y="3194069"/>
            <a:ext cx="828000" cy="82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D51F8-2AF1-6C4D-A242-9B385022E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912" y="2434679"/>
            <a:ext cx="759390" cy="7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3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C066-6103-8F48-B0EE-033A7664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interfaces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D60E-FC94-0B41-BDD5-845AB8D1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CWB </a:t>
            </a:r>
            <a:r>
              <a:rPr lang="de-DE" dirty="0" err="1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Wordlist</a:t>
            </a:r>
            <a:r>
              <a:rPr lang="de-DE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Explorer</a:t>
            </a:r>
            <a:r>
              <a:rPr lang="de-DE" dirty="0"/>
              <a:t>: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match CWB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corpora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Full</a:t>
            </a:r>
            <a:r>
              <a:rPr lang="de-DE" dirty="0"/>
              <a:t>-text </a:t>
            </a:r>
            <a:r>
              <a:rPr lang="de-DE" dirty="0" err="1"/>
              <a:t>search</a:t>
            </a:r>
            <a:r>
              <a:rPr lang="de-DE" dirty="0"/>
              <a:t> &amp; </a:t>
            </a:r>
            <a:r>
              <a:rPr lang="de-DE" dirty="0" err="1"/>
              <a:t>debugging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endParaRPr lang="de-DE" dirty="0"/>
          </a:p>
          <a:p>
            <a:pPr lvl="1"/>
            <a:r>
              <a:rPr lang="de-DE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https://regexr.com/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de-DE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https://regex101.com/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de-DE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http://regviz.org/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(für JavaScript, nicht PCRE)</a:t>
            </a:r>
          </a:p>
          <a:p>
            <a:pPr lvl="1"/>
            <a:r>
              <a:rPr lang="de-DE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https://www.debuggex.com/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  <a:p>
            <a:pPr lvl="1"/>
            <a:endParaRPr lang="de-DE" dirty="0"/>
          </a:p>
          <a:p>
            <a:r>
              <a:rPr lang="de-DE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</a:t>
            </a:r>
            <a:r>
              <a:rPr lang="de-DE" dirty="0" err="1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lang="de-DE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Regular Expression </a:t>
            </a:r>
            <a:r>
              <a:rPr lang="de-DE" dirty="0" err="1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Crossword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81D5DB-683D-457A-B0FA-2240EBC6D1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C9854-C5D7-5648-B02C-48E4C6D99FC4}"/>
              </a:ext>
            </a:extLst>
          </p:cNvPr>
          <p:cNvSpPr txBox="1"/>
          <p:nvPr/>
        </p:nvSpPr>
        <p:spPr>
          <a:xfrm>
            <a:off x="929468" y="2282533"/>
            <a:ext cx="463107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http://corpora.linguistik.uni-erlangen.de/cgi-bin/demos/regex/wordlist_explorer.perl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99C1B-1B07-D54F-96BA-09973EFE73D1}"/>
              </a:ext>
            </a:extLst>
          </p:cNvPr>
          <p:cNvSpPr txBox="1"/>
          <p:nvPr/>
        </p:nvSpPr>
        <p:spPr>
          <a:xfrm>
            <a:off x="929468" y="5626100"/>
            <a:ext cx="15965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https://regexcrossword.com/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0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PCRE: Perl Compatible Regular Expressions</a:t>
            </a:r>
            <a:endParaRPr lang="en-US" sz="2000" dirty="0">
              <a:solidFill>
                <a:schemeClr val="accent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400" y="1972800"/>
            <a:ext cx="8229600" cy="47021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?</a:t>
            </a:r>
            <a:r>
              <a:rPr lang="en-US" dirty="0"/>
              <a:t> 			</a:t>
            </a:r>
            <a:r>
              <a:rPr lang="el-GR" dirty="0"/>
              <a:t>=</a:t>
            </a:r>
            <a:r>
              <a:rPr lang="en-US" dirty="0"/>
              <a:t> optional (0 or 1)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*</a:t>
            </a:r>
            <a:r>
              <a:rPr lang="en-US" dirty="0"/>
              <a:t> 			</a:t>
            </a:r>
            <a:r>
              <a:rPr lang="el-GR" dirty="0"/>
              <a:t>=</a:t>
            </a:r>
            <a:r>
              <a:rPr lang="en-US" dirty="0"/>
              <a:t> any number of repeats (0 or more)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+</a:t>
            </a:r>
            <a:r>
              <a:rPr lang="en-US" dirty="0"/>
              <a:t> 			= at least once (1 or more)</a:t>
            </a:r>
            <a:endParaRPr lang="en-US" b="1" dirty="0"/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{3}</a:t>
            </a:r>
            <a:r>
              <a:rPr lang="en-US" dirty="0"/>
              <a:t> 			= exactly thrice</a:t>
            </a:r>
            <a:endParaRPr lang="en-US" b="1" baseline="300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{2,4}</a:t>
            </a:r>
            <a:r>
              <a:rPr lang="en-US" dirty="0"/>
              <a:t> 		= between two and four times (2, 3, 4)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){4,}			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beliebig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oft,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mindestens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viermal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Quantifiers refer to the expression that immediately precedes them – if that’s supposed to be a pattern of several characters, don’t forget to put it in parentheses!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|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|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dirty="0"/>
              <a:t>			= alternatives (matches exactly one)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.</a:t>
            </a:r>
            <a:r>
              <a:rPr lang="en-US" dirty="0"/>
              <a:t> 				= any character (</a:t>
            </a:r>
            <a:r>
              <a:rPr lang="en-US" dirty="0" err="1">
                <a:solidFill>
                  <a:schemeClr val="accent1"/>
                </a:solidFill>
              </a:rPr>
              <a:t>matchall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esp.: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.?</a:t>
            </a:r>
            <a:r>
              <a:rPr lang="en-US" dirty="0"/>
              <a:t> (optional character),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.*</a:t>
            </a:r>
            <a:r>
              <a:rPr lang="en-US" dirty="0"/>
              <a:t> (arbitrary string),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.+</a:t>
            </a:r>
          </a:p>
          <a:p>
            <a:r>
              <a:rPr lang="en-US" dirty="0"/>
              <a:t>escapes: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\.</a:t>
            </a:r>
            <a:r>
              <a:rPr lang="en-US" dirty="0"/>
              <a:t> = .,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\*</a:t>
            </a:r>
            <a:r>
              <a:rPr lang="en-US" dirty="0"/>
              <a:t> = *,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\?</a:t>
            </a:r>
            <a:r>
              <a:rPr lang="en-US" dirty="0"/>
              <a:t> = ?,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\+</a:t>
            </a:r>
            <a:r>
              <a:rPr lang="en-US" dirty="0"/>
              <a:t> = +, …</a:t>
            </a:r>
            <a:endParaRPr lang="en-US" b="1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7E1B145-341C-43A6-AC12-BD851187E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25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PCRE</a:t>
            </a:r>
            <a:endParaRPr lang="en-US" sz="2000" dirty="0">
              <a:solidFill>
                <a:schemeClr val="accent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400" y="1972800"/>
            <a:ext cx="8559209" cy="46164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aeiou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]</a:t>
            </a:r>
            <a:r>
              <a:rPr lang="en-US" dirty="0"/>
              <a:t> 			= character class (matches exactly one)</a:t>
            </a:r>
            <a:endParaRPr lang="en-US" b="1" dirty="0">
              <a:solidFill>
                <a:schemeClr val="tx2"/>
              </a:solidFill>
              <a:latin typeface="Consolas"/>
              <a:cs typeface="Consolas"/>
            </a:endParaRP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[a-z]</a:t>
            </a:r>
            <a:r>
              <a:rPr lang="en-US" dirty="0"/>
              <a:t> =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abc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 … z]</a:t>
            </a:r>
            <a:r>
              <a:rPr lang="en-US" dirty="0"/>
              <a:t> and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[A-Z]</a:t>
            </a:r>
            <a:r>
              <a:rPr lang="en-US" dirty="0"/>
              <a:t> =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[ABC … Z]</a:t>
            </a:r>
            <a:r>
              <a:rPr lang="en-US" dirty="0">
                <a:solidFill>
                  <a:schemeClr val="tx2"/>
                </a:solidFill>
                <a:latin typeface="+mn-lt"/>
                <a:cs typeface="Consolas"/>
              </a:rPr>
              <a:t> </a:t>
            </a:r>
            <a:r>
              <a:rPr lang="en-US" dirty="0">
                <a:latin typeface="+mn-lt"/>
                <a:cs typeface="Consolas"/>
              </a:rPr>
              <a:t>(NB: no umlauts, &lt;ß&gt; etc.)</a:t>
            </a:r>
            <a:endParaRPr lang="en-US" dirty="0"/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[0-9]</a:t>
            </a:r>
            <a:r>
              <a:rPr lang="en-US" dirty="0"/>
              <a:t> =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[0123456789]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[^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aeiou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]</a:t>
            </a:r>
            <a:r>
              <a:rPr lang="en-US" dirty="0"/>
              <a:t> 		= everything(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) except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aeiou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dirty="0"/>
              <a:t>Predefined character classes: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\w</a:t>
            </a:r>
            <a:r>
              <a:rPr lang="en-US" dirty="0"/>
              <a:t> = letters, digits and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_</a:t>
            </a:r>
            <a:r>
              <a:rPr lang="en-US" dirty="0"/>
              <a:t> (</a:t>
            </a:r>
            <a:r>
              <a:rPr lang="en-US" dirty="0">
                <a:solidFill>
                  <a:srgbClr val="4F81BD"/>
                </a:solidFill>
              </a:rPr>
              <a:t>word character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\s</a:t>
            </a:r>
            <a:r>
              <a:rPr lang="en-US" dirty="0"/>
              <a:t> = any single whitespace (space, tab, newline, …)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\d</a:t>
            </a:r>
            <a:r>
              <a:rPr lang="en-US" dirty="0"/>
              <a:t> = digit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pL</a:t>
            </a:r>
            <a:r>
              <a:rPr lang="en-US" dirty="0"/>
              <a:t> = letter,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\p{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Ll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}</a:t>
            </a:r>
            <a:r>
              <a:rPr lang="en-US" dirty="0"/>
              <a:t> = lower-case letter,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\p{Lu}</a:t>
            </a:r>
            <a:r>
              <a:rPr lang="en-US" dirty="0"/>
              <a:t> = upper-case letter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pN</a:t>
            </a:r>
            <a:r>
              <a:rPr lang="en-US" dirty="0"/>
              <a:t> = digit,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\p{Cyrillic}</a:t>
            </a:r>
            <a:r>
              <a:rPr lang="en-US" dirty="0"/>
              <a:t> = </a:t>
            </a:r>
            <a:r>
              <a:rPr lang="en-US" dirty="0" err="1"/>
              <a:t>cyrillic</a:t>
            </a:r>
            <a:r>
              <a:rPr lang="en-US" dirty="0"/>
              <a:t> letter, …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https://www.pcre.org/original/doc/html/pcrepattern.html#SEC5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lvl="1"/>
            <a:endParaRPr lang="en-US" b="1" dirty="0">
              <a:solidFill>
                <a:schemeClr val="tx2"/>
              </a:solidFill>
              <a:latin typeface="Consolas"/>
              <a:cs typeface="Consola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CEE711-C110-4684-9010-6B82DF60B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893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400" y="1972800"/>
            <a:ext cx="8229600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Extension for full-text (substring) search:</a:t>
            </a:r>
          </a:p>
          <a:p>
            <a:pPr lvl="1"/>
            <a:r>
              <a:rPr lang="en-US" dirty="0"/>
              <a:t>not meaningful in corpus queries (which match entire strings)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??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*?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+?</a:t>
            </a:r>
            <a:br>
              <a:rPr lang="en-US" dirty="0"/>
            </a:br>
            <a:r>
              <a:rPr lang="en-US" dirty="0"/>
              <a:t>= match as few repetitions as possible</a:t>
            </a:r>
          </a:p>
          <a:p>
            <a:pPr lvl="1"/>
            <a:r>
              <a:rPr lang="en-US" dirty="0"/>
              <a:t>regular expressions are </a:t>
            </a:r>
            <a:r>
              <a:rPr lang="en-US" dirty="0">
                <a:solidFill>
                  <a:schemeClr val="accent2"/>
                </a:solidFill>
              </a:rPr>
              <a:t>greedy</a:t>
            </a:r>
            <a:r>
              <a:rPr lang="en-US" dirty="0"/>
              <a:t> by default: they try to match as many characters as possible – this </a:t>
            </a:r>
            <a:r>
              <a:rPr lang="en-US" dirty="0" err="1"/>
              <a:t>behaviour</a:t>
            </a:r>
            <a:r>
              <a:rPr lang="en-US" dirty="0"/>
              <a:t> can lead to unexpected and undesirable results</a:t>
            </a:r>
            <a:endParaRPr lang="en-US" b="1" dirty="0">
              <a:solidFill>
                <a:schemeClr val="tx2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^</a:t>
            </a:r>
            <a:r>
              <a:rPr lang="en-US" dirty="0"/>
              <a:t>… = anchor to start of line</a:t>
            </a:r>
          </a:p>
          <a:p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$</a:t>
            </a:r>
            <a:r>
              <a:rPr lang="en-US" dirty="0"/>
              <a:t> = anchor to end of line</a:t>
            </a:r>
          </a:p>
          <a:p>
            <a:pPr lvl="1"/>
            <a:r>
              <a:rPr lang="en-US" dirty="0"/>
              <a:t>beware: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^(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|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)$</a:t>
            </a:r>
            <a:r>
              <a:rPr lang="en-US" dirty="0"/>
              <a:t>  ≠ 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^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|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$</a:t>
            </a:r>
          </a:p>
          <a:p>
            <a:pPr lvl="1"/>
            <a:r>
              <a:rPr lang="en-US" dirty="0"/>
              <a:t>in corpus queries,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^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$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/>
              <a:t>can usually be used as anchors to the start and end of word forms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(reason: </a:t>
            </a:r>
            <a:r>
              <a:rPr lang="en-US" dirty="0"/>
              <a:t>one token per line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b="1" dirty="0">
              <a:solidFill>
                <a:schemeClr val="tx2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\b</a:t>
            </a:r>
            <a:r>
              <a:rPr lang="en-US" dirty="0"/>
              <a:t> = anchor matching a “word boundary”</a:t>
            </a:r>
          </a:p>
          <a:p>
            <a:r>
              <a:rPr lang="en-US" dirty="0"/>
              <a:t>Cheat sheet for PCRE: </a:t>
            </a: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https://www.debuggex.com/cheatsheet/regex/pcre</a:t>
            </a:r>
            <a:r>
              <a:rPr lang="en-US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43AD96-A300-40B3-84B8-5693F8D3C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847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3639E-B8E4-402A-A87C-0C87864D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Context</a:t>
            </a:r>
            <a:r>
              <a:rPr lang="de-DE" dirty="0"/>
              <a:t>-sensitive </a:t>
            </a:r>
            <a:r>
              <a:rPr lang="de-DE" dirty="0" err="1"/>
              <a:t>search</a:t>
            </a:r>
            <a:r>
              <a:rPr lang="de-DE" dirty="0"/>
              <a:t>: </a:t>
            </a:r>
            <a:r>
              <a:rPr lang="de-DE" i="1" dirty="0" err="1"/>
              <a:t>look-around</a:t>
            </a:r>
            <a:r>
              <a:rPr lang="de-DE" i="1" dirty="0"/>
              <a:t> </a:t>
            </a:r>
            <a:r>
              <a:rPr lang="de-DE" i="1" dirty="0" err="1"/>
              <a:t>assertions</a:t>
            </a:r>
            <a:endParaRPr lang="de-DE" i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0E153-EAE1-41DF-A43D-BACD63E2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 </a:t>
            </a:r>
            <a:r>
              <a:rPr lang="de-DE" dirty="0" err="1"/>
              <a:t>expressions</a:t>
            </a:r>
            <a:r>
              <a:rPr lang="de-DE" dirty="0"/>
              <a:t> in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726543-3764-4AF9-8CD7-9BF6433B78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49F40A74-0251-451F-A2A7-C123C127AB7C}"/>
              </a:ext>
            </a:extLst>
          </p:cNvPr>
          <p:cNvGraphicFramePr>
            <a:graphicFrameLocks noGrp="1"/>
          </p:cNvGraphicFramePr>
          <p:nvPr/>
        </p:nvGraphicFramePr>
        <p:xfrm>
          <a:off x="783983" y="2750660"/>
          <a:ext cx="7822095" cy="32918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997766">
                  <a:extLst>
                    <a:ext uri="{9D8B030D-6E8A-4147-A177-3AD203B41FA5}">
                      <a16:colId xmlns:a16="http://schemas.microsoft.com/office/drawing/2014/main" val="1399744165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1605051726"/>
                    </a:ext>
                  </a:extLst>
                </a:gridCol>
                <a:gridCol w="5506277">
                  <a:extLst>
                    <a:ext uri="{9D8B030D-6E8A-4147-A177-3AD203B41FA5}">
                      <a16:colId xmlns:a16="http://schemas.microsoft.com/office/drawing/2014/main" val="3907967802"/>
                    </a:ext>
                  </a:extLst>
                </a:gridCol>
              </a:tblGrid>
              <a:tr h="481839"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(?=</a:t>
                      </a:r>
                      <a:r>
                        <a:rPr lang="de-DE" sz="2400" b="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i="1" dirty="0"/>
                        <a:t>positive </a:t>
                      </a:r>
                      <a:r>
                        <a:rPr lang="de-DE" sz="2400" i="1" dirty="0" err="1"/>
                        <a:t>look-ahead</a:t>
                      </a:r>
                      <a:r>
                        <a:rPr lang="de-DE" sz="2400" dirty="0"/>
                        <a:t> (</a:t>
                      </a:r>
                      <a:r>
                        <a:rPr lang="de-DE" sz="2400" dirty="0" err="1">
                          <a:solidFill>
                            <a:schemeClr val="accent2"/>
                          </a:solidFill>
                        </a:rPr>
                        <a:t>context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must</a:t>
                      </a:r>
                      <a:r>
                        <a:rPr lang="de-DE" sz="2400" dirty="0"/>
                        <a:t> follow </a:t>
                      </a:r>
                      <a:r>
                        <a:rPr lang="de-DE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search</a:t>
                      </a:r>
                      <a:r>
                        <a:rPr lang="de-DE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DE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expression</a:t>
                      </a:r>
                      <a:r>
                        <a:rPr lang="de-DE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665795"/>
                  </a:ext>
                </a:extLst>
              </a:tr>
              <a:tr h="481839"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(?!</a:t>
                      </a:r>
                      <a:r>
                        <a:rPr lang="de-DE" sz="2400" b="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i="1" dirty="0"/>
                        <a:t>negative </a:t>
                      </a:r>
                      <a:r>
                        <a:rPr lang="de-DE" sz="2400" i="1" dirty="0" err="1"/>
                        <a:t>look-ahead</a:t>
                      </a:r>
                      <a:r>
                        <a:rPr lang="de-DE" sz="2400" dirty="0"/>
                        <a:t> (</a:t>
                      </a:r>
                      <a:r>
                        <a:rPr lang="de-DE" sz="2400" dirty="0" err="1">
                          <a:solidFill>
                            <a:schemeClr val="accent2"/>
                          </a:solidFill>
                        </a:rPr>
                        <a:t>context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must</a:t>
                      </a:r>
                      <a:r>
                        <a:rPr lang="de-DE" sz="2400" dirty="0"/>
                        <a:t> </a:t>
                      </a:r>
                      <a:r>
                        <a:rPr lang="de-DE" sz="2400" b="1" dirty="0"/>
                        <a:t>not</a:t>
                      </a:r>
                      <a:r>
                        <a:rPr lang="de-DE" sz="2400" dirty="0"/>
                        <a:t> follow </a:t>
                      </a:r>
                      <a:r>
                        <a:rPr lang="de-DE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search</a:t>
                      </a:r>
                      <a:r>
                        <a:rPr lang="de-DE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DE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expression</a:t>
                      </a:r>
                      <a:r>
                        <a:rPr lang="de-DE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989227"/>
                  </a:ext>
                </a:extLst>
              </a:tr>
              <a:tr h="481839"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(?&lt;=</a:t>
                      </a:r>
                      <a:r>
                        <a:rPr lang="de-DE" sz="2400" b="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de-DE" sz="2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de-DE" sz="24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i="1" dirty="0"/>
                        <a:t>positive </a:t>
                      </a:r>
                      <a:r>
                        <a:rPr lang="de-DE" sz="2400" i="1" dirty="0" err="1"/>
                        <a:t>look</a:t>
                      </a:r>
                      <a:r>
                        <a:rPr lang="de-DE" sz="2400" i="1" dirty="0"/>
                        <a:t>-behind</a:t>
                      </a:r>
                      <a:r>
                        <a:rPr lang="de-DE" sz="2400" dirty="0"/>
                        <a:t> (</a:t>
                      </a:r>
                      <a:r>
                        <a:rPr lang="de-DE" sz="2400" dirty="0" err="1">
                          <a:solidFill>
                            <a:schemeClr val="accent2"/>
                          </a:solidFill>
                        </a:rPr>
                        <a:t>context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must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precede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search</a:t>
                      </a:r>
                      <a:r>
                        <a:rPr lang="de-DE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DE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expression</a:t>
                      </a:r>
                      <a:r>
                        <a:rPr lang="de-DE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141670"/>
                  </a:ext>
                </a:extLst>
              </a:tr>
              <a:tr h="481839"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(?&lt;!</a:t>
                      </a:r>
                      <a:r>
                        <a:rPr lang="de-DE" sz="2400" b="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de-DE" sz="2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de-DE" sz="24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i="1" dirty="0"/>
                        <a:t>negative </a:t>
                      </a:r>
                      <a:r>
                        <a:rPr lang="de-DE" sz="2400" i="1" dirty="0" err="1"/>
                        <a:t>look</a:t>
                      </a:r>
                      <a:r>
                        <a:rPr lang="de-DE" sz="2400" i="1" dirty="0"/>
                        <a:t>-behind</a:t>
                      </a:r>
                      <a:r>
                        <a:rPr lang="de-DE" sz="2400" dirty="0"/>
                        <a:t> (</a:t>
                      </a:r>
                      <a:r>
                        <a:rPr lang="de-DE" sz="2400" dirty="0" err="1">
                          <a:solidFill>
                            <a:schemeClr val="accent2"/>
                          </a:solidFill>
                        </a:rPr>
                        <a:t>context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must</a:t>
                      </a:r>
                      <a:r>
                        <a:rPr lang="de-DE" sz="2400" dirty="0"/>
                        <a:t> </a:t>
                      </a:r>
                      <a:r>
                        <a:rPr lang="de-DE" sz="2400" b="1" dirty="0"/>
                        <a:t>not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precede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search</a:t>
                      </a:r>
                      <a:r>
                        <a:rPr lang="de-DE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DE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expression</a:t>
                      </a:r>
                      <a:r>
                        <a:rPr lang="de-DE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053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6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FCCB-02C9-DC4C-83B5-95E00339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groups and back-references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70D2-605B-044F-BEC7-4C16BA27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00" y="1972800"/>
            <a:ext cx="8229600" cy="4641112"/>
          </a:xfrm>
        </p:spPr>
        <p:txBody>
          <a:bodyPr>
            <a:normAutofit/>
          </a:bodyPr>
          <a:lstStyle/>
          <a:p>
            <a:r>
              <a:rPr lang="en-US" dirty="0"/>
              <a:t>Parentheses create so-called </a:t>
            </a:r>
            <a:r>
              <a:rPr lang="en-US" i="1" dirty="0">
                <a:solidFill>
                  <a:schemeClr val="accent2"/>
                </a:solidFill>
              </a:rPr>
              <a:t>capturing groups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chemeClr val="accent4"/>
                </a:solidFill>
                <a:latin typeface="Consolas"/>
                <a:cs typeface="Consolas"/>
              </a:rPr>
              <a:t>\d{2}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):(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\d{2}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➞ groups 1 (</a:t>
            </a:r>
            <a:r>
              <a:rPr lang="en-US" dirty="0">
                <a:solidFill>
                  <a:schemeClr val="accent4"/>
                </a:solidFill>
                <a:sym typeface="Wingdings" pitchFamily="2" charset="2"/>
              </a:rPr>
              <a:t>hours</a:t>
            </a:r>
            <a:r>
              <a:rPr lang="en-US" dirty="0">
                <a:sym typeface="Wingdings" pitchFamily="2" charset="2"/>
              </a:rPr>
              <a:t>) and 2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minutes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>
                <a:sym typeface="Wingdings" pitchFamily="2" charset="2"/>
              </a:rPr>
              <a:t>can be used for information extraction in e.g. Python or R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(?: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= </a:t>
            </a:r>
            <a:r>
              <a:rPr lang="en-US" i="1" dirty="0">
                <a:sym typeface="Wingdings" pitchFamily="2" charset="2"/>
              </a:rPr>
              <a:t>non-capturing groups</a:t>
            </a:r>
            <a:r>
              <a:rPr lang="en-US" dirty="0">
                <a:sym typeface="Wingdings" pitchFamily="2" charset="2"/>
              </a:rPr>
              <a:t> (➞ also important to control numbering)</a:t>
            </a:r>
            <a:endParaRPr lang="en-US" dirty="0"/>
          </a:p>
          <a:p>
            <a:r>
              <a:rPr lang="en-US" dirty="0"/>
              <a:t> Back-references to groups: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\1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\2</a:t>
            </a:r>
            <a:r>
              <a:rPr lang="en-US" dirty="0"/>
              <a:t>, …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[a-z]+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)-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\1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ym typeface="Wingdings" pitchFamily="2" charset="2"/>
              </a:rPr>
              <a:t>➞ </a:t>
            </a:r>
            <a:r>
              <a:rPr lang="en-US" i="1" dirty="0">
                <a:sym typeface="Wingdings" pitchFamily="2" charset="2"/>
              </a:rPr>
              <a:t>fifty-fifty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wah-wah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ack-ack</a:t>
            </a:r>
            <a:r>
              <a:rPr lang="en-US" dirty="0">
                <a:sym typeface="Wingdings" pitchFamily="2" charset="2"/>
              </a:rPr>
              <a:t>, …</a:t>
            </a:r>
          </a:p>
          <a:p>
            <a:r>
              <a:rPr lang="en-US" dirty="0"/>
              <a:t>Text editors: replacing text with regular expressions (➞ </a:t>
            </a:r>
            <a:r>
              <a:rPr lang="en-US" i="1" dirty="0">
                <a:solidFill>
                  <a:srgbClr val="8064A2"/>
                </a:solidFill>
              </a:rPr>
              <a:t>Find and replace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captured groups can be inserted into replacement text</a:t>
            </a:r>
          </a:p>
          <a:p>
            <a:pPr lvl="1"/>
            <a:r>
              <a:rPr lang="en-US" dirty="0"/>
              <a:t>usually with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$1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$2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“text processing for everybody” (➞ </a:t>
            </a:r>
            <a:r>
              <a:rPr lang="en-US" i="1" dirty="0">
                <a:solidFill>
                  <a:srgbClr val="8064A2"/>
                </a:solidFill>
              </a:rPr>
              <a:t>Find in Project</a:t>
            </a:r>
            <a:r>
              <a:rPr lang="en-US" dirty="0"/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4DD0F0-BD9B-422D-ADA3-B590017D29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620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FAU-Presentation Stef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800" dirty="0" err="1" smtClean="0">
            <a:latin typeface="Helvetica Neue"/>
            <a:cs typeface="Helvetica Neue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Helvetica Neue"/>
            <a:cs typeface="Helvetica Neu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906</Words>
  <Application>Microsoft Office PowerPoint</Application>
  <PresentationFormat>Bildschirmpräsentation (4:3)</PresentationFormat>
  <Paragraphs>96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Georgia</vt:lpstr>
      <vt:lpstr>Helvetica Neue</vt:lpstr>
      <vt:lpstr>Lucida Grande</vt:lpstr>
      <vt:lpstr>1_FAU-Presentation Stefan</vt:lpstr>
      <vt:lpstr>GRK 2839 Winter School: Corpus &amp; Computational Linguistics Regular Expressions</vt:lpstr>
      <vt:lpstr>Regular expressions</vt:lpstr>
      <vt:lpstr>Web interfaces to play around with</vt:lpstr>
      <vt:lpstr>PCRE: Perl Compatible Regular Expressions</vt:lpstr>
      <vt:lpstr>PCRE</vt:lpstr>
      <vt:lpstr>PCRE</vt:lpstr>
      <vt:lpstr>Context-sensitive search: look-around assertions</vt:lpstr>
      <vt:lpstr>Capturing groups and back-references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Reguläre Ausdrücke</dc:title>
  <dc:creator>Andreas Blombach</dc:creator>
  <cp:lastModifiedBy>spanblom</cp:lastModifiedBy>
  <cp:revision>712</cp:revision>
  <cp:lastPrinted>2017-11-03T08:29:02Z</cp:lastPrinted>
  <dcterms:created xsi:type="dcterms:W3CDTF">2011-04-01T11:47:04Z</dcterms:created>
  <dcterms:modified xsi:type="dcterms:W3CDTF">2023-02-15T15:59:45Z</dcterms:modified>
</cp:coreProperties>
</file>