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277" r:id="rId4"/>
    <p:sldId id="278" r:id="rId5"/>
    <p:sldId id="268" r:id="rId6"/>
    <p:sldId id="269" r:id="rId7"/>
    <p:sldId id="272" r:id="rId8"/>
    <p:sldId id="281" r:id="rId9"/>
    <p:sldId id="270" r:id="rId10"/>
    <p:sldId id="280" r:id="rId11"/>
    <p:sldId id="274" r:id="rId12"/>
    <p:sldId id="293" r:id="rId13"/>
    <p:sldId id="294" r:id="rId14"/>
    <p:sldId id="279" r:id="rId15"/>
    <p:sldId id="282" r:id="rId16"/>
    <p:sldId id="283" r:id="rId17"/>
    <p:sldId id="284" r:id="rId18"/>
    <p:sldId id="263" r:id="rId19"/>
    <p:sldId id="261" r:id="rId20"/>
    <p:sldId id="273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9" autoAdjust="0"/>
    <p:restoredTop sz="87212"/>
  </p:normalViewPr>
  <p:slideViewPr>
    <p:cSldViewPr snapToGrid="0" snapToObjects="1">
      <p:cViewPr>
        <p:scale>
          <a:sx n="120" d="100"/>
          <a:sy n="120" d="100"/>
        </p:scale>
        <p:origin x="792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248A3A-B6C6-C34C-AA70-6E18BD4E14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5D74B-A9B3-644E-A265-6C81E3BE6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6458-446D-8742-85EB-1CD2AA217BD0}" type="datetimeFigureOut"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DF7B3-D50F-6A48-86F4-3290C57D0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CF3E-32F1-7643-86B6-A5F3D1475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9777-A066-894A-B205-7D515B9E41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5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DB124-C775-224B-80A4-EFD80A46FCA9}" type="datetimeFigureOut">
              <a:rPr lang="en-US"/>
              <a:t>5/3/20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EDB8A-C9A9-BC4B-8946-88F71FBB8297}" type="slidenum">
              <a:r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675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EDB8A-C9A9-BC4B-8946-88F71FBB8297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8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•</a:t>
            </a:r>
            <a:r>
              <a:rPr lang="de-DE" baseline="0"/>
              <a:t> </a:t>
            </a:r>
            <a:r>
              <a:rPr lang="de-DE"/>
              <a:t>Oxford</a:t>
            </a:r>
            <a:r>
              <a:rPr lang="de-DE" baseline="0"/>
              <a:t> English Dictionary (</a:t>
            </a:r>
            <a:r>
              <a:rPr lang="de-DE"/>
              <a:t>OED</a:t>
            </a:r>
            <a:r>
              <a:rPr lang="de-DE" baseline="0"/>
              <a:t>) was conceived and edited by Sir James Murray (1879–1915)</a:t>
            </a:r>
          </a:p>
          <a:p>
            <a:r>
              <a:rPr lang="de-DE" baseline="0"/>
              <a:t>• Häufigkeitswörterbuch based on ca. 300 books analyzed by more than 665 workers, initiated by German stenographer Friedrich Wilhelm Kaeding (1843–1928)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EA7B1-790D-7D4B-BD95-F73A577049F4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79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Index Thomisticus is a searchable electronic edition of the writings of Italian philosopher and theologian Saint Thomas Aquinas (1225–1274)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EDB8A-C9A9-BC4B-8946-88F71FBB82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8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Quirk/Greenbaum/Leech/Svartvik: Comprehensive Grammar of English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Biber et al.: Longman Grammar of Spoken and Written English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EDB8A-C9A9-BC4B-8946-88F71FBB8297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7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Brown = Brown University,</a:t>
            </a:r>
            <a:r>
              <a:rPr lang="en-US" baseline="0"/>
              <a:t> RI</a:t>
            </a:r>
            <a:endParaRPr lang="en-US"/>
          </a:p>
          <a:p>
            <a:r>
              <a:rPr lang="en-US"/>
              <a:t>LOB = Lancaster –</a:t>
            </a:r>
            <a:r>
              <a:rPr lang="en-US" baseline="0"/>
              <a:t> Oslo – Bergen </a:t>
            </a:r>
          </a:p>
          <a:p>
            <a:r>
              <a:rPr lang="en-US" baseline="0"/>
              <a:t>Frown/FLOB = Freiburg</a:t>
            </a:r>
          </a:p>
          <a:p>
            <a:r>
              <a:rPr lang="en-US"/>
              <a:t>BLOB</a:t>
            </a:r>
            <a:r>
              <a:rPr lang="en-US" baseline="0"/>
              <a:t> = Before LOB, Lancaster</a:t>
            </a:r>
          </a:p>
          <a:p>
            <a:r>
              <a:rPr lang="en-US" baseline="0"/>
              <a:t>BNC first released in 1994</a:t>
            </a:r>
          </a:p>
          <a:p>
            <a:r>
              <a:rPr lang="en-US" baseline="0">
                <a:sym typeface="Wingdings"/>
              </a:rPr>
              <a:t> im Deutschen wesentlich schlechtere Datenlage!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EDB8A-C9A9-BC4B-8946-88F71FBB8297}" type="slidenum">
              <a:r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0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EDB8A-C9A9-BC4B-8946-88F71FBB829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0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pPr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www.linguistik.fau.de | purl.org/stefan.evert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7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5807328" y="0"/>
            <a:ext cx="3187700" cy="135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95" y="108366"/>
            <a:ext cx="900000" cy="8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7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6910517" y="4551792"/>
            <a:ext cx="3428076" cy="1057340"/>
            <a:chOff x="5666560" y="1791692"/>
            <a:chExt cx="3428076" cy="1057340"/>
          </a:xfrm>
        </p:grpSpPr>
        <p:pic>
          <p:nvPicPr>
            <p:cNvPr id="7" name="Bild 7" descr="fau-logo-philtheo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5928" b="-25928"/>
            <a:stretch/>
          </p:blipFill>
          <p:spPr>
            <a:xfrm>
              <a:off x="6597983" y="1791692"/>
              <a:ext cx="2496653" cy="10573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560" y="1898907"/>
              <a:ext cx="647999" cy="580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50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7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7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8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10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6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pic>
        <p:nvPicPr>
          <p:cNvPr id="8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effectLst>
                  <a:reflection blurRad="6350" stA="50000" endA="300" endPos="20000" dist="29997" dir="5400000" sy="-100000" algn="bl" rotWithShape="0"/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532D-6E46-D847-B3CC-CC0C868BD10A}" type="datetimeFigureOut">
              <a:rPr lang="en-US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EDB9-F796-5F43-815C-ABD90F54B96B}" type="slidenum">
              <a:r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03277" y="3489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Bild 7" descr="fau-logo-philtheo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 b="-25928"/>
          <a:stretch/>
        </p:blipFill>
        <p:spPr>
          <a:xfrm>
            <a:off x="6597983" y="-49808"/>
            <a:ext cx="2496653" cy="1057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0" y="57407"/>
            <a:ext cx="647999" cy="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6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15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</a:lstStyle>
          <a:p>
            <a:fld id="{EBF2EDB9-F796-5F43-815C-ABD90F54B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ldc.upenn.edu/LDC2011T07" TargetMode="External"/><Relationship Id="rId2" Type="http://schemas.openxmlformats.org/officeDocument/2006/relationships/hyperlink" Target="http://www.natcorp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cky.sslmit.unibo.it/doku.php?id=corpora" TargetMode="External"/><Relationship Id="rId5" Type="http://schemas.openxmlformats.org/officeDocument/2006/relationships/hyperlink" Target="http://corpus.byu.edu/coca/" TargetMode="External"/><Relationship Id="rId4" Type="http://schemas.openxmlformats.org/officeDocument/2006/relationships/hyperlink" Target="https://catalog.ldc.upenn.edu/LDC2008T19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xisnexis.com/" TargetMode="External"/><Relationship Id="rId3" Type="http://schemas.openxmlformats.org/officeDocument/2006/relationships/hyperlink" Target="https://cosmas2.ids-mannheim.de/cosmas2-web/" TargetMode="External"/><Relationship Id="rId7" Type="http://schemas.openxmlformats.org/officeDocument/2006/relationships/hyperlink" Target="http://corpusbrasileiro.pucsp.br/cb/Inicial.html" TargetMode="External"/><Relationship Id="rId2" Type="http://schemas.openxmlformats.org/officeDocument/2006/relationships/hyperlink" Target="http://www.an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rpus.nytud.hu/mnsz/index_eng.html" TargetMode="External"/><Relationship Id="rId5" Type="http://schemas.openxmlformats.org/officeDocument/2006/relationships/hyperlink" Target="http://www.frantext.fr/" TargetMode="External"/><Relationship Id="rId4" Type="http://schemas.openxmlformats.org/officeDocument/2006/relationships/hyperlink" Target="http://www.dwds.de/ressourcen/korpor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ates.lingfil.uu.se/OpenSubtitles2016.php" TargetMode="External"/><Relationship Id="rId2" Type="http://schemas.openxmlformats.org/officeDocument/2006/relationships/hyperlink" Target="http://diates.lingfil.uu.se/Europarl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guatools.org/tools/corpora/webcrawl-parallel-corpus-german-english-2015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ketch.juls.savba.sk/aranea_about/" TargetMode="External"/><Relationship Id="rId7" Type="http://schemas.openxmlformats.org/officeDocument/2006/relationships/hyperlink" Target="http://bootcat.dipintra.it/" TargetMode="External"/><Relationship Id="rId2" Type="http://schemas.openxmlformats.org/officeDocument/2006/relationships/hyperlink" Target="http://wacky.sslmit.unibo.it/doku.php?id=corpo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rpus.byu.edu/glowbe/" TargetMode="External"/><Relationship Id="rId5" Type="http://schemas.openxmlformats.org/officeDocument/2006/relationships/hyperlink" Target="http://www.psych.ualberta.ca/~westburylab/downloads/usenetcorpus.download.html" TargetMode="External"/><Relationship Id="rId4" Type="http://schemas.openxmlformats.org/officeDocument/2006/relationships/hyperlink" Target="http://corporafromtheweb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uisticsweb.org/" TargetMode="External"/><Relationship Id="rId2" Type="http://schemas.openxmlformats.org/officeDocument/2006/relationships/hyperlink" Target="http://tiny.cc/corpor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.sketchengine.e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sketchengine.eu/user-gui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EMLex</a:t>
            </a:r>
            <a:r>
              <a:rPr lang="en-US" sz="3600"/>
              <a:t> Unit B1.5</a:t>
            </a:r>
            <a:br>
              <a:rPr lang="en-US" sz="3600"/>
            </a:br>
            <a:r>
              <a:rPr lang="en-US" sz="3600">
                <a:solidFill>
                  <a:schemeClr val="accent2"/>
                </a:solidFill>
              </a:rPr>
              <a:t>An introduction to corpus linguistics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35098"/>
          </a:xfrm>
        </p:spPr>
        <p:txBody>
          <a:bodyPr/>
          <a:lstStyle/>
          <a:p>
            <a:r>
              <a:rPr lang="en-US" b="1"/>
              <a:t>Stefan Evert </a:t>
            </a:r>
            <a:r>
              <a:rPr lang="en-US"/>
              <a:t>| FAU Erlangen-</a:t>
            </a:r>
            <a:r>
              <a:rPr lang="en-US" err="1"/>
              <a:t>Nürnberg</a:t>
            </a:r>
          </a:p>
          <a:p>
            <a:endParaRPr lang="en-US" sz="2400" err="1"/>
          </a:p>
          <a:p>
            <a:r>
              <a:rPr lang="en-US" sz="2400" err="1"/>
              <a:t>www.linguistik.fau.de | www.stefan-evert.de</a:t>
            </a:r>
            <a:endParaRPr lang="en-US" sz="24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9719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Representativeness &amp;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112"/>
          </a:xfrm>
        </p:spPr>
        <p:txBody>
          <a:bodyPr/>
          <a:lstStyle/>
          <a:p>
            <a:r>
              <a:rPr lang="de-DE"/>
              <a:t>Design criteria ➞ </a:t>
            </a:r>
            <a:r>
              <a:rPr lang="de-DE">
                <a:solidFill>
                  <a:schemeClr val="accent2"/>
                </a:solidFill>
              </a:rPr>
              <a:t>sampling frame</a:t>
            </a:r>
          </a:p>
          <a:p>
            <a:pPr lvl="1"/>
            <a:r>
              <a:rPr lang="de-DE"/>
              <a:t>defines the population from which sample is taken</a:t>
            </a:r>
          </a:p>
          <a:p>
            <a:pPr lvl="1"/>
            <a:r>
              <a:rPr lang="en-US"/>
              <a:t>“A sampling frame is an operational definition of the population, an itemized listing of population members from which a representative corpus can be chosen.”</a:t>
            </a:r>
            <a:br>
              <a:rPr lang="en-US"/>
            </a:br>
            <a:r>
              <a:rPr lang="en-US"/>
              <a:t>(Biber 1993, 244)</a:t>
            </a:r>
          </a:p>
          <a:p>
            <a:r>
              <a:rPr lang="en-US"/>
              <a:t>Specification of sampling frame</a:t>
            </a:r>
          </a:p>
          <a:p>
            <a:pPr lvl="1"/>
            <a:r>
              <a:rPr lang="de-DE"/>
              <a:t>mode (spoken/written), genre / text type, domain, …</a:t>
            </a:r>
          </a:p>
          <a:p>
            <a:pPr lvl="1"/>
            <a:r>
              <a:rPr lang="de-DE"/>
              <a:t>publication date, region, medium, target audience, … </a:t>
            </a:r>
          </a:p>
          <a:p>
            <a:pPr lvl="1"/>
            <a:r>
              <a:rPr lang="de-DE"/>
              <a:t>properties of speakers: sex, age, dialect, social class, …</a:t>
            </a:r>
          </a:p>
          <a:p>
            <a:r>
              <a:rPr lang="de-DE"/>
              <a:t>Balance: include texts from all (combns of) categories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414339"/>
            <a:ext cx="8135937" cy="360362"/>
          </a:xfrm>
        </p:spPr>
        <p:txBody>
          <a:bodyPr/>
          <a:lstStyle/>
          <a:p>
            <a:r>
              <a:rPr lang="en-US"/>
              <a:t>The stages of a corpus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968376"/>
            <a:ext cx="8135937" cy="5535160"/>
          </a:xfrm>
        </p:spPr>
        <p:txBody>
          <a:bodyPr/>
          <a:lstStyle/>
          <a:p>
            <a:pPr marL="358775" indent="-358775"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Operationalization</a:t>
            </a:r>
          </a:p>
          <a:p>
            <a:pPr lvl="1"/>
            <a:r>
              <a:rPr lang="en-US"/>
              <a:t>hypothesis, definition of population (</a:t>
            </a:r>
            <a:r>
              <a:rPr lang="en-US" i="1"/>
              <a:t>sampling frame</a:t>
            </a:r>
            <a:r>
              <a:rPr lang="en-US"/>
              <a:t>)</a:t>
            </a:r>
          </a:p>
          <a:p>
            <a:pPr marL="358775" indent="-358775"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Corpus compilation</a:t>
            </a:r>
          </a:p>
          <a:p>
            <a:pPr lvl="1"/>
            <a:r>
              <a:rPr lang="en-US"/>
              <a:t>selection of texts (from sampling frame),</a:t>
            </a:r>
            <a:br>
              <a:rPr lang="en-US"/>
            </a:br>
            <a:r>
              <a:rPr lang="en-US"/>
              <a:t>digitization / format conversion</a:t>
            </a:r>
          </a:p>
          <a:p>
            <a:pPr lvl="1"/>
            <a:r>
              <a:rPr lang="en-US"/>
              <a:t>collection of metadata, legal &amp; ethical issues</a:t>
            </a:r>
          </a:p>
          <a:p>
            <a:pPr marL="358775" indent="-358775"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Representation format</a:t>
            </a:r>
            <a:endParaRPr lang="en-US"/>
          </a:p>
          <a:p>
            <a:pPr lvl="1"/>
            <a:r>
              <a:rPr lang="en-US"/>
              <a:t>standards: Unicode, XML, TEI, XCES, …</a:t>
            </a:r>
          </a:p>
          <a:p>
            <a:pPr lvl="1"/>
            <a:r>
              <a:rPr lang="en-US"/>
              <a:t>important for archiving and data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Linguistic annotation</a:t>
            </a:r>
          </a:p>
          <a:p>
            <a:pPr lvl="1"/>
            <a:r>
              <a:rPr lang="en-US"/>
              <a:t>manual annotation, GUI, annotator agreement</a:t>
            </a:r>
          </a:p>
          <a:p>
            <a:pPr lvl="1"/>
            <a:r>
              <a:rPr lang="en-US"/>
              <a:t>automatic annotation with NLP tools for larger corpora</a:t>
            </a:r>
          </a:p>
        </p:txBody>
      </p:sp>
    </p:spTree>
    <p:extLst>
      <p:ext uri="{BB962C8B-B14F-4D97-AF65-F5344CB8AC3E}">
        <p14:creationId xmlns:p14="http://schemas.microsoft.com/office/powerpoint/2010/main" val="39590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414339"/>
            <a:ext cx="8135937" cy="360362"/>
          </a:xfrm>
        </p:spPr>
        <p:txBody>
          <a:bodyPr/>
          <a:lstStyle/>
          <a:p>
            <a:r>
              <a:rPr lang="en-US"/>
              <a:t>The stages of a corpus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968376"/>
            <a:ext cx="8135937" cy="553516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solidFill>
                  <a:schemeClr val="accent2"/>
                </a:solidFill>
              </a:rPr>
              <a:t>Indexing &amp; search</a:t>
            </a:r>
          </a:p>
          <a:p>
            <a:pPr lvl="1"/>
            <a:r>
              <a:rPr lang="en-US"/>
              <a:t>search for keyword, phrase,</a:t>
            </a:r>
            <a:br>
              <a:rPr lang="en-US"/>
            </a:br>
            <a:r>
              <a:rPr lang="en-US"/>
              <a:t>linguistic pattern, … </a:t>
            </a:r>
          </a:p>
          <a:p>
            <a:pPr lvl="1"/>
            <a:r>
              <a:rPr lang="en-US">
                <a:sym typeface="Wingdings"/>
              </a:rPr>
              <a:t>view results as concordance</a:t>
            </a:r>
            <a:br>
              <a:rPr lang="en-US">
                <a:sym typeface="Wingdings"/>
              </a:rPr>
            </a:br>
            <a:r>
              <a:rPr lang="en-US">
                <a:sym typeface="Wingdings"/>
              </a:rPr>
              <a:t>(“kwic” = keyword in context)</a:t>
            </a:r>
          </a:p>
          <a:p>
            <a:pPr lvl="1"/>
            <a:r>
              <a:rPr lang="en-US"/>
              <a:t>efficient search usually based</a:t>
            </a:r>
            <a:br>
              <a:rPr lang="en-US"/>
            </a:br>
            <a:r>
              <a:rPr lang="en-US"/>
              <a:t>on binary index format</a:t>
            </a:r>
            <a:endParaRPr lang="en-US">
              <a:sym typeface="Wingdings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>
                <a:solidFill>
                  <a:schemeClr val="accent2"/>
                </a:solidFill>
                <a:sym typeface="Wingdings"/>
              </a:rPr>
              <a:t>Quantitative analysis</a:t>
            </a:r>
          </a:p>
          <a:p>
            <a:pPr lvl="1"/>
            <a:r>
              <a:rPr lang="en-US">
                <a:sym typeface="Wingdings"/>
              </a:rPr>
              <a:t>many insights based on systematic analysis</a:t>
            </a:r>
            <a:br>
              <a:rPr lang="en-US">
                <a:sym typeface="Wingdings"/>
              </a:rPr>
            </a:br>
            <a:r>
              <a:rPr lang="en-US">
                <a:sym typeface="Wingdings"/>
              </a:rPr>
              <a:t>of frequency data (esp. for large corpora)</a:t>
            </a:r>
          </a:p>
          <a:p>
            <a:pPr lvl="1"/>
            <a:r>
              <a:rPr lang="en-US">
                <a:sym typeface="Wingdings"/>
              </a:rPr>
              <a:t>frequency comparison, keywords, co-occurrence</a:t>
            </a:r>
          </a:p>
          <a:p>
            <a:pPr lvl="1"/>
            <a:r>
              <a:rPr lang="en-US">
                <a:sym typeface="Wingdings"/>
              </a:rPr>
              <a:t>statistical techniques, data analysis, visualisation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>
                <a:solidFill>
                  <a:schemeClr val="accent2"/>
                </a:solidFill>
                <a:sym typeface="Wingdings"/>
              </a:rPr>
              <a:t>Interpretation</a:t>
            </a: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A244-00EC-E24E-B2DC-AA912A93FA78}"/>
              </a:ext>
            </a:extLst>
          </p:cNvPr>
          <p:cNvGrpSpPr/>
          <p:nvPr/>
        </p:nvGrpSpPr>
        <p:grpSpPr>
          <a:xfrm>
            <a:off x="3657600" y="1887659"/>
            <a:ext cx="5405769" cy="2524853"/>
            <a:chOff x="3657600" y="1887659"/>
            <a:chExt cx="5405769" cy="2524853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166DE3C-1BA7-344B-8B27-9AA4FB7FE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8" t="10433" r="1251" b="78313"/>
            <a:stretch/>
          </p:blipFill>
          <p:spPr>
            <a:xfrm>
              <a:off x="3657600" y="1887659"/>
              <a:ext cx="5405769" cy="378254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A8003EF-D304-A942-9C66-7FADB2914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435" t="30014" r="1253" b="7155"/>
            <a:stretch/>
          </p:blipFill>
          <p:spPr>
            <a:xfrm>
              <a:off x="5148816" y="2289429"/>
              <a:ext cx="3914553" cy="2123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05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1B9D-B815-A049-9970-23EBF60B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Pre-compiled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1DEE-43C5-194B-9081-353BC0D7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Corpus compilation is expensive &amp; time-consuming</a:t>
            </a:r>
          </a:p>
          <a:p>
            <a:pPr lvl="1"/>
            <a:r>
              <a:rPr lang="en-US"/>
              <a:t>100M words hardly feasible for individual researcher</a:t>
            </a:r>
          </a:p>
          <a:p>
            <a:r>
              <a:rPr lang="en-US"/>
              <a:t>Stages 1 – 4 can be skipped if a </a:t>
            </a:r>
            <a:r>
              <a:rPr lang="en-US">
                <a:solidFill>
                  <a:schemeClr val="accent2"/>
                </a:solidFill>
              </a:rPr>
              <a:t>pre-compiled corpus </a:t>
            </a:r>
            <a:r>
              <a:rPr lang="en-US"/>
              <a:t>is used for the study</a:t>
            </a:r>
          </a:p>
          <a:p>
            <a:pPr lvl="1"/>
            <a:r>
              <a:rPr lang="en-US"/>
              <a:t>often involves taking a subset of the corpus (= </a:t>
            </a:r>
            <a:r>
              <a:rPr lang="en-US">
                <a:solidFill>
                  <a:schemeClr val="accent2"/>
                </a:solidFill>
              </a:rPr>
              <a:t>subcorpus</a:t>
            </a:r>
            <a:r>
              <a:rPr lang="en-US"/>
              <a:t>) that matches desired sampling frame</a:t>
            </a:r>
          </a:p>
          <a:p>
            <a:r>
              <a:rPr lang="en-US"/>
              <a:t>Additional linguistic annotation may be needed</a:t>
            </a:r>
          </a:p>
          <a:p>
            <a:r>
              <a:rPr lang="en-US"/>
              <a:t>Issues: accessibility, licensing conditions, fees</a:t>
            </a:r>
          </a:p>
        </p:txBody>
      </p:sp>
    </p:spTree>
    <p:extLst>
      <p:ext uri="{BB962C8B-B14F-4D97-AF65-F5344CB8AC3E}">
        <p14:creationId xmlns:p14="http://schemas.microsoft.com/office/powerpoint/2010/main" val="19556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corpora everybody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74"/>
            <a:ext cx="8229600" cy="532150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400"/>
              <a:t>Brown Corpus (Francis &amp; Kucera 1964)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American English, written (edited), texts published in 1961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500 samples @ 2000 words from 15 text genres (</a:t>
            </a:r>
            <a:r>
              <a:rPr lang="en-US" sz="2000" i="1"/>
              <a:t>categories</a:t>
            </a:r>
            <a:r>
              <a:rPr lang="en-US" sz="2000"/>
              <a:t>)</a:t>
            </a:r>
          </a:p>
          <a:p>
            <a:pPr>
              <a:spcBef>
                <a:spcPts val="200"/>
              </a:spcBef>
            </a:pPr>
            <a:r>
              <a:rPr lang="en-US" sz="2400"/>
              <a:t>Brown Family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Brown (AmE, 1961), LOB (BrE, 1961) – Frown (AmE, 1991),</a:t>
            </a:r>
            <a:br>
              <a:rPr lang="en-US" sz="2000"/>
            </a:br>
            <a:r>
              <a:rPr lang="en-US" sz="2000"/>
              <a:t>FLOB (BrE, 1991) – BLOB (BrE, 1931), BE2006 (BrE, 2006)</a:t>
            </a:r>
          </a:p>
          <a:p>
            <a:pPr>
              <a:spcBef>
                <a:spcPts val="200"/>
              </a:spcBef>
            </a:pPr>
            <a:r>
              <a:rPr lang="en-US" sz="2400"/>
              <a:t>Penn Treebank (Marcus, Santorini &amp; Marcinkiewicz, 1993)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ca. 3 million words of AmE with syntactic analyses (</a:t>
            </a:r>
            <a:r>
              <a:rPr lang="en-US" sz="2000" i="1"/>
              <a:t>parse trees</a:t>
            </a:r>
            <a:r>
              <a:rPr lang="en-US" sz="2000"/>
              <a:t>)</a:t>
            </a:r>
          </a:p>
          <a:p>
            <a:pPr>
              <a:spcBef>
                <a:spcPts val="200"/>
              </a:spcBef>
            </a:pPr>
            <a:r>
              <a:rPr lang="en-US" sz="2400"/>
              <a:t>British National Corpus (Aston &amp; Burnard 1998)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British English, 90% written / 10% spoken, collected ca. 1991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approx. 100 million words in 4048 files (= texts / collections)</a:t>
            </a:r>
          </a:p>
          <a:p>
            <a:pPr>
              <a:spcBef>
                <a:spcPts val="200"/>
              </a:spcBef>
            </a:pPr>
            <a:r>
              <a:rPr lang="en-US" sz="2400"/>
              <a:t>Web as Corpus: WaCky (Baroni et al. 2009)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ca. 2 billion words of text from automatically crawled Web pages for each of German, English, French and Italian</a:t>
            </a:r>
          </a:p>
          <a:p>
            <a:pPr lvl="1">
              <a:spcBef>
                <a:spcPts val="200"/>
              </a:spcBef>
            </a:pPr>
            <a:r>
              <a:rPr lang="en-US" sz="2000"/>
              <a:t>other Web as Corpus projects cover additional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24755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Corpora for lexicography:</a:t>
            </a:r>
            <a:br>
              <a:rPr lang="de-DE"/>
            </a:br>
            <a:r>
              <a:rPr lang="de-DE"/>
              <a:t>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5149"/>
          </a:xfrm>
        </p:spPr>
        <p:txBody>
          <a:bodyPr/>
          <a:lstStyle/>
          <a:p>
            <a:pPr>
              <a:tabLst>
                <a:tab pos="8034338" algn="r"/>
              </a:tabLst>
            </a:pPr>
            <a:r>
              <a:rPr lang="de-DE">
                <a:hlinkClick r:id="rId2"/>
              </a:rPr>
              <a:t>British National Corpus</a:t>
            </a:r>
            <a:r>
              <a:rPr lang="de-DE"/>
              <a:t> 	100 M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BNC v2 in progress, with texts from around 2015</a:t>
            </a:r>
          </a:p>
          <a:p>
            <a:pPr>
              <a:tabLst>
                <a:tab pos="8034338" algn="r"/>
              </a:tabLst>
            </a:pPr>
            <a:r>
              <a:rPr lang="de-DE"/>
              <a:t>Movie subtitles (Erlangen: DESC)	90 M</a:t>
            </a:r>
          </a:p>
          <a:p>
            <a:pPr>
              <a:tabLst>
                <a:tab pos="8034338" algn="r"/>
              </a:tabLst>
            </a:pPr>
            <a:r>
              <a:rPr lang="de-DE"/>
              <a:t>Gigaword newspaper corpus	4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current: </a:t>
            </a:r>
            <a:r>
              <a:rPr lang="de-DE">
                <a:hlinkClick r:id="rId3"/>
              </a:rPr>
              <a:t>5</a:t>
            </a:r>
            <a:r>
              <a:rPr lang="de-DE" baseline="30000">
                <a:hlinkClick r:id="rId3"/>
              </a:rPr>
              <a:t>th</a:t>
            </a:r>
            <a:r>
              <a:rPr lang="de-DE">
                <a:hlinkClick r:id="rId3"/>
              </a:rPr>
              <a:t> edition</a:t>
            </a:r>
            <a:r>
              <a:rPr lang="de-DE"/>
              <a:t> (2011) / 2</a:t>
            </a:r>
            <a:r>
              <a:rPr lang="de-DE" baseline="30000"/>
              <a:t>nd</a:t>
            </a:r>
            <a:r>
              <a:rPr lang="de-DE"/>
              <a:t> edition ca. 2 G words </a:t>
            </a:r>
          </a:p>
          <a:p>
            <a:pPr>
              <a:tabLst>
                <a:tab pos="8034338" algn="r"/>
              </a:tabLst>
            </a:pPr>
            <a:r>
              <a:rPr lang="de-DE">
                <a:hlinkClick r:id="rId4"/>
              </a:rPr>
              <a:t>New York Times Annotated</a:t>
            </a:r>
            <a:r>
              <a:rPr lang="de-DE"/>
              <a:t>	1.2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articles from 1987–2007 with manual categorization</a:t>
            </a:r>
          </a:p>
          <a:p>
            <a:pPr>
              <a:tabLst>
                <a:tab pos="8034338" algn="r"/>
              </a:tabLst>
            </a:pPr>
            <a:r>
              <a:rPr lang="de-DE"/>
              <a:t>Corpus of Contemporary AmE (</a:t>
            </a:r>
            <a:r>
              <a:rPr lang="de-DE">
                <a:hlinkClick r:id="rId5"/>
              </a:rPr>
              <a:t>COCA</a:t>
            </a:r>
            <a:r>
              <a:rPr lang="de-DE"/>
              <a:t>)	440 M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only limited access via BYU Web interface</a:t>
            </a:r>
          </a:p>
          <a:p>
            <a:pPr>
              <a:tabLst>
                <a:tab pos="8034338" algn="r"/>
              </a:tabLst>
            </a:pPr>
            <a:r>
              <a:rPr lang="de-DE">
                <a:hlinkClick r:id="rId6"/>
              </a:rPr>
              <a:t>Wackypedia</a:t>
            </a:r>
            <a:r>
              <a:rPr lang="de-DE"/>
              <a:t> (English Wikipedia of 2009)	1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11" y="2035064"/>
            <a:ext cx="1605600" cy="180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8034338" algn="r"/>
              </a:tabLst>
            </a:pPr>
            <a:r>
              <a:rPr lang="de-DE" sz="1000">
                <a:solidFill>
                  <a:schemeClr val="accent2"/>
                </a:solidFill>
                <a:hlinkClick r:id="rId2"/>
              </a:rPr>
              <a:t>http://www.natcorp.ox.ac.uk/</a:t>
            </a:r>
            <a:r>
              <a:rPr lang="de-DE" sz="1000">
                <a:solidFill>
                  <a:schemeClr val="accent2"/>
                </a:solidFill>
              </a:rPr>
              <a:t> </a:t>
            </a:r>
            <a:endParaRPr lang="de-DE" sz="50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0762" y="3919341"/>
            <a:ext cx="22682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3"/>
              </a:rPr>
              <a:t>https://catalog.ldc.upenn.edu/LDC2011T07</a:t>
            </a:r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890505" y="4436753"/>
            <a:ext cx="23259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4"/>
              </a:rPr>
              <a:t>https://catalog.ldc.upenn.edu/LDC2008T19</a:t>
            </a:r>
            <a:r>
              <a:rPr lang="de-DE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0355" y="5397227"/>
            <a:ext cx="14972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5"/>
              </a:rPr>
              <a:t>http://corpus.byu.edu/coca/</a:t>
            </a:r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0505" y="6343807"/>
            <a:ext cx="26449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6"/>
              </a:rPr>
              <a:t>http://wacky.sslmit.unibo.it/doku.php?id=corpora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341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Corpora for lexicography:</a:t>
            </a:r>
            <a:br>
              <a:rPr lang="de-DE"/>
            </a:br>
            <a:r>
              <a:rPr lang="de-DE"/>
              <a:t>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922"/>
          </a:xfrm>
        </p:spPr>
        <p:txBody>
          <a:bodyPr/>
          <a:lstStyle/>
          <a:p>
            <a:pPr>
              <a:tabLst>
                <a:tab pos="8034338" algn="r"/>
              </a:tabLst>
            </a:pPr>
            <a:r>
              <a:rPr lang="de-DE"/>
              <a:t>Few reference corpora available (similar to BNC)</a:t>
            </a:r>
          </a:p>
          <a:p>
            <a:pPr lvl="1">
              <a:tabLst>
                <a:tab pos="8034338" algn="r"/>
              </a:tabLst>
            </a:pPr>
            <a:r>
              <a:rPr lang="de-DE">
                <a:hlinkClick r:id="rId2"/>
              </a:rPr>
              <a:t>American National Corpus</a:t>
            </a:r>
            <a:r>
              <a:rPr lang="de-DE"/>
              <a:t> aborted at 15 M words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German </a:t>
            </a:r>
            <a:r>
              <a:rPr lang="de-DE">
                <a:hlinkClick r:id="rId3"/>
              </a:rPr>
              <a:t>DeReKo</a:t>
            </a:r>
            <a:r>
              <a:rPr lang="de-DE"/>
              <a:t> (28 G words) and </a:t>
            </a:r>
            <a:r>
              <a:rPr lang="de-DE">
                <a:hlinkClick r:id="rId4"/>
              </a:rPr>
              <a:t>DWDS</a:t>
            </a:r>
            <a:r>
              <a:rPr lang="de-DE"/>
              <a:t> (balanced core 100 M, extension 2.5 G) only with limited Web access</a:t>
            </a:r>
          </a:p>
          <a:p>
            <a:pPr lvl="1">
              <a:tabLst>
                <a:tab pos="8034338" algn="r"/>
              </a:tabLst>
            </a:pPr>
            <a:r>
              <a:rPr lang="de-DE">
                <a:hlinkClick r:id="rId5"/>
              </a:rPr>
              <a:t>Frantext</a:t>
            </a:r>
            <a:r>
              <a:rPr lang="de-DE"/>
              <a:t> only paid &amp; limited Web access (ca. 200 M words)</a:t>
            </a:r>
          </a:p>
          <a:p>
            <a:pPr lvl="1">
              <a:tabLst>
                <a:tab pos="8034338" algn="r"/>
              </a:tabLst>
            </a:pPr>
            <a:r>
              <a:rPr lang="de-DE">
                <a:hlinkClick r:id="rId6"/>
              </a:rPr>
              <a:t>Hungarian National Corpus</a:t>
            </a:r>
            <a:r>
              <a:rPr lang="de-DE"/>
              <a:t> (ca. 100 M words)</a:t>
            </a:r>
          </a:p>
          <a:p>
            <a:pPr lvl="1">
              <a:tabLst>
                <a:tab pos="8034338" algn="r"/>
              </a:tabLst>
            </a:pPr>
            <a:r>
              <a:rPr lang="de-DE">
                <a:hlinkClick r:id="rId7"/>
              </a:rPr>
              <a:t>Corpus Brasileiro</a:t>
            </a:r>
            <a:r>
              <a:rPr lang="de-DE"/>
              <a:t> (ca. 1 G words)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most w/o substantial amounts of spoken language</a:t>
            </a:r>
          </a:p>
          <a:p>
            <a:pPr>
              <a:tabLst>
                <a:tab pos="8034338" algn="r"/>
              </a:tabLst>
            </a:pPr>
            <a:r>
              <a:rPr lang="de-DE"/>
              <a:t>Newspaper corpora difficult to acquire</a:t>
            </a:r>
          </a:p>
          <a:p>
            <a:pPr lvl="1">
              <a:tabLst>
                <a:tab pos="8034338" algn="r"/>
              </a:tabLst>
            </a:pPr>
            <a:r>
              <a:rPr lang="de-DE">
                <a:hlinkClick r:id="rId8"/>
              </a:rPr>
              <a:t>LexisNexis</a:t>
            </a:r>
            <a:r>
              <a:rPr lang="de-DE"/>
              <a:t> does not allow systematic download &amp; analysis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newspaper publishers often ask steep prices</a:t>
            </a:r>
          </a:p>
          <a:p>
            <a:pPr lvl="1">
              <a:tabLst>
                <a:tab pos="8034338" algn="r"/>
              </a:tabLst>
            </a:pPr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283910" y="2473556"/>
            <a:ext cx="1126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2"/>
              </a:rPr>
              <a:t>http://www.anc.org/</a:t>
            </a:r>
            <a:r>
              <a:rPr lang="de-DE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798" y="2888223"/>
            <a:ext cx="26449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3"/>
              </a:rPr>
              <a:t>https://cosmas2.ids-mannheim.de/cosmas2-web/</a:t>
            </a:r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575464" y="2888223"/>
            <a:ext cx="226183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4"/>
              </a:rPr>
              <a:t>http://www.dwds.de/ressourcen/korpora/</a:t>
            </a:r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294543" y="3717566"/>
            <a:ext cx="12727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5"/>
              </a:rPr>
              <a:t>http://www.frantext.fr/</a:t>
            </a:r>
            <a:r>
              <a:rPr lang="de-DE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4543" y="4160879"/>
            <a:ext cx="24205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6"/>
              </a:rPr>
              <a:t>http://corpus.nytud.hu/mnsz/index_eng.html</a:t>
            </a:r>
            <a:r>
              <a:rPr lang="de-DE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3909" y="4593559"/>
            <a:ext cx="2499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7"/>
              </a:rPr>
              <a:t>http://corpusbrasileiro.pucsp.br/cb/Inicial.html</a:t>
            </a:r>
            <a:r>
              <a:rPr lang="de-DE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3908" y="5990425"/>
            <a:ext cx="14891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8"/>
              </a:rPr>
              <a:t>http://www.lexisnexis.com/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63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Corpora for lexicography:</a:t>
            </a:r>
            <a:br>
              <a:rPr lang="de-DE"/>
            </a:br>
            <a:r>
              <a:rPr lang="de-DE"/>
              <a:t>Parallel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034338" algn="r"/>
              </a:tabLst>
            </a:pPr>
            <a:r>
              <a:rPr lang="de-DE">
                <a:hlinkClick r:id="rId2"/>
              </a:rPr>
              <a:t>EuroParl</a:t>
            </a:r>
            <a:r>
              <a:rPr lang="de-DE"/>
              <a:t> debates of the EU Parliament	10 – 60 M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parallel corpus with translations into 21 EU languages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aligned at sentence level</a:t>
            </a:r>
          </a:p>
          <a:p>
            <a:pPr>
              <a:tabLst>
                <a:tab pos="8034338" algn="r"/>
              </a:tabLst>
            </a:pPr>
            <a:r>
              <a:rPr lang="de-DE">
                <a:hlinkClick r:id="rId3"/>
              </a:rPr>
              <a:t>OpenSubtitles 2016</a:t>
            </a:r>
            <a:r>
              <a:rPr lang="de-DE"/>
              <a:t>	up to 2.5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parallel corpus of movie subtitles in 60 languages</a:t>
            </a:r>
          </a:p>
          <a:p>
            <a:pPr>
              <a:tabLst>
                <a:tab pos="8034338" algn="r"/>
              </a:tabLst>
            </a:pPr>
            <a:r>
              <a:rPr lang="de-DE"/>
              <a:t>Parallel Web corpus (</a:t>
            </a:r>
            <a:r>
              <a:rPr lang="de-DE">
                <a:hlinkClick r:id="rId4"/>
              </a:rPr>
              <a:t>linguatools</a:t>
            </a:r>
            <a:r>
              <a:rPr lang="de-DE"/>
              <a:t>)	ca. 200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506" y="2037622"/>
            <a:ext cx="20518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2"/>
              </a:rPr>
              <a:t>http://diates.lingfil.uu.se/Europarl.php</a:t>
            </a:r>
            <a:r>
              <a:rPr lang="de-DE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506" y="3434032"/>
            <a:ext cx="26064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3"/>
              </a:rPr>
              <a:t>http://diates.lingfil.uu.se/OpenSubtitles2016.php</a:t>
            </a:r>
            <a:r>
              <a:rPr lang="de-DE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1417" y="4376784"/>
            <a:ext cx="44547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4"/>
              </a:rPr>
              <a:t>http://linguatools.org/tools/corpora/webcrawl-parallel-corpus-german-english-2015/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63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Corpora for lexicography:</a:t>
            </a:r>
            <a:br>
              <a:rPr lang="de-DE"/>
            </a:br>
            <a:r>
              <a:rPr lang="de-DE"/>
              <a:t>Web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tabLst>
                <a:tab pos="8034338" algn="r"/>
              </a:tabLst>
            </a:pPr>
            <a:r>
              <a:rPr lang="de-DE">
                <a:hlinkClick r:id="rId2"/>
              </a:rPr>
              <a:t>WaCky</a:t>
            </a:r>
            <a:r>
              <a:rPr lang="de-DE"/>
              <a:t> (Web as Corpus kool ynitiative)	ca. 2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first publicly available Web corpora (EN, DE, FR, IT)</a:t>
            </a:r>
          </a:p>
          <a:p>
            <a:pPr>
              <a:tabLst>
                <a:tab pos="8034338" algn="r"/>
              </a:tabLst>
            </a:pPr>
            <a:r>
              <a:rPr lang="de-DE">
                <a:hlinkClick r:id="rId3"/>
              </a:rPr>
              <a:t>Aranea</a:t>
            </a:r>
            <a:r>
              <a:rPr lang="de-DE"/>
              <a:t> collection	1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Web corpora in 14 languages</a:t>
            </a:r>
          </a:p>
          <a:p>
            <a:pPr>
              <a:tabLst>
                <a:tab pos="8034338" algn="r"/>
              </a:tabLst>
            </a:pPr>
            <a:r>
              <a:rPr lang="de-DE"/>
              <a:t>Corpora from the Web (</a:t>
            </a:r>
            <a:r>
              <a:rPr lang="de-DE">
                <a:hlinkClick r:id="rId4"/>
              </a:rPr>
              <a:t>COW</a:t>
            </a:r>
            <a:r>
              <a:rPr lang="de-DE"/>
              <a:t>)	5 – 20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up-to-date Web corpora in DE, EN, FR, ES, NL, SV</a:t>
            </a:r>
          </a:p>
          <a:p>
            <a:pPr>
              <a:tabLst>
                <a:tab pos="8034338" algn="r"/>
              </a:tabLst>
            </a:pPr>
            <a:r>
              <a:rPr lang="de-DE">
                <a:hlinkClick r:id="rId5"/>
              </a:rPr>
              <a:t>USENET</a:t>
            </a:r>
            <a:r>
              <a:rPr lang="de-DE"/>
              <a:t> newsgroup corpus	ca. 7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newsgroup postings from 2005–2011</a:t>
            </a:r>
          </a:p>
          <a:p>
            <a:pPr>
              <a:tabLst>
                <a:tab pos="8034338" algn="r"/>
              </a:tabLst>
            </a:pPr>
            <a:r>
              <a:rPr lang="de-DE"/>
              <a:t>Global Web-based English (</a:t>
            </a:r>
            <a:r>
              <a:rPr lang="de-DE">
                <a:hlinkClick r:id="rId6"/>
              </a:rPr>
              <a:t>GloWbE</a:t>
            </a:r>
            <a:r>
              <a:rPr lang="de-DE"/>
              <a:t>)	ca. 2 G</a:t>
            </a:r>
          </a:p>
          <a:p>
            <a:pPr lvl="1">
              <a:tabLst>
                <a:tab pos="8034338" algn="r"/>
              </a:tabLst>
            </a:pPr>
            <a:r>
              <a:rPr lang="de-DE"/>
              <a:t>onle limited Web access via BYU</a:t>
            </a:r>
          </a:p>
          <a:p>
            <a:pPr>
              <a:tabLst>
                <a:tab pos="8034338" algn="r"/>
              </a:tabLst>
            </a:pPr>
            <a:r>
              <a:rPr lang="de-DE"/>
              <a:t>Crawl your own (specialized) corpus with </a:t>
            </a:r>
            <a:r>
              <a:rPr lang="de-DE">
                <a:hlinkClick r:id="rId7"/>
              </a:rPr>
              <a:t>BootCaT</a:t>
            </a:r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890506" y="2037621"/>
            <a:ext cx="26449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2"/>
              </a:rPr>
              <a:t>http://wacky.sslmit.unibo.it/doku.php?id=corpora</a:t>
            </a:r>
            <a:r>
              <a:rPr lang="de-DE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506" y="2983919"/>
            <a:ext cx="22249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3"/>
              </a:rPr>
              <a:t>http://sketch.juls.savba.sk/aranea_about/</a:t>
            </a:r>
            <a:r>
              <a:rPr lang="de-DE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506" y="4899693"/>
            <a:ext cx="45284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5"/>
              </a:rPr>
              <a:t>http://www.psych.ualberta.ca/~westburylab/downloads/usenetcorpus.download.html</a:t>
            </a:r>
            <a:r>
              <a:rPr lang="de-DE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4822" y="3930216"/>
            <a:ext cx="16959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4"/>
              </a:rPr>
              <a:t>http://corporafromtheweb.org/</a:t>
            </a:r>
            <a:r>
              <a:rPr lang="de-DE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1713" y="5822812"/>
            <a:ext cx="16687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6"/>
              </a:rPr>
              <a:t>http://corpus.byu.edu/glowbe/</a:t>
            </a:r>
            <a:r>
              <a:rPr lang="de-DE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6004" y="6343807"/>
            <a:ext cx="1381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8034338" algn="r"/>
              </a:tabLst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>
                <a:hlinkClick r:id="rId7"/>
              </a:rPr>
              <a:t>http://bootcat.dipintra.it/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35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Textbooks &amp; handbooks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McEnery, Tony and Hardie, Andrew (2012). </a:t>
            </a:r>
            <a:r>
              <a:rPr lang="en-US" sz="2000" i="1">
                <a:solidFill>
                  <a:schemeClr val="accent2"/>
                </a:solidFill>
              </a:rPr>
              <a:t>Corpus Linguistics: Method, Theory and Practice</a:t>
            </a:r>
            <a:r>
              <a:rPr lang="en-US" sz="2000"/>
              <a:t>. Cambridge University Press, Cambridge.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McEnery, Tony; Xiao, Richard; Tono, Yukio (2006). </a:t>
            </a:r>
            <a:r>
              <a:rPr lang="en-US" sz="2000" i="1">
                <a:solidFill>
                  <a:srgbClr val="C0504D"/>
                </a:solidFill>
              </a:rPr>
              <a:t>Corpus-Based Language Studies: An advanced resource book</a:t>
            </a:r>
            <a:r>
              <a:rPr lang="en-US" sz="2000"/>
              <a:t>. Routledge, London and New York.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Hoffmann, Sebastian </a:t>
            </a:r>
            <a:r>
              <a:rPr lang="en-US" sz="2000" i="1"/>
              <a:t>et al.</a:t>
            </a:r>
            <a:r>
              <a:rPr lang="en-US" sz="2000"/>
              <a:t> (2008). </a:t>
            </a:r>
            <a:r>
              <a:rPr lang="en-US" sz="2000" i="1">
                <a:solidFill>
                  <a:srgbClr val="C0504D"/>
                </a:solidFill>
              </a:rPr>
              <a:t>Corpus Linguistics with BNCweb – a Practical Guide</a:t>
            </a:r>
            <a:r>
              <a:rPr lang="en-US" sz="2000"/>
              <a:t>, vol. 6 of English Corpus Linguistics. Peter Lang, Frankfurt.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Lüdeling, Anke and Kytö, Merja (eds.) (2008). </a:t>
            </a:r>
            <a:r>
              <a:rPr lang="en-US" sz="2000" i="1">
                <a:solidFill>
                  <a:srgbClr val="C0504D"/>
                </a:solidFill>
              </a:rPr>
              <a:t>Corpus Linguistics. An International Handbook</a:t>
            </a:r>
            <a:r>
              <a:rPr lang="en-US" sz="2000"/>
              <a:t>. HSK 29. Walter de Gruyter, Berlin, New York.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Gouws, Rufus H.; Heid, Ulrich; Schweickard, Wolfgang; Wiegand, Herbert Ernst (eds.) (2013). </a:t>
            </a:r>
            <a:r>
              <a:rPr lang="en-US" sz="2000" i="1">
                <a:solidFill>
                  <a:schemeClr val="accent2"/>
                </a:solidFill>
              </a:rPr>
              <a:t>Dictionaries. An International Encyclopedia of Lexicography. Supplementary volume: Recent Developments with Focus on Electronic and Computational Lexicography</a:t>
            </a:r>
            <a:r>
              <a:rPr lang="en-US" sz="2000"/>
              <a:t>, HSK 5.4. De Gruyter Mouton, Berlin. </a:t>
            </a:r>
            <a:r>
              <a:rPr lang="en-US" sz="2000">
                <a:solidFill>
                  <a:schemeClr val="tx2"/>
                </a:solidFill>
              </a:rPr>
              <a:t>Chapters XVIII + XIV.</a:t>
            </a:r>
            <a:endParaRPr lang="en-US" sz="2000" b="1">
              <a:solidFill>
                <a:schemeClr val="tx2"/>
              </a:solidFill>
            </a:endParaRP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7291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F965-55C4-984E-815E-BCFC72EC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corpus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BA38-77C0-4545-A694-E3D392ADA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77116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/>
              <a:t>In a nutshell …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/>
              <a:t>The </a:t>
            </a:r>
            <a:r>
              <a:rPr lang="en-US">
                <a:solidFill>
                  <a:schemeClr val="accent2"/>
                </a:solidFill>
              </a:rPr>
              <a:t>empirical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scientific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study</a:t>
            </a:r>
            <a:r>
              <a:rPr lang="en-US"/>
              <a:t> </a:t>
            </a:r>
            <a:br>
              <a:rPr lang="en-US"/>
            </a:br>
            <a:r>
              <a:rPr lang="en-US"/>
              <a:t>of </a:t>
            </a:r>
            <a:r>
              <a:rPr lang="en-US">
                <a:solidFill>
                  <a:schemeClr val="accent2"/>
                </a:solidFill>
              </a:rPr>
              <a:t>language</a:t>
            </a:r>
            <a:br>
              <a:rPr lang="en-US"/>
            </a:br>
            <a:r>
              <a:rPr lang="en-US"/>
              <a:t>based on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authentic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samples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language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use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C56C46-CA1C-4A4B-BED1-D5C2CB88E04F}"/>
              </a:ext>
            </a:extLst>
          </p:cNvPr>
          <p:cNvGrpSpPr/>
          <p:nvPr/>
        </p:nvGrpSpPr>
        <p:grpSpPr>
          <a:xfrm>
            <a:off x="3817088" y="1371600"/>
            <a:ext cx="5050740" cy="4983162"/>
            <a:chOff x="3774558" y="1417638"/>
            <a:chExt cx="5050740" cy="49831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D7DBA1-92E3-B740-A2DC-6F4E29E8E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4558" y="1417638"/>
              <a:ext cx="4789012" cy="49831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DBDF29-7200-2541-8F17-633969E637BA}"/>
                </a:ext>
              </a:extLst>
            </p:cNvPr>
            <p:cNvSpPr txBox="1"/>
            <p:nvPr/>
          </p:nvSpPr>
          <p:spPr>
            <a:xfrm rot="16200000">
              <a:off x="7359444" y="4934945"/>
              <a:ext cx="265471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>
                  <a:solidFill>
                    <a:schemeClr val="accent4"/>
                  </a:solidFill>
                </a:rPr>
                <a:t>https://xkcd.com/2122/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71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 research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96868" cy="493871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/>
              <a:t>Important conferences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Corpus Linguistics (Lancaster / Birmingham)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ICAME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AACL = American Association for Corpus Linguistics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CILC = International Conference on Corpus Linguistics</a:t>
            </a:r>
            <a:endParaRPr lang="en-US" sz="220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/>
              <a:t>Scientific journals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International Journal of Corpus Linguistics (IJCL)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Corpora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ICAME Journal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Corpus Linguistics and Linguistic Theory (CLLT)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/>
              <a:t>Web portals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David Lee's bookmarks: </a:t>
            </a:r>
            <a:r>
              <a:rPr lang="en-US" sz="2000">
                <a:solidFill>
                  <a:schemeClr val="accent4"/>
                </a:solidFill>
                <a:hlinkClick r:id="rId2"/>
              </a:rPr>
              <a:t>http://tiny.cc/corpora</a:t>
            </a:r>
            <a:endParaRPr lang="en-US" sz="2000">
              <a:solidFill>
                <a:schemeClr val="accent4"/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000"/>
              <a:t>Linguistics Web (S. Bartsch): </a:t>
            </a:r>
            <a:r>
              <a:rPr lang="en-US" sz="2000">
                <a:solidFill>
                  <a:srgbClr val="8064A2"/>
                </a:solidFill>
                <a:hlinkClick r:id="rId3"/>
              </a:rPr>
              <a:t>http://www.linguisticsweb.org/</a:t>
            </a:r>
            <a:endParaRPr lang="en-US" sz="2000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6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517E-34BD-DC4C-B685-F88882CD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Sketch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837E-9D9B-C243-8868-2F358497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921"/>
          </a:xfrm>
        </p:spPr>
        <p:txBody>
          <a:bodyPr/>
          <a:lstStyle/>
          <a:p>
            <a:r>
              <a:rPr lang="de-DE">
                <a:hlinkClick r:id="rId3"/>
              </a:rPr>
              <a:t>https://auth.sketchengine.eu/</a:t>
            </a:r>
            <a:endParaRPr lang="de-DE"/>
          </a:p>
          <a:p>
            <a:pPr lvl="1"/>
            <a:r>
              <a:rPr lang="de-DE"/>
              <a:t>large selection of corpora in many languages available</a:t>
            </a:r>
          </a:p>
          <a:p>
            <a:pPr lvl="1"/>
            <a:r>
              <a:rPr lang="de-DE"/>
              <a:t>upload / create own corpora up to 1 M words</a:t>
            </a:r>
          </a:p>
          <a:p>
            <a:r>
              <a:rPr lang="de-DE"/>
              <a:t>Free non-commercial access (until 03/2022)</a:t>
            </a:r>
          </a:p>
          <a:p>
            <a:pPr lvl="1"/>
            <a:r>
              <a:rPr lang="de-DE"/>
              <a:t>select Institutional Login</a:t>
            </a:r>
          </a:p>
          <a:p>
            <a:pPr lvl="1"/>
            <a:r>
              <a:rPr lang="de-DE"/>
              <a:t>enter home university account</a:t>
            </a:r>
            <a:br>
              <a:rPr lang="de-DE"/>
            </a:br>
            <a:r>
              <a:rPr lang="de-DE"/>
              <a:t>&amp; password on SSO login page</a:t>
            </a:r>
          </a:p>
          <a:p>
            <a:pPr lvl="1"/>
            <a:r>
              <a:rPr lang="de-DE"/>
              <a:t>agree to share your information</a:t>
            </a:r>
          </a:p>
          <a:p>
            <a:pPr lvl="1"/>
            <a:r>
              <a:rPr lang="de-DE"/>
              <a:t>may need to create SkE account</a:t>
            </a:r>
          </a:p>
          <a:p>
            <a:r>
              <a:rPr lang="de-DE"/>
              <a:t>User guide:</a:t>
            </a:r>
            <a:br>
              <a:rPr lang="de-DE"/>
            </a:br>
            <a:r>
              <a:rPr lang="de-DE">
                <a:hlinkClick r:id="rId4"/>
              </a:rPr>
              <a:t>https://www.sketchengine.eu/user-guide/</a:t>
            </a:r>
            <a:r>
              <a:rPr lang="de-DE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BE01BB-1056-9043-A3A2-5453731C6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14" y="3635350"/>
            <a:ext cx="3617644" cy="2415561"/>
          </a:xfrm>
          <a:prstGeom prst="rect">
            <a:avLst/>
          </a:prstGeom>
          <a:ln>
            <a:noFill/>
          </a:ln>
          <a:effectLst>
            <a:reflection blurRad="12700" stA="26000" endPos="20000" dist="50800" dir="5400000" sy="-100000" algn="bl" rotWithShape="0"/>
          </a:effectLst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DA2CE501-FDDA-004A-B1A7-95CE140F4ECA}"/>
              </a:ext>
            </a:extLst>
          </p:cNvPr>
          <p:cNvSpPr/>
          <p:nvPr/>
        </p:nvSpPr>
        <p:spPr>
          <a:xfrm rot="18351443">
            <a:off x="7493711" y="4671477"/>
            <a:ext cx="633093" cy="183661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08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corpus?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6176"/>
            <a:ext cx="8229600" cy="1884556"/>
          </a:xfrm>
        </p:spPr>
        <p:txBody>
          <a:bodyPr/>
          <a:lstStyle/>
          <a:p>
            <a:r>
              <a:rPr lang="de-DE"/>
              <a:t>Corpus as </a:t>
            </a:r>
            <a:r>
              <a:rPr lang="de-DE">
                <a:solidFill>
                  <a:schemeClr val="accent1"/>
                </a:solidFill>
              </a:rPr>
              <a:t>electronic text collection</a:t>
            </a:r>
            <a:r>
              <a:rPr lang="de-DE"/>
              <a:t> (archive)</a:t>
            </a:r>
          </a:p>
          <a:p>
            <a:pPr lvl="1"/>
            <a:r>
              <a:rPr lang="de-DE"/>
              <a:t>wide sense: often used in computational linguistics / NLP</a:t>
            </a:r>
          </a:p>
          <a:p>
            <a:r>
              <a:rPr lang="de-DE"/>
              <a:t>Corpus as </a:t>
            </a:r>
            <a:r>
              <a:rPr lang="de-DE">
                <a:solidFill>
                  <a:schemeClr val="accent2"/>
                </a:solidFill>
              </a:rPr>
              <a:t>representative sample</a:t>
            </a:r>
            <a:r>
              <a:rPr lang="de-DE"/>
              <a:t> of language</a:t>
            </a:r>
          </a:p>
          <a:p>
            <a:pPr lvl="1"/>
            <a:r>
              <a:rPr lang="de-DE"/>
              <a:t>narrow sense: dominant in corpus linguistics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" y="1417638"/>
            <a:ext cx="7694342" cy="3107016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80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corpora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1957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written </a:t>
            </a:r>
            <a:r>
              <a:rPr lang="en-US">
                <a:solidFill>
                  <a:schemeClr val="accent1"/>
                </a:solidFill>
              </a:rPr>
              <a:t>vs.</a:t>
            </a:r>
            <a:r>
              <a:rPr lang="en-US"/>
              <a:t> spoken </a:t>
            </a:r>
            <a:r>
              <a:rPr lang="en-US">
                <a:solidFill>
                  <a:srgbClr val="3365A2"/>
                </a:solidFill>
              </a:rPr>
              <a:t>vs.</a:t>
            </a:r>
            <a:r>
              <a:rPr lang="en-US"/>
              <a:t> multimodal/multi-media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reference corpus </a:t>
            </a:r>
            <a:r>
              <a:rPr lang="en-US">
                <a:solidFill>
                  <a:schemeClr val="accent1"/>
                </a:solidFill>
              </a:rPr>
              <a:t>vs.</a:t>
            </a:r>
            <a:r>
              <a:rPr lang="en-US"/>
              <a:t> specialized corpus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synchronic </a:t>
            </a:r>
            <a:r>
              <a:rPr lang="en-US">
                <a:solidFill>
                  <a:schemeClr val="accent1"/>
                </a:solidFill>
              </a:rPr>
              <a:t>vs.</a:t>
            </a:r>
            <a:r>
              <a:rPr lang="en-US"/>
              <a:t> diachronic (discrete, continuous)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closed corpus </a:t>
            </a:r>
            <a:r>
              <a:rPr lang="en-US">
                <a:solidFill>
                  <a:schemeClr val="accent1"/>
                </a:solidFill>
              </a:rPr>
              <a:t>vs.</a:t>
            </a:r>
            <a:r>
              <a:rPr lang="en-US"/>
              <a:t> monitor corpus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monolingual </a:t>
            </a:r>
            <a:r>
              <a:rPr lang="en-US">
                <a:solidFill>
                  <a:schemeClr val="accent1"/>
                </a:solidFill>
              </a:rPr>
              <a:t>vs.</a:t>
            </a:r>
            <a:r>
              <a:rPr lang="en-US"/>
              <a:t> multilingual (parallel, comparable)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/>
              <a:t>unannotated (raw text) </a:t>
            </a:r>
            <a:r>
              <a:rPr lang="en-US">
                <a:solidFill>
                  <a:schemeClr val="accent1"/>
                </a:solidFill>
              </a:rPr>
              <a:t>vs.</a:t>
            </a:r>
            <a:r>
              <a:rPr lang="en-US"/>
              <a:t> annotated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/>
              <a:t>metadata = information about texts &amp; speakers/authors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/>
              <a:t>linguistic annotation = systematically coded interpretation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/>
              <a:t>corpus size (in M = million running words)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/>
              <a:t>small &amp; clean </a:t>
            </a:r>
            <a:r>
              <a:rPr lang="en-US">
                <a:solidFill>
                  <a:schemeClr val="accent1"/>
                </a:solidFill>
              </a:rPr>
              <a:t>vs.</a:t>
            </a:r>
            <a:r>
              <a:rPr lang="en-US"/>
              <a:t> large &amp; messy</a:t>
            </a:r>
          </a:p>
        </p:txBody>
      </p:sp>
    </p:spTree>
    <p:extLst>
      <p:ext uri="{BB962C8B-B14F-4D97-AF65-F5344CB8AC3E}">
        <p14:creationId xmlns:p14="http://schemas.microsoft.com/office/powerpoint/2010/main" val="8616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corpus 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474"/>
          </a:xfrm>
        </p:spPr>
        <p:txBody>
          <a:bodyPr>
            <a:noAutofit/>
          </a:bodyPr>
          <a:lstStyle/>
          <a:p>
            <a:r>
              <a:rPr lang="en-US" sz="2400"/>
              <a:t>First corpus-based quantitative studies in late 19</a:t>
            </a:r>
            <a:r>
              <a:rPr lang="en-US" sz="2400" baseline="30000"/>
              <a:t>th</a:t>
            </a:r>
            <a:r>
              <a:rPr lang="en-US" sz="2400"/>
              <a:t> century</a:t>
            </a:r>
          </a:p>
          <a:p>
            <a:r>
              <a:rPr lang="en-US" sz="2400"/>
              <a:t>Orthography and frequency lists</a:t>
            </a:r>
          </a:p>
          <a:p>
            <a:pPr lvl="1"/>
            <a:r>
              <a:rPr lang="en-US" sz="2000"/>
              <a:t>Kaeding (1897): German frequency dictionary based on corpus of</a:t>
            </a:r>
            <a:br>
              <a:rPr lang="en-US" sz="2000"/>
            </a:br>
            <a:r>
              <a:rPr lang="en-US" sz="2000"/>
              <a:t>approx. 11 million words (completely manual analysis!)</a:t>
            </a:r>
          </a:p>
          <a:p>
            <a:r>
              <a:rPr lang="en-US" sz="2400"/>
              <a:t>Lexicography</a:t>
            </a:r>
          </a:p>
          <a:p>
            <a:pPr lvl="1"/>
            <a:r>
              <a:rPr lang="en-US" sz="2000"/>
              <a:t>Murray: several million index cards for OED (1879–1828)</a:t>
            </a:r>
          </a:p>
          <a:p>
            <a:r>
              <a:rPr lang="en-US" sz="2400"/>
              <a:t>Language acquisition</a:t>
            </a:r>
          </a:p>
          <a:p>
            <a:pPr lvl="1"/>
            <a:r>
              <a:rPr lang="en-US" sz="2000"/>
              <a:t>first longitudinal studies ca. 1876–1926 (parent diaries)</a:t>
            </a:r>
          </a:p>
          <a:p>
            <a:pPr lvl="1"/>
            <a:r>
              <a:rPr lang="en-US" sz="2000"/>
              <a:t>large cross-sectional studies ca. 1927–1957</a:t>
            </a:r>
          </a:p>
          <a:p>
            <a:r>
              <a:rPr lang="en-US" sz="2400"/>
              <a:t>Foreign language teaching</a:t>
            </a:r>
          </a:p>
          <a:p>
            <a:pPr lvl="1"/>
            <a:r>
              <a:rPr lang="en-US" sz="2000"/>
              <a:t>basic vocabulary, vocabulary levels, collocations (e.g. Palmer 1933)</a:t>
            </a:r>
          </a:p>
          <a:p>
            <a:r>
              <a:rPr lang="en-US" sz="2400"/>
              <a:t>Strucuralist language documentation</a:t>
            </a:r>
          </a:p>
          <a:p>
            <a:pPr lvl="1"/>
            <a:r>
              <a:rPr lang="en-US" sz="2000"/>
              <a:t>Boas (1940), Firth (1930–1955), …</a:t>
            </a:r>
          </a:p>
        </p:txBody>
      </p:sp>
    </p:spTree>
    <p:extLst>
      <p:ext uri="{BB962C8B-B14F-4D97-AF65-F5344CB8AC3E}">
        <p14:creationId xmlns:p14="http://schemas.microsoft.com/office/powerpoint/2010/main" val="34492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corpus 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8810" cy="4900961"/>
          </a:xfrm>
        </p:spPr>
        <p:txBody>
          <a:bodyPr>
            <a:noAutofit/>
          </a:bodyPr>
          <a:lstStyle/>
          <a:p>
            <a:r>
              <a:rPr lang="en-US" sz="2400">
                <a:sym typeface="Wingdings"/>
              </a:rPr>
              <a:t>Since 1950: Humanities Computing (➞ Digital Humanities)</a:t>
            </a:r>
          </a:p>
          <a:p>
            <a:pPr lvl="1"/>
            <a:r>
              <a:rPr lang="en-US" sz="2000">
                <a:sym typeface="Wingdings"/>
              </a:rPr>
              <a:t>Index Thomisticus by Robert Busa &amp; IBM (1949–)</a:t>
            </a:r>
          </a:p>
          <a:p>
            <a:r>
              <a:rPr lang="en-US" sz="2400">
                <a:sym typeface="Wingdings"/>
              </a:rPr>
              <a:t>1950–1960: Mechanolinguistics (Juilland: contrastive corpora)</a:t>
            </a:r>
            <a:br>
              <a:rPr lang="en-US" sz="2400">
                <a:sym typeface="Wingdings"/>
              </a:rPr>
            </a:br>
            <a:r>
              <a:rPr lang="en-US" sz="2400">
                <a:sym typeface="Wingdings"/>
              </a:rPr>
              <a:t>➞ quantitative / mathematical linguistics (Harris 1968)</a:t>
            </a:r>
          </a:p>
          <a:p>
            <a:r>
              <a:rPr lang="en-US" sz="2400"/>
              <a:t>1960–1980: Corpus linguistics as European counter-movement against mainstream of generative linguistics </a:t>
            </a:r>
          </a:p>
          <a:p>
            <a:pPr lvl="1"/>
            <a:r>
              <a:rPr lang="en-US" sz="2000">
                <a:sym typeface="Wingdings"/>
              </a:rPr>
              <a:t>Corpus-based grammars (e.g. Quirk/Greenbaum)</a:t>
            </a:r>
          </a:p>
          <a:p>
            <a:pPr lvl="2"/>
            <a:r>
              <a:rPr lang="en-US" sz="1600">
                <a:sym typeface="Wingdings"/>
              </a:rPr>
              <a:t>Survey of English Usage (SEU) since 1960</a:t>
            </a:r>
          </a:p>
          <a:p>
            <a:pPr lvl="2"/>
            <a:r>
              <a:rPr lang="en-US" sz="1600">
                <a:sym typeface="Wingdings"/>
              </a:rPr>
              <a:t>Brown Corpus 1961–1963</a:t>
            </a:r>
          </a:p>
          <a:p>
            <a:pPr lvl="1"/>
            <a:r>
              <a:rPr lang="en-US" sz="2000">
                <a:sym typeface="Wingdings"/>
              </a:rPr>
              <a:t>British contextualism (Firth &amp; Sinclair)</a:t>
            </a:r>
          </a:p>
          <a:p>
            <a:pPr lvl="2"/>
            <a:r>
              <a:rPr lang="en-US" sz="1600">
                <a:sym typeface="Wingdings"/>
              </a:rPr>
              <a:t>Firth (1957) building on Malinowski &amp; Jones, Sinclair (1991), COBUILD</a:t>
            </a:r>
          </a:p>
          <a:p>
            <a:pPr lvl="2"/>
            <a:r>
              <a:rPr lang="en-US" sz="1600">
                <a:sym typeface="Wingdings"/>
              </a:rPr>
              <a:t>principles of collocation &amp; colligation, “</a:t>
            </a:r>
            <a:r>
              <a:rPr lang="en-US" sz="1600">
                <a:solidFill>
                  <a:schemeClr val="accent1"/>
                </a:solidFill>
                <a:sym typeface="Wingdings"/>
              </a:rPr>
              <a:t>trust the text</a:t>
            </a:r>
            <a:r>
              <a:rPr lang="en-US" sz="1600">
                <a:sym typeface="Wingdings"/>
              </a:rPr>
              <a:t>”</a:t>
            </a:r>
          </a:p>
          <a:p>
            <a:r>
              <a:rPr lang="en-US" sz="2400">
                <a:sym typeface="Wingdings"/>
              </a:rPr>
              <a:t>Since 1990: CL established as subdiscipline of linguistics</a:t>
            </a:r>
          </a:p>
        </p:txBody>
      </p:sp>
    </p:spTree>
    <p:extLst>
      <p:ext uri="{BB962C8B-B14F-4D97-AF65-F5344CB8AC3E}">
        <p14:creationId xmlns:p14="http://schemas.microsoft.com/office/powerpoint/2010/main" val="4637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corpus 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419"/>
            <a:ext cx="8229600" cy="5400056"/>
          </a:xfrm>
        </p:spPr>
        <p:txBody>
          <a:bodyPr anchor="t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sym typeface="Wingdings"/>
              </a:rPr>
              <a:t>Dialectology &amp; contrastive linguistics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Historical linguistics &amp; </a:t>
            </a:r>
            <a:r>
              <a:rPr lang="en-US" sz="2200">
                <a:solidFill>
                  <a:schemeClr val="accent1"/>
                </a:solidFill>
              </a:rPr>
              <a:t>language change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solidFill>
                  <a:schemeClr val="accent1"/>
                </a:solidFill>
              </a:rPr>
              <a:t>Language description </a:t>
            </a:r>
            <a:r>
              <a:rPr lang="en-US" sz="2200"/>
              <a:t>(e.g. endangered languages)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solidFill>
                  <a:schemeClr val="accent1"/>
                </a:solidFill>
              </a:rPr>
              <a:t>Language teaching</a:t>
            </a:r>
            <a:r>
              <a:rPr lang="en-US" sz="2200"/>
              <a:t>, language acquisition, CALL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solidFill>
                  <a:schemeClr val="accent1"/>
                </a:solidFill>
              </a:rPr>
              <a:t>Lexical semantics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Language variation, register studies (</a:t>
            </a:r>
            <a:r>
              <a:rPr lang="en-US" sz="2200">
                <a:sym typeface="Wingdings"/>
              </a:rPr>
              <a:t>➞ Biber's MDA)</a:t>
            </a:r>
            <a:endParaRPr lang="en-US" sz="2200">
              <a:solidFill>
                <a:schemeClr val="accent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solidFill>
                  <a:schemeClr val="accent2"/>
                </a:solidFill>
              </a:rPr>
              <a:t>Lexicography &amp; lexicology</a:t>
            </a:r>
          </a:p>
          <a:p>
            <a:pPr>
              <a:spcBef>
                <a:spcPts val="0"/>
              </a:spcBef>
            </a:pPr>
            <a:r>
              <a:rPr lang="en-US" sz="2200">
                <a:sym typeface="Wingdings"/>
              </a:rPr>
              <a:t>Morphology (➞ quantitative productivity)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Phonology (esp. studies of phonological variation)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Pragmatics &amp; </a:t>
            </a:r>
            <a:r>
              <a:rPr lang="en-US" sz="2200">
                <a:solidFill>
                  <a:schemeClr val="accent1"/>
                </a:solidFill>
              </a:rPr>
              <a:t>discourse analysis</a:t>
            </a:r>
            <a:r>
              <a:rPr lang="en-US" sz="2200"/>
              <a:t> (</a:t>
            </a:r>
            <a:r>
              <a:rPr lang="en-US" sz="2200">
                <a:sym typeface="Wingdings"/>
              </a:rPr>
              <a:t>➞ rhetoric, ideology, politics, …)</a:t>
            </a:r>
            <a:endParaRPr lang="en-US" sz="220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Sociolinguistics (e.g. gender studies)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Stylometrics &amp; literary studies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solidFill>
                  <a:schemeClr val="accent1"/>
                </a:solidFill>
                <a:sym typeface="Wingdings"/>
              </a:rPr>
              <a:t>Syntax &amp; grammar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>
                <a:sym typeface="Wingdings"/>
              </a:rPr>
              <a:t>Translation studies (➞ “translationese”, CAT)</a:t>
            </a:r>
          </a:p>
        </p:txBody>
      </p:sp>
    </p:spTree>
    <p:extLst>
      <p:ext uri="{BB962C8B-B14F-4D97-AF65-F5344CB8AC3E}">
        <p14:creationId xmlns:p14="http://schemas.microsoft.com/office/powerpoint/2010/main" val="75051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E933-C917-B045-BA44-BA4B1E4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corpus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5406-5F3B-DC47-AC32-FF280A6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Representativeness</a:t>
            </a:r>
          </a:p>
          <a:p>
            <a:pPr lvl="1"/>
            <a:r>
              <a:rPr lang="en-US"/>
              <a:t>a corpus should be representative of the (sub-)language</a:t>
            </a:r>
            <a:br>
              <a:rPr lang="en-US"/>
            </a:br>
            <a:r>
              <a:rPr lang="en-US"/>
              <a:t>to be studied</a:t>
            </a:r>
          </a:p>
          <a:p>
            <a:pPr lvl="1"/>
            <a:r>
              <a:rPr lang="en-US"/>
              <a:t>full representativeness difficult to achieve</a:t>
            </a:r>
          </a:p>
          <a:p>
            <a:pPr lvl="1"/>
            <a:r>
              <a:rPr lang="en-US"/>
              <a:t>must at least be </a:t>
            </a:r>
            <a:r>
              <a:rPr lang="en-US">
                <a:solidFill>
                  <a:schemeClr val="accent1"/>
                </a:solidFill>
              </a:rPr>
              <a:t>balanced</a:t>
            </a:r>
            <a:br>
              <a:rPr lang="en-US"/>
            </a:br>
            <a:r>
              <a:rPr lang="en-US"/>
              <a:t>(= good coverage of different registers, speakers, …)</a:t>
            </a:r>
          </a:p>
          <a:p>
            <a:pPr lvl="1"/>
            <a:endParaRPr lang="en-US"/>
          </a:p>
          <a:p>
            <a:r>
              <a:rPr lang="en-US">
                <a:solidFill>
                  <a:schemeClr val="accent2"/>
                </a:solidFill>
              </a:rPr>
              <a:t>Comparability</a:t>
            </a:r>
          </a:p>
          <a:p>
            <a:pPr lvl="1"/>
            <a:r>
              <a:rPr lang="en-US"/>
              <a:t>corpus studies often build on frequency comparison</a:t>
            </a:r>
          </a:p>
          <a:p>
            <a:pPr lvl="1"/>
            <a:r>
              <a:rPr lang="en-US"/>
              <a:t>prerequisite: comparable corpora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 flipH="1" flipV="1">
            <a:off x="1231900" y="3314700"/>
            <a:ext cx="889000" cy="1498600"/>
          </a:xfrm>
          <a:prstGeom prst="rect">
            <a:avLst/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flipH="1" flipV="1">
            <a:off x="4648200" y="3314700"/>
            <a:ext cx="889000" cy="1498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MS PGothic" charset="0"/>
              </a:rPr>
              <a:t>Why representativeness?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7035800" y="4813300"/>
            <a:ext cx="1892300" cy="1130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solidFill>
                  <a:srgbClr val="FFFFFF"/>
                </a:solidFill>
              </a:rPr>
              <a:t>linguistic research question</a:t>
            </a:r>
            <a:endParaRPr lang="en-US" sz="1800" b="1" dirty="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937000" y="4813300"/>
            <a:ext cx="3073400" cy="1130300"/>
            <a:chOff x="3937000" y="5067300"/>
            <a:chExt cx="3073400" cy="1130300"/>
          </a:xfrm>
        </p:grpSpPr>
        <p:sp>
          <p:nvSpPr>
            <p:cNvPr id="12" name="Left Arrow 11"/>
            <p:cNvSpPr>
              <a:spLocks noChangeArrowheads="1"/>
            </p:cNvSpPr>
            <p:nvPr/>
          </p:nvSpPr>
          <p:spPr bwMode="auto">
            <a:xfrm>
              <a:off x="6248400" y="5448300"/>
              <a:ext cx="762000" cy="393700"/>
            </a:xfrm>
            <a:prstGeom prst="lef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3937000" y="5067300"/>
              <a:ext cx="2286000" cy="11303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>
                  <a:solidFill>
                    <a:srgbClr val="FFFFFF"/>
                  </a:solidFill>
                </a:rPr>
                <a:t>operationalized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>
                  <a:solidFill>
                    <a:srgbClr val="FFFFFF"/>
                  </a:solidFill>
                </a:rPr>
                <a:t>hypothesis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rgbClr val="FFFFFF"/>
                  </a:solidFill>
                </a:rPr>
                <a:t>about “language”</a:t>
              </a:r>
              <a:endParaRPr lang="en-US" sz="1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57200" y="4813300"/>
            <a:ext cx="3479800" cy="1130300"/>
            <a:chOff x="457200" y="5067300"/>
            <a:chExt cx="3479800" cy="1130300"/>
          </a:xfrm>
        </p:grpSpPr>
        <p:sp>
          <p:nvSpPr>
            <p:cNvPr id="9" name="Left-Right Arrow 8"/>
            <p:cNvSpPr>
              <a:spLocks noChangeArrowheads="1"/>
            </p:cNvSpPr>
            <p:nvPr/>
          </p:nvSpPr>
          <p:spPr bwMode="auto">
            <a:xfrm>
              <a:off x="2743200" y="5448300"/>
              <a:ext cx="1193800" cy="393700"/>
            </a:xfrm>
            <a:prstGeom prst="leftRightArrow">
              <a:avLst>
                <a:gd name="adj1" fmla="val 50000"/>
                <a:gd name="adj2" fmla="val 62905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57200" y="5067300"/>
              <a:ext cx="2286000" cy="11303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</a:rPr>
                <a:t>corpus data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FFFFFF"/>
                  </a:solidFill>
                </a:rPr>
                <a:t>(</a:t>
              </a:r>
              <a:r>
                <a:rPr lang="en-US" sz="1800" b="1">
                  <a:solidFill>
                    <a:srgbClr val="FFFFFF"/>
                  </a:solidFill>
                </a:rPr>
                <a:t>frequencies</a:t>
              </a:r>
              <a:r>
                <a:rPr lang="en-US" sz="2000" b="1">
                  <a:solidFill>
                    <a:srgbClr val="FFFFFF"/>
                  </a:solidFill>
                </a:rPr>
                <a:t>)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57200" y="2184400"/>
            <a:ext cx="5765800" cy="1130300"/>
            <a:chOff x="457200" y="2438400"/>
            <a:chExt cx="5765800" cy="1130300"/>
          </a:xfrm>
        </p:grpSpPr>
        <p:sp>
          <p:nvSpPr>
            <p:cNvPr id="10" name="Left-Right Arrow 9"/>
            <p:cNvSpPr>
              <a:spLocks noChangeArrowheads="1"/>
            </p:cNvSpPr>
            <p:nvPr/>
          </p:nvSpPr>
          <p:spPr bwMode="auto">
            <a:xfrm>
              <a:off x="2743200" y="2806700"/>
              <a:ext cx="1193800" cy="393700"/>
            </a:xfrm>
            <a:prstGeom prst="leftRightArrow">
              <a:avLst>
                <a:gd name="adj1" fmla="val 50000"/>
                <a:gd name="adj2" fmla="val 62905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3937000" y="2438400"/>
              <a:ext cx="2286000" cy="11303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population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(of “objects”)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457200" y="2438400"/>
              <a:ext cx="2286000" cy="11303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</a:rPr>
                <a:t>representative </a:t>
              </a:r>
              <a:br>
                <a:rPr lang="en-US" sz="1800" b="1">
                  <a:solidFill>
                    <a:srgbClr val="FFFFFF"/>
                  </a:solidFill>
                </a:rPr>
              </a:br>
              <a:r>
                <a:rPr lang="en-US" sz="1800" b="1">
                  <a:solidFill>
                    <a:srgbClr val="FFFFFF"/>
                  </a:solidFill>
                </a:rPr>
                <a:t>random sample</a:t>
              </a:r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91299" y="2344643"/>
            <a:ext cx="24373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/>
              <a:t>Statistics</a:t>
            </a:r>
            <a:br>
              <a:rPr lang="en-US" b="1"/>
            </a:br>
            <a:r>
              <a:rPr lang="en-US" sz="2000"/>
              <a:t>(hypothesis tests)</a:t>
            </a:r>
            <a:endParaRPr 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5242157" y="3925772"/>
            <a:ext cx="590086" cy="830997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/>
              <a:t>👿</a:t>
            </a:r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1825857" y="3464351"/>
            <a:ext cx="590086" cy="830997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/>
              <a:t>👿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1" grpId="0"/>
      <p:bldP spid="2" grpId="0"/>
      <p:bldP spid="20" grpId="0"/>
    </p:bldLst>
  </p:timing>
</p:sld>
</file>

<file path=ppt/theme/theme1.xml><?xml version="1.0" encoding="utf-8"?>
<a:theme xmlns:a="http://schemas.openxmlformats.org/drawingml/2006/main" name="Simple White CCL 2">
  <a:themeElements>
    <a:clrScheme name="FAU Stefan">
      <a:dk1>
        <a:sysClr val="windowText" lastClr="000000"/>
      </a:dk1>
      <a:lt1>
        <a:sysClr val="window" lastClr="FFFFFF"/>
      </a:lt1>
      <a:dk2>
        <a:srgbClr val="3365A2"/>
      </a:dk2>
      <a:lt2>
        <a:srgbClr val="FFF6E8"/>
      </a:lt2>
      <a:accent1>
        <a:srgbClr val="3365A2"/>
      </a:accent1>
      <a:accent2>
        <a:srgbClr val="C73127"/>
      </a:accent2>
      <a:accent3>
        <a:srgbClr val="008047"/>
      </a:accent3>
      <a:accent4>
        <a:srgbClr val="7F387B"/>
      </a:accent4>
      <a:accent5>
        <a:srgbClr val="DBB22D"/>
      </a:accent5>
      <a:accent6>
        <a:srgbClr val="2A8E96"/>
      </a:accent6>
      <a:hlink>
        <a:srgbClr val="04276F"/>
      </a:hlink>
      <a:folHlink>
        <a:srgbClr val="3100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White CCL 2</Template>
  <TotalTime>1301</TotalTime>
  <Words>2152</Words>
  <Application>Microsoft Macintosh PowerPoint</Application>
  <PresentationFormat>On-screen Show (4:3)</PresentationFormat>
  <Paragraphs>249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Light</vt:lpstr>
      <vt:lpstr>Gill Sans MT</vt:lpstr>
      <vt:lpstr>Wingdings</vt:lpstr>
      <vt:lpstr>Simple White CCL 2</vt:lpstr>
      <vt:lpstr>EMLex Unit B1.5 An introduction to corpus linguistics</vt:lpstr>
      <vt:lpstr>What is corpus linguistics?</vt:lpstr>
      <vt:lpstr>What is a corpus?</vt:lpstr>
      <vt:lpstr>Types of corpora</vt:lpstr>
      <vt:lpstr>History of corpus linguistics</vt:lpstr>
      <vt:lpstr>History of corpus linguistics</vt:lpstr>
      <vt:lpstr>Applications of corpus linguistics</vt:lpstr>
      <vt:lpstr>Goals of corpus design</vt:lpstr>
      <vt:lpstr>Why representativeness?</vt:lpstr>
      <vt:lpstr>Representativeness &amp; sampling</vt:lpstr>
      <vt:lpstr>The stages of a corpus study</vt:lpstr>
      <vt:lpstr>The stages of a corpus study</vt:lpstr>
      <vt:lpstr>Pre-compiled corpora</vt:lpstr>
      <vt:lpstr>Some corpora everybody should know</vt:lpstr>
      <vt:lpstr>Corpora for lexicography: English</vt:lpstr>
      <vt:lpstr>Corpora for lexicography: Other languages</vt:lpstr>
      <vt:lpstr>Corpora for lexicography: Parallel corpora</vt:lpstr>
      <vt:lpstr>Corpora for lexicography: Web corpora</vt:lpstr>
      <vt:lpstr>Textbooks &amp; handbooks</vt:lpstr>
      <vt:lpstr>CL research community</vt:lpstr>
      <vt:lpstr>Sketch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EMLex A6: Computational Lexicography 1. Introduction</dc:title>
  <dc:creator>ex47emin</dc:creator>
  <cp:lastModifiedBy>Evert, Stefan</cp:lastModifiedBy>
  <cp:revision>116</cp:revision>
  <cp:lastPrinted>2018-05-23T08:58:43Z</cp:lastPrinted>
  <dcterms:created xsi:type="dcterms:W3CDTF">2016-04-18T06:25:12Z</dcterms:created>
  <dcterms:modified xsi:type="dcterms:W3CDTF">2020-05-03T21:56:07Z</dcterms:modified>
</cp:coreProperties>
</file>