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79" r:id="rId1"/>
  </p:sldMasterIdLst>
  <p:notesMasterIdLst>
    <p:notesMasterId r:id="rId8"/>
  </p:notesMasterIdLst>
  <p:handoutMasterIdLst>
    <p:handoutMasterId r:id="rId9"/>
  </p:handoutMasterIdLst>
  <p:sldIdLst>
    <p:sldId id="256" r:id="rId2"/>
    <p:sldId id="364" r:id="rId3"/>
    <p:sldId id="366" r:id="rId4"/>
    <p:sldId id="367" r:id="rId5"/>
    <p:sldId id="368" r:id="rId6"/>
    <p:sldId id="369" r:id="rId7"/>
  </p:sldIdLst>
  <p:sldSz cx="9144000" cy="6858000" type="screen4x3"/>
  <p:notesSz cx="9928225" cy="6797675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1F497D"/>
    <a:srgbClr val="969696"/>
    <a:srgbClr val="333333"/>
    <a:srgbClr val="7F7F7F"/>
    <a:srgbClr val="3379CD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/>
    <p:restoredTop sz="87823" autoAdjust="0"/>
  </p:normalViewPr>
  <p:slideViewPr>
    <p:cSldViewPr snapToGrid="0" snapToObjects="1">
      <p:cViewPr varScale="1">
        <p:scale>
          <a:sx n="106" d="100"/>
          <a:sy n="106" d="100"/>
        </p:scale>
        <p:origin x="2294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07FAF4CF-5BFF-CD4D-B72C-6F467672C1FD}" type="datetime1">
              <a:rPr lang="de-DE"/>
              <a:pPr>
                <a:defRPr/>
              </a:pPr>
              <a:t>14.02.2023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087B7582-FF21-1E4A-9A48-DFEDC81367C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1220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594" y="0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02009670-753E-7A4B-81CA-A5E1B867BB5F}" type="datetime1">
              <a:rPr lang="de-DE"/>
              <a:pPr>
                <a:defRPr/>
              </a:pPr>
              <a:t>14.02.2023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65488" y="511175"/>
            <a:ext cx="3397250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4678" y="3229277"/>
            <a:ext cx="7938870" cy="305971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56378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2594" y="6456378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FFA6487F-09B6-A449-ADEF-96918B576CE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24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6487F-09B6-A449-ADEF-96918B576CE0}" type="slidenum">
              <a:rPr lang="de-DE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1421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6"/>
          <p:cNvGrpSpPr>
            <a:grpSpLocks/>
          </p:cNvGrpSpPr>
          <p:nvPr/>
        </p:nvGrpSpPr>
        <p:grpSpPr bwMode="auto">
          <a:xfrm>
            <a:off x="-3360" y="0"/>
            <a:ext cx="9144000" cy="4864100"/>
            <a:chOff x="0" y="0"/>
            <a:chExt cx="9144000" cy="4863599"/>
          </a:xfrm>
        </p:grpSpPr>
        <p:pic>
          <p:nvPicPr>
            <p:cNvPr id="5" name="Picture 9" descr="bckg_may26_large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2"/>
            <a:stretch>
              <a:fillRect/>
            </a:stretch>
          </p:blipFill>
          <p:spPr bwMode="auto">
            <a:xfrm>
              <a:off x="0" y="0"/>
              <a:ext cx="9144000" cy="4863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4719136"/>
              <a:ext cx="9144000" cy="144463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ＭＳ Ｐゴシック" charset="0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6400" y="1252800"/>
            <a:ext cx="8136000" cy="1620000"/>
          </a:xfrm>
        </p:spPr>
        <p:txBody>
          <a:bodyPr>
            <a:noAutofit/>
          </a:bodyPr>
          <a:lstStyle>
            <a:lvl1pPr>
              <a:lnSpc>
                <a:spcPts val="42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26400" y="3402000"/>
            <a:ext cx="4068000" cy="1080000"/>
          </a:xfrm>
        </p:spPr>
        <p:txBody>
          <a:bodyPr anchor="b">
            <a:no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B1B3A67-3CF1-43E1-92A2-25560C317A8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0910" y="5807093"/>
            <a:ext cx="4681490" cy="75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4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 flipH="1">
            <a:off x="627063" y="863600"/>
            <a:ext cx="813593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720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613C82-7869-6749-8B64-6E6BEACED82A}" type="slidenum"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Helvetica Neue"/>
                <a:ea typeface="ＭＳ Ｐゴシック" pitchFamily="34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27063" y="6508746"/>
            <a:ext cx="6813550" cy="24622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1000">
                <a:solidFill>
                  <a:srgbClr val="969696"/>
                </a:solidFill>
                <a:latin typeface="Helvetica Neue"/>
                <a:ea typeface="ＭＳ Ｐゴシック" pitchFamily="34" charset="-128"/>
                <a:cs typeface="Helvetica Neue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7864DE3-9F1E-480B-9AE5-BFF8319593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8197" y="283940"/>
            <a:ext cx="3614803" cy="57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7"/>
          <p:cNvGrpSpPr>
            <a:grpSpLocks/>
          </p:cNvGrpSpPr>
          <p:nvPr/>
        </p:nvGrpSpPr>
        <p:grpSpPr bwMode="auto">
          <a:xfrm>
            <a:off x="0" y="0"/>
            <a:ext cx="9144000" cy="1995488"/>
            <a:chOff x="0" y="0"/>
            <a:chExt cx="9144000" cy="1994863"/>
          </a:xfrm>
        </p:grpSpPr>
        <p:pic>
          <p:nvPicPr>
            <p:cNvPr id="5" name="Picture 9" descr="bckg_may26_large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2" b="58984"/>
            <a:stretch>
              <a:fillRect/>
            </a:stretch>
          </p:blipFill>
          <p:spPr bwMode="auto">
            <a:xfrm>
              <a:off x="0" y="0"/>
              <a:ext cx="9144000" cy="1994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1850400"/>
              <a:ext cx="9144000" cy="144463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ＭＳ Ｐゴシック" charset="0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6400" y="3247200"/>
            <a:ext cx="8136000" cy="900000"/>
          </a:xfrm>
        </p:spPr>
        <p:txBody>
          <a:bodyPr>
            <a:normAutofit/>
          </a:bodyPr>
          <a:lstStyle>
            <a:lvl1pPr algn="l">
              <a:lnSpc>
                <a:spcPts val="3400"/>
              </a:lnSpc>
              <a:defRPr sz="2800" b="1" cap="none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76B4965-163B-44F3-B01D-0549CF9FF2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0910" y="5807093"/>
            <a:ext cx="4681490" cy="75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80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 flipH="1">
            <a:off x="627063" y="863600"/>
            <a:ext cx="813593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626400" y="1972800"/>
            <a:ext cx="3960000" cy="4435200"/>
          </a:xfrm>
        </p:spPr>
        <p:txBody>
          <a:bodyPr/>
          <a:lstStyle>
            <a:lvl1pPr marL="277200">
              <a:lnSpc>
                <a:spcPts val="2400"/>
              </a:lnSpc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802400" y="1972800"/>
            <a:ext cx="3960000" cy="4435200"/>
          </a:xfrm>
        </p:spPr>
        <p:txBody>
          <a:bodyPr/>
          <a:lstStyle>
            <a:lvl1pPr marL="27720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1C3B93-11C6-2842-BA41-19F5595F3C42}" type="slidenum"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Helvetica Neue"/>
                <a:ea typeface="ＭＳ Ｐゴシック" pitchFamily="34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27063" y="6508746"/>
            <a:ext cx="6813550" cy="24622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1000">
                <a:solidFill>
                  <a:srgbClr val="969696"/>
                </a:solidFill>
                <a:latin typeface="Helvetica Neue"/>
                <a:ea typeface="ＭＳ Ｐゴシック" pitchFamily="34" charset="-128"/>
                <a:cs typeface="Helvetica Neue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CD767F4-F4B7-425C-8D5E-D8FBB3F40E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8197" y="283940"/>
            <a:ext cx="3614803" cy="57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9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72800"/>
            <a:ext cx="5486400" cy="39787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951538"/>
            <a:ext cx="5486400" cy="457200"/>
          </a:xfrm>
        </p:spPr>
        <p:txBody>
          <a:bodyPr/>
          <a:lstStyle>
            <a:lvl1pPr marL="0" indent="0">
              <a:lnSpc>
                <a:spcPts val="17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EAD236-35BB-E04B-9C01-0FD39D2313F4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Helvetica Neue"/>
                <a:ea typeface="ＭＳ Ｐゴシック" pitchFamily="34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cxnSp>
        <p:nvCxnSpPr>
          <p:cNvPr id="8" name="Gerade Verbindung 7"/>
          <p:cNvCxnSpPr/>
          <p:nvPr userDrawn="1"/>
        </p:nvCxnSpPr>
        <p:spPr>
          <a:xfrm flipH="1">
            <a:off x="627063" y="863600"/>
            <a:ext cx="813593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27063" y="6508746"/>
            <a:ext cx="6813550" cy="24622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1000">
                <a:solidFill>
                  <a:srgbClr val="969696"/>
                </a:solidFill>
                <a:latin typeface="Helvetica Neue"/>
                <a:ea typeface="ＭＳ Ｐゴシック" pitchFamily="34" charset="-128"/>
                <a:cs typeface="Helvetica Neue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EEF78E7-A303-4E88-A393-56823BC84C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8197" y="283940"/>
            <a:ext cx="3614803" cy="57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4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 flipH="1">
            <a:off x="627063" y="863600"/>
            <a:ext cx="813593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39A65E-9174-E147-BFFC-F3AB4B4FF47F}" type="slidenum"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Helvetica Neue"/>
                <a:ea typeface="ＭＳ Ｐゴシック" pitchFamily="34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27063" y="6508746"/>
            <a:ext cx="6813550" cy="24622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1000">
                <a:solidFill>
                  <a:srgbClr val="969696"/>
                </a:solidFill>
                <a:latin typeface="Helvetica Neue"/>
                <a:ea typeface="ＭＳ Ｐゴシック" pitchFamily="34" charset="-128"/>
                <a:cs typeface="Helvetica Neue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6041F06-B99A-455E-8D15-6704325B86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8197" y="283940"/>
            <a:ext cx="3614803" cy="57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 flipH="1">
            <a:off x="627063" y="863600"/>
            <a:ext cx="813593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3A6364A3-421D-4FBC-A463-8119B925D5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8197" y="283940"/>
            <a:ext cx="3614803" cy="57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3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627063" y="1252538"/>
            <a:ext cx="8135937" cy="3603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7063" y="1973263"/>
            <a:ext cx="8135937" cy="44354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2150" y="6408738"/>
            <a:ext cx="450850" cy="449262"/>
          </a:xfrm>
          <a:prstGeom prst="rect">
            <a:avLst/>
          </a:prstGeom>
        </p:spPr>
        <p:txBody>
          <a:bodyPr vert="horz" lIns="91440" tIns="0" rIns="0" bIns="0" rtlCol="0" anchor="ctr" anchorCtr="0"/>
          <a:lstStyle>
            <a:lvl1pPr algn="r">
              <a:defRPr sz="1000">
                <a:solidFill>
                  <a:srgbClr val="969696"/>
                </a:solidFill>
                <a:latin typeface="Helvetica Neue"/>
                <a:ea typeface="ＭＳ Ｐゴシック" pitchFamily="34" charset="-128"/>
                <a:cs typeface="Helvetica Neue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2586CB-AD95-7B43-A4BD-A094174458C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Helvetica Neue"/>
                <a:ea typeface="ＭＳ Ｐゴシック" pitchFamily="34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86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</p:sldLayoutIdLst>
  <p:hf hdr="0" ftr="0" dt="0"/>
  <p:txStyles>
    <p:titleStyle>
      <a:lvl1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 kern="1200">
          <a:solidFill>
            <a:srgbClr val="003366"/>
          </a:solidFill>
          <a:latin typeface="Helvetica Neue"/>
          <a:ea typeface="ＭＳ Ｐゴシック" charset="0"/>
          <a:cs typeface="Helvetica Neue"/>
        </a:defRPr>
      </a:lvl1pPr>
      <a:lvl2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9pPr>
    </p:titleStyle>
    <p:bodyStyle>
      <a:lvl1pPr marL="236538" indent="-276225" algn="l" defTabSz="457200" rtl="0" eaLnBrk="1" fontAlgn="base" hangingPunct="1">
        <a:lnSpc>
          <a:spcPts val="2400"/>
        </a:lnSpc>
        <a:spcBef>
          <a:spcPts val="480"/>
        </a:spcBef>
        <a:spcAft>
          <a:spcPct val="0"/>
        </a:spcAft>
        <a:buClr>
          <a:srgbClr val="003366"/>
        </a:buClr>
        <a:buSzPct val="100000"/>
        <a:buFont typeface="Lucida Grande" charset="0"/>
        <a:buChar char="●"/>
        <a:defRPr sz="2000" kern="12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marL="750888" indent="-276225" algn="l" defTabSz="457200" rtl="0" eaLnBrk="1" fontAlgn="base" hangingPunct="1">
        <a:lnSpc>
          <a:spcPts val="2200"/>
        </a:lnSpc>
        <a:spcBef>
          <a:spcPts val="432"/>
        </a:spcBef>
        <a:spcAft>
          <a:spcPct val="0"/>
        </a:spcAft>
        <a:buClr>
          <a:srgbClr val="003366"/>
        </a:buClr>
        <a:buSzPct val="80000"/>
        <a:buFont typeface="Lucida Grande" charset="0"/>
        <a:buChar char="●"/>
        <a:defRPr kern="12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2pPr>
      <a:lvl3pPr marL="1201738" indent="-215900" algn="l" defTabSz="457200" rtl="0" eaLnBrk="1" fontAlgn="base" hangingPunct="1">
        <a:lnSpc>
          <a:spcPts val="2000"/>
        </a:lnSpc>
        <a:spcBef>
          <a:spcPts val="384"/>
        </a:spcBef>
        <a:spcAft>
          <a:spcPct val="0"/>
        </a:spcAft>
        <a:buClr>
          <a:srgbClr val="003366"/>
        </a:buClr>
        <a:buSzPct val="64000"/>
        <a:buFont typeface="Lucida Grande" charset="0"/>
        <a:buChar char="●"/>
        <a:defRPr sz="1600" kern="12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3pPr>
      <a:lvl4pPr marL="1443038" indent="-215900" algn="l" defTabSz="457200" rtl="0" eaLnBrk="1" fontAlgn="base" hangingPunct="1">
        <a:lnSpc>
          <a:spcPts val="2000"/>
        </a:lnSpc>
        <a:spcBef>
          <a:spcPts val="384"/>
        </a:spcBef>
        <a:spcAft>
          <a:spcPct val="0"/>
        </a:spcAft>
        <a:buClr>
          <a:srgbClr val="003366"/>
        </a:buClr>
        <a:buSzPct val="64000"/>
        <a:buFont typeface="Lucida Grande" charset="0"/>
        <a:buChar char="●"/>
        <a:defRPr sz="1600" kern="12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4pPr>
      <a:lvl5pPr marL="1655763" indent="-215900" algn="l" defTabSz="457200" rtl="0" eaLnBrk="1" fontAlgn="base" hangingPunct="1">
        <a:lnSpc>
          <a:spcPts val="2000"/>
        </a:lnSpc>
        <a:spcBef>
          <a:spcPts val="384"/>
        </a:spcBef>
        <a:spcAft>
          <a:spcPct val="0"/>
        </a:spcAft>
        <a:buClr>
          <a:srgbClr val="003366"/>
        </a:buClr>
        <a:buSzPct val="64000"/>
        <a:buFont typeface="Lucida Grande" charset="0"/>
        <a:buChar char="●"/>
        <a:defRPr sz="1600" kern="12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guistik.phil.fau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user/webanno" TargetMode="External"/><Relationship Id="rId7" Type="http://schemas.openxmlformats.org/officeDocument/2006/relationships/hyperlink" Target="https://fortext.net/routinen/lerneinheiten/manuelle-annotation-mit-catma" TargetMode="External"/><Relationship Id="rId2" Type="http://schemas.openxmlformats.org/officeDocument/2006/relationships/hyperlink" Target="https://webanno.github.io/webanno/document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di.gy/" TargetMode="External"/><Relationship Id="rId5" Type="http://schemas.openxmlformats.org/officeDocument/2006/relationships/hyperlink" Target="https://youtube.com/playlist?list=PL5Hz5pttaj96SlXHGRZf8KzlYvpVHIoL-" TargetMode="External"/><Relationship Id="rId4" Type="http://schemas.openxmlformats.org/officeDocument/2006/relationships/hyperlink" Target="https://inception-project.github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nfordnlp.github.io/stanza/" TargetMode="External"/><Relationship Id="rId2" Type="http://schemas.openxmlformats.org/officeDocument/2006/relationships/hyperlink" Target="https://stanfordnlp.github.io/CoreNL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cy.i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nlp.apache.org/" TargetMode="External"/><Relationship Id="rId2" Type="http://schemas.openxmlformats.org/officeDocument/2006/relationships/hyperlink" Target="https://github.com/nlp-uoregon/trank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fal.mff.cuni.cz/udpipe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eblicht.sfs.uni-tuebingen.de/weblichtwiki/index.php/Main_Page" TargetMode="External"/><Relationship Id="rId3" Type="http://schemas.openxmlformats.org/officeDocument/2006/relationships/hyperlink" Target="http://corpus.tools/wiki/Unitok" TargetMode="External"/><Relationship Id="rId7" Type="http://schemas.openxmlformats.org/officeDocument/2006/relationships/hyperlink" Target="https://www.cs.cmu.edu/~ark/TweetNLP/" TargetMode="External"/><Relationship Id="rId2" Type="http://schemas.openxmlformats.org/officeDocument/2006/relationships/hyperlink" Target="https://github.com/tsproisl/SoMaJ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sproisl/SoMeWeTa" TargetMode="External"/><Relationship Id="rId5" Type="http://schemas.openxmlformats.org/officeDocument/2006/relationships/hyperlink" Target="https://www.cis.uni-muenchen.de/~schmid/tools/RNNTagger/" TargetMode="External"/><Relationship Id="rId4" Type="http://schemas.openxmlformats.org/officeDocument/2006/relationships/hyperlink" Target="http://www.cis.uni-muenchen.de/~schmid/tools/TreeTagger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huggingface.co/docs/transformers/index" TargetMode="External"/><Relationship Id="rId3" Type="http://schemas.openxmlformats.org/officeDocument/2006/relationships/hyperlink" Target="https://github.com/RaRe-Technologies/gensim" TargetMode="External"/><Relationship Id="rId7" Type="http://schemas.openxmlformats.org/officeDocument/2006/relationships/hyperlink" Target="https://github.com/huggingface/transformers" TargetMode="External"/><Relationship Id="rId2" Type="http://schemas.openxmlformats.org/officeDocument/2006/relationships/hyperlink" Target="https://github.com/keon/awesome-nl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rinceton-nlp/SimCSE" TargetMode="External"/><Relationship Id="rId5" Type="http://schemas.openxmlformats.org/officeDocument/2006/relationships/hyperlink" Target="https://www.sbert.net/" TargetMode="External"/><Relationship Id="rId4" Type="http://schemas.openxmlformats.org/officeDocument/2006/relationships/hyperlink" Target="https://github.com/facebookresearch/fastTe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b="0" dirty="0"/>
              <a:t>GRK 2839 Winter School: Corpus &amp; Computational Linguistics</a:t>
            </a:r>
            <a:br>
              <a:rPr lang="en-US" dirty="0"/>
            </a:br>
            <a:r>
              <a:rPr lang="en-US" dirty="0"/>
              <a:t>Linguistic annotation: tools and pipelines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Andreas Blombach, Philipp Heinrich</a:t>
            </a:r>
          </a:p>
          <a:p>
            <a:r>
              <a:rPr lang="en-US" dirty="0" err="1"/>
              <a:t>Lehrstuhl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Korpus</a:t>
            </a:r>
            <a:r>
              <a:rPr lang="en-US" dirty="0"/>
              <a:t>- und </a:t>
            </a:r>
            <a:r>
              <a:rPr lang="en-US" dirty="0" err="1"/>
              <a:t>Computerlinguistik</a:t>
            </a:r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https://www.linguistik.phil.fau.de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282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BEFD0DB-C22C-43CA-A7D7-466010DE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manual</a:t>
            </a:r>
            <a:r>
              <a:rPr lang="de-DE" dirty="0"/>
              <a:t> </a:t>
            </a:r>
            <a:r>
              <a:rPr lang="de-DE" dirty="0" err="1"/>
              <a:t>annotation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D05E96-728C-47FB-9F8B-773E0BE5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WebAnno /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INCEpTION</a:t>
            </a:r>
            <a:r>
              <a:rPr lang="de-DE" dirty="0"/>
              <a:t> (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linguistics</a:t>
            </a:r>
            <a:r>
              <a:rPr lang="de-DE" dirty="0"/>
              <a:t>):</a:t>
            </a:r>
          </a:p>
          <a:p>
            <a:pPr lvl="1"/>
            <a:r>
              <a:rPr lang="de-DE" dirty="0">
                <a:solidFill>
                  <a:srgbClr val="1F497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https://webanno.github.io/webanno/documentation/</a:t>
            </a:r>
            <a:endParaRPr lang="de-DE" dirty="0">
              <a:solidFill>
                <a:srgbClr val="1F497D"/>
              </a:solidFill>
            </a:endParaRPr>
          </a:p>
          <a:p>
            <a:pPr lvl="1"/>
            <a:r>
              <a:rPr lang="de-DE" dirty="0">
                <a:solidFill>
                  <a:srgbClr val="1F497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https://www.youtube.com/user/webanno</a:t>
            </a:r>
            <a:endParaRPr lang="de-DE" dirty="0">
              <a:solidFill>
                <a:srgbClr val="1F497D"/>
              </a:solidFill>
            </a:endParaRPr>
          </a:p>
          <a:p>
            <a:pPr lvl="1"/>
            <a:r>
              <a:rPr lang="de-DE" dirty="0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https://inception-project.github.io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de-DE" dirty="0">
                <a:solidFill>
                  <a:schemeClr val="accent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https://youtube.com/playlist?list=PL5Hz5pttaj96SlXHGRZf8KzlYvpVHIoL-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1"/>
            <a:endParaRPr lang="de-DE" dirty="0">
              <a:solidFill>
                <a:srgbClr val="1F497D"/>
              </a:solidFill>
            </a:endParaRPr>
          </a:p>
          <a:p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prodigy</a:t>
            </a:r>
            <a:r>
              <a:rPr lang="de-DE" dirty="0"/>
              <a:t> (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linguistics</a:t>
            </a:r>
            <a:r>
              <a:rPr lang="de-DE" dirty="0"/>
              <a:t>):</a:t>
            </a:r>
          </a:p>
          <a:p>
            <a:pPr lvl="1"/>
            <a:r>
              <a:rPr lang="de-DE" dirty="0">
                <a:solidFill>
                  <a:srgbClr val="1F497D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https://prodi.gy</a:t>
            </a:r>
            <a:endParaRPr lang="de-DE" dirty="0">
              <a:solidFill>
                <a:srgbClr val="1F497D"/>
              </a:solidFill>
            </a:endParaRPr>
          </a:p>
          <a:p>
            <a:pPr lvl="1"/>
            <a:endParaRPr lang="de-DE" dirty="0">
              <a:solidFill>
                <a:srgbClr val="1F497D"/>
              </a:solidFill>
            </a:endParaRP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CATMA</a:t>
            </a:r>
            <a:r>
              <a:rPr lang="de-DE" dirty="0"/>
              <a:t> (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literary</a:t>
            </a:r>
            <a:r>
              <a:rPr lang="de-DE" dirty="0"/>
              <a:t> </a:t>
            </a:r>
            <a:r>
              <a:rPr lang="de-DE" dirty="0" err="1"/>
              <a:t>science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e.g. </a:t>
            </a:r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quoted</a:t>
            </a:r>
            <a:r>
              <a:rPr lang="de-DE" dirty="0"/>
              <a:t> and </a:t>
            </a:r>
            <a:r>
              <a:rPr lang="de-DE" dirty="0" err="1"/>
              <a:t>indirect</a:t>
            </a:r>
            <a:r>
              <a:rPr lang="de-DE" dirty="0"/>
              <a:t> </a:t>
            </a:r>
            <a:r>
              <a:rPr lang="de-DE" dirty="0" err="1"/>
              <a:t>speech</a:t>
            </a:r>
            <a:endParaRPr lang="de-DE" dirty="0"/>
          </a:p>
          <a:p>
            <a:pPr lvl="1"/>
            <a:r>
              <a:rPr lang="de-DE" dirty="0">
                <a:solidFill>
                  <a:srgbClr val="1F497D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https://fortext.net/routinen/lerneinheiten/manuelle-annotation-mit-catma</a:t>
            </a:r>
            <a:r>
              <a:rPr lang="de-DE" dirty="0">
                <a:solidFill>
                  <a:srgbClr val="1F497D"/>
                </a:solidFill>
              </a:rPr>
              <a:t> </a:t>
            </a:r>
            <a:r>
              <a:rPr lang="de-DE" dirty="0"/>
              <a:t>(in German)</a:t>
            </a:r>
          </a:p>
        </p:txBody>
      </p:sp>
    </p:spTree>
    <p:extLst>
      <p:ext uri="{BB962C8B-B14F-4D97-AF65-F5344CB8AC3E}">
        <p14:creationId xmlns:p14="http://schemas.microsoft.com/office/powerpoint/2010/main" val="84388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7FFF61-BC28-B14F-AB92-0BE9F604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annotation: complete pipelines (1)</a:t>
            </a:r>
            <a:endParaRPr lang="en-US" sz="1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EBBBB4-BA2D-954C-8764-15F6C8478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Stanford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CoreNLP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1F497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https://stanfordnlp.github.io/CoreNLP/</a:t>
            </a:r>
            <a:r>
              <a:rPr lang="en-US" sz="1800" dirty="0"/>
              <a:t>)</a:t>
            </a:r>
          </a:p>
          <a:p>
            <a:pPr lvl="1"/>
            <a:r>
              <a:rPr lang="en-US" dirty="0"/>
              <a:t>Long-running project, Java</a:t>
            </a:r>
          </a:p>
          <a:p>
            <a:pPr lvl="1"/>
            <a:r>
              <a:rPr lang="en-US" dirty="0" err="1"/>
              <a:t>Tokenisation</a:t>
            </a:r>
            <a:r>
              <a:rPr lang="en-US" dirty="0"/>
              <a:t>, part-of-speech tagging, </a:t>
            </a:r>
            <a:r>
              <a:rPr lang="en-US" dirty="0" err="1"/>
              <a:t>lemmatisation</a:t>
            </a:r>
            <a:r>
              <a:rPr lang="en-US" dirty="0"/>
              <a:t>, named entity recognition, syntactic parsing, coreference resolution, sentiment analysis, …</a:t>
            </a:r>
          </a:p>
          <a:p>
            <a:pPr lvl="1"/>
            <a:endParaRPr lang="en-US" dirty="0"/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Stanza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https://stanfordnlp.github.io/stanza/</a:t>
            </a:r>
            <a:r>
              <a:rPr lang="en-US" sz="1800" dirty="0"/>
              <a:t>)</a:t>
            </a:r>
          </a:p>
          <a:p>
            <a:pPr lvl="1"/>
            <a:r>
              <a:rPr lang="en-US" dirty="0"/>
              <a:t>Python, deep learning (+ interface to </a:t>
            </a:r>
            <a:r>
              <a:rPr lang="en-US" dirty="0" err="1"/>
              <a:t>CoreNLP</a:t>
            </a:r>
            <a:r>
              <a:rPr lang="en-US" dirty="0"/>
              <a:t>, e.g., for coreference resolution)</a:t>
            </a:r>
          </a:p>
          <a:p>
            <a:pPr lvl="1"/>
            <a:r>
              <a:rPr lang="en-US" dirty="0" err="1"/>
              <a:t>Tokenisation</a:t>
            </a:r>
            <a:r>
              <a:rPr lang="en-US" dirty="0"/>
              <a:t>, POS tagging, </a:t>
            </a:r>
            <a:r>
              <a:rPr lang="en-US" dirty="0" err="1"/>
              <a:t>lemmatisation</a:t>
            </a:r>
            <a:r>
              <a:rPr lang="en-US" dirty="0"/>
              <a:t>, NER, dependency parsing, sentiment analysis</a:t>
            </a:r>
          </a:p>
          <a:p>
            <a:pPr lvl="1"/>
            <a:endParaRPr lang="en-US" dirty="0"/>
          </a:p>
          <a:p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spaCy</a:t>
            </a:r>
            <a:r>
              <a:rPr lang="en-US" sz="1800" dirty="0"/>
              <a:t> 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 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„fastest in the world“ 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1F497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https://spacy.io</a:t>
            </a:r>
            <a:r>
              <a:rPr lang="en-US" sz="1800" dirty="0"/>
              <a:t>)</a:t>
            </a:r>
          </a:p>
          <a:p>
            <a:pPr lvl="1"/>
            <a:r>
              <a:rPr lang="en-US" dirty="0"/>
              <a:t>Python, deep learning (transformer-based pipelines available)</a:t>
            </a:r>
          </a:p>
          <a:p>
            <a:pPr lvl="1"/>
            <a:r>
              <a:rPr lang="en-US" dirty="0" err="1"/>
              <a:t>Tokenisation</a:t>
            </a:r>
            <a:r>
              <a:rPr lang="en-US" dirty="0"/>
              <a:t>, POS tagging, </a:t>
            </a:r>
            <a:r>
              <a:rPr lang="en-US" dirty="0" err="1"/>
              <a:t>lemmatisation</a:t>
            </a:r>
            <a:r>
              <a:rPr lang="en-US" dirty="0"/>
              <a:t>, NER, dependency parsing</a:t>
            </a:r>
          </a:p>
        </p:txBody>
      </p:sp>
    </p:spTree>
    <p:extLst>
      <p:ext uri="{BB962C8B-B14F-4D97-AF65-F5344CB8AC3E}">
        <p14:creationId xmlns:p14="http://schemas.microsoft.com/office/powerpoint/2010/main" val="368399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63D93-C7DE-4BE0-9A41-57F7D31F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annotation: complete pipelines </a:t>
            </a:r>
            <a:r>
              <a:rPr lang="de-DE" dirty="0"/>
              <a:t>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BBF862-52AD-4F21-BF1A-A1CF87740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Trankit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1F497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https://github.com/nlp-uoregon/trankit</a:t>
            </a:r>
            <a:r>
              <a:rPr lang="en-US" sz="1800" dirty="0"/>
              <a:t>)</a:t>
            </a:r>
          </a:p>
          <a:p>
            <a:pPr lvl="1"/>
            <a:r>
              <a:rPr lang="en-US" dirty="0"/>
              <a:t>Python, deep learning (transformer-based)</a:t>
            </a:r>
          </a:p>
          <a:p>
            <a:pPr lvl="1"/>
            <a:r>
              <a:rPr lang="en-US" dirty="0"/>
              <a:t>Multilingual annotation possible</a:t>
            </a:r>
          </a:p>
          <a:p>
            <a:pPr lvl="1"/>
            <a:r>
              <a:rPr lang="en-US" dirty="0" err="1"/>
              <a:t>Tokenisation</a:t>
            </a:r>
            <a:r>
              <a:rPr lang="en-US" dirty="0"/>
              <a:t>, POS tagging, </a:t>
            </a:r>
            <a:r>
              <a:rPr lang="en-US" dirty="0" err="1"/>
              <a:t>lemmatisation</a:t>
            </a:r>
            <a:r>
              <a:rPr lang="en-US" dirty="0"/>
              <a:t>, NER, dependency parsing</a:t>
            </a:r>
          </a:p>
          <a:p>
            <a:endParaRPr lang="en-US" sz="1800" dirty="0"/>
          </a:p>
          <a:p>
            <a:r>
              <a:rPr lang="en-US" sz="1800" dirty="0"/>
              <a:t>Apache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OpenNLP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https://opennlp.apache.org/</a:t>
            </a:r>
            <a:r>
              <a:rPr lang="en-US" sz="1800" dirty="0"/>
              <a:t>)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 err="1"/>
              <a:t>Tokenisation</a:t>
            </a:r>
            <a:r>
              <a:rPr lang="en-US" dirty="0"/>
              <a:t>, POS tagging, </a:t>
            </a:r>
            <a:r>
              <a:rPr lang="en-US" dirty="0" err="1"/>
              <a:t>lemmatisation</a:t>
            </a:r>
            <a:r>
              <a:rPr lang="en-US" dirty="0"/>
              <a:t>, NER, dependency parsing, coreference resolution</a:t>
            </a:r>
          </a:p>
          <a:p>
            <a:pPr lvl="1"/>
            <a:endParaRPr lang="en-US" dirty="0"/>
          </a:p>
          <a:p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UDPipe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http://ufal.mff.cuni.cz/udpipe</a:t>
            </a:r>
            <a:r>
              <a:rPr lang="en-US" sz="1800" dirty="0"/>
              <a:t>)</a:t>
            </a:r>
          </a:p>
          <a:p>
            <a:pPr lvl="1"/>
            <a:r>
              <a:rPr lang="en-US" dirty="0"/>
              <a:t>C++/Python, available as a library for multiple programming languages</a:t>
            </a:r>
          </a:p>
          <a:p>
            <a:pPr lvl="1"/>
            <a:r>
              <a:rPr lang="en-US" dirty="0" err="1"/>
              <a:t>Tokenisation</a:t>
            </a:r>
            <a:r>
              <a:rPr lang="en-US" dirty="0"/>
              <a:t>, POS tagging, </a:t>
            </a:r>
            <a:r>
              <a:rPr lang="en-US" dirty="0" err="1"/>
              <a:t>lemmatisation</a:t>
            </a:r>
            <a:r>
              <a:rPr lang="en-US" dirty="0"/>
              <a:t>, dependency parsing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3AB3A8-BE7D-4CC4-8149-E4960F9292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613C82-7869-6749-8B64-6E6BEACED82A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2AA74D5-E53B-72B5-E20A-344DE38DD967}"/>
              </a:ext>
            </a:extLst>
          </p:cNvPr>
          <p:cNvSpPr txBox="1"/>
          <p:nvPr/>
        </p:nvSpPr>
        <p:spPr>
          <a:xfrm>
            <a:off x="7162707" y="1969339"/>
            <a:ext cx="1764600" cy="1077218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NB: deep-learning-based tools generally require a decent GPU!</a:t>
            </a:r>
            <a:endParaRPr lang="de-DE" sz="1600" dirty="0" err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8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7FFF61-BC28-B14F-AB92-0BE9F604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annotation: </a:t>
            </a:r>
            <a:r>
              <a:rPr lang="en-US" dirty="0" err="1"/>
              <a:t>Tokenisierung</a:t>
            </a:r>
            <a:r>
              <a:rPr lang="en-US" dirty="0"/>
              <a:t> und Tagging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EBBBB4-BA2D-954C-8764-15F6C8478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Dedicated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tokenisers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dirty="0"/>
              <a:t>Python: </a:t>
            </a:r>
            <a:r>
              <a:rPr lang="en-US" dirty="0" err="1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SoMaJo</a:t>
            </a:r>
            <a:r>
              <a:rPr lang="en-US" dirty="0"/>
              <a:t> (DE, EN)</a:t>
            </a:r>
          </a:p>
          <a:p>
            <a:pPr lvl="1"/>
            <a:r>
              <a:rPr lang="en-US" dirty="0"/>
              <a:t>generic </a:t>
            </a:r>
            <a:r>
              <a:rPr lang="en-US" dirty="0" err="1"/>
              <a:t>tokeniser</a:t>
            </a:r>
            <a:r>
              <a:rPr lang="en-US" dirty="0"/>
              <a:t>: </a:t>
            </a:r>
            <a:r>
              <a:rPr lang="en-US" dirty="0" err="1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Unitok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/>
              <a:t>NLTK’s </a:t>
            </a:r>
            <a:r>
              <a:rPr lang="en-US" dirty="0" err="1"/>
              <a:t>tokeniser</a:t>
            </a:r>
            <a:r>
              <a:rPr lang="en-US" dirty="0"/>
              <a:t> is mediocre at best</a:t>
            </a:r>
          </a:p>
          <a:p>
            <a:pPr lvl="1"/>
            <a:r>
              <a:rPr lang="en-US" dirty="0" err="1"/>
              <a:t>tokeniser</a:t>
            </a:r>
            <a:r>
              <a:rPr lang="en-US" dirty="0"/>
              <a:t> must be compatible with POS tagger etc.!</a:t>
            </a:r>
          </a:p>
          <a:p>
            <a:r>
              <a:rPr lang="en-US" dirty="0"/>
              <a:t>Part-of-speech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taggers</a:t>
            </a:r>
            <a:r>
              <a:rPr lang="en-US" dirty="0"/>
              <a:t> (often including their own </a:t>
            </a:r>
            <a:r>
              <a:rPr lang="en-US" dirty="0" err="1"/>
              <a:t>tokeniser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solidFill>
                  <a:srgbClr val="1F497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TreeTagger</a:t>
            </a:r>
            <a:r>
              <a:rPr lang="en-US" dirty="0"/>
              <a:t> (fast, easy to use, support for many languages, incl. </a:t>
            </a:r>
            <a:r>
              <a:rPr lang="en-US" dirty="0" err="1"/>
              <a:t>lemmatisation</a:t>
            </a:r>
            <a:r>
              <a:rPr lang="en-US" dirty="0"/>
              <a:t>)</a:t>
            </a:r>
          </a:p>
          <a:p>
            <a:pPr lvl="1"/>
            <a:r>
              <a:rPr lang="en-US" sz="1800" dirty="0" err="1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RNNTagger</a:t>
            </a:r>
            <a:r>
              <a:rPr lang="en-US" sz="1800" dirty="0"/>
              <a:t> (deep learn</a:t>
            </a:r>
            <a:r>
              <a:rPr lang="en-US" dirty="0"/>
              <a:t>ing successor of </a:t>
            </a:r>
            <a:r>
              <a:rPr lang="en-US" dirty="0" err="1"/>
              <a:t>TreeTagger</a:t>
            </a:r>
            <a:r>
              <a:rPr lang="en-US" dirty="0"/>
              <a:t>; Python; incl. </a:t>
            </a:r>
            <a:r>
              <a:rPr lang="en-US" dirty="0" err="1"/>
              <a:t>lemm</a:t>
            </a:r>
            <a:r>
              <a:rPr lang="en-US" dirty="0"/>
              <a:t>.)</a:t>
            </a:r>
            <a:endParaRPr lang="en-US" sz="1800" dirty="0"/>
          </a:p>
          <a:p>
            <a:pPr lvl="1"/>
            <a:r>
              <a:rPr lang="en-US" dirty="0" err="1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SoMeWeTa</a:t>
            </a:r>
            <a:r>
              <a:rPr lang="en-US" dirty="0"/>
              <a:t> (Python; DE, EN, FR)</a:t>
            </a:r>
          </a:p>
          <a:p>
            <a:pPr lvl="1"/>
            <a:r>
              <a:rPr lang="en-US" dirty="0"/>
              <a:t>Twitter data (EN): </a:t>
            </a:r>
            <a:r>
              <a:rPr lang="en-US" dirty="0" err="1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TweetNLP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/>
              <a:t>… and many </a:t>
            </a:r>
            <a:r>
              <a:rPr lang="en-US" dirty="0" err="1"/>
              <a:t>specialised</a:t>
            </a:r>
            <a:r>
              <a:rPr lang="en-US" dirty="0"/>
              <a:t> </a:t>
            </a:r>
            <a:r>
              <a:rPr lang="en-US" dirty="0" err="1"/>
              <a:t>tokenisers</a:t>
            </a:r>
            <a:r>
              <a:rPr lang="en-US" dirty="0"/>
              <a:t> / taggers for other languages</a:t>
            </a:r>
          </a:p>
          <a:p>
            <a:r>
              <a:rPr lang="en-US" dirty="0"/>
              <a:t>Select individual tools to create your own pipeline in your browser: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https://weblicht.sfs.uni-tuebingen.de/weblichtwiki/index.php/Main_Page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8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FD106-3293-C128-A68A-86E9B489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NLP </a:t>
            </a:r>
            <a:r>
              <a:rPr lang="de-DE" dirty="0" err="1"/>
              <a:t>tools</a:t>
            </a:r>
            <a:r>
              <a:rPr lang="de-DE" dirty="0"/>
              <a:t> and </a:t>
            </a:r>
            <a:r>
              <a:rPr lang="de-DE" dirty="0" err="1"/>
              <a:t>resources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799087-4260-B5A4-AE67-94246FAF8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Python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currently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choice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NLP </a:t>
            </a:r>
            <a:r>
              <a:rPr lang="de-DE" dirty="0" err="1"/>
              <a:t>stuff</a:t>
            </a:r>
            <a:endParaRPr lang="de-DE" dirty="0"/>
          </a:p>
          <a:p>
            <a:r>
              <a:rPr lang="de-DE" dirty="0" err="1"/>
              <a:t>Curated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: </a:t>
            </a:r>
            <a:r>
              <a:rPr lang="de-DE" dirty="0">
                <a:solidFill>
                  <a:srgbClr val="1F497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https://github.com/keon/awesome-nlp</a:t>
            </a:r>
            <a:endParaRPr lang="de-DE" dirty="0">
              <a:solidFill>
                <a:srgbClr val="1F497D"/>
              </a:solidFill>
            </a:endParaRPr>
          </a:p>
          <a:p>
            <a:endParaRPr lang="de-DE" dirty="0">
              <a:solidFill>
                <a:srgbClr val="1F497D"/>
              </a:solidFill>
            </a:endParaRPr>
          </a:p>
          <a:p>
            <a:r>
              <a:rPr lang="de-DE" dirty="0"/>
              <a:t>Topic </a:t>
            </a:r>
            <a:r>
              <a:rPr lang="de-DE" dirty="0" err="1"/>
              <a:t>modelling</a:t>
            </a:r>
            <a:r>
              <a:rPr lang="de-DE" dirty="0"/>
              <a:t>: </a:t>
            </a:r>
            <a:r>
              <a:rPr lang="de-DE" dirty="0" err="1">
                <a:solidFill>
                  <a:srgbClr val="00336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gensim</a:t>
            </a:r>
            <a:endParaRPr lang="de-DE" dirty="0">
              <a:solidFill>
                <a:srgbClr val="003366"/>
              </a:solidFill>
            </a:endParaRPr>
          </a:p>
          <a:p>
            <a:r>
              <a:rPr lang="de-DE" dirty="0"/>
              <a:t>Word </a:t>
            </a:r>
            <a:r>
              <a:rPr lang="de-DE" dirty="0" err="1"/>
              <a:t>embeddings</a:t>
            </a:r>
            <a:r>
              <a:rPr lang="de-DE" dirty="0"/>
              <a:t>: </a:t>
            </a:r>
            <a:r>
              <a:rPr lang="de-DE" dirty="0" err="1">
                <a:solidFill>
                  <a:srgbClr val="00336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fasttext</a:t>
            </a:r>
            <a:endParaRPr lang="de-DE" dirty="0">
              <a:solidFill>
                <a:srgbClr val="003366"/>
              </a:solidFill>
            </a:endParaRPr>
          </a:p>
          <a:p>
            <a:r>
              <a:rPr lang="de-DE" dirty="0" err="1"/>
              <a:t>Sentence</a:t>
            </a:r>
            <a:r>
              <a:rPr lang="de-DE" dirty="0"/>
              <a:t> </a:t>
            </a:r>
            <a:r>
              <a:rPr lang="de-DE" dirty="0" err="1"/>
              <a:t>embeddings</a:t>
            </a:r>
            <a:r>
              <a:rPr lang="de-DE" dirty="0"/>
              <a:t>: </a:t>
            </a:r>
            <a:r>
              <a:rPr lang="de-DE" dirty="0">
                <a:solidFill>
                  <a:srgbClr val="00336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SBERT</a:t>
            </a:r>
            <a:r>
              <a:rPr lang="de-DE" dirty="0"/>
              <a:t>, </a:t>
            </a:r>
            <a:r>
              <a:rPr lang="de-DE" dirty="0" err="1">
                <a:solidFill>
                  <a:srgbClr val="003366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SimCSE</a:t>
            </a:r>
            <a:endParaRPr lang="de-DE" dirty="0">
              <a:solidFill>
                <a:srgbClr val="003366"/>
              </a:solidFill>
            </a:endParaRPr>
          </a:p>
          <a:p>
            <a:endParaRPr lang="de-DE" dirty="0"/>
          </a:p>
          <a:p>
            <a:r>
              <a:rPr lang="de-DE" dirty="0"/>
              <a:t>Transformer-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architectures</a:t>
            </a:r>
            <a:r>
              <a:rPr lang="de-DE" dirty="0"/>
              <a:t> and </a:t>
            </a:r>
            <a:r>
              <a:rPr lang="de-DE" dirty="0" err="1"/>
              <a:t>pre-trained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: </a:t>
            </a:r>
            <a:r>
              <a:rPr lang="de-DE" dirty="0" err="1"/>
              <a:t>transformers</a:t>
            </a:r>
            <a:r>
              <a:rPr lang="de-DE" dirty="0"/>
              <a:t> (</a:t>
            </a:r>
            <a:r>
              <a:rPr lang="de-DE" dirty="0">
                <a:solidFill>
                  <a:srgbClr val="003366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https://github.com/huggingface/transformers</a:t>
            </a:r>
            <a:r>
              <a:rPr lang="de-DE" dirty="0"/>
              <a:t>, </a:t>
            </a:r>
            <a:r>
              <a:rPr lang="de-DE" dirty="0">
                <a:solidFill>
                  <a:srgbClr val="003366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https://huggingface.co/docs/transformers/index</a:t>
            </a:r>
            <a:r>
              <a:rPr lang="de-DE" dirty="0"/>
              <a:t>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40BFAA-A375-1A4C-4D54-4862CE047A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613C82-7869-6749-8B64-6E6BEACED82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Helvetica Neue"/>
                <a:ea typeface="ＭＳ Ｐゴシック" pitchFamily="34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609276"/>
      </p:ext>
    </p:extLst>
  </p:cSld>
  <p:clrMapOvr>
    <a:masterClrMapping/>
  </p:clrMapOvr>
</p:sld>
</file>

<file path=ppt/theme/theme1.xml><?xml version="1.0" encoding="utf-8"?>
<a:theme xmlns:a="http://schemas.openxmlformats.org/drawingml/2006/main" name="1_FAU-Presentation Stef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800" dirty="0" err="1" smtClean="0">
            <a:latin typeface="Helvetica Neue"/>
            <a:cs typeface="Helvetica Neue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err="1" smtClean="0">
            <a:latin typeface="Helvetica Neue"/>
            <a:cs typeface="Helvetica Neue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578</Words>
  <Application>Microsoft Office PowerPoint</Application>
  <PresentationFormat>Bildschirmpräsentation (4:3)</PresentationFormat>
  <Paragraphs>68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Helvetica Neue</vt:lpstr>
      <vt:lpstr>Lucida Grande</vt:lpstr>
      <vt:lpstr>1_FAU-Presentation Stefan</vt:lpstr>
      <vt:lpstr>GRK 2839 Winter School: Corpus &amp; Computational Linguistics Linguistic annotation: tools and pipelines</vt:lpstr>
      <vt:lpstr>Tools for manual annotation</vt:lpstr>
      <vt:lpstr>Automatic annotation: complete pipelines (1)</vt:lpstr>
      <vt:lpstr>Automatic annotation: complete pipelines (2)</vt:lpstr>
      <vt:lpstr>Automatic annotation: Tokenisierung und Tagging</vt:lpstr>
      <vt:lpstr>Other NLP tools and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Linguistic annotation: tools and pipelines</dc:title>
  <dc:creator>Andreas Blombach</dc:creator>
  <cp:lastModifiedBy>spanblom</cp:lastModifiedBy>
  <cp:revision>742</cp:revision>
  <cp:lastPrinted>2017-11-03T08:29:02Z</cp:lastPrinted>
  <dcterms:created xsi:type="dcterms:W3CDTF">2011-04-01T11:47:04Z</dcterms:created>
  <dcterms:modified xsi:type="dcterms:W3CDTF">2023-02-14T01:21:06Z</dcterms:modified>
</cp:coreProperties>
</file>