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Lst>
  <p:notesMasterIdLst>
    <p:notesMasterId r:id="rId18"/>
  </p:notesMasterIdLst>
  <p:handoutMasterIdLst>
    <p:handoutMasterId r:id="rId19"/>
  </p:handoutMasterIdLst>
  <p:sldIdLst>
    <p:sldId id="256" r:id="rId2"/>
    <p:sldId id="332" r:id="rId3"/>
    <p:sldId id="330" r:id="rId4"/>
    <p:sldId id="331" r:id="rId5"/>
    <p:sldId id="329" r:id="rId6"/>
    <p:sldId id="260" r:id="rId7"/>
    <p:sldId id="320" r:id="rId8"/>
    <p:sldId id="321" r:id="rId9"/>
    <p:sldId id="322" r:id="rId10"/>
    <p:sldId id="323" r:id="rId11"/>
    <p:sldId id="324" r:id="rId12"/>
    <p:sldId id="333" r:id="rId13"/>
    <p:sldId id="334" r:id="rId14"/>
    <p:sldId id="327" r:id="rId15"/>
    <p:sldId id="328" r:id="rId16"/>
    <p:sldId id="280"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31" userDrawn="1">
          <p15:clr>
            <a:srgbClr val="A4A3A4"/>
          </p15:clr>
        </p15:guide>
        <p15:guide id="2" pos="309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15ABDE"/>
    <a:srgbClr val="00B3E1"/>
    <a:srgbClr val="14A4DC"/>
    <a:srgbClr val="C3C8C8"/>
    <a:srgbClr val="4D4D4F"/>
    <a:srgbClr val="3C3C3E"/>
    <a:srgbClr val="3C3C3C"/>
    <a:srgbClr val="31323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1" autoAdjust="0"/>
    <p:restoredTop sz="85027" autoAdjust="0"/>
  </p:normalViewPr>
  <p:slideViewPr>
    <p:cSldViewPr snapToGrid="0" snapToObjects="1" showGuides="1">
      <p:cViewPr>
        <p:scale>
          <a:sx n="130" d="100"/>
          <a:sy n="130" d="100"/>
        </p:scale>
        <p:origin x="960" y="384"/>
      </p:cViewPr>
      <p:guideLst>
        <p:guide orient="horz" pos="1331"/>
        <p:guide pos="3095"/>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119" d="100"/>
          <a:sy n="119" d="100"/>
        </p:scale>
        <p:origin x="4576"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5166838-9062-7645-8E88-AA6E875A6772}" type="datetimeFigureOut">
              <a:rPr lang="en-US" smtClean="0"/>
              <a:t>10/19/17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749942-14C4-2747-B19C-025F6D559A48}" type="slidenum">
              <a:rPr lang="en-US" smtClean="0"/>
              <a:t>‹#›</a:t>
            </a:fld>
            <a:endParaRPr lang="en-US"/>
          </a:p>
        </p:txBody>
      </p:sp>
    </p:spTree>
    <p:extLst>
      <p:ext uri="{BB962C8B-B14F-4D97-AF65-F5344CB8AC3E}">
        <p14:creationId xmlns:p14="http://schemas.microsoft.com/office/powerpoint/2010/main" val="346298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844B76-1A76-CF4E-ADA0-7DC501C890B1}" type="datetimeFigureOut">
              <a:rPr lang="en-US" smtClean="0"/>
              <a:t>10/19/17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1790AE-E777-034B-8BC0-E7D11A2C24A3}" type="slidenum">
              <a:rPr lang="en-US" smtClean="0"/>
              <a:t>‹#›</a:t>
            </a:fld>
            <a:endParaRPr lang="en-US"/>
          </a:p>
        </p:txBody>
      </p:sp>
    </p:spTree>
    <p:extLst>
      <p:ext uri="{BB962C8B-B14F-4D97-AF65-F5344CB8AC3E}">
        <p14:creationId xmlns:p14="http://schemas.microsoft.com/office/powerpoint/2010/main" val="30257153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90AE-E777-034B-8BC0-E7D11A2C24A3}" type="slidenum">
              <a:rPr lang="en-US" smtClean="0"/>
              <a:t>1</a:t>
            </a:fld>
            <a:endParaRPr lang="en-US"/>
          </a:p>
        </p:txBody>
      </p:sp>
    </p:spTree>
    <p:extLst>
      <p:ext uri="{BB962C8B-B14F-4D97-AF65-F5344CB8AC3E}">
        <p14:creationId xmlns:p14="http://schemas.microsoft.com/office/powerpoint/2010/main" val="2034427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31790AE-E777-034B-8BC0-E7D11A2C24A3}" type="slidenum">
              <a:rPr lang="en-US" smtClean="0"/>
              <a:t>10</a:t>
            </a:fld>
            <a:endParaRPr lang="en-US"/>
          </a:p>
        </p:txBody>
      </p:sp>
    </p:spTree>
    <p:extLst>
      <p:ext uri="{BB962C8B-B14F-4D97-AF65-F5344CB8AC3E}">
        <p14:creationId xmlns:p14="http://schemas.microsoft.com/office/powerpoint/2010/main" val="358425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things you can do by stealth</a:t>
            </a:r>
            <a:r>
              <a:rPr lang="en-US" baseline="0" dirty="0" smtClean="0"/>
              <a:t> </a:t>
            </a:r>
            <a:r>
              <a:rPr lang="mr-IN" baseline="0" dirty="0" smtClean="0"/>
              <a:t>–</a:t>
            </a:r>
            <a:r>
              <a:rPr lang="en-US" baseline="0" dirty="0" smtClean="0"/>
              <a:t> it is far easier to ask forgiveness than seek permission </a:t>
            </a:r>
          </a:p>
          <a:p>
            <a:endParaRPr lang="en-US" baseline="0" dirty="0" smtClean="0"/>
          </a:p>
          <a:p>
            <a:r>
              <a:rPr lang="en-US" baseline="0" dirty="0" smtClean="0"/>
              <a:t>Communities such as these are vitally important for moving forward in a positive way </a:t>
            </a:r>
          </a:p>
          <a:p>
            <a:endParaRPr lang="en-US" baseline="0" dirty="0" smtClean="0"/>
          </a:p>
          <a:p>
            <a:r>
              <a:rPr lang="en-US" baseline="0" dirty="0" smtClean="0"/>
              <a:t>Need to not only manage the technical conversation but also the potential impacts on the business, the people, the culture. Need to think about the difference genuine adoption of this technology will make to your teams and the skills that they need. REANNZ technical teams joined</a:t>
            </a:r>
            <a:endParaRPr lang="en-US" dirty="0"/>
          </a:p>
        </p:txBody>
      </p:sp>
      <p:sp>
        <p:nvSpPr>
          <p:cNvPr id="4" name="Slide Number Placeholder 3"/>
          <p:cNvSpPr>
            <a:spLocks noGrp="1"/>
          </p:cNvSpPr>
          <p:nvPr>
            <p:ph type="sldNum" sz="quarter" idx="10"/>
          </p:nvPr>
        </p:nvSpPr>
        <p:spPr/>
        <p:txBody>
          <a:bodyPr/>
          <a:lstStyle/>
          <a:p>
            <a:fld id="{631790AE-E777-034B-8BC0-E7D11A2C24A3}" type="slidenum">
              <a:rPr lang="en-US" smtClean="0"/>
              <a:t>11</a:t>
            </a:fld>
            <a:endParaRPr lang="en-US"/>
          </a:p>
        </p:txBody>
      </p:sp>
    </p:spTree>
    <p:extLst>
      <p:ext uri="{BB962C8B-B14F-4D97-AF65-F5344CB8AC3E}">
        <p14:creationId xmlns:p14="http://schemas.microsoft.com/office/powerpoint/2010/main" val="1554109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31790AE-E777-034B-8BC0-E7D11A2C24A3}" type="slidenum">
              <a:rPr lang="en-US" smtClean="0"/>
              <a:t>12</a:t>
            </a:fld>
            <a:endParaRPr lang="en-US"/>
          </a:p>
        </p:txBody>
      </p:sp>
    </p:spTree>
    <p:extLst>
      <p:ext uri="{BB962C8B-B14F-4D97-AF65-F5344CB8AC3E}">
        <p14:creationId xmlns:p14="http://schemas.microsoft.com/office/powerpoint/2010/main" val="1736077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31790AE-E777-034B-8BC0-E7D11A2C24A3}" type="slidenum">
              <a:rPr lang="en-US" smtClean="0"/>
              <a:t>14</a:t>
            </a:fld>
            <a:endParaRPr lang="en-US"/>
          </a:p>
        </p:txBody>
      </p:sp>
    </p:spTree>
    <p:extLst>
      <p:ext uri="{BB962C8B-B14F-4D97-AF65-F5344CB8AC3E}">
        <p14:creationId xmlns:p14="http://schemas.microsoft.com/office/powerpoint/2010/main" val="1963889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31790AE-E777-034B-8BC0-E7D11A2C24A3}" type="slidenum">
              <a:rPr lang="en-US" smtClean="0"/>
              <a:t>16</a:t>
            </a:fld>
            <a:endParaRPr lang="en-US"/>
          </a:p>
        </p:txBody>
      </p:sp>
    </p:spTree>
    <p:extLst>
      <p:ext uri="{BB962C8B-B14F-4D97-AF65-F5344CB8AC3E}">
        <p14:creationId xmlns:p14="http://schemas.microsoft.com/office/powerpoint/2010/main" val="102571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90AE-E777-034B-8BC0-E7D11A2C24A3}" type="slidenum">
              <a:rPr lang="en-US" smtClean="0"/>
              <a:t>2</a:t>
            </a:fld>
            <a:endParaRPr lang="en-US"/>
          </a:p>
        </p:txBody>
      </p:sp>
    </p:spTree>
    <p:extLst>
      <p:ext uri="{BB962C8B-B14F-4D97-AF65-F5344CB8AC3E}">
        <p14:creationId xmlns:p14="http://schemas.microsoft.com/office/powerpoint/2010/main" val="940456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Collaboration and partnership on this scale requires</a:t>
            </a:r>
            <a:r>
              <a:rPr lang="en-US" baseline="0" dirty="0" smtClean="0"/>
              <a:t> network capacity, high performance, reach and flexibility. These are the features offed by REANNZ and the 117 sister networks like ours around the world.</a:t>
            </a:r>
            <a:endParaRPr lang="en-US" dirty="0" smtClean="0"/>
          </a:p>
          <a:p>
            <a:endParaRPr lang="en-US" dirty="0" smtClean="0"/>
          </a:p>
          <a:p>
            <a:r>
              <a:rPr lang="en-US" baseline="0" dirty="0" smtClean="0"/>
              <a:t>This global partnership of networks provides NZ with access to a global express-path for research and education. </a:t>
            </a:r>
            <a:endParaRPr lang="en-US" dirty="0"/>
          </a:p>
        </p:txBody>
      </p:sp>
      <p:sp>
        <p:nvSpPr>
          <p:cNvPr id="4" name="Slide Number Placeholder 3"/>
          <p:cNvSpPr>
            <a:spLocks noGrp="1"/>
          </p:cNvSpPr>
          <p:nvPr>
            <p:ph type="sldNum" sz="quarter" idx="10"/>
          </p:nvPr>
        </p:nvSpPr>
        <p:spPr/>
        <p:txBody>
          <a:bodyPr/>
          <a:lstStyle/>
          <a:p>
            <a:fld id="{631790AE-E777-034B-8BC0-E7D11A2C24A3}" type="slidenum">
              <a:rPr lang="en-US" smtClean="0"/>
              <a:t>3</a:t>
            </a:fld>
            <a:endParaRPr lang="en-US"/>
          </a:p>
        </p:txBody>
      </p:sp>
    </p:spTree>
    <p:extLst>
      <p:ext uri="{BB962C8B-B14F-4D97-AF65-F5344CB8AC3E}">
        <p14:creationId xmlns:p14="http://schemas.microsoft.com/office/powerpoint/2010/main" val="1095623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smtClean="0"/>
              <a:t>The</a:t>
            </a:r>
            <a:r>
              <a:rPr lang="en-US" sz="1200" baseline="0" dirty="0" smtClean="0"/>
              <a:t> governments science strategy is dependent on building international partnerships, both to ensure NZ has access to instruments and other infrastructure that we simply can’t afford to create on our own, and also to encourage collaboration in research and education itself. </a:t>
            </a:r>
            <a:endParaRPr lang="en-US" sz="1200" dirty="0" smtClean="0"/>
          </a:p>
        </p:txBody>
      </p:sp>
      <p:sp>
        <p:nvSpPr>
          <p:cNvPr id="4" name="Slide Number Placeholder 3"/>
          <p:cNvSpPr>
            <a:spLocks noGrp="1"/>
          </p:cNvSpPr>
          <p:nvPr>
            <p:ph type="sldNum" sz="quarter" idx="10"/>
          </p:nvPr>
        </p:nvSpPr>
        <p:spPr/>
        <p:txBody>
          <a:bodyPr/>
          <a:lstStyle/>
          <a:p>
            <a:fld id="{631790AE-E777-034B-8BC0-E7D11A2C24A3}" type="slidenum">
              <a:rPr lang="en-US" smtClean="0"/>
              <a:t>4</a:t>
            </a:fld>
            <a:endParaRPr lang="en-US"/>
          </a:p>
        </p:txBody>
      </p:sp>
    </p:spTree>
    <p:extLst>
      <p:ext uri="{BB962C8B-B14F-4D97-AF65-F5344CB8AC3E}">
        <p14:creationId xmlns:p14="http://schemas.microsoft.com/office/powerpoint/2010/main" val="2008111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1790AE-E777-034B-8BC0-E7D11A2C24A3}" type="slidenum">
              <a:rPr lang="en-US" smtClean="0"/>
              <a:t>5</a:t>
            </a:fld>
            <a:endParaRPr lang="en-US"/>
          </a:p>
        </p:txBody>
      </p:sp>
    </p:spTree>
    <p:extLst>
      <p:ext uri="{BB962C8B-B14F-4D97-AF65-F5344CB8AC3E}">
        <p14:creationId xmlns:p14="http://schemas.microsoft.com/office/powerpoint/2010/main" val="180944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31790AE-E777-034B-8BC0-E7D11A2C24A3}" type="slidenum">
              <a:rPr lang="en-US" smtClean="0"/>
              <a:t>6</a:t>
            </a:fld>
            <a:endParaRPr lang="en-US"/>
          </a:p>
        </p:txBody>
      </p:sp>
    </p:spTree>
    <p:extLst>
      <p:ext uri="{BB962C8B-B14F-4D97-AF65-F5344CB8AC3E}">
        <p14:creationId xmlns:p14="http://schemas.microsoft.com/office/powerpoint/2010/main" val="1494162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tend to talk about Software “Enhanced” Networking</a:t>
            </a:r>
            <a:r>
              <a:rPr lang="en-US" baseline="0" dirty="0" smtClean="0"/>
              <a:t> rather than SDN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 don’t believe that if you are already running fairly lean that team size will change - just the things that are currently manual will become less painful and your engineers will be able to focus their energies on different things. </a:t>
            </a:r>
            <a:endParaRPr lang="en-US" baseline="0" dirty="0" smtClean="0"/>
          </a:p>
          <a:p>
            <a:endParaRPr lang="en-US" baseline="0" dirty="0" smtClean="0"/>
          </a:p>
          <a:p>
            <a:r>
              <a:rPr lang="en-US" baseline="0" dirty="0" smtClean="0"/>
              <a:t>This has now got visibility so there is focus from all areas </a:t>
            </a:r>
            <a:r>
              <a:rPr lang="mr-IN" baseline="0" dirty="0" smtClean="0"/>
              <a:t>–</a:t>
            </a:r>
            <a:r>
              <a:rPr lang="en-US" baseline="0" dirty="0" smtClean="0"/>
              <a:t> forums like this need to help manage the message</a:t>
            </a:r>
          </a:p>
          <a:p>
            <a:endParaRPr lang="en-US" baseline="0" dirty="0" smtClean="0"/>
          </a:p>
        </p:txBody>
      </p:sp>
      <p:sp>
        <p:nvSpPr>
          <p:cNvPr id="4" name="Slide Number Placeholder 3"/>
          <p:cNvSpPr>
            <a:spLocks noGrp="1"/>
          </p:cNvSpPr>
          <p:nvPr>
            <p:ph type="sldNum" sz="quarter" idx="10"/>
          </p:nvPr>
        </p:nvSpPr>
        <p:spPr/>
        <p:txBody>
          <a:bodyPr/>
          <a:lstStyle/>
          <a:p>
            <a:fld id="{631790AE-E777-034B-8BC0-E7D11A2C24A3}" type="slidenum">
              <a:rPr lang="en-US" smtClean="0"/>
              <a:t>7</a:t>
            </a:fld>
            <a:endParaRPr lang="en-US"/>
          </a:p>
        </p:txBody>
      </p:sp>
    </p:spTree>
    <p:extLst>
      <p:ext uri="{BB962C8B-B14F-4D97-AF65-F5344CB8AC3E}">
        <p14:creationId xmlns:p14="http://schemas.microsoft.com/office/powerpoint/2010/main" val="2121303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31790AE-E777-034B-8BC0-E7D11A2C24A3}" type="slidenum">
              <a:rPr lang="en-US" smtClean="0"/>
              <a:t>8</a:t>
            </a:fld>
            <a:endParaRPr lang="en-US"/>
          </a:p>
        </p:txBody>
      </p:sp>
    </p:spTree>
    <p:extLst>
      <p:ext uri="{BB962C8B-B14F-4D97-AF65-F5344CB8AC3E}">
        <p14:creationId xmlns:p14="http://schemas.microsoft.com/office/powerpoint/2010/main" val="81501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Trying to articulate the differences</a:t>
            </a:r>
            <a:r>
              <a:rPr lang="en-US" baseline="0" dirty="0" smtClean="0"/>
              <a:t> that can be achieved is one thing but then trying to secure funding is another </a:t>
            </a:r>
          </a:p>
          <a:p>
            <a:endParaRPr lang="en-US" baseline="0" dirty="0" smtClean="0"/>
          </a:p>
          <a:p>
            <a:r>
              <a:rPr lang="en-US" baseline="0" dirty="0" smtClean="0"/>
              <a:t>Timing is everything </a:t>
            </a:r>
          </a:p>
          <a:p>
            <a:endParaRPr lang="en-US" baseline="0" dirty="0" smtClean="0"/>
          </a:p>
          <a:p>
            <a:r>
              <a:rPr lang="en-US" baseline="0" dirty="0" smtClean="0"/>
              <a:t>At REANNZ we have had several years of involvement in Faucet, we run it for our internal network but trying to articulate value to the exec and board has been difficult </a:t>
            </a:r>
            <a:endParaRPr lang="en-US" dirty="0"/>
          </a:p>
        </p:txBody>
      </p:sp>
      <p:sp>
        <p:nvSpPr>
          <p:cNvPr id="4" name="Slide Number Placeholder 3"/>
          <p:cNvSpPr>
            <a:spLocks noGrp="1"/>
          </p:cNvSpPr>
          <p:nvPr>
            <p:ph type="sldNum" sz="quarter" idx="10"/>
          </p:nvPr>
        </p:nvSpPr>
        <p:spPr/>
        <p:txBody>
          <a:bodyPr/>
          <a:lstStyle/>
          <a:p>
            <a:fld id="{631790AE-E777-034B-8BC0-E7D11A2C24A3}" type="slidenum">
              <a:rPr lang="en-US" smtClean="0"/>
              <a:t>9</a:t>
            </a:fld>
            <a:endParaRPr lang="en-US"/>
          </a:p>
        </p:txBody>
      </p:sp>
    </p:spTree>
    <p:extLst>
      <p:ext uri="{BB962C8B-B14F-4D97-AF65-F5344CB8AC3E}">
        <p14:creationId xmlns:p14="http://schemas.microsoft.com/office/powerpoint/2010/main" val="1985153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7" name="Rectangle 6"/>
          <p:cNvSpPr/>
          <p:nvPr userDrawn="1"/>
        </p:nvSpPr>
        <p:spPr>
          <a:xfrm>
            <a:off x="0" y="4548911"/>
            <a:ext cx="9144000" cy="68695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94153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3" name="Rectangle 2"/>
          <p:cNvSpPr/>
          <p:nvPr userDrawn="1"/>
        </p:nvSpPr>
        <p:spPr>
          <a:xfrm>
            <a:off x="0" y="4666911"/>
            <a:ext cx="9144000" cy="317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6" name="Freeform 5"/>
          <p:cNvSpPr/>
          <p:nvPr userDrawn="1"/>
        </p:nvSpPr>
        <p:spPr>
          <a:xfrm>
            <a:off x="0" y="-18619"/>
            <a:ext cx="7102795" cy="5162119"/>
          </a:xfrm>
          <a:custGeom>
            <a:avLst/>
            <a:gdLst>
              <a:gd name="connsiteX0" fmla="*/ 0 w 7915774"/>
              <a:gd name="connsiteY0" fmla="*/ 0 h 6881381"/>
              <a:gd name="connsiteX1" fmla="*/ 7915774 w 7915774"/>
              <a:gd name="connsiteY1" fmla="*/ 9845 h 6881381"/>
              <a:gd name="connsiteX2" fmla="*/ 4676608 w 7915774"/>
              <a:gd name="connsiteY2" fmla="*/ 6871536 h 6881381"/>
              <a:gd name="connsiteX3" fmla="*/ 19690 w 7915774"/>
              <a:gd name="connsiteY3" fmla="*/ 6881381 h 6881381"/>
              <a:gd name="connsiteX4" fmla="*/ 0 w 7915774"/>
              <a:gd name="connsiteY4" fmla="*/ 0 h 6881381"/>
              <a:gd name="connsiteX0" fmla="*/ 0 w 8974901"/>
              <a:gd name="connsiteY0" fmla="*/ 0 h 6892670"/>
              <a:gd name="connsiteX1" fmla="*/ 8974901 w 8974901"/>
              <a:gd name="connsiteY1" fmla="*/ 21134 h 6892670"/>
              <a:gd name="connsiteX2" fmla="*/ 5735735 w 8974901"/>
              <a:gd name="connsiteY2" fmla="*/ 6882825 h 6892670"/>
              <a:gd name="connsiteX3" fmla="*/ 1078817 w 8974901"/>
              <a:gd name="connsiteY3" fmla="*/ 6892670 h 6892670"/>
              <a:gd name="connsiteX4" fmla="*/ 0 w 8974901"/>
              <a:gd name="connsiteY4" fmla="*/ 0 h 6892670"/>
              <a:gd name="connsiteX0" fmla="*/ 0 w 8974901"/>
              <a:gd name="connsiteY0" fmla="*/ 0 h 6882825"/>
              <a:gd name="connsiteX1" fmla="*/ 8974901 w 8974901"/>
              <a:gd name="connsiteY1" fmla="*/ 21134 h 6882825"/>
              <a:gd name="connsiteX2" fmla="*/ 5735735 w 8974901"/>
              <a:gd name="connsiteY2" fmla="*/ 6882825 h 6882825"/>
              <a:gd name="connsiteX3" fmla="*/ 51785 w 8974901"/>
              <a:gd name="connsiteY3" fmla="*/ 6864447 h 6882825"/>
              <a:gd name="connsiteX4" fmla="*/ 0 w 8974901"/>
              <a:gd name="connsiteY4" fmla="*/ 0 h 6882825"/>
              <a:gd name="connsiteX0" fmla="*/ 0 w 8974901"/>
              <a:gd name="connsiteY0" fmla="*/ 0 h 6882825"/>
              <a:gd name="connsiteX1" fmla="*/ 8974901 w 8974901"/>
              <a:gd name="connsiteY1" fmla="*/ 21134 h 6882825"/>
              <a:gd name="connsiteX2" fmla="*/ 5735735 w 8974901"/>
              <a:gd name="connsiteY2" fmla="*/ 6882825 h 6882825"/>
              <a:gd name="connsiteX3" fmla="*/ 3643 w 8974901"/>
              <a:gd name="connsiteY3" fmla="*/ 6881381 h 6882825"/>
              <a:gd name="connsiteX4" fmla="*/ 0 w 8974901"/>
              <a:gd name="connsiteY4" fmla="*/ 0 h 6882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74901" h="6882825">
                <a:moveTo>
                  <a:pt x="0" y="0"/>
                </a:moveTo>
                <a:lnTo>
                  <a:pt x="8974901" y="21134"/>
                </a:lnTo>
                <a:lnTo>
                  <a:pt x="5735735" y="6882825"/>
                </a:lnTo>
                <a:lnTo>
                  <a:pt x="3643" y="6881381"/>
                </a:lnTo>
                <a:cubicBezTo>
                  <a:pt x="-2920" y="4590869"/>
                  <a:pt x="6563" y="2300357"/>
                  <a:pt x="0" y="0"/>
                </a:cubicBezTo>
                <a:close/>
              </a:path>
            </a:pathLst>
          </a:custGeom>
          <a:solidFill>
            <a:schemeClr val="bg2"/>
          </a:solidFill>
          <a:ln>
            <a:solidFill>
              <a:srgbClr val="B8C1C7"/>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4" name="Title 1"/>
          <p:cNvSpPr txBox="1">
            <a:spLocks/>
          </p:cNvSpPr>
          <p:nvPr userDrawn="1"/>
        </p:nvSpPr>
        <p:spPr>
          <a:xfrm>
            <a:off x="360000" y="1608808"/>
            <a:ext cx="8229600" cy="1001964"/>
          </a:xfrm>
          <a:prstGeom prst="rect">
            <a:avLst/>
          </a:prstGeom>
        </p:spPr>
        <p:txBody>
          <a:bodyPr vert="horz" lIns="0" tIns="45720" rIns="91440" bIns="45720" rtlCol="0" anchor="t">
            <a:noAutofit/>
          </a:bodyPr>
          <a:lstStyle>
            <a:lvl1pPr algn="l" defTabSz="457200" rtl="0" eaLnBrk="1" latinLnBrk="0" hangingPunct="1">
              <a:spcBef>
                <a:spcPct val="0"/>
              </a:spcBef>
              <a:buNone/>
              <a:defRPr sz="4400" kern="1200">
                <a:solidFill>
                  <a:srgbClr val="313231"/>
                </a:solidFill>
                <a:latin typeface="Arial"/>
                <a:ea typeface="+mj-ea"/>
                <a:cs typeface="+mj-cs"/>
              </a:defRPr>
            </a:lvl1pPr>
          </a:lstStyle>
          <a:p>
            <a:pPr>
              <a:lnSpc>
                <a:spcPts val="3800"/>
              </a:lnSpc>
            </a:pPr>
            <a:endParaRPr lang="en-AU" sz="4200" cap="all" dirty="0">
              <a:solidFill>
                <a:schemeClr val="tx1"/>
              </a:solidFill>
              <a:latin typeface="Bryant Pro Medium"/>
              <a:cs typeface="Bryant Pro Medium"/>
            </a:endParaRPr>
          </a:p>
        </p:txBody>
      </p:sp>
      <p:sp>
        <p:nvSpPr>
          <p:cNvPr id="10" name="Title 9"/>
          <p:cNvSpPr>
            <a:spLocks noGrp="1"/>
          </p:cNvSpPr>
          <p:nvPr>
            <p:ph type="title"/>
          </p:nvPr>
        </p:nvSpPr>
        <p:spPr>
          <a:xfrm>
            <a:off x="372423" y="2143125"/>
            <a:ext cx="8229600" cy="857250"/>
          </a:xfrm>
        </p:spPr>
        <p:txBody>
          <a:bodyPr/>
          <a:lstStyle>
            <a:lvl1pPr algn="l">
              <a:defRPr sz="3200" cap="all" baseline="0"/>
            </a:lvl1pPr>
          </a:lstStyle>
          <a:p>
            <a:r>
              <a:rPr lang="en-US" dirty="0" smtClean="0"/>
              <a:t>Click to edit Master title style</a:t>
            </a:r>
            <a:endParaRPr lang="en-GB" dirty="0"/>
          </a:p>
        </p:txBody>
      </p:sp>
    </p:spTree>
    <p:extLst>
      <p:ext uri="{BB962C8B-B14F-4D97-AF65-F5344CB8AC3E}">
        <p14:creationId xmlns:p14="http://schemas.microsoft.com/office/powerpoint/2010/main" val="10774456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 head / table">
    <p:spTree>
      <p:nvGrpSpPr>
        <p:cNvPr id="1" name=""/>
        <p:cNvGrpSpPr/>
        <p:nvPr/>
      </p:nvGrpSpPr>
      <p:grpSpPr>
        <a:xfrm>
          <a:off x="0" y="0"/>
          <a:ext cx="0" cy="0"/>
          <a:chOff x="0" y="0"/>
          <a:chExt cx="0" cy="0"/>
        </a:xfrm>
      </p:grpSpPr>
      <p:sp>
        <p:nvSpPr>
          <p:cNvPr id="27" name="Text Placeholder 2"/>
          <p:cNvSpPr>
            <a:spLocks noGrp="1"/>
          </p:cNvSpPr>
          <p:nvPr>
            <p:ph type="body" idx="1" hasCustomPrompt="1"/>
          </p:nvPr>
        </p:nvSpPr>
        <p:spPr>
          <a:xfrm>
            <a:off x="353952" y="280041"/>
            <a:ext cx="8399371" cy="330760"/>
          </a:xfrm>
        </p:spPr>
        <p:txBody>
          <a:bodyPr lIns="0" anchor="t">
            <a:noAutofit/>
          </a:bodyPr>
          <a:lstStyle>
            <a:lvl1pPr marL="0" indent="0">
              <a:lnSpc>
                <a:spcPts val="1800"/>
              </a:lnSpc>
              <a:buNone/>
              <a:defRPr sz="1600" b="0" i="0" cap="all">
                <a:solidFill>
                  <a:schemeClr val="tx1"/>
                </a:solidFill>
                <a:latin typeface="Bryant Pro Medium"/>
                <a:cs typeface="Bryant Pro Medium"/>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AU" dirty="0" smtClean="0"/>
              <a:t>Click to edit sub head</a:t>
            </a:r>
          </a:p>
        </p:txBody>
      </p:sp>
      <p:sp>
        <p:nvSpPr>
          <p:cNvPr id="29" name="Text Placeholder 25"/>
          <p:cNvSpPr>
            <a:spLocks noGrp="1"/>
          </p:cNvSpPr>
          <p:nvPr>
            <p:ph type="body" sz="quarter" idx="13" hasCustomPrompt="1"/>
          </p:nvPr>
        </p:nvSpPr>
        <p:spPr>
          <a:xfrm>
            <a:off x="353951" y="741467"/>
            <a:ext cx="8399371" cy="408909"/>
          </a:xfrm>
        </p:spPr>
        <p:txBody>
          <a:bodyPr lIns="0"/>
          <a:lstStyle>
            <a:lvl1pPr marL="0" indent="0">
              <a:buNone/>
              <a:defRPr sz="2300" b="0" i="0" cap="all">
                <a:solidFill>
                  <a:schemeClr val="tx2"/>
                </a:solidFill>
                <a:latin typeface="Bryant Pro Medium"/>
                <a:cs typeface="Bryant Pro Medium"/>
              </a:defRPr>
            </a:lvl1pPr>
          </a:lstStyle>
          <a:p>
            <a:pPr lvl="0"/>
            <a:r>
              <a:rPr lang="en-AU" dirty="0" smtClean="0"/>
              <a:t>CLICK TO ADD HEAD 1</a:t>
            </a:r>
            <a:endParaRPr lang="en-US" dirty="0"/>
          </a:p>
        </p:txBody>
      </p:sp>
      <p:sp>
        <p:nvSpPr>
          <p:cNvPr id="3" name="Text Placeholder 2"/>
          <p:cNvSpPr>
            <a:spLocks noGrp="1"/>
          </p:cNvSpPr>
          <p:nvPr>
            <p:ph type="body" sz="quarter" idx="14"/>
          </p:nvPr>
        </p:nvSpPr>
        <p:spPr>
          <a:xfrm>
            <a:off x="353951" y="1260988"/>
            <a:ext cx="8591550" cy="3377380"/>
          </a:xfrm>
        </p:spPr>
        <p:txBody>
          <a:bodyPr>
            <a:normAutofit/>
          </a:bodyPr>
          <a:lstStyle>
            <a:lvl1pPr>
              <a:defRPr sz="2200"/>
            </a:lvl1pPr>
            <a:lvl2pPr>
              <a:defRPr sz="1800"/>
            </a:lvl2pPr>
            <a:lvl3pPr>
              <a:defRPr sz="140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extLst>
      <p:ext uri="{BB962C8B-B14F-4D97-AF65-F5344CB8AC3E}">
        <p14:creationId xmlns:p14="http://schemas.microsoft.com/office/powerpoint/2010/main" val="33363646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Follow on">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360000" y="1631365"/>
            <a:ext cx="8424000" cy="2366963"/>
          </a:xfrm>
        </p:spPr>
        <p:txBody>
          <a:bodyPr lIns="0" anchor="t">
            <a:noAutofit/>
          </a:bodyPr>
          <a:lstStyle>
            <a:lvl1pPr algn="ctr">
              <a:lnSpc>
                <a:spcPts val="2400"/>
              </a:lnSpc>
              <a:defRPr sz="2300" b="0" i="0" cap="none">
                <a:solidFill>
                  <a:schemeClr val="tx1"/>
                </a:solidFill>
                <a:latin typeface="DINPro" charset="0"/>
                <a:ea typeface="DINPro" charset="0"/>
                <a:cs typeface="DINPro" charset="0"/>
              </a:defRPr>
            </a:lvl1pPr>
          </a:lstStyle>
          <a:p>
            <a:r>
              <a:rPr lang="en-AU" dirty="0" smtClean="0"/>
              <a:t>Click to edit title style</a:t>
            </a:r>
            <a:endParaRPr lang="en-US" dirty="0"/>
          </a:p>
        </p:txBody>
      </p:sp>
    </p:spTree>
    <p:extLst>
      <p:ext uri="{BB962C8B-B14F-4D97-AF65-F5344CB8AC3E}">
        <p14:creationId xmlns:p14="http://schemas.microsoft.com/office/powerpoint/2010/main" val="48911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Half page image right">
    <p:spTree>
      <p:nvGrpSpPr>
        <p:cNvPr id="1" name=""/>
        <p:cNvGrpSpPr/>
        <p:nvPr/>
      </p:nvGrpSpPr>
      <p:grpSpPr>
        <a:xfrm>
          <a:off x="0" y="0"/>
          <a:ext cx="0" cy="0"/>
          <a:chOff x="0" y="0"/>
          <a:chExt cx="0" cy="0"/>
        </a:xfrm>
      </p:grpSpPr>
      <p:sp>
        <p:nvSpPr>
          <p:cNvPr id="6" name="Text Placeholder 2"/>
          <p:cNvSpPr>
            <a:spLocks noGrp="1"/>
          </p:cNvSpPr>
          <p:nvPr>
            <p:ph type="body" idx="1" hasCustomPrompt="1"/>
          </p:nvPr>
        </p:nvSpPr>
        <p:spPr>
          <a:xfrm>
            <a:off x="359999" y="280041"/>
            <a:ext cx="8399371" cy="330760"/>
          </a:xfrm>
        </p:spPr>
        <p:txBody>
          <a:bodyPr lIns="0" anchor="t">
            <a:noAutofit/>
          </a:bodyPr>
          <a:lstStyle>
            <a:lvl1pPr marL="0" indent="0">
              <a:lnSpc>
                <a:spcPts val="1800"/>
              </a:lnSpc>
              <a:buNone/>
              <a:defRPr sz="1600" b="0" i="0" cap="all">
                <a:solidFill>
                  <a:schemeClr val="tx1"/>
                </a:solidFill>
                <a:latin typeface="Bryant Pro Medium" charset="0"/>
                <a:ea typeface="Bryant Pro Medium" charset="0"/>
                <a:cs typeface="Bryant Pro Medium"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smtClean="0"/>
              <a:t>Click to edit sub head</a:t>
            </a:r>
          </a:p>
        </p:txBody>
      </p:sp>
      <p:sp>
        <p:nvSpPr>
          <p:cNvPr id="20" name="Rectangle 19"/>
          <p:cNvSpPr/>
          <p:nvPr userDrawn="1"/>
        </p:nvSpPr>
        <p:spPr>
          <a:xfrm>
            <a:off x="229810" y="4572000"/>
            <a:ext cx="8648095" cy="4596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 Placeholder 21"/>
          <p:cNvSpPr>
            <a:spLocks noGrp="1"/>
          </p:cNvSpPr>
          <p:nvPr>
            <p:ph type="body" sz="quarter" idx="12" hasCustomPrompt="1"/>
          </p:nvPr>
        </p:nvSpPr>
        <p:spPr>
          <a:xfrm>
            <a:off x="360000" y="1454086"/>
            <a:ext cx="6032334" cy="2984863"/>
          </a:xfrm>
        </p:spPr>
        <p:txBody>
          <a:bodyPr lIns="0"/>
          <a:lstStyle>
            <a:lvl1pPr marL="0" indent="0">
              <a:buNone/>
              <a:defRPr sz="2300">
                <a:solidFill>
                  <a:schemeClr val="tx1"/>
                </a:solidFill>
              </a:defRPr>
            </a:lvl1pPr>
          </a:lstStyle>
          <a:p>
            <a:r>
              <a:rPr lang="en-AU" dirty="0" smtClean="0"/>
              <a:t>Click to add text content</a:t>
            </a:r>
          </a:p>
          <a:p>
            <a:pPr lvl="0"/>
            <a:endParaRPr lang="en-US" dirty="0" smtClean="0"/>
          </a:p>
          <a:p>
            <a:pPr lvl="0"/>
            <a:endParaRPr lang="en-US" dirty="0"/>
          </a:p>
        </p:txBody>
      </p:sp>
      <p:sp>
        <p:nvSpPr>
          <p:cNvPr id="27" name="Text Placeholder 25"/>
          <p:cNvSpPr>
            <a:spLocks noGrp="1"/>
          </p:cNvSpPr>
          <p:nvPr>
            <p:ph type="body" sz="quarter" idx="13" hasCustomPrompt="1"/>
          </p:nvPr>
        </p:nvSpPr>
        <p:spPr>
          <a:xfrm>
            <a:off x="359999" y="800457"/>
            <a:ext cx="7586572" cy="671773"/>
          </a:xfrm>
        </p:spPr>
        <p:txBody>
          <a:bodyPr lIns="0"/>
          <a:lstStyle>
            <a:lvl1pPr marL="0" indent="0">
              <a:buNone/>
              <a:defRPr sz="2300" b="0" i="0" cap="all">
                <a:solidFill>
                  <a:schemeClr val="tx2"/>
                </a:solidFill>
                <a:latin typeface="Bryant Pro Medium" charset="0"/>
                <a:ea typeface="Bryant Pro Medium" charset="0"/>
                <a:cs typeface="Bryant Pro Medium" charset="0"/>
              </a:defRPr>
            </a:lvl1pPr>
          </a:lstStyle>
          <a:p>
            <a:pPr lvl="0"/>
            <a:r>
              <a:rPr lang="en-AU" dirty="0" smtClean="0"/>
              <a:t>CLICK TO ADD HEAD 1</a:t>
            </a:r>
            <a:endParaRPr lang="en-US" dirty="0"/>
          </a:p>
        </p:txBody>
      </p:sp>
    </p:spTree>
    <p:extLst>
      <p:ext uri="{BB962C8B-B14F-4D97-AF65-F5344CB8AC3E}">
        <p14:creationId xmlns:p14="http://schemas.microsoft.com/office/powerpoint/2010/main" val="36241185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emf"/><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0" tIns="45720" rIns="91440" bIns="45720" rtlCol="0" anchor="ctr">
            <a:noAutofit/>
          </a:bodyPr>
          <a:lstStyle/>
          <a:p>
            <a:r>
              <a:rPr lang="en-AU" dirty="0" smtClean="0"/>
              <a:t>Click to edit Master title style</a:t>
            </a:r>
            <a:endParaRPr lang="en-NZ" dirty="0"/>
          </a:p>
        </p:txBody>
      </p:sp>
      <p:sp>
        <p:nvSpPr>
          <p:cNvPr id="3" name="Text Placeholder 2"/>
          <p:cNvSpPr>
            <a:spLocks noGrp="1"/>
          </p:cNvSpPr>
          <p:nvPr>
            <p:ph type="body" idx="1"/>
          </p:nvPr>
        </p:nvSpPr>
        <p:spPr>
          <a:xfrm>
            <a:off x="457200" y="1200151"/>
            <a:ext cx="8229600" cy="3394472"/>
          </a:xfrm>
          <a:prstGeom prst="rect">
            <a:avLst/>
          </a:prstGeom>
        </p:spPr>
        <p:txBody>
          <a:bodyPr vert="horz" lIns="0" tIns="45720" rIns="91440" bIns="45720" rtlCol="0">
            <a:noAutofit/>
          </a:bodyPr>
          <a:lstStyle/>
          <a:p>
            <a:pPr lvl="0"/>
            <a:r>
              <a:rPr lang="en-AU" dirty="0" smtClean="0"/>
              <a:t>Click to edit Master text styles</a:t>
            </a:r>
          </a:p>
          <a:p>
            <a:pPr lvl="1"/>
            <a:r>
              <a:rPr lang="en-AU" dirty="0" smtClean="0"/>
              <a:t>Second level</a:t>
            </a:r>
          </a:p>
          <a:p>
            <a:pPr lvl="2"/>
            <a:r>
              <a:rPr lang="en-AU" dirty="0" smtClean="0"/>
              <a:t>Third level</a:t>
            </a:r>
          </a:p>
          <a:p>
            <a:pPr lvl="3"/>
            <a:r>
              <a:rPr lang="en-AU" dirty="0" smtClean="0"/>
              <a:t>Fourth level</a:t>
            </a:r>
          </a:p>
          <a:p>
            <a:pPr lvl="4"/>
            <a:r>
              <a:rPr lang="en-AU" dirty="0" smtClean="0"/>
              <a:t>Fifth level</a:t>
            </a:r>
            <a:endParaRPr lang="en-NZ" dirty="0"/>
          </a:p>
        </p:txBody>
      </p:sp>
      <p:sp>
        <p:nvSpPr>
          <p:cNvPr id="7" name="Slide Number Placeholder 5"/>
          <p:cNvSpPr txBox="1">
            <a:spLocks/>
          </p:cNvSpPr>
          <p:nvPr userDrawn="1"/>
        </p:nvSpPr>
        <p:spPr>
          <a:xfrm>
            <a:off x="6755651" y="4693618"/>
            <a:ext cx="21336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A0CB77B-F2CE-D446-BA99-C287B75A4B91}" type="slidenum">
              <a:rPr lang="en-US" sz="700" smtClean="0"/>
              <a:pPr/>
              <a:t>‹#›</a:t>
            </a:fld>
            <a:endParaRPr lang="en-US" sz="700"/>
          </a:p>
        </p:txBody>
      </p:sp>
      <p:pic>
        <p:nvPicPr>
          <p:cNvPr id="11" name="Picture 33" descr="REANNZ_logo_RGB.ai"/>
          <p:cNvPicPr>
            <a:picLocks noChangeAspect="1"/>
          </p:cNvPicPr>
          <p:nvPr userDrawn="1"/>
        </p:nvPicPr>
        <p:blipFill>
          <a:blip r:embed="rId7" cstate="print">
            <a:extLst>
              <a:ext uri="{28A0092B-C50C-407E-A947-70E740481C1C}">
                <a14:useLocalDpi xmlns:a14="http://schemas.microsoft.com/office/drawing/2010/main"/>
              </a:ext>
            </a:extLst>
          </a:blip>
          <a:srcRect/>
          <a:stretch>
            <a:fillRect/>
          </a:stretch>
        </p:blipFill>
        <p:spPr bwMode="auto">
          <a:xfrm>
            <a:off x="277814" y="4722815"/>
            <a:ext cx="692151" cy="288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Footer Placeholder 4"/>
          <p:cNvSpPr txBox="1">
            <a:spLocks/>
          </p:cNvSpPr>
          <p:nvPr userDrawn="1"/>
        </p:nvSpPr>
        <p:spPr bwMode="auto">
          <a:xfrm>
            <a:off x="876300" y="4757740"/>
            <a:ext cx="4743451"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cs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700" dirty="0" smtClean="0">
                <a:solidFill>
                  <a:srgbClr val="3C3C3E"/>
                </a:solidFill>
                <a:latin typeface="DINPro-Light"/>
                <a:cs typeface="DINPro-Light"/>
              </a:rPr>
              <a:t>Faucet</a:t>
            </a:r>
            <a:r>
              <a:rPr lang="en-US" sz="700" baseline="0" dirty="0" smtClean="0">
                <a:solidFill>
                  <a:srgbClr val="3C3C3E"/>
                </a:solidFill>
                <a:latin typeface="DINPro-Light"/>
                <a:cs typeface="DINPro-Light"/>
              </a:rPr>
              <a:t> Conference 2017</a:t>
            </a:r>
            <a:endParaRPr lang="en-US" sz="700" dirty="0">
              <a:solidFill>
                <a:srgbClr val="3C3C3E"/>
              </a:solidFill>
              <a:latin typeface="DINPro-Light"/>
              <a:cs typeface="DINPro-Light"/>
            </a:endParaRPr>
          </a:p>
        </p:txBody>
      </p:sp>
      <p:cxnSp>
        <p:nvCxnSpPr>
          <p:cNvPr id="13" name="Straight Connector 12"/>
          <p:cNvCxnSpPr/>
          <p:nvPr userDrawn="1"/>
        </p:nvCxnSpPr>
        <p:spPr>
          <a:xfrm>
            <a:off x="360364" y="4679950"/>
            <a:ext cx="8423275" cy="0"/>
          </a:xfrm>
          <a:prstGeom prst="line">
            <a:avLst/>
          </a:prstGeom>
          <a:ln w="4699">
            <a:solidFill>
              <a:srgbClr val="14A4DC"/>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971173"/>
      </p:ext>
    </p:extLst>
  </p:cSld>
  <p:clrMap bg1="lt1" tx1="dk1" bg2="lt2" tx2="dk2" accent1="accent1" accent2="accent2" accent3="accent3" accent4="accent4" accent5="accent5" accent6="accent6" hlink="hlink" folHlink="folHlink"/>
  <p:sldLayoutIdLst>
    <p:sldLayoutId id="2147483691" r:id="rId1"/>
    <p:sldLayoutId id="2147483695" r:id="rId2"/>
    <p:sldLayoutId id="2147483698" r:id="rId3"/>
    <p:sldLayoutId id="2147483699" r:id="rId4"/>
    <p:sldLayoutId id="2147483700" r:id="rId5"/>
  </p:sldLayoutIdLst>
  <p:timing>
    <p:tnLst>
      <p:par>
        <p:cTn id="1" dur="indefinite" restart="never" nodeType="tmRoot"/>
      </p:par>
    </p:tnLst>
  </p:timing>
  <p:txStyles>
    <p:titleStyle>
      <a:lvl1pPr algn="ctr" defTabSz="914377" rtl="0" eaLnBrk="1" latinLnBrk="0" hangingPunct="1">
        <a:spcBef>
          <a:spcPct val="0"/>
        </a:spcBef>
        <a:buNone/>
        <a:defRPr sz="4400" b="0" i="0" kern="1200">
          <a:solidFill>
            <a:schemeClr val="tx1"/>
          </a:solidFill>
          <a:latin typeface="Bryant Pro Medium"/>
          <a:ea typeface="+mj-ea"/>
          <a:cs typeface="Bryant Pro Medium"/>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DINPro-Light"/>
          <a:ea typeface="+mn-ea"/>
          <a:cs typeface="DINPro-Light"/>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DINPro-Light"/>
          <a:ea typeface="+mn-ea"/>
          <a:cs typeface="DINPro-Light"/>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DINPro-Light"/>
          <a:ea typeface="+mn-ea"/>
          <a:cs typeface="DINPro-Light"/>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DINPro-Light"/>
          <a:ea typeface="+mn-ea"/>
          <a:cs typeface="DINPro-Light"/>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DINPro-Light"/>
          <a:ea typeface="+mn-ea"/>
          <a:cs typeface="DINPro-Light"/>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emf"/><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9843" y="0"/>
            <a:ext cx="9299891" cy="5231188"/>
          </a:xfrm>
          <a:prstGeom prst="rect">
            <a:avLst/>
          </a:prstGeom>
        </p:spPr>
      </p:pic>
    </p:spTree>
    <p:extLst>
      <p:ext uri="{BB962C8B-B14F-4D97-AF65-F5344CB8AC3E}">
        <p14:creationId xmlns:p14="http://schemas.microsoft.com/office/powerpoint/2010/main" val="35218588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Barriers to adoption</a:t>
            </a:r>
            <a:endParaRPr lang="en-GB" dirty="0"/>
          </a:p>
        </p:txBody>
      </p:sp>
    </p:spTree>
    <p:extLst>
      <p:ext uri="{BB962C8B-B14F-4D97-AF65-F5344CB8AC3E}">
        <p14:creationId xmlns:p14="http://schemas.microsoft.com/office/powerpoint/2010/main" val="804225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53951" y="466164"/>
            <a:ext cx="8399371" cy="408909"/>
          </a:xfrm>
        </p:spPr>
        <p:txBody>
          <a:bodyPr/>
          <a:lstStyle/>
          <a:p>
            <a:r>
              <a:rPr lang="en-US" dirty="0" smtClean="0"/>
              <a:t>Barriers that slow us down </a:t>
            </a:r>
            <a:endParaRPr lang="en-US" dirty="0"/>
          </a:p>
        </p:txBody>
      </p:sp>
      <p:sp>
        <p:nvSpPr>
          <p:cNvPr id="4" name="Text Placeholder 3"/>
          <p:cNvSpPr>
            <a:spLocks noGrp="1"/>
          </p:cNvSpPr>
          <p:nvPr>
            <p:ph type="body" sz="quarter" idx="14"/>
          </p:nvPr>
        </p:nvSpPr>
        <p:spPr>
          <a:xfrm>
            <a:off x="629255" y="1015181"/>
            <a:ext cx="7443030" cy="3377380"/>
          </a:xfrm>
        </p:spPr>
        <p:txBody>
          <a:bodyPr>
            <a:normAutofit fontScale="92500"/>
          </a:bodyPr>
          <a:lstStyle/>
          <a:p>
            <a:pPr>
              <a:lnSpc>
                <a:spcPct val="150000"/>
              </a:lnSpc>
              <a:buFont typeface="Wingdings" charset="2"/>
              <a:buChar char="Ø"/>
            </a:pPr>
            <a:r>
              <a:rPr lang="en-US" dirty="0" smtClean="0">
                <a:solidFill>
                  <a:schemeClr val="tx2"/>
                </a:solidFill>
              </a:rPr>
              <a:t>Proof Of </a:t>
            </a:r>
            <a:r>
              <a:rPr lang="en-US" dirty="0">
                <a:solidFill>
                  <a:schemeClr val="tx2"/>
                </a:solidFill>
              </a:rPr>
              <a:t>V</a:t>
            </a:r>
            <a:r>
              <a:rPr lang="en-US" dirty="0" smtClean="0">
                <a:solidFill>
                  <a:schemeClr val="tx2"/>
                </a:solidFill>
              </a:rPr>
              <a:t>alue </a:t>
            </a:r>
            <a:r>
              <a:rPr lang="en-US" dirty="0" smtClean="0"/>
              <a:t>(automation, </a:t>
            </a:r>
            <a:r>
              <a:rPr lang="en-US" dirty="0" smtClean="0"/>
              <a:t>quality, risk)</a:t>
            </a:r>
          </a:p>
          <a:p>
            <a:pPr>
              <a:lnSpc>
                <a:spcPct val="150000"/>
              </a:lnSpc>
              <a:buFont typeface="Wingdings" charset="2"/>
              <a:buChar char="Ø"/>
            </a:pPr>
            <a:r>
              <a:rPr lang="en-US" dirty="0"/>
              <a:t>A</a:t>
            </a:r>
            <a:r>
              <a:rPr lang="en-US" dirty="0" smtClean="0"/>
              <a:t>vailable funding for an unproven approach</a:t>
            </a:r>
          </a:p>
          <a:p>
            <a:pPr>
              <a:lnSpc>
                <a:spcPct val="150000"/>
              </a:lnSpc>
              <a:buFont typeface="Wingdings" charset="2"/>
              <a:buChar char="Ø"/>
            </a:pPr>
            <a:r>
              <a:rPr lang="en-US" dirty="0" smtClean="0"/>
              <a:t>Lack of leadership &amp; </a:t>
            </a:r>
            <a:r>
              <a:rPr lang="en-US" dirty="0" smtClean="0"/>
              <a:t>support at the right places</a:t>
            </a:r>
            <a:endParaRPr lang="en-US" dirty="0" smtClean="0"/>
          </a:p>
          <a:p>
            <a:pPr>
              <a:lnSpc>
                <a:spcPct val="150000"/>
              </a:lnSpc>
              <a:buFont typeface="Wingdings" charset="2"/>
              <a:buChar char="Ø"/>
            </a:pPr>
            <a:r>
              <a:rPr lang="en-US" dirty="0" smtClean="0">
                <a:solidFill>
                  <a:schemeClr val="tx2"/>
                </a:solidFill>
              </a:rPr>
              <a:t>Low Digital </a:t>
            </a:r>
            <a:r>
              <a:rPr lang="en-US" dirty="0">
                <a:solidFill>
                  <a:schemeClr val="tx2"/>
                </a:solidFill>
              </a:rPr>
              <a:t>F</a:t>
            </a:r>
            <a:r>
              <a:rPr lang="en-US" dirty="0" smtClean="0">
                <a:solidFill>
                  <a:schemeClr val="tx2"/>
                </a:solidFill>
              </a:rPr>
              <a:t>luency</a:t>
            </a:r>
            <a:r>
              <a:rPr lang="en-US" dirty="0" smtClean="0"/>
              <a:t>, need to bring the argument up from technical</a:t>
            </a:r>
          </a:p>
          <a:p>
            <a:pPr>
              <a:lnSpc>
                <a:spcPct val="150000"/>
              </a:lnSpc>
              <a:buFont typeface="Wingdings" charset="2"/>
              <a:buChar char="Ø"/>
            </a:pPr>
            <a:r>
              <a:rPr lang="en-US" dirty="0" smtClean="0"/>
              <a:t>Impact </a:t>
            </a:r>
            <a:r>
              <a:rPr lang="en-US" dirty="0" smtClean="0"/>
              <a:t>on current roles &amp; other </a:t>
            </a:r>
            <a:r>
              <a:rPr lang="en-US" dirty="0" smtClean="0">
                <a:solidFill>
                  <a:schemeClr val="tx2"/>
                </a:solidFill>
              </a:rPr>
              <a:t>Cultural </a:t>
            </a:r>
            <a:r>
              <a:rPr lang="en-US" dirty="0">
                <a:solidFill>
                  <a:schemeClr val="tx2"/>
                </a:solidFill>
              </a:rPr>
              <a:t>F</a:t>
            </a:r>
            <a:r>
              <a:rPr lang="en-US" dirty="0" smtClean="0">
                <a:solidFill>
                  <a:schemeClr val="tx2"/>
                </a:solidFill>
              </a:rPr>
              <a:t>actors</a:t>
            </a:r>
          </a:p>
          <a:p>
            <a:pPr>
              <a:lnSpc>
                <a:spcPct val="150000"/>
              </a:lnSpc>
              <a:buFont typeface="Wingdings" charset="2"/>
              <a:buChar char="Ø"/>
            </a:pPr>
            <a:r>
              <a:rPr lang="en-US" dirty="0" smtClean="0"/>
              <a:t>Current process &amp; </a:t>
            </a:r>
            <a:r>
              <a:rPr lang="en-US" dirty="0" smtClean="0"/>
              <a:t>infrastructure. Time &amp; $ to make a change.  </a:t>
            </a:r>
            <a:endParaRPr lang="en-US" dirty="0" smtClean="0"/>
          </a:p>
          <a:p>
            <a:pPr marL="0" indent="0">
              <a:buNone/>
            </a:pPr>
            <a:endParaRPr lang="en-US" dirty="0" smtClean="0"/>
          </a:p>
        </p:txBody>
      </p:sp>
    </p:spTree>
    <p:extLst>
      <p:ext uri="{BB962C8B-B14F-4D97-AF65-F5344CB8AC3E}">
        <p14:creationId xmlns:p14="http://schemas.microsoft.com/office/powerpoint/2010/main" val="3629250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Challenges to overcome &amp; Community support</a:t>
            </a:r>
            <a:endParaRPr lang="en-GB" dirty="0"/>
          </a:p>
        </p:txBody>
      </p:sp>
    </p:spTree>
    <p:extLst>
      <p:ext uri="{BB962C8B-B14F-4D97-AF65-F5344CB8AC3E}">
        <p14:creationId xmlns:p14="http://schemas.microsoft.com/office/powerpoint/2010/main" val="7445097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53951" y="426834"/>
            <a:ext cx="8399371" cy="408909"/>
          </a:xfrm>
        </p:spPr>
        <p:txBody>
          <a:bodyPr/>
          <a:lstStyle/>
          <a:p>
            <a:r>
              <a:rPr lang="en-US" dirty="0" smtClean="0"/>
              <a:t>Marketing &amp; funding</a:t>
            </a:r>
            <a:endParaRPr lang="en-US" dirty="0"/>
          </a:p>
        </p:txBody>
      </p:sp>
      <p:sp>
        <p:nvSpPr>
          <p:cNvPr id="4" name="Text Placeholder 3"/>
          <p:cNvSpPr>
            <a:spLocks noGrp="1"/>
          </p:cNvSpPr>
          <p:nvPr>
            <p:ph type="body" sz="quarter" idx="14"/>
          </p:nvPr>
        </p:nvSpPr>
        <p:spPr>
          <a:xfrm>
            <a:off x="353951" y="1012723"/>
            <a:ext cx="8591550" cy="3377380"/>
          </a:xfrm>
        </p:spPr>
        <p:txBody>
          <a:bodyPr>
            <a:noAutofit/>
          </a:bodyPr>
          <a:lstStyle/>
          <a:p>
            <a:pPr>
              <a:buFont typeface="Wingdings" charset="2"/>
              <a:buChar char="Ø"/>
            </a:pPr>
            <a:r>
              <a:rPr lang="en-US" sz="2000" dirty="0" smtClean="0"/>
              <a:t>Need to provide a clear &amp; concise explanation of what </a:t>
            </a:r>
            <a:r>
              <a:rPr lang="en-US" sz="2000" dirty="0" smtClean="0">
                <a:solidFill>
                  <a:schemeClr val="tx2"/>
                </a:solidFill>
              </a:rPr>
              <a:t>SDN is at a Business </a:t>
            </a:r>
            <a:r>
              <a:rPr lang="en-US" sz="2000" dirty="0">
                <a:solidFill>
                  <a:schemeClr val="tx2"/>
                </a:solidFill>
              </a:rPr>
              <a:t>L</a:t>
            </a:r>
            <a:r>
              <a:rPr lang="en-US" sz="2000" dirty="0" smtClean="0">
                <a:solidFill>
                  <a:schemeClr val="tx2"/>
                </a:solidFill>
              </a:rPr>
              <a:t>evel </a:t>
            </a:r>
            <a:r>
              <a:rPr lang="en-US" sz="1400" dirty="0" smtClean="0"/>
              <a:t>i.e. improved quality and response times rather than control plane &amp; elastic networks. </a:t>
            </a:r>
          </a:p>
          <a:p>
            <a:pPr>
              <a:lnSpc>
                <a:spcPct val="160000"/>
              </a:lnSpc>
              <a:buFont typeface="Wingdings" charset="2"/>
              <a:buChar char="Ø"/>
            </a:pPr>
            <a:r>
              <a:rPr lang="en-US" sz="2000" dirty="0" smtClean="0"/>
              <a:t>Make the message </a:t>
            </a:r>
            <a:r>
              <a:rPr lang="en-US" sz="2000" dirty="0" smtClean="0">
                <a:solidFill>
                  <a:schemeClr val="tx2"/>
                </a:solidFill>
              </a:rPr>
              <a:t>Consumable </a:t>
            </a:r>
            <a:r>
              <a:rPr lang="en-US" sz="2000" dirty="0">
                <a:solidFill>
                  <a:schemeClr val="tx2"/>
                </a:solidFill>
              </a:rPr>
              <a:t>B</a:t>
            </a:r>
            <a:r>
              <a:rPr lang="en-US" sz="2000" dirty="0" smtClean="0">
                <a:solidFill>
                  <a:schemeClr val="tx2"/>
                </a:solidFill>
              </a:rPr>
              <a:t>y </a:t>
            </a:r>
            <a:r>
              <a:rPr lang="en-US" sz="2000" dirty="0">
                <a:solidFill>
                  <a:schemeClr val="tx2"/>
                </a:solidFill>
              </a:rPr>
              <a:t>E</a:t>
            </a:r>
            <a:r>
              <a:rPr lang="en-US" sz="2000" dirty="0" smtClean="0">
                <a:solidFill>
                  <a:schemeClr val="tx2"/>
                </a:solidFill>
              </a:rPr>
              <a:t>veryone </a:t>
            </a:r>
          </a:p>
          <a:p>
            <a:pPr>
              <a:lnSpc>
                <a:spcPct val="160000"/>
              </a:lnSpc>
              <a:buFont typeface="Wingdings" charset="2"/>
              <a:buChar char="Ø"/>
            </a:pPr>
            <a:r>
              <a:rPr lang="en-US" sz="2000" dirty="0" smtClean="0">
                <a:solidFill>
                  <a:schemeClr val="tx2"/>
                </a:solidFill>
              </a:rPr>
              <a:t>Real World Applications</a:t>
            </a:r>
          </a:p>
          <a:p>
            <a:pPr>
              <a:lnSpc>
                <a:spcPct val="160000"/>
              </a:lnSpc>
              <a:buFont typeface="Wingdings" charset="2"/>
              <a:buChar char="Ø"/>
            </a:pPr>
            <a:r>
              <a:rPr lang="en-US" sz="2000" dirty="0" smtClean="0"/>
              <a:t>Operational </a:t>
            </a:r>
            <a:r>
              <a:rPr lang="en-US" sz="2000" dirty="0" smtClean="0">
                <a:solidFill>
                  <a:schemeClr val="tx2"/>
                </a:solidFill>
              </a:rPr>
              <a:t>Efficiency &amp; Resiliency </a:t>
            </a:r>
          </a:p>
          <a:p>
            <a:pPr>
              <a:lnSpc>
                <a:spcPct val="160000"/>
              </a:lnSpc>
              <a:buFont typeface="Wingdings" charset="2"/>
              <a:buChar char="Ø"/>
            </a:pPr>
            <a:r>
              <a:rPr lang="en-US" sz="2000" dirty="0" smtClean="0"/>
              <a:t>Not always less people or even OPEX BUT </a:t>
            </a:r>
            <a:r>
              <a:rPr lang="en-US" sz="2000" dirty="0" smtClean="0">
                <a:solidFill>
                  <a:schemeClr val="tx2"/>
                </a:solidFill>
              </a:rPr>
              <a:t>Better </a:t>
            </a:r>
            <a:r>
              <a:rPr lang="en-US" sz="2000" dirty="0">
                <a:solidFill>
                  <a:schemeClr val="tx2"/>
                </a:solidFill>
              </a:rPr>
              <a:t>S</a:t>
            </a:r>
            <a:r>
              <a:rPr lang="en-US" sz="2000" dirty="0" smtClean="0">
                <a:solidFill>
                  <a:schemeClr val="tx2"/>
                </a:solidFill>
              </a:rPr>
              <a:t>ervice, Better </a:t>
            </a:r>
            <a:r>
              <a:rPr lang="en-US" sz="2000" dirty="0">
                <a:solidFill>
                  <a:schemeClr val="tx2"/>
                </a:solidFill>
              </a:rPr>
              <a:t>Q</a:t>
            </a:r>
            <a:r>
              <a:rPr lang="en-US" sz="2000" dirty="0" smtClean="0">
                <a:solidFill>
                  <a:schemeClr val="tx2"/>
                </a:solidFill>
              </a:rPr>
              <a:t>uality, </a:t>
            </a:r>
            <a:r>
              <a:rPr lang="en-US" sz="2000" dirty="0" err="1" smtClean="0">
                <a:solidFill>
                  <a:schemeClr val="tx2"/>
                </a:solidFill>
              </a:rPr>
              <a:t>Flexiblilty</a:t>
            </a:r>
            <a:endParaRPr lang="en-US" sz="2000" dirty="0">
              <a:solidFill>
                <a:schemeClr val="tx2"/>
              </a:solidFill>
            </a:endParaRPr>
          </a:p>
        </p:txBody>
      </p:sp>
    </p:spTree>
    <p:extLst>
      <p:ext uri="{BB962C8B-B14F-4D97-AF65-F5344CB8AC3E}">
        <p14:creationId xmlns:p14="http://schemas.microsoft.com/office/powerpoint/2010/main" val="399440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t>
            </a:r>
            <a:r>
              <a:rPr lang="en-GB" dirty="0" err="1" smtClean="0"/>
              <a:t>reannz</a:t>
            </a:r>
            <a:r>
              <a:rPr lang="en-GB" dirty="0" smtClean="0"/>
              <a:t> are doing</a:t>
            </a:r>
            <a:endParaRPr lang="en-GB" dirty="0"/>
          </a:p>
        </p:txBody>
      </p:sp>
    </p:spTree>
    <p:extLst>
      <p:ext uri="{BB962C8B-B14F-4D97-AF65-F5344CB8AC3E}">
        <p14:creationId xmlns:p14="http://schemas.microsoft.com/office/powerpoint/2010/main" val="6895808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85125" y="417002"/>
            <a:ext cx="8399371" cy="408909"/>
          </a:xfrm>
        </p:spPr>
        <p:txBody>
          <a:bodyPr/>
          <a:lstStyle/>
          <a:p>
            <a:r>
              <a:rPr lang="en-US" dirty="0" smtClean="0"/>
              <a:t>What </a:t>
            </a:r>
            <a:r>
              <a:rPr lang="en-US" dirty="0" err="1" smtClean="0"/>
              <a:t>reannz</a:t>
            </a:r>
            <a:r>
              <a:rPr lang="en-US" dirty="0" smtClean="0"/>
              <a:t> are doing </a:t>
            </a:r>
            <a:endParaRPr lang="en-US" dirty="0"/>
          </a:p>
        </p:txBody>
      </p:sp>
      <p:sp>
        <p:nvSpPr>
          <p:cNvPr id="4" name="Text Placeholder 3"/>
          <p:cNvSpPr>
            <a:spLocks noGrp="1"/>
          </p:cNvSpPr>
          <p:nvPr>
            <p:ph type="body" sz="quarter" idx="14"/>
          </p:nvPr>
        </p:nvSpPr>
        <p:spPr>
          <a:xfrm>
            <a:off x="543376" y="916858"/>
            <a:ext cx="8141120" cy="3377380"/>
          </a:xfrm>
        </p:spPr>
        <p:txBody>
          <a:bodyPr>
            <a:noAutofit/>
          </a:bodyPr>
          <a:lstStyle/>
          <a:p>
            <a:pPr>
              <a:lnSpc>
                <a:spcPct val="150000"/>
              </a:lnSpc>
              <a:buFont typeface="Wingdings" charset="2"/>
              <a:buChar char="Ø"/>
            </a:pPr>
            <a:r>
              <a:rPr lang="en-US" sz="2000" dirty="0" smtClean="0"/>
              <a:t>Participating in the wider </a:t>
            </a:r>
            <a:r>
              <a:rPr lang="en-US" sz="2000" dirty="0" smtClean="0">
                <a:solidFill>
                  <a:schemeClr val="tx2"/>
                </a:solidFill>
              </a:rPr>
              <a:t>SDN Community </a:t>
            </a:r>
          </a:p>
          <a:p>
            <a:pPr marL="457188" lvl="1" indent="0">
              <a:buNone/>
            </a:pPr>
            <a:r>
              <a:rPr lang="en-US" sz="1600" dirty="0" smtClean="0"/>
              <a:t>Attend &amp; speak at events such as </a:t>
            </a:r>
            <a:r>
              <a:rPr lang="en-US" sz="1600" dirty="0" err="1" smtClean="0"/>
              <a:t>FaucetCon</a:t>
            </a:r>
            <a:r>
              <a:rPr lang="en-US" sz="1600" dirty="0" smtClean="0"/>
              <a:t> </a:t>
            </a:r>
            <a:endParaRPr lang="en-US" sz="1600" dirty="0"/>
          </a:p>
          <a:p>
            <a:pPr marL="457188" lvl="1" indent="0">
              <a:buNone/>
            </a:pPr>
            <a:r>
              <a:rPr lang="en-US" sz="1600" dirty="0" smtClean="0"/>
              <a:t>Support local events such as NZNOG/</a:t>
            </a:r>
            <a:r>
              <a:rPr lang="en-US" sz="1600" dirty="0" err="1" smtClean="0"/>
              <a:t>NetHui</a:t>
            </a:r>
            <a:r>
              <a:rPr lang="en-US" sz="1600" dirty="0" smtClean="0"/>
              <a:t>/etc.</a:t>
            </a:r>
          </a:p>
          <a:p>
            <a:pPr>
              <a:lnSpc>
                <a:spcPct val="150000"/>
              </a:lnSpc>
              <a:buFont typeface="Wingdings" charset="2"/>
              <a:buChar char="Ø"/>
            </a:pPr>
            <a:r>
              <a:rPr lang="en-US" sz="2000" dirty="0" smtClean="0">
                <a:solidFill>
                  <a:schemeClr val="tx2"/>
                </a:solidFill>
              </a:rPr>
              <a:t>Faucet Foundation </a:t>
            </a:r>
          </a:p>
          <a:p>
            <a:pPr>
              <a:lnSpc>
                <a:spcPct val="150000"/>
              </a:lnSpc>
              <a:buFont typeface="Wingdings" charset="2"/>
              <a:buChar char="Ø"/>
            </a:pPr>
            <a:r>
              <a:rPr lang="en-US" sz="2000" dirty="0" smtClean="0"/>
              <a:t>Assign a portion of R&amp;D budget to </a:t>
            </a:r>
            <a:r>
              <a:rPr lang="en-US" sz="2000" dirty="0" smtClean="0">
                <a:solidFill>
                  <a:schemeClr val="tx2"/>
                </a:solidFill>
              </a:rPr>
              <a:t>focused SDN related activity </a:t>
            </a:r>
            <a:r>
              <a:rPr lang="en-US" sz="2000" dirty="0" smtClean="0"/>
              <a:t>for REANNZ to further our own work and that of the community </a:t>
            </a:r>
          </a:p>
          <a:p>
            <a:pPr>
              <a:lnSpc>
                <a:spcPct val="150000"/>
              </a:lnSpc>
              <a:buFont typeface="Wingdings" charset="2"/>
              <a:buChar char="Ø"/>
            </a:pPr>
            <a:r>
              <a:rPr lang="en-US" sz="2000" dirty="0" smtClean="0"/>
              <a:t>Active engagement with </a:t>
            </a:r>
            <a:r>
              <a:rPr lang="en-US" sz="2000" dirty="0" smtClean="0"/>
              <a:t>vendors</a:t>
            </a:r>
            <a:endParaRPr lang="en-US" sz="2000" dirty="0" smtClean="0"/>
          </a:p>
          <a:p>
            <a:pPr>
              <a:lnSpc>
                <a:spcPct val="150000"/>
              </a:lnSpc>
              <a:buFont typeface="Wingdings" charset="2"/>
              <a:buChar char="Ø"/>
            </a:pPr>
            <a:r>
              <a:rPr lang="en-US" sz="2000" dirty="0" smtClean="0">
                <a:solidFill>
                  <a:schemeClr val="tx2"/>
                </a:solidFill>
              </a:rPr>
              <a:t>Being Visible </a:t>
            </a:r>
          </a:p>
        </p:txBody>
      </p:sp>
    </p:spTree>
    <p:extLst>
      <p:ext uri="{BB962C8B-B14F-4D97-AF65-F5344CB8AC3E}">
        <p14:creationId xmlns:p14="http://schemas.microsoft.com/office/powerpoint/2010/main" val="2632056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49843" y="0"/>
            <a:ext cx="9299891" cy="5231188"/>
          </a:xfrm>
          <a:prstGeom prst="rect">
            <a:avLst/>
          </a:prstGeom>
        </p:spPr>
      </p:pic>
    </p:spTree>
    <p:extLst>
      <p:ext uri="{BB962C8B-B14F-4D97-AF65-F5344CB8AC3E}">
        <p14:creationId xmlns:p14="http://schemas.microsoft.com/office/powerpoint/2010/main" val="2441476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34286" y="426835"/>
            <a:ext cx="8399371" cy="408909"/>
          </a:xfrm>
        </p:spPr>
        <p:txBody>
          <a:bodyPr/>
          <a:lstStyle/>
          <a:p>
            <a:r>
              <a:rPr lang="en-US" dirty="0" smtClean="0"/>
              <a:t>A CIO’s view of SDN </a:t>
            </a:r>
            <a:endParaRPr lang="en-US" dirty="0"/>
          </a:p>
        </p:txBody>
      </p:sp>
      <p:sp>
        <p:nvSpPr>
          <p:cNvPr id="7" name="Text Placeholder 3"/>
          <p:cNvSpPr>
            <a:spLocks noGrp="1"/>
          </p:cNvSpPr>
          <p:nvPr>
            <p:ph type="body" sz="quarter" idx="14"/>
          </p:nvPr>
        </p:nvSpPr>
        <p:spPr>
          <a:xfrm>
            <a:off x="664972" y="1015181"/>
            <a:ext cx="7737998" cy="3377380"/>
          </a:xfrm>
        </p:spPr>
        <p:txBody>
          <a:bodyPr>
            <a:normAutofit fontScale="77500" lnSpcReduction="20000"/>
          </a:bodyPr>
          <a:lstStyle/>
          <a:p>
            <a:pPr marL="0" indent="0">
              <a:lnSpc>
                <a:spcPct val="200000"/>
              </a:lnSpc>
              <a:buNone/>
            </a:pPr>
            <a:r>
              <a:rPr lang="en-US" dirty="0" smtClean="0"/>
              <a:t>Who are </a:t>
            </a:r>
            <a:r>
              <a:rPr lang="en-US" dirty="0" smtClean="0">
                <a:solidFill>
                  <a:schemeClr val="tx2"/>
                </a:solidFill>
              </a:rPr>
              <a:t>REANNZ</a:t>
            </a:r>
          </a:p>
          <a:p>
            <a:pPr marL="0" indent="0">
              <a:lnSpc>
                <a:spcPct val="200000"/>
              </a:lnSpc>
              <a:buNone/>
            </a:pPr>
            <a:r>
              <a:rPr lang="en-US" dirty="0" smtClean="0"/>
              <a:t>Current </a:t>
            </a:r>
            <a:r>
              <a:rPr lang="en-US" dirty="0">
                <a:solidFill>
                  <a:schemeClr val="tx2"/>
                </a:solidFill>
              </a:rPr>
              <a:t>M</a:t>
            </a:r>
            <a:r>
              <a:rPr lang="en-US" dirty="0" smtClean="0">
                <a:solidFill>
                  <a:schemeClr val="tx2"/>
                </a:solidFill>
              </a:rPr>
              <a:t>aturity</a:t>
            </a:r>
            <a:r>
              <a:rPr lang="en-US" dirty="0" smtClean="0"/>
              <a:t> of SDN (top-down)</a:t>
            </a:r>
          </a:p>
          <a:p>
            <a:pPr marL="0" indent="0">
              <a:lnSpc>
                <a:spcPct val="200000"/>
              </a:lnSpc>
              <a:buNone/>
            </a:pPr>
            <a:r>
              <a:rPr lang="en-US" dirty="0" smtClean="0">
                <a:solidFill>
                  <a:schemeClr val="tx2"/>
                </a:solidFill>
              </a:rPr>
              <a:t>Adoption</a:t>
            </a:r>
            <a:r>
              <a:rPr lang="en-US" dirty="0" smtClean="0"/>
              <a:t> and Use Cases</a:t>
            </a:r>
          </a:p>
          <a:p>
            <a:pPr marL="0" indent="0">
              <a:lnSpc>
                <a:spcPct val="200000"/>
              </a:lnSpc>
              <a:buNone/>
            </a:pPr>
            <a:r>
              <a:rPr lang="en-US" dirty="0" smtClean="0">
                <a:solidFill>
                  <a:schemeClr val="tx2"/>
                </a:solidFill>
              </a:rPr>
              <a:t>Barriers</a:t>
            </a:r>
            <a:r>
              <a:rPr lang="en-US" dirty="0" smtClean="0"/>
              <a:t> to Adoption </a:t>
            </a:r>
          </a:p>
          <a:p>
            <a:pPr marL="0" indent="0">
              <a:lnSpc>
                <a:spcPct val="200000"/>
              </a:lnSpc>
              <a:buNone/>
            </a:pPr>
            <a:r>
              <a:rPr lang="en-US" dirty="0" smtClean="0"/>
              <a:t>Challenges to overcome &amp; </a:t>
            </a:r>
            <a:r>
              <a:rPr lang="en-US" dirty="0" smtClean="0">
                <a:solidFill>
                  <a:schemeClr val="tx2"/>
                </a:solidFill>
              </a:rPr>
              <a:t>Community</a:t>
            </a:r>
            <a:r>
              <a:rPr lang="en-US" dirty="0" smtClean="0"/>
              <a:t> Support </a:t>
            </a:r>
          </a:p>
          <a:p>
            <a:pPr marL="0" indent="0">
              <a:lnSpc>
                <a:spcPct val="200000"/>
              </a:lnSpc>
              <a:buNone/>
            </a:pPr>
            <a:r>
              <a:rPr lang="en-US" dirty="0" smtClean="0"/>
              <a:t>What </a:t>
            </a:r>
            <a:r>
              <a:rPr lang="en-US" dirty="0" smtClean="0">
                <a:solidFill>
                  <a:schemeClr val="tx2"/>
                </a:solidFill>
              </a:rPr>
              <a:t>REANNZ</a:t>
            </a:r>
            <a:r>
              <a:rPr lang="en-US" dirty="0" smtClean="0"/>
              <a:t> are doing </a:t>
            </a:r>
          </a:p>
        </p:txBody>
      </p:sp>
    </p:spTree>
    <p:extLst>
      <p:ext uri="{BB962C8B-B14F-4D97-AF65-F5344CB8AC3E}">
        <p14:creationId xmlns:p14="http://schemas.microsoft.com/office/powerpoint/2010/main" val="1466636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0" y="791"/>
            <a:ext cx="9140299" cy="5141917"/>
          </a:xfrm>
          <a:prstGeom prst="rect">
            <a:avLst/>
          </a:prstGeom>
        </p:spPr>
      </p:pic>
      <p:sp>
        <p:nvSpPr>
          <p:cNvPr id="2" name="Title 1"/>
          <p:cNvSpPr>
            <a:spLocks noGrp="1"/>
          </p:cNvSpPr>
          <p:nvPr>
            <p:ph type="title"/>
          </p:nvPr>
        </p:nvSpPr>
        <p:spPr>
          <a:xfrm>
            <a:off x="248280" y="999457"/>
            <a:ext cx="2994650" cy="3955311"/>
          </a:xfrm>
        </p:spPr>
        <p:txBody>
          <a:bodyPr lIns="0">
            <a:noAutofit/>
          </a:bodyPr>
          <a:lstStyle/>
          <a:p>
            <a:pPr algn="l"/>
            <a:r>
              <a:rPr lang="en-US" sz="1600" dirty="0" smtClean="0"/>
              <a:t/>
            </a:r>
            <a:br>
              <a:rPr lang="en-US" sz="1600" dirty="0" smtClean="0"/>
            </a:br>
            <a:r>
              <a:rPr lang="en-US" sz="1600" dirty="0" smtClean="0"/>
              <a:t>Collaboration </a:t>
            </a:r>
            <a:r>
              <a:rPr lang="en-US" sz="1600" dirty="0"/>
              <a:t>and partnership on this scale </a:t>
            </a:r>
            <a:r>
              <a:rPr lang="en-US" sz="1600" dirty="0" smtClean="0"/>
              <a:t>requires </a:t>
            </a:r>
            <a:r>
              <a:rPr lang="en-US" sz="1600" b="1" dirty="0"/>
              <a:t>network capacity, </a:t>
            </a:r>
            <a:r>
              <a:rPr lang="en-US" sz="1600" b="1" dirty="0" smtClean="0"/>
              <a:t>high-performance, reach </a:t>
            </a:r>
            <a:r>
              <a:rPr lang="en-US" sz="1600" b="1" dirty="0"/>
              <a:t>and </a:t>
            </a:r>
            <a:r>
              <a:rPr lang="en-US" sz="1600" b="1" dirty="0" smtClean="0"/>
              <a:t>flexibility.</a:t>
            </a:r>
            <a:r>
              <a:rPr lang="en-US" sz="1600" dirty="0"/>
              <a:t/>
            </a:r>
            <a:br>
              <a:rPr lang="en-US" sz="1600" dirty="0"/>
            </a:br>
            <a:r>
              <a:rPr lang="en-US" sz="1600" dirty="0"/>
              <a:t/>
            </a:r>
            <a:br>
              <a:rPr lang="en-US" sz="1600" dirty="0"/>
            </a:br>
            <a:r>
              <a:rPr lang="en-US" sz="1600" dirty="0" smtClean="0"/>
              <a:t>These are fundamental features offered by REANNZ and </a:t>
            </a:r>
            <a:r>
              <a:rPr lang="en-US" sz="1600" dirty="0"/>
              <a:t>117 other national research and </a:t>
            </a:r>
            <a:r>
              <a:rPr lang="en-US" sz="1600" dirty="0" smtClean="0"/>
              <a:t>education </a:t>
            </a:r>
            <a:r>
              <a:rPr lang="en-US" sz="1600" dirty="0"/>
              <a:t>networks around the world.</a:t>
            </a:r>
          </a:p>
        </p:txBody>
      </p:sp>
      <p:sp>
        <p:nvSpPr>
          <p:cNvPr id="4" name="TextBox 3"/>
          <p:cNvSpPr txBox="1"/>
          <p:nvPr/>
        </p:nvSpPr>
        <p:spPr>
          <a:xfrm>
            <a:off x="248280" y="297712"/>
            <a:ext cx="8704889" cy="584327"/>
          </a:xfrm>
          <a:prstGeom prst="rect">
            <a:avLst/>
          </a:prstGeom>
          <a:noFill/>
        </p:spPr>
        <p:txBody>
          <a:bodyPr wrap="square" rtlCol="0">
            <a:spAutoFit/>
          </a:bodyPr>
          <a:lstStyle/>
          <a:p>
            <a:pPr defTabSz="914400">
              <a:lnSpc>
                <a:spcPct val="139130"/>
              </a:lnSpc>
              <a:buClr>
                <a:schemeClr val="dk2"/>
              </a:buClr>
              <a:buSzPct val="25000"/>
            </a:pPr>
            <a:r>
              <a:rPr lang="en-US" sz="2300" dirty="0" smtClean="0">
                <a:solidFill>
                  <a:schemeClr val="dk2"/>
                </a:solidFill>
                <a:latin typeface="DINPro" charset="0"/>
                <a:ea typeface="DINPro" charset="0"/>
                <a:cs typeface="DINPro" charset="0"/>
              </a:rPr>
              <a:t>Universities in NZ </a:t>
            </a:r>
            <a:r>
              <a:rPr lang="en-US" sz="2300" dirty="0">
                <a:solidFill>
                  <a:schemeClr val="dk2"/>
                </a:solidFill>
                <a:latin typeface="DINPro" charset="0"/>
                <a:ea typeface="DINPro" charset="0"/>
                <a:cs typeface="DINPro" charset="0"/>
              </a:rPr>
              <a:t>need </a:t>
            </a:r>
            <a:r>
              <a:rPr lang="en-US" sz="2300" dirty="0" smtClean="0">
                <a:solidFill>
                  <a:schemeClr val="dk2"/>
                </a:solidFill>
                <a:latin typeface="DINPro" charset="0"/>
                <a:ea typeface="DINPro" charset="0"/>
                <a:cs typeface="DINPro" charset="0"/>
              </a:rPr>
              <a:t>a specialist network</a:t>
            </a:r>
            <a:endParaRPr lang="en-US" sz="2300" dirty="0">
              <a:solidFill>
                <a:schemeClr val="dk2"/>
              </a:solidFill>
              <a:latin typeface="DINPro" charset="0"/>
              <a:ea typeface="DINPro" charset="0"/>
              <a:cs typeface="DINPro" charset="0"/>
            </a:endParaRPr>
          </a:p>
        </p:txBody>
      </p:sp>
    </p:spTree>
    <p:extLst>
      <p:ext uri="{BB962C8B-B14F-4D97-AF65-F5344CB8AC3E}">
        <p14:creationId xmlns:p14="http://schemas.microsoft.com/office/powerpoint/2010/main" val="20892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002" y="-490500"/>
            <a:ext cx="10016002" cy="5634000"/>
          </a:xfrm>
          <a:prstGeom prst="rect">
            <a:avLst/>
          </a:prstGeom>
        </p:spPr>
      </p:pic>
      <p:pic>
        <p:nvPicPr>
          <p:cNvPr id="34" name="Picture 33" descr="REANNZ_logo_RGB.a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803" y="4703588"/>
            <a:ext cx="692912" cy="289179"/>
          </a:xfrm>
          <a:prstGeom prst="rect">
            <a:avLst/>
          </a:prstGeom>
        </p:spPr>
      </p:pic>
      <p:sp>
        <p:nvSpPr>
          <p:cNvPr id="35" name="Footer Placeholder 4"/>
          <p:cNvSpPr txBox="1">
            <a:spLocks/>
          </p:cNvSpPr>
          <p:nvPr/>
        </p:nvSpPr>
        <p:spPr>
          <a:xfrm>
            <a:off x="875633" y="4757738"/>
            <a:ext cx="4743450" cy="273844"/>
          </a:xfrm>
          <a:prstGeom prst="rect">
            <a:avLst/>
          </a:prstGeom>
        </p:spPr>
        <p:txBody>
          <a:bodyPr anchor="t"/>
          <a:lstStyle>
            <a:defPPr>
              <a:defRPr lang="en-US"/>
            </a:defPPr>
            <a:lvl1pPr marL="0" algn="l" defTabSz="457200" rtl="0" eaLnBrk="1" latinLnBrk="0" hangingPunct="1">
              <a:defRPr sz="900" kern="1200">
                <a:solidFill>
                  <a:srgbClr val="3C3C3E"/>
                </a:solidFill>
                <a:latin typeface="Arial"/>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700" dirty="0" smtClean="0"/>
              <a:t>Minister Goldsmith, 22 March 2017</a:t>
            </a:r>
            <a:endParaRPr lang="en-US" sz="700" dirty="0"/>
          </a:p>
        </p:txBody>
      </p:sp>
      <p:sp>
        <p:nvSpPr>
          <p:cNvPr id="40" name="Text Placeholder 39"/>
          <p:cNvSpPr>
            <a:spLocks noGrp="1"/>
          </p:cNvSpPr>
          <p:nvPr>
            <p:ph type="body" sz="quarter" idx="12"/>
          </p:nvPr>
        </p:nvSpPr>
        <p:spPr>
          <a:xfrm>
            <a:off x="360001" y="1192696"/>
            <a:ext cx="4299464" cy="3023805"/>
          </a:xfrm>
        </p:spPr>
        <p:txBody>
          <a:bodyPr/>
          <a:lstStyle/>
          <a:p>
            <a:r>
              <a:rPr lang="en-US" sz="1600" b="1" dirty="0" smtClean="0"/>
              <a:t>Infrastructure Strategy</a:t>
            </a:r>
          </a:p>
          <a:p>
            <a:r>
              <a:rPr lang="en-US" sz="1600" dirty="0" smtClean="0"/>
              <a:t>Partner and co-invest to gain access to instruments and other research infrastructure that individual institutions or NZ simply can’t afford on its own</a:t>
            </a:r>
          </a:p>
          <a:p>
            <a:r>
              <a:rPr lang="en-US" sz="1600" dirty="0" err="1" smtClean="0"/>
              <a:t>eg</a:t>
            </a:r>
            <a:r>
              <a:rPr lang="en-US" sz="1600" dirty="0" smtClean="0"/>
              <a:t> Synchrotron, Large Hadron Collider, Genomics infrastructure, Compute</a:t>
            </a:r>
            <a:endParaRPr lang="en-US" sz="1600" dirty="0"/>
          </a:p>
          <a:p>
            <a:endParaRPr lang="en-US" sz="1600" dirty="0" smtClean="0"/>
          </a:p>
          <a:p>
            <a:r>
              <a:rPr lang="en-US" sz="1600" b="1" dirty="0" smtClean="0"/>
              <a:t>International collaboration in research</a:t>
            </a:r>
            <a:endParaRPr lang="en-US" sz="1600" b="1" dirty="0"/>
          </a:p>
          <a:p>
            <a:r>
              <a:rPr lang="en-US" sz="1600" dirty="0" smtClean="0"/>
              <a:t>Access to global talent, building NZ’s reputation </a:t>
            </a:r>
          </a:p>
          <a:p>
            <a:endParaRPr lang="en-US" sz="1600" dirty="0"/>
          </a:p>
          <a:p>
            <a:endParaRPr lang="en-US" sz="1600" dirty="0" smtClean="0"/>
          </a:p>
          <a:p>
            <a:endParaRPr lang="en-US" sz="1600" dirty="0"/>
          </a:p>
          <a:p>
            <a:endParaRPr lang="en-US" sz="1600" dirty="0" smtClean="0"/>
          </a:p>
        </p:txBody>
      </p:sp>
      <p:cxnSp>
        <p:nvCxnSpPr>
          <p:cNvPr id="16" name="Straight Connector 15"/>
          <p:cNvCxnSpPr/>
          <p:nvPr/>
        </p:nvCxnSpPr>
        <p:spPr>
          <a:xfrm>
            <a:off x="360000" y="4680000"/>
            <a:ext cx="8424000" cy="0"/>
          </a:xfrm>
          <a:prstGeom prst="line">
            <a:avLst/>
          </a:prstGeom>
          <a:ln w="4699">
            <a:solidFill>
              <a:srgbClr val="14A4DC"/>
            </a:solidFill>
          </a:ln>
          <a:effectLst/>
        </p:spPr>
        <p:style>
          <a:lnRef idx="2">
            <a:schemeClr val="accent1"/>
          </a:lnRef>
          <a:fillRef idx="0">
            <a:schemeClr val="accent1"/>
          </a:fillRef>
          <a:effectRef idx="1">
            <a:schemeClr val="accent1"/>
          </a:effectRef>
          <a:fontRef idx="minor">
            <a:schemeClr val="tx1"/>
          </a:fontRef>
        </p:style>
      </p:cxnSp>
      <p:sp>
        <p:nvSpPr>
          <p:cNvPr id="17" name="Slide Number Placeholder 5"/>
          <p:cNvSpPr txBox="1">
            <a:spLocks/>
          </p:cNvSpPr>
          <p:nvPr/>
        </p:nvSpPr>
        <p:spPr>
          <a:xfrm>
            <a:off x="6755651" y="4693618"/>
            <a:ext cx="2133600" cy="273844"/>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A0CB77B-F2CE-D446-BA99-C287B75A4B91}" type="slidenum">
              <a:rPr lang="en-US" sz="700" smtClean="0">
                <a:solidFill>
                  <a:schemeClr val="bg1"/>
                </a:solidFill>
              </a:rPr>
              <a:pPr/>
              <a:t>4</a:t>
            </a:fld>
            <a:endParaRPr lang="en-US" sz="700" dirty="0">
              <a:solidFill>
                <a:schemeClr val="bg1"/>
              </a:solidFill>
            </a:endParaRPr>
          </a:p>
        </p:txBody>
      </p:sp>
      <p:sp>
        <p:nvSpPr>
          <p:cNvPr id="9" name="Text Placeholder 37"/>
          <p:cNvSpPr>
            <a:spLocks noGrp="1"/>
          </p:cNvSpPr>
          <p:nvPr>
            <p:ph type="body" idx="1"/>
          </p:nvPr>
        </p:nvSpPr>
        <p:spPr>
          <a:xfrm>
            <a:off x="359999" y="313419"/>
            <a:ext cx="8399371" cy="448906"/>
          </a:xfrm>
        </p:spPr>
        <p:txBody>
          <a:bodyPr/>
          <a:lstStyle/>
          <a:p>
            <a:pPr>
              <a:lnSpc>
                <a:spcPct val="139130"/>
              </a:lnSpc>
              <a:spcBef>
                <a:spcPts val="0"/>
              </a:spcBef>
              <a:buClr>
                <a:schemeClr val="dk2"/>
              </a:buClr>
              <a:buSzPct val="25000"/>
            </a:pPr>
            <a:r>
              <a:rPr lang="en-US" sz="2300" cap="none" dirty="0" smtClean="0">
                <a:solidFill>
                  <a:schemeClr val="dk2"/>
                </a:solidFill>
                <a:latin typeface="DINPro" charset="0"/>
                <a:ea typeface="DINPro" charset="0"/>
                <a:cs typeface="DINPro" charset="0"/>
                <a:sym typeface="Arial"/>
              </a:rPr>
              <a:t>International partnerships</a:t>
            </a:r>
            <a:endParaRPr lang="en-US" sz="2300" cap="none" dirty="0">
              <a:solidFill>
                <a:schemeClr val="dk2"/>
              </a:solidFill>
              <a:latin typeface="DINPro" charset="0"/>
              <a:ea typeface="DINPro" charset="0"/>
              <a:cs typeface="DINPro" charset="0"/>
              <a:sym typeface="Arial"/>
            </a:endParaRPr>
          </a:p>
        </p:txBody>
      </p:sp>
    </p:spTree>
    <p:extLst>
      <p:ext uri="{BB962C8B-B14F-4D97-AF65-F5344CB8AC3E}">
        <p14:creationId xmlns:p14="http://schemas.microsoft.com/office/powerpoint/2010/main" val="792440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34286" y="426835"/>
            <a:ext cx="8399371" cy="408909"/>
          </a:xfrm>
        </p:spPr>
        <p:txBody>
          <a:bodyPr/>
          <a:lstStyle/>
          <a:p>
            <a:r>
              <a:rPr lang="en-US" dirty="0" smtClean="0"/>
              <a:t>A CIO’s view of SDN </a:t>
            </a:r>
            <a:endParaRPr lang="en-US" dirty="0"/>
          </a:p>
        </p:txBody>
      </p:sp>
      <p:sp>
        <p:nvSpPr>
          <p:cNvPr id="7" name="Text Placeholder 3"/>
          <p:cNvSpPr>
            <a:spLocks noGrp="1"/>
          </p:cNvSpPr>
          <p:nvPr>
            <p:ph type="body" sz="quarter" idx="14"/>
          </p:nvPr>
        </p:nvSpPr>
        <p:spPr>
          <a:xfrm>
            <a:off x="334286" y="1044677"/>
            <a:ext cx="7737998" cy="3377380"/>
          </a:xfrm>
        </p:spPr>
        <p:txBody>
          <a:bodyPr>
            <a:normAutofit fontScale="92500" lnSpcReduction="10000"/>
          </a:bodyPr>
          <a:lstStyle/>
          <a:p>
            <a:pPr marL="0" indent="0" algn="ctr">
              <a:lnSpc>
                <a:spcPct val="110000"/>
              </a:lnSpc>
              <a:buNone/>
            </a:pPr>
            <a:r>
              <a:rPr lang="en-US" dirty="0"/>
              <a:t>New technologies and movements all start somewhere and in the case of SDN the </a:t>
            </a:r>
            <a:r>
              <a:rPr lang="en-US" dirty="0">
                <a:solidFill>
                  <a:schemeClr val="tx2"/>
                </a:solidFill>
              </a:rPr>
              <a:t>technical aspects have largely preceded the business buy in</a:t>
            </a:r>
            <a:r>
              <a:rPr lang="en-US" dirty="0"/>
              <a:t>. </a:t>
            </a:r>
            <a:endParaRPr lang="en-US" dirty="0" smtClean="0"/>
          </a:p>
          <a:p>
            <a:pPr marL="0" indent="0" algn="ctr">
              <a:lnSpc>
                <a:spcPct val="110000"/>
              </a:lnSpc>
              <a:buNone/>
            </a:pPr>
            <a:endParaRPr lang="en-US" dirty="0" smtClean="0"/>
          </a:p>
          <a:p>
            <a:pPr marL="0" indent="0" algn="ctr">
              <a:lnSpc>
                <a:spcPct val="110000"/>
              </a:lnSpc>
              <a:buNone/>
            </a:pPr>
            <a:r>
              <a:rPr lang="en-US" dirty="0" smtClean="0"/>
              <a:t>As </a:t>
            </a:r>
            <a:r>
              <a:rPr lang="en-US" dirty="0"/>
              <a:t>a result there is a lot of </a:t>
            </a:r>
            <a:r>
              <a:rPr lang="en-US" dirty="0">
                <a:solidFill>
                  <a:schemeClr val="tx2"/>
                </a:solidFill>
              </a:rPr>
              <a:t>misunderstanding</a:t>
            </a:r>
            <a:r>
              <a:rPr lang="en-US" dirty="0"/>
              <a:t> among the CIO/Exec community as to what SDN is (and isn't), what the benefits are and how those benefits can be </a:t>
            </a:r>
            <a:r>
              <a:rPr lang="en-US" dirty="0" err="1"/>
              <a:t>realised</a:t>
            </a:r>
            <a:r>
              <a:rPr lang="en-US" dirty="0"/>
              <a:t>. </a:t>
            </a:r>
            <a:endParaRPr lang="en-US" dirty="0" smtClean="0"/>
          </a:p>
          <a:p>
            <a:pPr marL="0" indent="0" algn="ctr">
              <a:lnSpc>
                <a:spcPct val="110000"/>
              </a:lnSpc>
              <a:buNone/>
            </a:pPr>
            <a:endParaRPr lang="en-US" dirty="0" smtClean="0"/>
          </a:p>
          <a:p>
            <a:pPr marL="0" indent="0" algn="ctr">
              <a:buNone/>
            </a:pPr>
            <a:r>
              <a:rPr lang="en-US" dirty="0">
                <a:solidFill>
                  <a:schemeClr val="tx2"/>
                </a:solidFill>
              </a:rPr>
              <a:t>Funding and application of resource </a:t>
            </a:r>
            <a:r>
              <a:rPr lang="en-US" dirty="0"/>
              <a:t>is an issue (definitely in NZ) that needs to be viewed not only from the technical R&amp;D aspect but also how you can successfully gain </a:t>
            </a:r>
            <a:r>
              <a:rPr lang="en-US" dirty="0">
                <a:solidFill>
                  <a:schemeClr val="tx2"/>
                </a:solidFill>
              </a:rPr>
              <a:t>buy in from the executive</a:t>
            </a:r>
            <a:r>
              <a:rPr lang="en-US" dirty="0"/>
              <a:t>.</a:t>
            </a:r>
            <a:endParaRPr lang="en-US" dirty="0" smtClean="0"/>
          </a:p>
        </p:txBody>
      </p:sp>
    </p:spTree>
    <p:extLst>
      <p:ext uri="{BB962C8B-B14F-4D97-AF65-F5344CB8AC3E}">
        <p14:creationId xmlns:p14="http://schemas.microsoft.com/office/powerpoint/2010/main" val="17619718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Current maturity</a:t>
            </a:r>
            <a:endParaRPr lang="en-GB" dirty="0"/>
          </a:p>
        </p:txBody>
      </p:sp>
    </p:spTree>
    <p:extLst>
      <p:ext uri="{BB962C8B-B14F-4D97-AF65-F5344CB8AC3E}">
        <p14:creationId xmlns:p14="http://schemas.microsoft.com/office/powerpoint/2010/main" val="23529975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265461" y="328512"/>
            <a:ext cx="8399371" cy="408909"/>
          </a:xfrm>
        </p:spPr>
        <p:txBody>
          <a:bodyPr/>
          <a:lstStyle/>
          <a:p>
            <a:r>
              <a:rPr lang="en-US" dirty="0" smtClean="0"/>
              <a:t>Top Down view of SDN Maturity </a:t>
            </a:r>
            <a:endParaRPr lang="en-US" dirty="0"/>
          </a:p>
        </p:txBody>
      </p:sp>
      <p:sp>
        <p:nvSpPr>
          <p:cNvPr id="4" name="Text Placeholder 3"/>
          <p:cNvSpPr>
            <a:spLocks noGrp="1"/>
          </p:cNvSpPr>
          <p:nvPr>
            <p:ph type="body" sz="quarter" idx="14"/>
          </p:nvPr>
        </p:nvSpPr>
        <p:spPr>
          <a:xfrm>
            <a:off x="265461" y="877530"/>
            <a:ext cx="8591550" cy="3377380"/>
          </a:xfrm>
        </p:spPr>
        <p:txBody>
          <a:bodyPr>
            <a:noAutofit/>
          </a:bodyPr>
          <a:lstStyle/>
          <a:p>
            <a:pPr>
              <a:lnSpc>
                <a:spcPct val="160000"/>
              </a:lnSpc>
              <a:buFont typeface="Wingdings" charset="2"/>
              <a:buChar char="Ø"/>
            </a:pPr>
            <a:r>
              <a:rPr lang="en-US" sz="1800" dirty="0" smtClean="0"/>
              <a:t>Sounds like a great idea but not well understood in senior </a:t>
            </a:r>
            <a:r>
              <a:rPr lang="en-US" sz="1800" dirty="0" smtClean="0"/>
              <a:t>levels. </a:t>
            </a:r>
            <a:endParaRPr lang="en-US" sz="1800" dirty="0" smtClean="0"/>
          </a:p>
          <a:p>
            <a:pPr>
              <a:lnSpc>
                <a:spcPct val="160000"/>
              </a:lnSpc>
              <a:buFont typeface="Wingdings" charset="2"/>
              <a:buChar char="Ø"/>
            </a:pPr>
            <a:r>
              <a:rPr lang="en-US" sz="1800" dirty="0" smtClean="0"/>
              <a:t>Can be dismissed as another </a:t>
            </a:r>
            <a:r>
              <a:rPr lang="en-US" sz="1800" dirty="0" smtClean="0">
                <a:solidFill>
                  <a:schemeClr val="tx2"/>
                </a:solidFill>
              </a:rPr>
              <a:t>“Buzzword”</a:t>
            </a:r>
          </a:p>
          <a:p>
            <a:pPr>
              <a:buFont typeface="Wingdings" charset="2"/>
              <a:buChar char="Ø"/>
            </a:pPr>
            <a:r>
              <a:rPr lang="en-US" sz="1800" dirty="0" smtClean="0"/>
              <a:t>Primarily look at SDN infrastructure as a </a:t>
            </a:r>
            <a:r>
              <a:rPr lang="en-US" sz="1800" dirty="0">
                <a:solidFill>
                  <a:schemeClr val="tx2"/>
                </a:solidFill>
              </a:rPr>
              <a:t>S</a:t>
            </a:r>
            <a:r>
              <a:rPr lang="en-US" sz="1800" dirty="0" smtClean="0">
                <a:solidFill>
                  <a:schemeClr val="tx2"/>
                </a:solidFill>
              </a:rPr>
              <a:t>ilver Bullet </a:t>
            </a:r>
          </a:p>
          <a:p>
            <a:pPr lvl="1">
              <a:buFont typeface="Wingdings" charset="2"/>
              <a:buChar char="Ø"/>
            </a:pPr>
            <a:r>
              <a:rPr lang="en-US" sz="1600" dirty="0" smtClean="0"/>
              <a:t>E.g. automation = cheaper/less staff </a:t>
            </a:r>
            <a:endParaRPr lang="en-US" sz="1600" dirty="0"/>
          </a:p>
          <a:p>
            <a:pPr>
              <a:lnSpc>
                <a:spcPct val="160000"/>
              </a:lnSpc>
              <a:buFont typeface="Wingdings" charset="2"/>
              <a:buChar char="Ø"/>
            </a:pPr>
            <a:r>
              <a:rPr lang="en-US" sz="1800" dirty="0" smtClean="0"/>
              <a:t>Lots of technical opinions further confused by commercial providers</a:t>
            </a:r>
          </a:p>
          <a:p>
            <a:pPr>
              <a:lnSpc>
                <a:spcPct val="160000"/>
              </a:lnSpc>
              <a:buFont typeface="Wingdings" charset="2"/>
              <a:buChar char="Ø"/>
            </a:pPr>
            <a:r>
              <a:rPr lang="en-US" sz="1800" dirty="0" smtClean="0">
                <a:solidFill>
                  <a:schemeClr val="tx2"/>
                </a:solidFill>
              </a:rPr>
              <a:t>It is hard to describe a “Movement” </a:t>
            </a:r>
          </a:p>
          <a:p>
            <a:pPr>
              <a:buFont typeface="Wingdings" charset="2"/>
              <a:buChar char="Ø"/>
            </a:pPr>
            <a:r>
              <a:rPr lang="en-US" sz="1800" dirty="0"/>
              <a:t>C</a:t>
            </a:r>
            <a:r>
              <a:rPr lang="en-US" sz="1800" dirty="0" smtClean="0"/>
              <a:t>ontrol plane benefits (elastic scaling, agile </a:t>
            </a:r>
            <a:r>
              <a:rPr lang="en-US" sz="1800" dirty="0" smtClean="0"/>
              <a:t>provisioning, </a:t>
            </a:r>
            <a:r>
              <a:rPr lang="en-US" sz="1800" dirty="0" smtClean="0"/>
              <a:t>JIT deployments, resilience, etc.) need to be </a:t>
            </a:r>
            <a:r>
              <a:rPr lang="en-US" sz="1800" dirty="0" err="1" smtClean="0"/>
              <a:t>realised</a:t>
            </a:r>
            <a:r>
              <a:rPr lang="en-US" sz="1800" dirty="0" smtClean="0"/>
              <a:t>. </a:t>
            </a:r>
            <a:endParaRPr lang="en-US" sz="1800" dirty="0" smtClean="0"/>
          </a:p>
          <a:p>
            <a:pPr>
              <a:buFont typeface="Wingdings" charset="2"/>
              <a:buChar char="Ø"/>
            </a:pPr>
            <a:r>
              <a:rPr lang="en-US" sz="1800" dirty="0" smtClean="0"/>
              <a:t>You </a:t>
            </a:r>
            <a:r>
              <a:rPr lang="en-US" sz="1800" dirty="0" smtClean="0"/>
              <a:t>need </a:t>
            </a:r>
            <a:r>
              <a:rPr lang="en-US" sz="1800" dirty="0" smtClean="0">
                <a:solidFill>
                  <a:schemeClr val="tx2"/>
                </a:solidFill>
              </a:rPr>
              <a:t>tangible </a:t>
            </a:r>
            <a:r>
              <a:rPr lang="en-US" sz="1800" dirty="0" smtClean="0">
                <a:solidFill>
                  <a:schemeClr val="tx2"/>
                </a:solidFill>
              </a:rPr>
              <a:t>applications </a:t>
            </a:r>
            <a:r>
              <a:rPr lang="en-US" sz="1800" dirty="0" smtClean="0">
                <a:solidFill>
                  <a:schemeClr val="accent1"/>
                </a:solidFill>
              </a:rPr>
              <a:t>and you need to talk about them </a:t>
            </a:r>
            <a:endParaRPr lang="en-US" sz="1800" dirty="0" smtClean="0">
              <a:solidFill>
                <a:schemeClr val="accent1"/>
              </a:solidFill>
            </a:endParaRPr>
          </a:p>
        </p:txBody>
      </p:sp>
    </p:spTree>
    <p:extLst>
      <p:ext uri="{BB962C8B-B14F-4D97-AF65-F5344CB8AC3E}">
        <p14:creationId xmlns:p14="http://schemas.microsoft.com/office/powerpoint/2010/main" val="1990885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Adoption and use cases</a:t>
            </a:r>
            <a:endParaRPr lang="en-GB" dirty="0"/>
          </a:p>
        </p:txBody>
      </p:sp>
    </p:spTree>
    <p:extLst>
      <p:ext uri="{BB962C8B-B14F-4D97-AF65-F5344CB8AC3E}">
        <p14:creationId xmlns:p14="http://schemas.microsoft.com/office/powerpoint/2010/main" val="1424164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353951" y="495661"/>
            <a:ext cx="8399371" cy="408909"/>
          </a:xfrm>
        </p:spPr>
        <p:txBody>
          <a:bodyPr/>
          <a:lstStyle/>
          <a:p>
            <a:r>
              <a:rPr lang="en-US" dirty="0" smtClean="0"/>
              <a:t>The need for business planning &amp; use cases</a:t>
            </a:r>
            <a:endParaRPr lang="en-US" dirty="0"/>
          </a:p>
        </p:txBody>
      </p:sp>
      <p:sp>
        <p:nvSpPr>
          <p:cNvPr id="4" name="Text Placeholder 3"/>
          <p:cNvSpPr>
            <a:spLocks noGrp="1"/>
          </p:cNvSpPr>
          <p:nvPr>
            <p:ph type="body" sz="quarter" idx="14"/>
          </p:nvPr>
        </p:nvSpPr>
        <p:spPr>
          <a:xfrm>
            <a:off x="353951" y="1084007"/>
            <a:ext cx="8591550" cy="3377380"/>
          </a:xfrm>
        </p:spPr>
        <p:txBody>
          <a:bodyPr>
            <a:normAutofit/>
          </a:bodyPr>
          <a:lstStyle/>
          <a:p>
            <a:pPr>
              <a:buFont typeface="Wingdings" charset="2"/>
              <a:buChar char="Ø"/>
            </a:pPr>
            <a:r>
              <a:rPr lang="en-US" dirty="0" smtClean="0"/>
              <a:t>No one wants to go first (but that is changing)</a:t>
            </a:r>
          </a:p>
          <a:p>
            <a:pPr>
              <a:buFont typeface="Wingdings" charset="2"/>
              <a:buChar char="Ø"/>
            </a:pPr>
            <a:r>
              <a:rPr lang="en-US" dirty="0" smtClean="0"/>
              <a:t>There is </a:t>
            </a:r>
            <a:r>
              <a:rPr lang="en-US" dirty="0" smtClean="0">
                <a:solidFill>
                  <a:schemeClr val="tx2"/>
                </a:solidFill>
              </a:rPr>
              <a:t>spend required </a:t>
            </a:r>
            <a:r>
              <a:rPr lang="en-US" dirty="0" smtClean="0"/>
              <a:t>both in people time and infrastructure. This needs to be built into Business Planning </a:t>
            </a:r>
          </a:p>
          <a:p>
            <a:pPr marL="457188" lvl="1" indent="0">
              <a:buNone/>
            </a:pPr>
            <a:r>
              <a:rPr lang="en-US" dirty="0"/>
              <a:t>Run simultaneously to prove concept </a:t>
            </a:r>
          </a:p>
          <a:p>
            <a:pPr marL="457188" lvl="1" indent="0">
              <a:buNone/>
            </a:pPr>
            <a:r>
              <a:rPr lang="en-US" dirty="0" smtClean="0"/>
              <a:t>Infrastructure refresh </a:t>
            </a:r>
          </a:p>
          <a:p>
            <a:pPr marL="457188" lvl="1" indent="0">
              <a:buNone/>
            </a:pPr>
            <a:r>
              <a:rPr lang="en-US" dirty="0" smtClean="0"/>
              <a:t>Greenfields</a:t>
            </a:r>
          </a:p>
          <a:p>
            <a:pPr>
              <a:buFont typeface="Wingdings" charset="2"/>
              <a:buChar char="Ø"/>
            </a:pPr>
            <a:r>
              <a:rPr lang="en-US" dirty="0" smtClean="0"/>
              <a:t>You won’t get the $$ if you have not got a </a:t>
            </a:r>
            <a:r>
              <a:rPr lang="en-US" dirty="0">
                <a:solidFill>
                  <a:schemeClr val="tx2"/>
                </a:solidFill>
              </a:rPr>
              <a:t>T</a:t>
            </a:r>
            <a:r>
              <a:rPr lang="en-US" dirty="0" smtClean="0">
                <a:solidFill>
                  <a:schemeClr val="tx2"/>
                </a:solidFill>
              </a:rPr>
              <a:t>angible Use Case </a:t>
            </a:r>
          </a:p>
          <a:p>
            <a:pPr marL="457188" lvl="1" indent="0">
              <a:buNone/>
            </a:pPr>
            <a:r>
              <a:rPr lang="en-US" dirty="0" smtClean="0"/>
              <a:t>Proving takes time</a:t>
            </a:r>
          </a:p>
          <a:p>
            <a:pPr marL="457188" lvl="1" indent="0">
              <a:buNone/>
            </a:pPr>
            <a:r>
              <a:rPr lang="en-US" dirty="0" smtClean="0"/>
              <a:t>Exec need to understand the value of SDN (e.g. WAN or the DC)</a:t>
            </a:r>
          </a:p>
        </p:txBody>
      </p:sp>
    </p:spTree>
    <p:extLst>
      <p:ext uri="{BB962C8B-B14F-4D97-AF65-F5344CB8AC3E}">
        <p14:creationId xmlns:p14="http://schemas.microsoft.com/office/powerpoint/2010/main" val="1841131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A THEME">
  <a:themeElements>
    <a:clrScheme name="REA RGB">
      <a:dk1>
        <a:srgbClr val="4B4B4A"/>
      </a:dk1>
      <a:lt1>
        <a:srgbClr val="FFFFFF"/>
      </a:lt1>
      <a:dk2>
        <a:srgbClr val="00B9E4"/>
      </a:dk2>
      <a:lt2>
        <a:srgbClr val="C3C8C8"/>
      </a:lt2>
      <a:accent1>
        <a:srgbClr val="4B4B4A"/>
      </a:accent1>
      <a:accent2>
        <a:srgbClr val="C3C6C8"/>
      </a:accent2>
      <a:accent3>
        <a:srgbClr val="00B9E4"/>
      </a:accent3>
      <a:accent4>
        <a:srgbClr val="191919"/>
      </a:accent4>
      <a:accent5>
        <a:srgbClr val="FFFFFF"/>
      </a:accent5>
      <a:accent6>
        <a:srgbClr val="FFFFFF"/>
      </a:accent6>
      <a:hlink>
        <a:srgbClr val="FFFFFF"/>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25631</TotalTime>
  <Words>895</Words>
  <Application>Microsoft Macintosh PowerPoint</Application>
  <PresentationFormat>On-screen Show (16:9)</PresentationFormat>
  <Paragraphs>103</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Bryant Pro Medium</vt:lpstr>
      <vt:lpstr>Calibri</vt:lpstr>
      <vt:lpstr>DINPro</vt:lpstr>
      <vt:lpstr>DINPro-Light</vt:lpstr>
      <vt:lpstr>Mangal</vt:lpstr>
      <vt:lpstr>ＭＳ Ｐゴシック</vt:lpstr>
      <vt:lpstr>Wingdings</vt:lpstr>
      <vt:lpstr>Arial</vt:lpstr>
      <vt:lpstr>REA THEME</vt:lpstr>
      <vt:lpstr>PowerPoint Presentation</vt:lpstr>
      <vt:lpstr>PowerPoint Presentation</vt:lpstr>
      <vt:lpstr> Collaboration and partnership on this scale requires network capacity, high-performance, reach and flexibility.  These are fundamental features offered by REANNZ and 117 other national research and education networks around the world.</vt:lpstr>
      <vt:lpstr>PowerPoint Presentation</vt:lpstr>
      <vt:lpstr>PowerPoint Presentation</vt:lpstr>
      <vt:lpstr>Current maturity</vt:lpstr>
      <vt:lpstr>PowerPoint Presentation</vt:lpstr>
      <vt:lpstr>Adoption and use cases</vt:lpstr>
      <vt:lpstr>PowerPoint Presentation</vt:lpstr>
      <vt:lpstr>Barriers to adoption</vt:lpstr>
      <vt:lpstr>PowerPoint Presentation</vt:lpstr>
      <vt:lpstr>Challenges to overcome &amp; Community support</vt:lpstr>
      <vt:lpstr>PowerPoint Presentation</vt:lpstr>
      <vt:lpstr>What reannz are doing</vt:lpstr>
      <vt:lpstr>PowerPoint Presentation</vt:lpstr>
      <vt:lpstr>PowerPoint Presentation</vt:lpstr>
    </vt:vector>
  </TitlesOfParts>
  <Manager/>
  <Company/>
  <LinksUpToDate>false</LinksUpToDate>
  <SharedDoc>false</SharedDoc>
  <HyperlinkBase/>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Jamie Curtis</dc:creator>
  <cp:keywords/>
  <dc:description/>
  <cp:lastModifiedBy>Angela Nash</cp:lastModifiedBy>
  <cp:revision>295</cp:revision>
  <dcterms:created xsi:type="dcterms:W3CDTF">2015-05-24T05:30:03Z</dcterms:created>
  <dcterms:modified xsi:type="dcterms:W3CDTF">2017-10-19T18:28:55Z</dcterms:modified>
  <cp:category/>
</cp:coreProperties>
</file>