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28" r:id="rId4"/>
    <p:sldId id="264" r:id="rId5"/>
    <p:sldId id="329" r:id="rId6"/>
    <p:sldId id="277" r:id="rId7"/>
    <p:sldId id="296" r:id="rId8"/>
    <p:sldId id="297" r:id="rId9"/>
    <p:sldId id="300" r:id="rId10"/>
    <p:sldId id="308" r:id="rId11"/>
    <p:sldId id="307" r:id="rId12"/>
    <p:sldId id="309" r:id="rId13"/>
    <p:sldId id="310" r:id="rId14"/>
    <p:sldId id="314" r:id="rId15"/>
    <p:sldId id="312" r:id="rId16"/>
    <p:sldId id="267" r:id="rId17"/>
    <p:sldId id="273" r:id="rId18"/>
    <p:sldId id="274" r:id="rId19"/>
    <p:sldId id="275" r:id="rId20"/>
    <p:sldId id="268" r:id="rId21"/>
    <p:sldId id="280" r:id="rId22"/>
    <p:sldId id="261" r:id="rId23"/>
    <p:sldId id="289" r:id="rId24"/>
    <p:sldId id="298" r:id="rId25"/>
    <p:sldId id="269" r:id="rId26"/>
    <p:sldId id="294" r:id="rId27"/>
    <p:sldId id="313" r:id="rId28"/>
    <p:sldId id="316" r:id="rId29"/>
    <p:sldId id="327" r:id="rId30"/>
    <p:sldId id="288" r:id="rId31"/>
    <p:sldId id="292" r:id="rId32"/>
    <p:sldId id="301" r:id="rId33"/>
    <p:sldId id="302" r:id="rId34"/>
    <p:sldId id="293" r:id="rId35"/>
    <p:sldId id="315" r:id="rId36"/>
    <p:sldId id="317" r:id="rId37"/>
    <p:sldId id="318" r:id="rId38"/>
    <p:sldId id="320" r:id="rId39"/>
    <p:sldId id="321" r:id="rId40"/>
    <p:sldId id="323" r:id="rId41"/>
    <p:sldId id="324" r:id="rId42"/>
    <p:sldId id="325" r:id="rId43"/>
    <p:sldId id="326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1">
          <p15:clr>
            <a:srgbClr val="A4A3A4"/>
          </p15:clr>
        </p15:guide>
        <p15:guide id="2" pos="30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BDE"/>
    <a:srgbClr val="00B3E1"/>
    <a:srgbClr val="14A4DC"/>
    <a:srgbClr val="C3C8C8"/>
    <a:srgbClr val="4D4D4F"/>
    <a:srgbClr val="3C3C3E"/>
    <a:srgbClr val="3C3C3C"/>
    <a:srgbClr val="313231"/>
    <a:srgbClr val="B8C1C7"/>
    <a:srgbClr val="009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6" autoAdjust="0"/>
    <p:restoredTop sz="50000" autoAdjust="0"/>
  </p:normalViewPr>
  <p:slideViewPr>
    <p:cSldViewPr snapToGrid="0" snapToObjects="1" showGuides="1">
      <p:cViewPr>
        <p:scale>
          <a:sx n="90" d="100"/>
          <a:sy n="90" d="100"/>
        </p:scale>
        <p:origin x="520" y="-144"/>
      </p:cViewPr>
      <p:guideLst>
        <p:guide orient="horz" pos="1331"/>
        <p:guide pos="30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66838-9062-7645-8E88-AA6E875A6772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9942-14C4-2747-B19C-025F6D55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44B76-1A76-CF4E-ADA0-7DC501C890B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790AE-E777-034B-8BC0-E7D11A2C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1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 plumbing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4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Metering not supported by OVS, cant use</a:t>
            </a:r>
            <a:r>
              <a:rPr lang="en-US" baseline="0" dirty="0" smtClean="0"/>
              <a:t>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2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3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baseline="0" dirty="0" smtClean="0"/>
              <a:t> cut down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68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3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2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Charles Hutchins (Flickr: 7 Bells) [CC BY 2.0 (http://</a:t>
            </a:r>
            <a:r>
              <a:rPr lang="en-US" dirty="0" err="1" smtClean="0"/>
              <a:t>creativecommons.org</a:t>
            </a:r>
            <a:r>
              <a:rPr lang="en-US" dirty="0" smtClean="0"/>
              <a:t>/licenses/by/2.0)], via Wikimedia Commons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be able to be done by a network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43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69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Watcher </a:t>
            </a:r>
            <a:r>
              <a:rPr lang="en-US" dirty="0" err="1" smtClean="0"/>
              <a:t>config</a:t>
            </a:r>
            <a:r>
              <a:rPr lang="en-US" dirty="0" smtClean="0"/>
              <a:t> and watcher class subtly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8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</a:t>
            </a:r>
            <a:r>
              <a:rPr lang="en-US" baseline="0" dirty="0" smtClean="0"/>
              <a:t> ACL</a:t>
            </a:r>
          </a:p>
          <a:p>
            <a:r>
              <a:rPr lang="en-US" baseline="0" dirty="0" smtClean="0"/>
              <a:t>	default drop</a:t>
            </a:r>
          </a:p>
          <a:p>
            <a:r>
              <a:rPr lang="en-US" baseline="0" dirty="0" smtClean="0"/>
              <a:t>	apply </a:t>
            </a:r>
            <a:r>
              <a:rPr lang="en-US" baseline="0" dirty="0" err="1" smtClean="0"/>
              <a:t>acls</a:t>
            </a:r>
            <a:endParaRPr lang="en-US" baseline="0" dirty="0" smtClean="0"/>
          </a:p>
          <a:p>
            <a:r>
              <a:rPr lang="en-US" baseline="0" dirty="0" smtClean="0"/>
              <a:t>	send to </a:t>
            </a:r>
            <a:r>
              <a:rPr lang="en-US" baseline="0" dirty="0" err="1" smtClean="0"/>
              <a:t>vlan</a:t>
            </a:r>
            <a:r>
              <a:rPr lang="en-US" baseline="0" dirty="0" smtClean="0"/>
              <a:t> table</a:t>
            </a:r>
          </a:p>
          <a:p>
            <a:r>
              <a:rPr lang="en-US" baseline="0" dirty="0" smtClean="0"/>
              <a:t>VLAN table</a:t>
            </a:r>
          </a:p>
          <a:p>
            <a:r>
              <a:rPr lang="en-US" baseline="0" dirty="0" smtClean="0"/>
              <a:t>	</a:t>
            </a:r>
            <a:r>
              <a:rPr lang="en-US" baseline="0" dirty="0" smtClean="0"/>
              <a:t>filter specific protocols</a:t>
            </a:r>
          </a:p>
          <a:p>
            <a:r>
              <a:rPr lang="en-US" baseline="0" dirty="0" smtClean="0"/>
              <a:t>	check and apply tagging</a:t>
            </a:r>
          </a:p>
          <a:p>
            <a:r>
              <a:rPr lang="en-US" baseline="0" dirty="0" smtClean="0"/>
              <a:t>	send to </a:t>
            </a:r>
            <a:r>
              <a:rPr lang="en-US" baseline="0" dirty="0" err="1" smtClean="0"/>
              <a:t>vlan_acl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eth_src</a:t>
            </a:r>
            <a:endParaRPr lang="en-US" baseline="0" dirty="0"/>
          </a:p>
          <a:p>
            <a:r>
              <a:rPr lang="en-US" baseline="0" dirty="0" smtClean="0"/>
              <a:t>VLAN_ACL</a:t>
            </a:r>
          </a:p>
          <a:p>
            <a:r>
              <a:rPr lang="en-US" baseline="0" dirty="0" smtClean="0"/>
              <a:t>	pretty obvious</a:t>
            </a:r>
          </a:p>
          <a:p>
            <a:r>
              <a:rPr lang="en-US" baseline="0" dirty="0" err="1" smtClean="0"/>
              <a:t>Eth_src</a:t>
            </a:r>
            <a:endParaRPr lang="en-US" baseline="0" dirty="0" smtClean="0"/>
          </a:p>
          <a:p>
            <a:r>
              <a:rPr lang="en-US" baseline="0" dirty="0" smtClean="0"/>
              <a:t>	sends packets for our 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 destination to </a:t>
            </a:r>
            <a:r>
              <a:rPr lang="en-US" baseline="0" dirty="0" smtClean="0"/>
              <a:t>FIB</a:t>
            </a:r>
          </a:p>
          <a:p>
            <a:r>
              <a:rPr lang="en-US" baseline="0" dirty="0" smtClean="0"/>
              <a:t>	sends </a:t>
            </a:r>
            <a:r>
              <a:rPr lang="en-US" baseline="0" dirty="0" err="1" smtClean="0"/>
              <a:t>arp</a:t>
            </a:r>
            <a:r>
              <a:rPr lang="en-US" baseline="0" dirty="0" smtClean="0"/>
              <a:t> to VIP</a:t>
            </a:r>
            <a:endParaRPr lang="en-US" baseline="0" dirty="0" smtClean="0"/>
          </a:p>
          <a:p>
            <a:r>
              <a:rPr lang="en-US" baseline="0" dirty="0" smtClean="0"/>
              <a:t>	identify packets where 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is known</a:t>
            </a:r>
          </a:p>
          <a:p>
            <a:r>
              <a:rPr lang="en-US" baseline="0" dirty="0" smtClean="0"/>
              <a:t>	send others to controller for learning AND forward them to eth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r>
              <a:rPr lang="en-US" baseline="0" dirty="0" smtClean="0"/>
              <a:t>	probably a little bit too </a:t>
            </a:r>
            <a:r>
              <a:rPr lang="en-US" baseline="0" dirty="0" smtClean="0"/>
              <a:t>overloaded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synchronising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eth_src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eth_dst</a:t>
            </a:r>
            <a:r>
              <a:rPr lang="en-US" baseline="0" dirty="0" smtClean="0"/>
              <a:t> is a big challenge</a:t>
            </a:r>
            <a:endParaRPr lang="en-US" baseline="0" dirty="0" smtClean="0"/>
          </a:p>
          <a:p>
            <a:r>
              <a:rPr lang="en-US" baseline="0" dirty="0" smtClean="0"/>
              <a:t>FIBS</a:t>
            </a:r>
          </a:p>
          <a:p>
            <a:r>
              <a:rPr lang="en-US" baseline="0" dirty="0" smtClean="0"/>
              <a:t>	default drop</a:t>
            </a:r>
          </a:p>
          <a:p>
            <a:r>
              <a:rPr lang="en-US" baseline="0" dirty="0" smtClean="0"/>
              <a:t>	route packets</a:t>
            </a:r>
          </a:p>
          <a:p>
            <a:r>
              <a:rPr lang="en-US" baseline="0" dirty="0" smtClean="0"/>
              <a:t>	rewrite 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 destination</a:t>
            </a:r>
          </a:p>
          <a:p>
            <a:r>
              <a:rPr lang="en-US" baseline="0" dirty="0" smtClean="0"/>
              <a:t>	send to </a:t>
            </a:r>
            <a:r>
              <a:rPr lang="en-US" baseline="0" dirty="0" err="1" smtClean="0"/>
              <a:t>eth_dst</a:t>
            </a:r>
            <a:r>
              <a:rPr lang="en-US" baseline="0" dirty="0" smtClean="0"/>
              <a:t> table for output</a:t>
            </a:r>
          </a:p>
          <a:p>
            <a:r>
              <a:rPr lang="en-US" baseline="0" dirty="0" smtClean="0"/>
              <a:t>VIP</a:t>
            </a:r>
          </a:p>
          <a:p>
            <a:r>
              <a:rPr lang="en-US" baseline="0" dirty="0" smtClean="0"/>
              <a:t>	filter control plane traffic</a:t>
            </a:r>
          </a:p>
          <a:p>
            <a:r>
              <a:rPr lang="en-US" baseline="0" dirty="0" smtClean="0"/>
              <a:t>	ARP, ICMP, ICMPv6</a:t>
            </a:r>
          </a:p>
          <a:p>
            <a:r>
              <a:rPr lang="en-US" baseline="0" dirty="0" smtClean="0"/>
              <a:t>	also packets for proactive learning</a:t>
            </a:r>
          </a:p>
          <a:p>
            <a:r>
              <a:rPr lang="en-US" baseline="0" dirty="0" smtClean="0"/>
              <a:t>Eth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r>
              <a:rPr lang="en-US" baseline="0" dirty="0" smtClean="0"/>
              <a:t>	output packets when known</a:t>
            </a:r>
          </a:p>
          <a:p>
            <a:r>
              <a:rPr lang="en-US" baseline="0" dirty="0" smtClean="0"/>
              <a:t>Flood table</a:t>
            </a:r>
          </a:p>
          <a:p>
            <a:r>
              <a:rPr lang="en-US" baseline="0" dirty="0" smtClean="0"/>
              <a:t>	entry for each port on each </a:t>
            </a:r>
            <a:r>
              <a:rPr lang="en-US" baseline="0" dirty="0" err="1" smtClean="0"/>
              <a:t>vlan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shouldn</a:t>
            </a:r>
            <a:r>
              <a:rPr lang="mr-IN" baseline="0" dirty="0" smtClean="0"/>
              <a:t>’</a:t>
            </a:r>
            <a:r>
              <a:rPr lang="en-US" baseline="0" dirty="0" smtClean="0"/>
              <a:t>t be necessary,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 spec is slightly ambiguous, but intention is clear. Packets should not be output </a:t>
            </a:r>
            <a:r>
              <a:rPr lang="en-US" baseline="0" dirty="0" err="1" smtClean="0"/>
              <a:t>inport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	or use groups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4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generic, follow </a:t>
            </a:r>
            <a:r>
              <a:rPr lang="en-US" dirty="0" err="1" smtClean="0"/>
              <a:t>openflow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Avoid introducing new state (is my API channel functioning)</a:t>
            </a:r>
          </a:p>
          <a:p>
            <a:r>
              <a:rPr lang="en-US" dirty="0" smtClean="0"/>
              <a:t>Don’t expect anything to</a:t>
            </a:r>
            <a:r>
              <a:rPr lang="en-US" baseline="0" dirty="0" smtClean="0"/>
              <a:t> your north to protect you from something from your south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8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Avoid introducing new state (is my API channel functioning)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0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4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7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5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1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Dual stack</a:t>
            </a:r>
            <a:r>
              <a:rPr lang="en-US" baseline="0" dirty="0" smtClean="0"/>
              <a:t> network is a problem</a:t>
            </a:r>
            <a:endParaRPr lang="en-US" dirty="0" smtClean="0"/>
          </a:p>
          <a:p>
            <a:r>
              <a:rPr lang="en-US" dirty="0" smtClean="0"/>
              <a:t>Ipv6 privacy extensions</a:t>
            </a:r>
            <a:r>
              <a:rPr lang="en-US" baseline="0" dirty="0" smtClean="0"/>
              <a:t> are n even bigger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293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3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4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4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881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our network engineer</a:t>
            </a:r>
            <a:r>
              <a:rPr lang="en-US" baseline="0" dirty="0" smtClean="0"/>
              <a:t> be willing to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9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9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Code execution</a:t>
            </a:r>
            <a:r>
              <a:rPr lang="en-US" baseline="0" dirty="0" smtClean="0"/>
              <a:t> path should be reasonably easy to understand so that when something weird is going on a network engineer can work out why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only want to worry about the features that we are using. If we </a:t>
            </a:r>
            <a:r>
              <a:rPr lang="en-US" baseline="0" dirty="0" err="1" smtClean="0"/>
              <a:t>arent</a:t>
            </a:r>
            <a:r>
              <a:rPr lang="en-US" baseline="0" dirty="0" smtClean="0"/>
              <a:t> using it we want to be confident it </a:t>
            </a:r>
            <a:r>
              <a:rPr lang="en-US" baseline="0" dirty="0" err="1" smtClean="0"/>
              <a:t>isnt</a:t>
            </a:r>
            <a:r>
              <a:rPr lang="en-US" baseline="0" dirty="0" smtClean="0"/>
              <a:t> going to interfere with our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10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 is fail-secure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could make an entirely stateless network we would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90AE-E777-034B-8BC0-E7D11A2C24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48909"/>
            <a:ext cx="9144000" cy="686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37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66911"/>
            <a:ext cx="91440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>
            <a:off x="-20619" y="-8468"/>
            <a:ext cx="7102795" cy="5162119"/>
          </a:xfrm>
          <a:custGeom>
            <a:avLst/>
            <a:gdLst>
              <a:gd name="connsiteX0" fmla="*/ 0 w 7915774"/>
              <a:gd name="connsiteY0" fmla="*/ 0 h 6881381"/>
              <a:gd name="connsiteX1" fmla="*/ 7915774 w 7915774"/>
              <a:gd name="connsiteY1" fmla="*/ 9845 h 6881381"/>
              <a:gd name="connsiteX2" fmla="*/ 4676608 w 7915774"/>
              <a:gd name="connsiteY2" fmla="*/ 6871536 h 6881381"/>
              <a:gd name="connsiteX3" fmla="*/ 19690 w 7915774"/>
              <a:gd name="connsiteY3" fmla="*/ 6881381 h 6881381"/>
              <a:gd name="connsiteX4" fmla="*/ 0 w 7915774"/>
              <a:gd name="connsiteY4" fmla="*/ 0 h 6881381"/>
              <a:gd name="connsiteX0" fmla="*/ 0 w 8974901"/>
              <a:gd name="connsiteY0" fmla="*/ 0 h 6892670"/>
              <a:gd name="connsiteX1" fmla="*/ 8974901 w 8974901"/>
              <a:gd name="connsiteY1" fmla="*/ 21134 h 6892670"/>
              <a:gd name="connsiteX2" fmla="*/ 5735735 w 8974901"/>
              <a:gd name="connsiteY2" fmla="*/ 6882825 h 6892670"/>
              <a:gd name="connsiteX3" fmla="*/ 1078817 w 8974901"/>
              <a:gd name="connsiteY3" fmla="*/ 6892670 h 6892670"/>
              <a:gd name="connsiteX4" fmla="*/ 0 w 8974901"/>
              <a:gd name="connsiteY4" fmla="*/ 0 h 6892670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51785 w 8974901"/>
              <a:gd name="connsiteY3" fmla="*/ 6864447 h 6882825"/>
              <a:gd name="connsiteX4" fmla="*/ 0 w 8974901"/>
              <a:gd name="connsiteY4" fmla="*/ 0 h 6882825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3643 w 8974901"/>
              <a:gd name="connsiteY3" fmla="*/ 6881381 h 6882825"/>
              <a:gd name="connsiteX4" fmla="*/ 0 w 8974901"/>
              <a:gd name="connsiteY4" fmla="*/ 0 h 68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901" h="6882825">
                <a:moveTo>
                  <a:pt x="0" y="0"/>
                </a:moveTo>
                <a:lnTo>
                  <a:pt x="8974901" y="21134"/>
                </a:lnTo>
                <a:lnTo>
                  <a:pt x="5735735" y="6882825"/>
                </a:lnTo>
                <a:lnTo>
                  <a:pt x="3643" y="6881381"/>
                </a:lnTo>
                <a:cubicBezTo>
                  <a:pt x="-2920" y="4590869"/>
                  <a:pt x="6563" y="23003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B8C1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4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0" hasCustomPrompt="1"/>
          </p:nvPr>
        </p:nvSpPr>
        <p:spPr>
          <a:xfrm>
            <a:off x="359998" y="1771861"/>
            <a:ext cx="4068000" cy="224419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</a:defRPr>
            </a:lvl1pPr>
            <a:lvl2pPr marL="0" indent="-216000"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432000">
              <a:defRPr sz="1300">
                <a:solidFill>
                  <a:schemeClr val="tx1"/>
                </a:solidFill>
              </a:defRPr>
            </a:lvl3pPr>
          </a:lstStyle>
          <a:p>
            <a:r>
              <a:rPr lang="en-AU" dirty="0" smtClean="0"/>
              <a:t>Click to edit text styles</a:t>
            </a:r>
          </a:p>
          <a:p>
            <a:pPr marL="285750" lvl="1" indent="-285750"/>
            <a:r>
              <a:rPr lang="en-AU" dirty="0" smtClean="0"/>
              <a:t>Click to edit text second level</a:t>
            </a:r>
          </a:p>
          <a:p>
            <a:pPr marL="576000" lvl="2" indent="-216000"/>
            <a:r>
              <a:rPr lang="en-AU" dirty="0" smtClean="0"/>
              <a:t>Click to edit text third level</a:t>
            </a:r>
          </a:p>
          <a:p>
            <a:pPr lvl="2"/>
            <a:endParaRPr lang="en-AU" dirty="0" smtClean="0"/>
          </a:p>
          <a:p>
            <a:pPr lvl="0"/>
            <a:endParaRPr lang="en-US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1" hasCustomPrompt="1"/>
          </p:nvPr>
        </p:nvSpPr>
        <p:spPr>
          <a:xfrm>
            <a:off x="4691371" y="1771861"/>
            <a:ext cx="4068000" cy="224419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</a:defRPr>
            </a:lvl1pPr>
            <a:lvl2pPr marL="0" indent="-216000"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432000">
              <a:defRPr sz="1300">
                <a:solidFill>
                  <a:schemeClr val="tx1"/>
                </a:solidFill>
              </a:defRPr>
            </a:lvl3pPr>
          </a:lstStyle>
          <a:p>
            <a:r>
              <a:rPr lang="en-AU" dirty="0" smtClean="0"/>
              <a:t>Click to edit text styles</a:t>
            </a:r>
          </a:p>
          <a:p>
            <a:pPr marL="285750" lvl="1" indent="-285750"/>
            <a:r>
              <a:rPr lang="en-AU" dirty="0" smtClean="0"/>
              <a:t>Click to edit text second level</a:t>
            </a:r>
          </a:p>
          <a:p>
            <a:pPr marL="576000" lvl="2" indent="-216000"/>
            <a:r>
              <a:rPr lang="en-AU" dirty="0" smtClean="0"/>
              <a:t>Click to edit text third level</a:t>
            </a:r>
          </a:p>
          <a:p>
            <a:pPr lvl="2"/>
            <a:endParaRPr lang="en-AU" dirty="0" smtClean="0"/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2554" y="739909"/>
            <a:ext cx="8333921" cy="549275"/>
          </a:xfr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30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 smtClean="0"/>
              <a:t>CLICK TO EDIT HEAD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2553" y="1441450"/>
            <a:ext cx="8384721" cy="330411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69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9999" y="280041"/>
            <a:ext cx="8399371" cy="330760"/>
          </a:xfrm>
        </p:spPr>
        <p:txBody>
          <a:bodyPr lIns="0" anchor="t">
            <a:noAutofit/>
          </a:bodyPr>
          <a:lstStyle>
            <a:lvl1pPr marL="0" indent="0">
              <a:lnSpc>
                <a:spcPts val="1800"/>
              </a:lnSpc>
              <a:buNone/>
              <a:defRPr sz="1600" b="0" i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 smtClean="0"/>
              <a:t>Click to edit sub head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29810" y="4572000"/>
            <a:ext cx="8648095" cy="459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454086"/>
            <a:ext cx="6032334" cy="2984863"/>
          </a:xfrm>
        </p:spPr>
        <p:txBody>
          <a:bodyPr lIns="0"/>
          <a:lstStyle>
            <a:lvl1pPr marL="0" indent="0">
              <a:buNone/>
              <a:defRPr sz="23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Click to add text content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800457"/>
            <a:ext cx="7586572" cy="671773"/>
          </a:xfrm>
        </p:spPr>
        <p:txBody>
          <a:bodyPr lIns="0"/>
          <a:lstStyle>
            <a:lvl1pPr marL="0" indent="0">
              <a:buNone/>
              <a:defRPr sz="230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 smtClean="0"/>
              <a:t>CLICK TO ADD HEAD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65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/>
              <a:pPr/>
              <a:t>‹#›</a:t>
            </a:fld>
            <a:endParaRPr lang="en-US" sz="700" dirty="0"/>
          </a:p>
        </p:txBody>
      </p:sp>
      <p:pic>
        <p:nvPicPr>
          <p:cNvPr id="11" name="Picture 33" descr="REANNZ_logo_RGB.ai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4703763"/>
            <a:ext cx="6921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876300" y="4757738"/>
            <a:ext cx="4743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700" dirty="0" smtClean="0">
                <a:solidFill>
                  <a:srgbClr val="3C3C3E"/>
                </a:solidFill>
              </a:rPr>
              <a:t>Faucet Conference 2017-10-20</a:t>
            </a:r>
          </a:p>
          <a:p>
            <a:endParaRPr lang="en-US" sz="700" dirty="0">
              <a:solidFill>
                <a:srgbClr val="3C3C3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60363" y="4679950"/>
            <a:ext cx="8423275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  <p:sldLayoutId id="2147483696" r:id="rId4"/>
    <p:sldLayoutId id="2147483699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843" y="0"/>
            <a:ext cx="9299891" cy="52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10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472230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Persistent state is stored in configuration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Everything else is ephemeral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Next hop </a:t>
            </a:r>
            <a:r>
              <a:rPr lang="en-US" sz="2000" dirty="0" smtClean="0"/>
              <a:t>resolution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L2 </a:t>
            </a:r>
            <a:r>
              <a:rPr lang="en-US" sz="2000" dirty="0" smtClean="0"/>
              <a:t>Learning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in doubt throw it 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11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60000" y="1661886"/>
            <a:ext cx="8399370" cy="2984863"/>
          </a:xfrm>
        </p:spPr>
        <p:txBody>
          <a:bodyPr/>
          <a:lstStyle/>
          <a:p>
            <a:r>
              <a:rPr lang="en-US" dirty="0" smtClean="0"/>
              <a:t>Changing configuration breaks peoples networks</a:t>
            </a:r>
            <a:r>
              <a:rPr lang="mr-IN" dirty="0" smtClean="0"/>
              <a:t>–</a:t>
            </a:r>
            <a:r>
              <a:rPr lang="en-US" dirty="0" smtClean="0"/>
              <a:t>so we should* get it right the first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* Probably won’t</a:t>
            </a:r>
          </a:p>
        </p:txBody>
      </p:sp>
    </p:spTree>
    <p:extLst>
      <p:ext uri="{BB962C8B-B14F-4D97-AF65-F5344CB8AC3E}">
        <p14:creationId xmlns:p14="http://schemas.microsoft.com/office/powerpoint/2010/main" val="14766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0" y="0"/>
            <a:ext cx="7102795" cy="5162119"/>
          </a:xfrm>
          <a:custGeom>
            <a:avLst/>
            <a:gdLst>
              <a:gd name="connsiteX0" fmla="*/ 0 w 7915774"/>
              <a:gd name="connsiteY0" fmla="*/ 0 h 6881381"/>
              <a:gd name="connsiteX1" fmla="*/ 7915774 w 7915774"/>
              <a:gd name="connsiteY1" fmla="*/ 9845 h 6881381"/>
              <a:gd name="connsiteX2" fmla="*/ 4676608 w 7915774"/>
              <a:gd name="connsiteY2" fmla="*/ 6871536 h 6881381"/>
              <a:gd name="connsiteX3" fmla="*/ 19690 w 7915774"/>
              <a:gd name="connsiteY3" fmla="*/ 6881381 h 6881381"/>
              <a:gd name="connsiteX4" fmla="*/ 0 w 7915774"/>
              <a:gd name="connsiteY4" fmla="*/ 0 h 6881381"/>
              <a:gd name="connsiteX0" fmla="*/ 0 w 8974901"/>
              <a:gd name="connsiteY0" fmla="*/ 0 h 6892670"/>
              <a:gd name="connsiteX1" fmla="*/ 8974901 w 8974901"/>
              <a:gd name="connsiteY1" fmla="*/ 21134 h 6892670"/>
              <a:gd name="connsiteX2" fmla="*/ 5735735 w 8974901"/>
              <a:gd name="connsiteY2" fmla="*/ 6882825 h 6892670"/>
              <a:gd name="connsiteX3" fmla="*/ 1078817 w 8974901"/>
              <a:gd name="connsiteY3" fmla="*/ 6892670 h 6892670"/>
              <a:gd name="connsiteX4" fmla="*/ 0 w 8974901"/>
              <a:gd name="connsiteY4" fmla="*/ 0 h 6892670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51785 w 8974901"/>
              <a:gd name="connsiteY3" fmla="*/ 6864447 h 6882825"/>
              <a:gd name="connsiteX4" fmla="*/ 0 w 8974901"/>
              <a:gd name="connsiteY4" fmla="*/ 0 h 6882825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3643 w 8974901"/>
              <a:gd name="connsiteY3" fmla="*/ 6881381 h 6882825"/>
              <a:gd name="connsiteX4" fmla="*/ 0 w 8974901"/>
              <a:gd name="connsiteY4" fmla="*/ 0 h 68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901" h="6882825">
                <a:moveTo>
                  <a:pt x="0" y="0"/>
                </a:moveTo>
                <a:lnTo>
                  <a:pt x="8974901" y="21134"/>
                </a:lnTo>
                <a:lnTo>
                  <a:pt x="5735735" y="6882825"/>
                </a:lnTo>
                <a:lnTo>
                  <a:pt x="3643" y="6881381"/>
                </a:lnTo>
                <a:cubicBezTo>
                  <a:pt x="-2920" y="4590869"/>
                  <a:pt x="6563" y="23003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B8C1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4" y="-29291"/>
            <a:ext cx="9386887" cy="5280124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-20619" y="-8468"/>
            <a:ext cx="7102795" cy="5162119"/>
          </a:xfrm>
          <a:custGeom>
            <a:avLst/>
            <a:gdLst>
              <a:gd name="connsiteX0" fmla="*/ 0 w 7915774"/>
              <a:gd name="connsiteY0" fmla="*/ 0 h 6881381"/>
              <a:gd name="connsiteX1" fmla="*/ 7915774 w 7915774"/>
              <a:gd name="connsiteY1" fmla="*/ 9845 h 6881381"/>
              <a:gd name="connsiteX2" fmla="*/ 4676608 w 7915774"/>
              <a:gd name="connsiteY2" fmla="*/ 6871536 h 6881381"/>
              <a:gd name="connsiteX3" fmla="*/ 19690 w 7915774"/>
              <a:gd name="connsiteY3" fmla="*/ 6881381 h 6881381"/>
              <a:gd name="connsiteX4" fmla="*/ 0 w 7915774"/>
              <a:gd name="connsiteY4" fmla="*/ 0 h 6881381"/>
              <a:gd name="connsiteX0" fmla="*/ 0 w 8974901"/>
              <a:gd name="connsiteY0" fmla="*/ 0 h 6892670"/>
              <a:gd name="connsiteX1" fmla="*/ 8974901 w 8974901"/>
              <a:gd name="connsiteY1" fmla="*/ 21134 h 6892670"/>
              <a:gd name="connsiteX2" fmla="*/ 5735735 w 8974901"/>
              <a:gd name="connsiteY2" fmla="*/ 6882825 h 6892670"/>
              <a:gd name="connsiteX3" fmla="*/ 1078817 w 8974901"/>
              <a:gd name="connsiteY3" fmla="*/ 6892670 h 6892670"/>
              <a:gd name="connsiteX4" fmla="*/ 0 w 8974901"/>
              <a:gd name="connsiteY4" fmla="*/ 0 h 6892670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51785 w 8974901"/>
              <a:gd name="connsiteY3" fmla="*/ 6864447 h 6882825"/>
              <a:gd name="connsiteX4" fmla="*/ 0 w 8974901"/>
              <a:gd name="connsiteY4" fmla="*/ 0 h 6882825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3643 w 8974901"/>
              <a:gd name="connsiteY3" fmla="*/ 6881381 h 6882825"/>
              <a:gd name="connsiteX4" fmla="*/ 0 w 8974901"/>
              <a:gd name="connsiteY4" fmla="*/ 0 h 68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901" h="6882825">
                <a:moveTo>
                  <a:pt x="0" y="0"/>
                </a:moveTo>
                <a:lnTo>
                  <a:pt x="8974901" y="21134"/>
                </a:lnTo>
                <a:lnTo>
                  <a:pt x="5735735" y="6882825"/>
                </a:lnTo>
                <a:lnTo>
                  <a:pt x="3643" y="6881381"/>
                </a:lnTo>
                <a:cubicBezTo>
                  <a:pt x="-2920" y="4590869"/>
                  <a:pt x="6563" y="23003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B8C1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0000" y="1608807"/>
            <a:ext cx="8229600" cy="100196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1323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AU" sz="4200" cap="all" dirty="0" smtClean="0">
                <a:solidFill>
                  <a:schemeClr val="tx1"/>
                </a:solidFill>
              </a:rPr>
              <a:t>Control Channel 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0000" y="2619842"/>
            <a:ext cx="8164800" cy="47982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 defTabSz="457200" rtl="0" eaLnBrk="1" latinLnBrk="0" hangingPunct="1">
              <a:lnSpc>
                <a:spcPts val="2400"/>
              </a:lnSpc>
              <a:spcBef>
                <a:spcPct val="20000"/>
              </a:spcBef>
              <a:buFont typeface="Arial"/>
              <a:buNone/>
              <a:defRPr sz="2100" b="0" i="0" kern="1200" cap="all">
                <a:solidFill>
                  <a:srgbClr val="00ADE1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Channel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13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Risk of drowning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Ideally no network traffic would ever</a:t>
            </a:r>
            <a:r>
              <a:rPr lang="en-US" dirty="0"/>
              <a:t> </a:t>
            </a:r>
            <a:r>
              <a:rPr lang="en-US" dirty="0" smtClean="0"/>
              <a:t>touch control channel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Unfortunately, we do have to look at some packets sometimes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Controller cannot fix an overwhelmed control channel</a:t>
            </a:r>
          </a:p>
        </p:txBody>
      </p:sp>
    </p:spTree>
    <p:extLst>
      <p:ext uri="{BB962C8B-B14F-4D97-AF65-F5344CB8AC3E}">
        <p14:creationId xmlns:p14="http://schemas.microsoft.com/office/powerpoint/2010/main" val="12153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Channel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14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Rate-Limiting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CP traffic rate-limited at controller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Ideally would be done on </a:t>
            </a:r>
            <a:r>
              <a:rPr lang="en-US" dirty="0" smtClean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9557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Channel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15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Solution (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Network traffic to the CP comes via a second channel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Auxiliary channels not necessary, just forward packets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No guarantee Auxiliary channels would save you</a:t>
            </a:r>
          </a:p>
        </p:txBody>
      </p:sp>
    </p:spTree>
    <p:extLst>
      <p:ext uri="{BB962C8B-B14F-4D97-AF65-F5344CB8AC3E}">
        <p14:creationId xmlns:p14="http://schemas.microsoft.com/office/powerpoint/2010/main" val="15405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8000" y="0"/>
            <a:ext cx="4826000" cy="51435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0" y="0"/>
            <a:ext cx="7102795" cy="5162119"/>
          </a:xfrm>
          <a:custGeom>
            <a:avLst/>
            <a:gdLst>
              <a:gd name="connsiteX0" fmla="*/ 0 w 7915774"/>
              <a:gd name="connsiteY0" fmla="*/ 0 h 6881381"/>
              <a:gd name="connsiteX1" fmla="*/ 7915774 w 7915774"/>
              <a:gd name="connsiteY1" fmla="*/ 9845 h 6881381"/>
              <a:gd name="connsiteX2" fmla="*/ 4676608 w 7915774"/>
              <a:gd name="connsiteY2" fmla="*/ 6871536 h 6881381"/>
              <a:gd name="connsiteX3" fmla="*/ 19690 w 7915774"/>
              <a:gd name="connsiteY3" fmla="*/ 6881381 h 6881381"/>
              <a:gd name="connsiteX4" fmla="*/ 0 w 7915774"/>
              <a:gd name="connsiteY4" fmla="*/ 0 h 6881381"/>
              <a:gd name="connsiteX0" fmla="*/ 0 w 8974901"/>
              <a:gd name="connsiteY0" fmla="*/ 0 h 6892670"/>
              <a:gd name="connsiteX1" fmla="*/ 8974901 w 8974901"/>
              <a:gd name="connsiteY1" fmla="*/ 21134 h 6892670"/>
              <a:gd name="connsiteX2" fmla="*/ 5735735 w 8974901"/>
              <a:gd name="connsiteY2" fmla="*/ 6882825 h 6892670"/>
              <a:gd name="connsiteX3" fmla="*/ 1078817 w 8974901"/>
              <a:gd name="connsiteY3" fmla="*/ 6892670 h 6892670"/>
              <a:gd name="connsiteX4" fmla="*/ 0 w 8974901"/>
              <a:gd name="connsiteY4" fmla="*/ 0 h 6892670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51785 w 8974901"/>
              <a:gd name="connsiteY3" fmla="*/ 6864447 h 6882825"/>
              <a:gd name="connsiteX4" fmla="*/ 0 w 8974901"/>
              <a:gd name="connsiteY4" fmla="*/ 0 h 6882825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3643 w 8974901"/>
              <a:gd name="connsiteY3" fmla="*/ 6881381 h 6882825"/>
              <a:gd name="connsiteX4" fmla="*/ 0 w 8974901"/>
              <a:gd name="connsiteY4" fmla="*/ 0 h 68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901" h="6882825">
                <a:moveTo>
                  <a:pt x="0" y="0"/>
                </a:moveTo>
                <a:lnTo>
                  <a:pt x="8974901" y="21134"/>
                </a:lnTo>
                <a:lnTo>
                  <a:pt x="5735735" y="6882825"/>
                </a:lnTo>
                <a:lnTo>
                  <a:pt x="3643" y="6881381"/>
                </a:lnTo>
                <a:cubicBezTo>
                  <a:pt x="-2920" y="4590869"/>
                  <a:pt x="6563" y="23003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B8C1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0000" y="1608807"/>
            <a:ext cx="8229600" cy="100196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1323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AU" sz="4200" cap="all" dirty="0" smtClean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0000" y="2619842"/>
            <a:ext cx="8164800" cy="47982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 defTabSz="457200" rtl="0" eaLnBrk="1" latinLnBrk="0" hangingPunct="1">
              <a:lnSpc>
                <a:spcPts val="2400"/>
              </a:lnSpc>
              <a:spcBef>
                <a:spcPct val="20000"/>
              </a:spcBef>
              <a:buFont typeface="Arial"/>
              <a:buNone/>
              <a:defRPr sz="2100" b="0" i="0" kern="1200" cap="all">
                <a:solidFill>
                  <a:srgbClr val="00ADE1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17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Unit tests and Integration tests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595477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good integration tests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Sometimes called unit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some unit tests</a:t>
            </a:r>
            <a:endParaRPr lang="en-US" dirty="0"/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This needs to improve</a:t>
            </a:r>
          </a:p>
        </p:txBody>
      </p:sp>
    </p:spTree>
    <p:extLst>
      <p:ext uri="{BB962C8B-B14F-4D97-AF65-F5344CB8AC3E}">
        <p14:creationId xmlns:p14="http://schemas.microsoft.com/office/powerpoint/2010/main" val="2390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18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Integration tests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526380"/>
            <a:ext cx="842400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Tests whole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Focus on thoroughness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Slow to </a:t>
            </a:r>
            <a:r>
              <a:rPr lang="en-US" dirty="0" smtClean="0"/>
              <a:t>run (around 30 minutes)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Likely to overtake core code for</a:t>
            </a:r>
            <a:r>
              <a:rPr lang="en-US" dirty="0"/>
              <a:t> </a:t>
            </a:r>
            <a:r>
              <a:rPr lang="en-US" dirty="0" smtClean="0"/>
              <a:t>total lines soon</a:t>
            </a:r>
          </a:p>
        </p:txBody>
      </p:sp>
    </p:spTree>
    <p:extLst>
      <p:ext uri="{BB962C8B-B14F-4D97-AF65-F5344CB8AC3E}">
        <p14:creationId xmlns:p14="http://schemas.microsoft.com/office/powerpoint/2010/main" val="6106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19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Aid development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Focus on accessibility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Quick to run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rivial to write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Need a lot of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1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74" y="0"/>
            <a:ext cx="7701596" cy="515365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-20619" y="-8468"/>
            <a:ext cx="7102795" cy="5162119"/>
          </a:xfrm>
          <a:custGeom>
            <a:avLst/>
            <a:gdLst>
              <a:gd name="connsiteX0" fmla="*/ 0 w 7915774"/>
              <a:gd name="connsiteY0" fmla="*/ 0 h 6881381"/>
              <a:gd name="connsiteX1" fmla="*/ 7915774 w 7915774"/>
              <a:gd name="connsiteY1" fmla="*/ 9845 h 6881381"/>
              <a:gd name="connsiteX2" fmla="*/ 4676608 w 7915774"/>
              <a:gd name="connsiteY2" fmla="*/ 6871536 h 6881381"/>
              <a:gd name="connsiteX3" fmla="*/ 19690 w 7915774"/>
              <a:gd name="connsiteY3" fmla="*/ 6881381 h 6881381"/>
              <a:gd name="connsiteX4" fmla="*/ 0 w 7915774"/>
              <a:gd name="connsiteY4" fmla="*/ 0 h 6881381"/>
              <a:gd name="connsiteX0" fmla="*/ 0 w 8974901"/>
              <a:gd name="connsiteY0" fmla="*/ 0 h 6892670"/>
              <a:gd name="connsiteX1" fmla="*/ 8974901 w 8974901"/>
              <a:gd name="connsiteY1" fmla="*/ 21134 h 6892670"/>
              <a:gd name="connsiteX2" fmla="*/ 5735735 w 8974901"/>
              <a:gd name="connsiteY2" fmla="*/ 6882825 h 6892670"/>
              <a:gd name="connsiteX3" fmla="*/ 1078817 w 8974901"/>
              <a:gd name="connsiteY3" fmla="*/ 6892670 h 6892670"/>
              <a:gd name="connsiteX4" fmla="*/ 0 w 8974901"/>
              <a:gd name="connsiteY4" fmla="*/ 0 h 6892670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51785 w 8974901"/>
              <a:gd name="connsiteY3" fmla="*/ 6864447 h 6882825"/>
              <a:gd name="connsiteX4" fmla="*/ 0 w 8974901"/>
              <a:gd name="connsiteY4" fmla="*/ 0 h 6882825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3643 w 8974901"/>
              <a:gd name="connsiteY3" fmla="*/ 6881381 h 6882825"/>
              <a:gd name="connsiteX4" fmla="*/ 0 w 8974901"/>
              <a:gd name="connsiteY4" fmla="*/ 0 h 68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901" h="6882825">
                <a:moveTo>
                  <a:pt x="0" y="0"/>
                </a:moveTo>
                <a:lnTo>
                  <a:pt x="8974901" y="21134"/>
                </a:lnTo>
                <a:lnTo>
                  <a:pt x="5735735" y="6882825"/>
                </a:lnTo>
                <a:lnTo>
                  <a:pt x="3643" y="6881381"/>
                </a:lnTo>
                <a:cubicBezTo>
                  <a:pt x="-2920" y="4590869"/>
                  <a:pt x="6563" y="2300357"/>
                  <a:pt x="0" y="0"/>
                </a:cubicBezTo>
                <a:close/>
              </a:path>
            </a:pathLst>
          </a:custGeom>
          <a:solidFill>
            <a:srgbClr val="15ABDE"/>
          </a:solidFill>
          <a:ln>
            <a:solidFill>
              <a:srgbClr val="14A4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1872" y="1378512"/>
            <a:ext cx="5602456" cy="1595660"/>
          </a:xfrm>
          <a:prstGeom prst="rect">
            <a:avLst/>
          </a:prstGeom>
          <a:noFill/>
        </p:spPr>
        <p:txBody>
          <a:bodyPr lIns="0" anchor="t">
            <a:noAutofit/>
          </a:bodyPr>
          <a:lstStyle>
            <a:lvl1pPr algn="l" defTabSz="457200" rtl="0" eaLnBrk="1" latinLnBrk="0" hangingPunct="1">
              <a:lnSpc>
                <a:spcPts val="5200"/>
              </a:lnSpc>
              <a:spcBef>
                <a:spcPct val="0"/>
              </a:spcBef>
              <a:buNone/>
              <a:defRPr sz="5600" kern="1200" cap="all">
                <a:solidFill>
                  <a:schemeClr val="bg1"/>
                </a:solidFill>
                <a:latin typeface="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AU" sz="4200" dirty="0" smtClean="0">
                <a:latin typeface="Arial"/>
              </a:rPr>
              <a:t>Faucet Architecture</a:t>
            </a:r>
            <a:endParaRPr lang="en-US" sz="4200" dirty="0">
              <a:latin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4272" y="2899174"/>
            <a:ext cx="5623640" cy="95814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2600" kern="1200" cap="all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/>
              </a:rPr>
              <a:t>And future direction</a:t>
            </a:r>
            <a:endParaRPr lang="en-US" sz="2000" dirty="0">
              <a:latin typeface="Arial"/>
            </a:endParaRPr>
          </a:p>
        </p:txBody>
      </p:sp>
      <p:pic>
        <p:nvPicPr>
          <p:cNvPr id="9" name="Picture 8" descr="REANNZ_logo_NZ white_RGB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5" y="4474038"/>
            <a:ext cx="1259840" cy="52578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357856" y="946811"/>
            <a:ext cx="2133600" cy="273844"/>
          </a:xfrm>
          <a:prstGeom prst="rect">
            <a:avLst/>
          </a:prstGeom>
          <a:noFill/>
        </p:spPr>
        <p:txBody>
          <a:bodyPr lIns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cap="all" dirty="0" smtClean="0">
                <a:latin typeface="Arial"/>
                <a:cs typeface="Arial"/>
              </a:rPr>
              <a:t>20 OCTOBER 2017</a:t>
            </a:r>
            <a:endParaRPr lang="en-US" sz="1100" cap="al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6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-464560"/>
            <a:ext cx="5048449" cy="664862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0" y="0"/>
            <a:ext cx="7102795" cy="5162119"/>
          </a:xfrm>
          <a:custGeom>
            <a:avLst/>
            <a:gdLst>
              <a:gd name="connsiteX0" fmla="*/ 0 w 7915774"/>
              <a:gd name="connsiteY0" fmla="*/ 0 h 6881381"/>
              <a:gd name="connsiteX1" fmla="*/ 7915774 w 7915774"/>
              <a:gd name="connsiteY1" fmla="*/ 9845 h 6881381"/>
              <a:gd name="connsiteX2" fmla="*/ 4676608 w 7915774"/>
              <a:gd name="connsiteY2" fmla="*/ 6871536 h 6881381"/>
              <a:gd name="connsiteX3" fmla="*/ 19690 w 7915774"/>
              <a:gd name="connsiteY3" fmla="*/ 6881381 h 6881381"/>
              <a:gd name="connsiteX4" fmla="*/ 0 w 7915774"/>
              <a:gd name="connsiteY4" fmla="*/ 0 h 6881381"/>
              <a:gd name="connsiteX0" fmla="*/ 0 w 8974901"/>
              <a:gd name="connsiteY0" fmla="*/ 0 h 6892670"/>
              <a:gd name="connsiteX1" fmla="*/ 8974901 w 8974901"/>
              <a:gd name="connsiteY1" fmla="*/ 21134 h 6892670"/>
              <a:gd name="connsiteX2" fmla="*/ 5735735 w 8974901"/>
              <a:gd name="connsiteY2" fmla="*/ 6882825 h 6892670"/>
              <a:gd name="connsiteX3" fmla="*/ 1078817 w 8974901"/>
              <a:gd name="connsiteY3" fmla="*/ 6892670 h 6892670"/>
              <a:gd name="connsiteX4" fmla="*/ 0 w 8974901"/>
              <a:gd name="connsiteY4" fmla="*/ 0 h 6892670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51785 w 8974901"/>
              <a:gd name="connsiteY3" fmla="*/ 6864447 h 6882825"/>
              <a:gd name="connsiteX4" fmla="*/ 0 w 8974901"/>
              <a:gd name="connsiteY4" fmla="*/ 0 h 6882825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3643 w 8974901"/>
              <a:gd name="connsiteY3" fmla="*/ 6881381 h 6882825"/>
              <a:gd name="connsiteX4" fmla="*/ 0 w 8974901"/>
              <a:gd name="connsiteY4" fmla="*/ 0 h 68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901" h="6882825">
                <a:moveTo>
                  <a:pt x="0" y="0"/>
                </a:moveTo>
                <a:lnTo>
                  <a:pt x="8974901" y="21134"/>
                </a:lnTo>
                <a:lnTo>
                  <a:pt x="5735735" y="6882825"/>
                </a:lnTo>
                <a:lnTo>
                  <a:pt x="3643" y="6881381"/>
                </a:lnTo>
                <a:cubicBezTo>
                  <a:pt x="-2920" y="4590869"/>
                  <a:pt x="6563" y="23003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B8C1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0000" y="1608807"/>
            <a:ext cx="8229600" cy="100196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1323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AU" sz="4200" cap="all" dirty="0" smtClean="0">
                <a:solidFill>
                  <a:schemeClr val="tx1"/>
                </a:solidFill>
              </a:rPr>
              <a:t>Plumbing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0000" y="2619842"/>
            <a:ext cx="8164800" cy="47982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 defTabSz="457200" rtl="0" eaLnBrk="1" latinLnBrk="0" hangingPunct="1">
              <a:lnSpc>
                <a:spcPts val="2400"/>
              </a:lnSpc>
              <a:spcBef>
                <a:spcPct val="20000"/>
              </a:spcBef>
              <a:buFont typeface="Arial"/>
              <a:buNone/>
              <a:defRPr sz="2100" b="0" i="0" kern="1200" cap="all">
                <a:solidFill>
                  <a:srgbClr val="00ADE1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cap="none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4497169"/>
            <a:ext cx="454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Charles Hutchins (Flickr: 7 Bells) [CC BY 2.0 (http://</a:t>
            </a:r>
            <a:r>
              <a:rPr lang="en-US" sz="1200" dirty="0" err="1"/>
              <a:t>creativecommons.org</a:t>
            </a:r>
            <a:r>
              <a:rPr lang="en-US" sz="1200" dirty="0"/>
              <a:t>/licenses/by/2.0)], via Wikimedia Commons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3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21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Faucet vs Gauge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Monitoring and control are separate</a:t>
            </a:r>
            <a:br>
              <a:rPr lang="en-US" dirty="0" smtClean="0"/>
            </a:br>
            <a:r>
              <a:rPr lang="en-US" dirty="0" smtClean="0"/>
              <a:t>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Gauge can monitor any </a:t>
            </a:r>
            <a:r>
              <a:rPr lang="en-US" dirty="0" err="1" smtClean="0"/>
              <a:t>OpenFlow</a:t>
            </a:r>
            <a:r>
              <a:rPr lang="en-US" dirty="0" smtClean="0"/>
              <a:t> 1.3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93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9998" y="1243223"/>
            <a:ext cx="4068000" cy="224419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AU" sz="2000" dirty="0" smtClean="0"/>
              <a:t>Sticks things together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/>
              <a:t>Interacts with </a:t>
            </a:r>
            <a:r>
              <a:rPr lang="en-AU" sz="2000" dirty="0" err="1" smtClean="0"/>
              <a:t>Ryu</a:t>
            </a:r>
            <a:endParaRPr lang="en-AU" sz="2000" dirty="0" smtClean="0"/>
          </a:p>
          <a:p>
            <a:pPr marL="342900" indent="-342900">
              <a:buFont typeface="Arial" charset="0"/>
              <a:buChar char="•"/>
            </a:pPr>
            <a:endParaRPr lang="en-AU" sz="2000" dirty="0"/>
          </a:p>
          <a:p>
            <a:pPr lvl="2"/>
            <a:endParaRPr lang="en-AU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91358" y="1243223"/>
            <a:ext cx="4068000" cy="2244195"/>
          </a:xfrm>
        </p:spPr>
        <p:txBody>
          <a:bodyPr/>
          <a:lstStyle/>
          <a:p>
            <a:pPr lvl="2"/>
            <a:r>
              <a:rPr lang="en-AU" sz="2000" dirty="0" smtClean="0"/>
              <a:t>Logic for one </a:t>
            </a:r>
            <a:r>
              <a:rPr lang="en-AU" sz="2000" dirty="0" err="1" smtClean="0"/>
              <a:t>datapath</a:t>
            </a:r>
            <a:endParaRPr lang="en-AU" sz="2000" dirty="0" smtClean="0"/>
          </a:p>
          <a:p>
            <a:pPr lvl="2"/>
            <a:r>
              <a:rPr lang="en-AU" sz="2000" dirty="0" smtClean="0"/>
              <a:t>Little interaction with </a:t>
            </a:r>
            <a:r>
              <a:rPr lang="en-AU" sz="2000" dirty="0" err="1" smtClean="0"/>
              <a:t>Ryu</a:t>
            </a:r>
            <a:endParaRPr lang="en-AU" sz="2000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2554" y="912812"/>
            <a:ext cx="3223610" cy="330411"/>
          </a:xfrm>
        </p:spPr>
        <p:txBody>
          <a:bodyPr/>
          <a:lstStyle/>
          <a:p>
            <a:r>
              <a:rPr lang="en-US" sz="2300" dirty="0" smtClean="0"/>
              <a:t>Faucet</a:t>
            </a:r>
            <a:endParaRPr lang="en-US" sz="23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624588" y="912812"/>
            <a:ext cx="3223610" cy="33041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ct val="20000"/>
              </a:spcBef>
              <a:buFont typeface="Arial" pitchFamily="34" charset="0"/>
              <a:buNone/>
              <a:defRPr sz="1600" kern="1200" cap="all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Valve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966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23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Gauge vs Watcher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Similar structure to Faucet and Valve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Watcher is the logic to monitor a</a:t>
            </a:r>
            <a:r>
              <a:rPr lang="en-US" dirty="0"/>
              <a:t> </a:t>
            </a:r>
            <a:r>
              <a:rPr lang="en-US" dirty="0" smtClean="0"/>
              <a:t>single statistic on a single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err="1" smtClean="0"/>
              <a:t>Eg</a:t>
            </a:r>
            <a:r>
              <a:rPr lang="en-US" sz="2000" dirty="0" smtClean="0"/>
              <a:t>. Port Statistics on office-faucet</a:t>
            </a:r>
          </a:p>
        </p:txBody>
      </p:sp>
    </p:spTree>
    <p:extLst>
      <p:ext uri="{BB962C8B-B14F-4D97-AF65-F5344CB8AC3E}">
        <p14:creationId xmlns:p14="http://schemas.microsoft.com/office/powerpoint/2010/main" val="11059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24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472230"/>
            <a:ext cx="8426683" cy="2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2866" y="0"/>
            <a:ext cx="8007865" cy="583072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-20619" y="-8468"/>
            <a:ext cx="7102795" cy="5162119"/>
          </a:xfrm>
          <a:custGeom>
            <a:avLst/>
            <a:gdLst>
              <a:gd name="connsiteX0" fmla="*/ 0 w 7915774"/>
              <a:gd name="connsiteY0" fmla="*/ 0 h 6881381"/>
              <a:gd name="connsiteX1" fmla="*/ 7915774 w 7915774"/>
              <a:gd name="connsiteY1" fmla="*/ 9845 h 6881381"/>
              <a:gd name="connsiteX2" fmla="*/ 4676608 w 7915774"/>
              <a:gd name="connsiteY2" fmla="*/ 6871536 h 6881381"/>
              <a:gd name="connsiteX3" fmla="*/ 19690 w 7915774"/>
              <a:gd name="connsiteY3" fmla="*/ 6881381 h 6881381"/>
              <a:gd name="connsiteX4" fmla="*/ 0 w 7915774"/>
              <a:gd name="connsiteY4" fmla="*/ 0 h 6881381"/>
              <a:gd name="connsiteX0" fmla="*/ 0 w 8974901"/>
              <a:gd name="connsiteY0" fmla="*/ 0 h 6892670"/>
              <a:gd name="connsiteX1" fmla="*/ 8974901 w 8974901"/>
              <a:gd name="connsiteY1" fmla="*/ 21134 h 6892670"/>
              <a:gd name="connsiteX2" fmla="*/ 5735735 w 8974901"/>
              <a:gd name="connsiteY2" fmla="*/ 6882825 h 6892670"/>
              <a:gd name="connsiteX3" fmla="*/ 1078817 w 8974901"/>
              <a:gd name="connsiteY3" fmla="*/ 6892670 h 6892670"/>
              <a:gd name="connsiteX4" fmla="*/ 0 w 8974901"/>
              <a:gd name="connsiteY4" fmla="*/ 0 h 6892670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51785 w 8974901"/>
              <a:gd name="connsiteY3" fmla="*/ 6864447 h 6882825"/>
              <a:gd name="connsiteX4" fmla="*/ 0 w 8974901"/>
              <a:gd name="connsiteY4" fmla="*/ 0 h 6882825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3643 w 8974901"/>
              <a:gd name="connsiteY3" fmla="*/ 6881381 h 6882825"/>
              <a:gd name="connsiteX4" fmla="*/ 0 w 8974901"/>
              <a:gd name="connsiteY4" fmla="*/ 0 h 68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901" h="6882825">
                <a:moveTo>
                  <a:pt x="0" y="0"/>
                </a:moveTo>
                <a:lnTo>
                  <a:pt x="8974901" y="21134"/>
                </a:lnTo>
                <a:lnTo>
                  <a:pt x="5735735" y="6882825"/>
                </a:lnTo>
                <a:lnTo>
                  <a:pt x="3643" y="6881381"/>
                </a:lnTo>
                <a:cubicBezTo>
                  <a:pt x="-2920" y="4590869"/>
                  <a:pt x="6563" y="23003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B8C1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0000" y="1608807"/>
            <a:ext cx="8229600" cy="100196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1323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AU" sz="4200" cap="all" dirty="0" smtClean="0">
                <a:solidFill>
                  <a:schemeClr val="tx1"/>
                </a:solidFill>
              </a:rPr>
              <a:t>Future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0000" y="2619842"/>
            <a:ext cx="8164800" cy="47982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 defTabSz="457200" rtl="0" eaLnBrk="1" latinLnBrk="0" hangingPunct="1">
              <a:lnSpc>
                <a:spcPts val="2400"/>
              </a:lnSpc>
              <a:spcBef>
                <a:spcPct val="20000"/>
              </a:spcBef>
              <a:buFont typeface="Arial"/>
              <a:buNone/>
              <a:defRPr sz="2100" b="0" i="0" kern="1200" cap="all">
                <a:solidFill>
                  <a:srgbClr val="00ADE1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26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 availability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OpenFlow</a:t>
            </a:r>
            <a:r>
              <a:rPr lang="en-US" dirty="0" smtClean="0"/>
              <a:t> Spec isn’t great on this one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Active/standby controllers would be nice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err="1" smtClean="0"/>
              <a:t>dp</a:t>
            </a:r>
            <a:r>
              <a:rPr lang="en-US" sz="2000" dirty="0" smtClean="0"/>
              <a:t> choses master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Spec wants controllers to determine master not </a:t>
            </a:r>
            <a:r>
              <a:rPr lang="en-US" sz="2000" dirty="0" err="1" smtClean="0"/>
              <a:t>dp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75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27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Northward: Broadcast 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Southward: Idempotent commands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controller has a single master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Controllers should* agree</a:t>
            </a:r>
          </a:p>
          <a:p>
            <a:endParaRPr lang="en-US" dirty="0"/>
          </a:p>
          <a:p>
            <a:r>
              <a:rPr lang="en-US" sz="2000" dirty="0" smtClean="0"/>
              <a:t>* Probably won’t</a:t>
            </a:r>
          </a:p>
        </p:txBody>
      </p:sp>
    </p:spTree>
    <p:extLst>
      <p:ext uri="{BB962C8B-B14F-4D97-AF65-F5344CB8AC3E}">
        <p14:creationId xmlns:p14="http://schemas.microsoft.com/office/powerpoint/2010/main" val="12567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28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Virtualisation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Currently routing </a:t>
            </a:r>
            <a:r>
              <a:rPr lang="en-US" sz="2000" dirty="0" err="1" smtClean="0"/>
              <a:t>virtualisation</a:t>
            </a:r>
            <a:r>
              <a:rPr lang="en-US" sz="2000" dirty="0" smtClean="0"/>
              <a:t> is done with VLANs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Fairly inefficient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Need to move to using metadata</a:t>
            </a:r>
          </a:p>
        </p:txBody>
      </p:sp>
    </p:spTree>
    <p:extLst>
      <p:ext uri="{BB962C8B-B14F-4D97-AF65-F5344CB8AC3E}">
        <p14:creationId xmlns:p14="http://schemas.microsoft.com/office/powerpoint/2010/main" val="9997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843" y="0"/>
            <a:ext cx="9299891" cy="52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51" y="220899"/>
            <a:ext cx="4586287" cy="6254028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360000" y="3347913"/>
            <a:ext cx="8164800" cy="47982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 defTabSz="457200" rtl="0" eaLnBrk="1" latinLnBrk="0" hangingPunct="1">
              <a:lnSpc>
                <a:spcPts val="2400"/>
              </a:lnSpc>
              <a:spcBef>
                <a:spcPct val="20000"/>
              </a:spcBef>
              <a:buFont typeface="Arial"/>
              <a:buNone/>
              <a:defRPr sz="2100" b="0" i="0" kern="1200" cap="all">
                <a:solidFill>
                  <a:srgbClr val="00ADE1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cap="none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20619" y="-8468"/>
            <a:ext cx="7102795" cy="5162119"/>
          </a:xfrm>
          <a:custGeom>
            <a:avLst/>
            <a:gdLst>
              <a:gd name="connsiteX0" fmla="*/ 0 w 7915774"/>
              <a:gd name="connsiteY0" fmla="*/ 0 h 6881381"/>
              <a:gd name="connsiteX1" fmla="*/ 7915774 w 7915774"/>
              <a:gd name="connsiteY1" fmla="*/ 9845 h 6881381"/>
              <a:gd name="connsiteX2" fmla="*/ 4676608 w 7915774"/>
              <a:gd name="connsiteY2" fmla="*/ 6871536 h 6881381"/>
              <a:gd name="connsiteX3" fmla="*/ 19690 w 7915774"/>
              <a:gd name="connsiteY3" fmla="*/ 6881381 h 6881381"/>
              <a:gd name="connsiteX4" fmla="*/ 0 w 7915774"/>
              <a:gd name="connsiteY4" fmla="*/ 0 h 6881381"/>
              <a:gd name="connsiteX0" fmla="*/ 0 w 8974901"/>
              <a:gd name="connsiteY0" fmla="*/ 0 h 6892670"/>
              <a:gd name="connsiteX1" fmla="*/ 8974901 w 8974901"/>
              <a:gd name="connsiteY1" fmla="*/ 21134 h 6892670"/>
              <a:gd name="connsiteX2" fmla="*/ 5735735 w 8974901"/>
              <a:gd name="connsiteY2" fmla="*/ 6882825 h 6892670"/>
              <a:gd name="connsiteX3" fmla="*/ 1078817 w 8974901"/>
              <a:gd name="connsiteY3" fmla="*/ 6892670 h 6892670"/>
              <a:gd name="connsiteX4" fmla="*/ 0 w 8974901"/>
              <a:gd name="connsiteY4" fmla="*/ 0 h 6892670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51785 w 8974901"/>
              <a:gd name="connsiteY3" fmla="*/ 6864447 h 6882825"/>
              <a:gd name="connsiteX4" fmla="*/ 0 w 8974901"/>
              <a:gd name="connsiteY4" fmla="*/ 0 h 6882825"/>
              <a:gd name="connsiteX0" fmla="*/ 0 w 8974901"/>
              <a:gd name="connsiteY0" fmla="*/ 0 h 6882825"/>
              <a:gd name="connsiteX1" fmla="*/ 8974901 w 8974901"/>
              <a:gd name="connsiteY1" fmla="*/ 21134 h 6882825"/>
              <a:gd name="connsiteX2" fmla="*/ 5735735 w 8974901"/>
              <a:gd name="connsiteY2" fmla="*/ 6882825 h 6882825"/>
              <a:gd name="connsiteX3" fmla="*/ 3643 w 8974901"/>
              <a:gd name="connsiteY3" fmla="*/ 6881381 h 6882825"/>
              <a:gd name="connsiteX4" fmla="*/ 0 w 8974901"/>
              <a:gd name="connsiteY4" fmla="*/ 0 h 68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901" h="6882825">
                <a:moveTo>
                  <a:pt x="0" y="0"/>
                </a:moveTo>
                <a:lnTo>
                  <a:pt x="8974901" y="21134"/>
                </a:lnTo>
                <a:lnTo>
                  <a:pt x="5735735" y="6882825"/>
                </a:lnTo>
                <a:lnTo>
                  <a:pt x="3643" y="6881381"/>
                </a:lnTo>
                <a:cubicBezTo>
                  <a:pt x="-2920" y="4590869"/>
                  <a:pt x="6563" y="23003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B8C1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0000" y="1608807"/>
            <a:ext cx="8229600" cy="100196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1323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AU" sz="4200" cap="all" dirty="0" smtClean="0">
                <a:solidFill>
                  <a:schemeClr val="tx1"/>
                </a:solidFill>
              </a:rPr>
              <a:t>Design Philosophy</a:t>
            </a:r>
          </a:p>
        </p:txBody>
      </p:sp>
    </p:spTree>
    <p:extLst>
      <p:ext uri="{BB962C8B-B14F-4D97-AF65-F5344CB8AC3E}">
        <p14:creationId xmlns:p14="http://schemas.microsoft.com/office/powerpoint/2010/main" val="18668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30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Stacking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Static loop protection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Shortest path forwarding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In-rack rather than across LAN</a:t>
            </a:r>
          </a:p>
        </p:txBody>
      </p:sp>
    </p:spTree>
    <p:extLst>
      <p:ext uri="{BB962C8B-B14F-4D97-AF65-F5344CB8AC3E}">
        <p14:creationId xmlns:p14="http://schemas.microsoft.com/office/powerpoint/2010/main" val="17569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469190" y="-96762"/>
            <a:ext cx="2527905" cy="5358191"/>
          </a:xfrm>
          <a:custGeom>
            <a:avLst/>
            <a:gdLst>
              <a:gd name="connsiteX0" fmla="*/ 24191 w 2527905"/>
              <a:gd name="connsiteY0" fmla="*/ 5297714 h 5358191"/>
              <a:gd name="connsiteX1" fmla="*/ 2527905 w 2527905"/>
              <a:gd name="connsiteY1" fmla="*/ 0 h 5358191"/>
              <a:gd name="connsiteX2" fmla="*/ 0 w 2527905"/>
              <a:gd name="connsiteY2" fmla="*/ 12095 h 5358191"/>
              <a:gd name="connsiteX3" fmla="*/ 12096 w 2527905"/>
              <a:gd name="connsiteY3" fmla="*/ 5358191 h 5358191"/>
              <a:gd name="connsiteX4" fmla="*/ 24191 w 2527905"/>
              <a:gd name="connsiteY4" fmla="*/ 5297714 h 535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905" h="5358191">
                <a:moveTo>
                  <a:pt x="24191" y="5297714"/>
                </a:moveTo>
                <a:lnTo>
                  <a:pt x="2527905" y="0"/>
                </a:lnTo>
                <a:lnTo>
                  <a:pt x="0" y="12095"/>
                </a:lnTo>
                <a:lnTo>
                  <a:pt x="12096" y="5358191"/>
                </a:lnTo>
                <a:lnTo>
                  <a:pt x="24191" y="5297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31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L2 Learning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7340964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Two Modes: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use_idle_timeout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: True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use_idle_timeout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False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ea typeface="Courier New" charset="0"/>
                <a:cs typeface="Courier New" charset="0"/>
              </a:rPr>
              <a:t>Entries </a:t>
            </a:r>
            <a:r>
              <a:rPr lang="en-US" dirty="0">
                <a:ea typeface="Courier New" charset="0"/>
                <a:cs typeface="Courier New" charset="0"/>
              </a:rPr>
              <a:t>must never exist in the SRC_MAC table if they </a:t>
            </a:r>
            <a:r>
              <a:rPr lang="en-US" dirty="0" err="1">
                <a:ea typeface="Courier New" charset="0"/>
                <a:cs typeface="Courier New" charset="0"/>
              </a:rPr>
              <a:t>aren</a:t>
            </a:r>
            <a:r>
              <a:rPr lang="mr-IN" dirty="0">
                <a:ea typeface="Courier New" charset="0"/>
                <a:cs typeface="Courier New" charset="0"/>
              </a:rPr>
              <a:t>’</a:t>
            </a:r>
            <a:r>
              <a:rPr lang="en-US" dirty="0">
                <a:ea typeface="Courier New" charset="0"/>
                <a:cs typeface="Courier New" charset="0"/>
              </a:rPr>
              <a:t>t also in the DST_MAC table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469190" y="-96762"/>
            <a:ext cx="2527905" cy="5358191"/>
          </a:xfrm>
          <a:custGeom>
            <a:avLst/>
            <a:gdLst>
              <a:gd name="connsiteX0" fmla="*/ 24191 w 2527905"/>
              <a:gd name="connsiteY0" fmla="*/ 5297714 h 5358191"/>
              <a:gd name="connsiteX1" fmla="*/ 2527905 w 2527905"/>
              <a:gd name="connsiteY1" fmla="*/ 0 h 5358191"/>
              <a:gd name="connsiteX2" fmla="*/ 0 w 2527905"/>
              <a:gd name="connsiteY2" fmla="*/ 12095 h 5358191"/>
              <a:gd name="connsiteX3" fmla="*/ 12096 w 2527905"/>
              <a:gd name="connsiteY3" fmla="*/ 5358191 h 5358191"/>
              <a:gd name="connsiteX4" fmla="*/ 24191 w 2527905"/>
              <a:gd name="connsiteY4" fmla="*/ 5297714 h 535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905" h="5358191">
                <a:moveTo>
                  <a:pt x="24191" y="5297714"/>
                </a:moveTo>
                <a:lnTo>
                  <a:pt x="2527905" y="0"/>
                </a:lnTo>
                <a:lnTo>
                  <a:pt x="0" y="12095"/>
                </a:lnTo>
                <a:lnTo>
                  <a:pt x="12096" y="5358191"/>
                </a:lnTo>
                <a:lnTo>
                  <a:pt x="24191" y="5297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32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Default learning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465290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ea typeface="Courier New" charset="0"/>
                <a:cs typeface="Courier New" charset="0"/>
              </a:rPr>
              <a:t>ETH_SRC table: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>
                <a:ea typeface="Courier New" charset="0"/>
                <a:cs typeface="Courier New" charset="0"/>
              </a:rPr>
              <a:t>Hard timeout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ea typeface="Courier New" charset="0"/>
                <a:cs typeface="Courier New" charset="0"/>
              </a:rPr>
              <a:t>ETH_DST table: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>
                <a:ea typeface="Courier New" charset="0"/>
                <a:cs typeface="Courier New" charset="0"/>
              </a:rPr>
              <a:t>Idle timeout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ea typeface="Courier New" charset="0"/>
                <a:cs typeface="Courier New" charset="0"/>
              </a:rPr>
              <a:t>More CP traffic, but better </a:t>
            </a:r>
            <a:r>
              <a:rPr lang="en-US" dirty="0" err="1" smtClean="0">
                <a:ea typeface="Courier New" charset="0"/>
                <a:cs typeface="Courier New" charset="0"/>
              </a:rPr>
              <a:t>synchronisation</a:t>
            </a:r>
            <a:endParaRPr lang="en-US" dirty="0" smtClean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469190" y="-96762"/>
            <a:ext cx="2527905" cy="5358191"/>
          </a:xfrm>
          <a:custGeom>
            <a:avLst/>
            <a:gdLst>
              <a:gd name="connsiteX0" fmla="*/ 24191 w 2527905"/>
              <a:gd name="connsiteY0" fmla="*/ 5297714 h 5358191"/>
              <a:gd name="connsiteX1" fmla="*/ 2527905 w 2527905"/>
              <a:gd name="connsiteY1" fmla="*/ 0 h 5358191"/>
              <a:gd name="connsiteX2" fmla="*/ 0 w 2527905"/>
              <a:gd name="connsiteY2" fmla="*/ 12095 h 5358191"/>
              <a:gd name="connsiteX3" fmla="*/ 12096 w 2527905"/>
              <a:gd name="connsiteY3" fmla="*/ 5358191 h 5358191"/>
              <a:gd name="connsiteX4" fmla="*/ 24191 w 2527905"/>
              <a:gd name="connsiteY4" fmla="*/ 5297714 h 535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905" h="5358191">
                <a:moveTo>
                  <a:pt x="24191" y="5297714"/>
                </a:moveTo>
                <a:lnTo>
                  <a:pt x="2527905" y="0"/>
                </a:lnTo>
                <a:lnTo>
                  <a:pt x="0" y="12095"/>
                </a:lnTo>
                <a:lnTo>
                  <a:pt x="12096" y="5358191"/>
                </a:lnTo>
                <a:lnTo>
                  <a:pt x="24191" y="5297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33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Use_idle_timeout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8" y="1293840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ea typeface="Courier New" charset="0"/>
                <a:cs typeface="Courier New" charset="0"/>
              </a:rPr>
              <a:t>Use host cache to keep track of flows.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ea typeface="Courier New" charset="0"/>
                <a:cs typeface="Courier New" charset="0"/>
              </a:rPr>
              <a:t>ETH_SRC rule times out: 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>
                <a:ea typeface="Courier New" charset="0"/>
                <a:cs typeface="Courier New" charset="0"/>
              </a:rPr>
              <a:t>mark cache entry</a:t>
            </a:r>
            <a:r>
              <a:rPr lang="en-US" sz="2000" dirty="0"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ea typeface="Courier New" charset="0"/>
                <a:cs typeface="Courier New" charset="0"/>
              </a:rPr>
              <a:t>as expired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ea typeface="Courier New" charset="0"/>
                <a:cs typeface="Courier New" charset="0"/>
              </a:rPr>
              <a:t>ETH_DST times out: 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>
                <a:ea typeface="Courier New" charset="0"/>
                <a:cs typeface="Courier New" charset="0"/>
              </a:rPr>
              <a:t>if cache entry not expired reinstall it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ea typeface="Courier New" charset="0"/>
                <a:cs typeface="Courier New" charset="0"/>
              </a:rPr>
              <a:t>Flows are removed once both </a:t>
            </a:r>
            <a:r>
              <a:rPr lang="en-US" dirty="0" err="1" smtClean="0">
                <a:ea typeface="Courier New" charset="0"/>
                <a:cs typeface="Courier New" charset="0"/>
              </a:rPr>
              <a:t>src</a:t>
            </a:r>
            <a:r>
              <a:rPr lang="en-US" dirty="0" smtClean="0">
                <a:ea typeface="Courier New" charset="0"/>
                <a:cs typeface="Courier New" charset="0"/>
              </a:rPr>
              <a:t> and </a:t>
            </a:r>
            <a:r>
              <a:rPr lang="en-US" dirty="0" err="1" smtClean="0">
                <a:ea typeface="Courier New" charset="0"/>
                <a:cs typeface="Courier New" charset="0"/>
              </a:rPr>
              <a:t>dst</a:t>
            </a:r>
            <a:r>
              <a:rPr lang="en-US" dirty="0" smtClean="0">
                <a:ea typeface="Courier New" charset="0"/>
                <a:cs typeface="Courier New" charset="0"/>
              </a:rPr>
              <a:t> rules time 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ea typeface="Courier New" charset="0"/>
                <a:cs typeface="Courier New" charset="0"/>
              </a:rPr>
              <a:t>Fewer CP messages, but more risk of tables getting out of synch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34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Neighbour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Cycle through list of next hops attempting</a:t>
            </a:r>
            <a:r>
              <a:rPr lang="en-US" dirty="0"/>
              <a:t> </a:t>
            </a:r>
            <a:r>
              <a:rPr lang="en-US" dirty="0" smtClean="0"/>
              <a:t>to resolve each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Directly connected hosts are added to next hop list whenever we see a packet from them (for any reason)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Will already be resolved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Directly connected hosts removed when they can no longer be resolved</a:t>
            </a:r>
          </a:p>
        </p:txBody>
      </p:sp>
    </p:spTree>
    <p:extLst>
      <p:ext uri="{BB962C8B-B14F-4D97-AF65-F5344CB8AC3E}">
        <p14:creationId xmlns:p14="http://schemas.microsoft.com/office/powerpoint/2010/main" val="1298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35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Proactive Learn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42400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a packet cannot be routed because directly connected host is not resolved, send it to the controller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Destination added to next hop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Causes more traffic to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1144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469190" y="-96762"/>
            <a:ext cx="2527905" cy="5358191"/>
          </a:xfrm>
          <a:custGeom>
            <a:avLst/>
            <a:gdLst>
              <a:gd name="connsiteX0" fmla="*/ 24191 w 2527905"/>
              <a:gd name="connsiteY0" fmla="*/ 5297714 h 5358191"/>
              <a:gd name="connsiteX1" fmla="*/ 2527905 w 2527905"/>
              <a:gd name="connsiteY1" fmla="*/ 0 h 5358191"/>
              <a:gd name="connsiteX2" fmla="*/ 0 w 2527905"/>
              <a:gd name="connsiteY2" fmla="*/ 12095 h 5358191"/>
              <a:gd name="connsiteX3" fmla="*/ 12096 w 2527905"/>
              <a:gd name="connsiteY3" fmla="*/ 5358191 h 5358191"/>
              <a:gd name="connsiteX4" fmla="*/ 24191 w 2527905"/>
              <a:gd name="connsiteY4" fmla="*/ 5297714 h 535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905" h="5358191">
                <a:moveTo>
                  <a:pt x="24191" y="5297714"/>
                </a:moveTo>
                <a:lnTo>
                  <a:pt x="2527905" y="0"/>
                </a:lnTo>
                <a:lnTo>
                  <a:pt x="0" y="12095"/>
                </a:lnTo>
                <a:lnTo>
                  <a:pt x="12096" y="5358191"/>
                </a:lnTo>
                <a:lnTo>
                  <a:pt x="24191" y="5297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36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PORT_ACL table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Drop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ACLs filter traffic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Accepted traffic goes to VLAN table</a:t>
            </a:r>
          </a:p>
        </p:txBody>
      </p:sp>
    </p:spTree>
    <p:extLst>
      <p:ext uri="{BB962C8B-B14F-4D97-AF65-F5344CB8AC3E}">
        <p14:creationId xmlns:p14="http://schemas.microsoft.com/office/powerpoint/2010/main" val="20097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37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VLAN </a:t>
            </a:r>
            <a:r>
              <a:rPr lang="en-US" dirty="0" err="1" smtClean="0"/>
              <a:t>TAble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Drop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Filter out certain protocols (LLDP, STP BPDUs etc.)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Accept correctly tagged packets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untagged packet on untagged port, push appropriate VLAN tag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Forward to VLAN_ACL table</a:t>
            </a:r>
          </a:p>
        </p:txBody>
      </p:sp>
    </p:spTree>
    <p:extLst>
      <p:ext uri="{BB962C8B-B14F-4D97-AF65-F5344CB8AC3E}">
        <p14:creationId xmlns:p14="http://schemas.microsoft.com/office/powerpoint/2010/main" val="18806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38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VLAN_ACL </a:t>
            </a:r>
            <a:r>
              <a:rPr lang="en-US" dirty="0" err="1" smtClean="0"/>
              <a:t>TAble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Similar to PORT_ACL table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Forward to ETH_SRC table</a:t>
            </a:r>
          </a:p>
        </p:txBody>
      </p:sp>
    </p:spTree>
    <p:extLst>
      <p:ext uri="{BB962C8B-B14F-4D97-AF65-F5344CB8AC3E}">
        <p14:creationId xmlns:p14="http://schemas.microsoft.com/office/powerpoint/2010/main" val="8594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39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ETH_DST Table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Forward packets with known Ethernet destination addresses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With correct VLAN tagging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send to FLOOD table</a:t>
            </a:r>
          </a:p>
        </p:txBody>
      </p:sp>
    </p:spTree>
    <p:extLst>
      <p:ext uri="{BB962C8B-B14F-4D97-AF65-F5344CB8AC3E}">
        <p14:creationId xmlns:p14="http://schemas.microsoft.com/office/powerpoint/2010/main" val="5689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/>
              <a:t>Faucet Conference 2017-10-20</a:t>
            </a:r>
          </a:p>
          <a:p>
            <a:endParaRPr lang="en-US" sz="700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802067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Easy to deploy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Easy to operate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Easy to modify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Easy to support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4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Worlds Simplest Production SDN</a:t>
            </a:r>
          </a:p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40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IPV#_FIB </a:t>
            </a:r>
            <a:r>
              <a:rPr lang="en-US" dirty="0" err="1" smtClean="0"/>
              <a:t>TableS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drop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Routes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Rewrite Ethernet destination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Set correct VLAN tagging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4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41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VIP Table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Filters control plane traffic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ARP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ICMP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Unmatched traffic to directly connected hosts if using </a:t>
            </a:r>
            <a:r>
              <a:rPr lang="en-US" sz="2000" dirty="0" err="1" smtClean="0"/>
              <a:t>proactive_learn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drop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15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42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ETH_SRC Table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Forward termination packets to appropriate FIB tables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Entries identify packets where </a:t>
            </a:r>
            <a:r>
              <a:rPr lang="en-US" dirty="0"/>
              <a:t>E</a:t>
            </a:r>
            <a:r>
              <a:rPr lang="en-US" dirty="0" smtClean="0"/>
              <a:t>thernet source address does not need to be learnt. 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Forward to ETH_DST table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send to controller AND forward to ETH_DST table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Could be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7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43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FLOOD table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661886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Entries for each port on each VLAN outputting to each other port on the VLAN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should not be necessary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err="1" smtClean="0"/>
              <a:t>OpenFlow</a:t>
            </a:r>
            <a:r>
              <a:rPr lang="en-US" sz="2000" dirty="0" smtClean="0"/>
              <a:t> spec is slightly ambiguous on this, but I think the intention is clear that packets should not be output to in port unless specifically output to OFPP_IN_PORT</a:t>
            </a:r>
          </a:p>
        </p:txBody>
      </p:sp>
    </p:spTree>
    <p:extLst>
      <p:ext uri="{BB962C8B-B14F-4D97-AF65-F5344CB8AC3E}">
        <p14:creationId xmlns:p14="http://schemas.microsoft.com/office/powerpoint/2010/main" val="2429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/>
              <a:t>Faucet Conference 2017-10-20</a:t>
            </a:r>
          </a:p>
          <a:p>
            <a:endParaRPr lang="en-US" sz="700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8" y="1472230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Portable across Vendors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Not hampered by maintaining drivers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Open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Fine-grained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OpenFlow</a:t>
            </a:r>
            <a:r>
              <a:rPr lang="en-US" dirty="0" smtClean="0"/>
              <a:t> 1.3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Follow the spec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Test against OVS</a:t>
            </a:r>
            <a:r>
              <a:rPr lang="mr-IN" sz="2000" dirty="0" smtClean="0"/>
              <a:t>–</a:t>
            </a:r>
            <a:r>
              <a:rPr lang="en-US" sz="2000" dirty="0" smtClean="0"/>
              <a:t>if OVS can’t support it neither can we</a:t>
            </a:r>
            <a:endParaRPr lang="en-US" sz="2000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5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495817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Reliability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Monitoring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nterop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6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Still </a:t>
            </a:r>
            <a:r>
              <a:rPr lang="en-US" dirty="0" err="1" smtClean="0"/>
              <a:t>gotta</a:t>
            </a:r>
            <a:r>
              <a:rPr lang="en-US" dirty="0" smtClean="0"/>
              <a:t> switch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7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not The Kitchen Sink</a:t>
            </a:r>
            <a:endParaRPr lang="en-US" dirty="0"/>
          </a:p>
          <a:p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571890"/>
            <a:ext cx="6020239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mostly stick to the fundamentals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Switching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VLANs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ACLs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L3 FIB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Primitives that protocols can build on top of</a:t>
            </a:r>
          </a:p>
        </p:txBody>
      </p:sp>
    </p:spTree>
    <p:extLst>
      <p:ext uri="{BB962C8B-B14F-4D97-AF65-F5344CB8AC3E}">
        <p14:creationId xmlns:p14="http://schemas.microsoft.com/office/powerpoint/2010/main" val="5613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8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Lightweight, not empty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472230"/>
            <a:ext cx="842400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Unfortunately we do need some protocols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BGP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Stacking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Security Features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LACP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Ideally modular, so they can be isolated when not in use</a:t>
            </a:r>
          </a:p>
        </p:txBody>
      </p:sp>
    </p:spTree>
    <p:extLst>
      <p:ext uri="{BB962C8B-B14F-4D97-AF65-F5344CB8AC3E}">
        <p14:creationId xmlns:p14="http://schemas.microsoft.com/office/powerpoint/2010/main" val="14485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REANNZ_logo_RG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4703588"/>
            <a:ext cx="692912" cy="289179"/>
          </a:xfrm>
          <a:prstGeom prst="rect">
            <a:avLst/>
          </a:prstGeom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875633" y="4757738"/>
            <a:ext cx="4743450" cy="27384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3C3C3E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Faucet Conference 2017-10-20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469190" y="-96762"/>
            <a:ext cx="2527905" cy="5358191"/>
          </a:xfrm>
          <a:custGeom>
            <a:avLst/>
            <a:gdLst>
              <a:gd name="connsiteX0" fmla="*/ 24191 w 2527905"/>
              <a:gd name="connsiteY0" fmla="*/ 5297714 h 5358191"/>
              <a:gd name="connsiteX1" fmla="*/ 2527905 w 2527905"/>
              <a:gd name="connsiteY1" fmla="*/ 0 h 5358191"/>
              <a:gd name="connsiteX2" fmla="*/ 0 w 2527905"/>
              <a:gd name="connsiteY2" fmla="*/ 12095 h 5358191"/>
              <a:gd name="connsiteX3" fmla="*/ 12096 w 2527905"/>
              <a:gd name="connsiteY3" fmla="*/ 5358191 h 5358191"/>
              <a:gd name="connsiteX4" fmla="*/ 24191 w 2527905"/>
              <a:gd name="connsiteY4" fmla="*/ 5297714 h 535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905" h="5358191">
                <a:moveTo>
                  <a:pt x="24191" y="5297714"/>
                </a:moveTo>
                <a:lnTo>
                  <a:pt x="2527905" y="0"/>
                </a:lnTo>
                <a:lnTo>
                  <a:pt x="0" y="12095"/>
                </a:lnTo>
                <a:lnTo>
                  <a:pt x="12096" y="5358191"/>
                </a:lnTo>
                <a:lnTo>
                  <a:pt x="24191" y="5297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0000" y="4680000"/>
            <a:ext cx="8424000" cy="0"/>
          </a:xfrm>
          <a:prstGeom prst="line">
            <a:avLst/>
          </a:prstGeom>
          <a:ln w="4699">
            <a:solidFill>
              <a:srgbClr val="14A4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6755651" y="469361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B77B-F2CE-D446-BA99-C287B75A4B91}" type="slidenum">
              <a:rPr lang="en-US" sz="700" smtClean="0">
                <a:solidFill>
                  <a:schemeClr val="bg1"/>
                </a:solidFill>
              </a:rPr>
              <a:pPr/>
              <a:t>9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Reliable Data Plane, Unreliable Control Plane</a:t>
            </a:r>
            <a:endParaRPr lang="en-US" dirty="0"/>
          </a:p>
          <a:p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359999" y="1571890"/>
            <a:ext cx="8399371" cy="29848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Fail-secure mode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need controller reliability use two of them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YMMV at the moment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000" dirty="0" smtClean="0"/>
              <a:t>We’re working on it (or you could!)</a:t>
            </a:r>
          </a:p>
        </p:txBody>
      </p:sp>
    </p:spTree>
    <p:extLst>
      <p:ext uri="{BB962C8B-B14F-4D97-AF65-F5344CB8AC3E}">
        <p14:creationId xmlns:p14="http://schemas.microsoft.com/office/powerpoint/2010/main" val="20706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 THEME">
  <a:themeElements>
    <a:clrScheme name="REA RGB">
      <a:dk1>
        <a:srgbClr val="4B4B4A"/>
      </a:dk1>
      <a:lt1>
        <a:srgbClr val="FFFFFF"/>
      </a:lt1>
      <a:dk2>
        <a:srgbClr val="00B9E4"/>
      </a:dk2>
      <a:lt2>
        <a:srgbClr val="C3C8C8"/>
      </a:lt2>
      <a:accent1>
        <a:srgbClr val="4B4B4A"/>
      </a:accent1>
      <a:accent2>
        <a:srgbClr val="C3C6C8"/>
      </a:accent2>
      <a:accent3>
        <a:srgbClr val="00B9E4"/>
      </a:accent3>
      <a:accent4>
        <a:srgbClr val="191919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REAN NZ PP Presentation 16 x 9</Template>
  <TotalTime>4796</TotalTime>
  <Words>1264</Words>
  <Application>Microsoft Macintosh PowerPoint</Application>
  <PresentationFormat>On-screen Show (16:9)</PresentationFormat>
  <Paragraphs>381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Courier New</vt:lpstr>
      <vt:lpstr>Mangal</vt:lpstr>
      <vt:lpstr>ＭＳ Ｐゴシック</vt:lpstr>
      <vt:lpstr>Arial</vt:lpstr>
      <vt:lpstr>REA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Lorier</dc:creator>
  <cp:lastModifiedBy>Chris Lorier</cp:lastModifiedBy>
  <cp:revision>77</cp:revision>
  <dcterms:created xsi:type="dcterms:W3CDTF">2017-10-10T00:00:06Z</dcterms:created>
  <dcterms:modified xsi:type="dcterms:W3CDTF">2017-10-20T04:34:38Z</dcterms:modified>
</cp:coreProperties>
</file>