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2" r:id="rId2"/>
  </p:sldMasterIdLst>
  <p:notesMasterIdLst>
    <p:notesMasterId r:id="rId10"/>
  </p:notesMasterIdLst>
  <p:handoutMasterIdLst>
    <p:handoutMasterId r:id="rId11"/>
  </p:handoutMasterIdLst>
  <p:sldIdLst>
    <p:sldId id="257" r:id="rId3"/>
    <p:sldId id="262" r:id="rId4"/>
    <p:sldId id="263" r:id="rId5"/>
    <p:sldId id="297" r:id="rId6"/>
    <p:sldId id="298" r:id="rId7"/>
    <p:sldId id="299" r:id="rId8"/>
    <p:sldId id="296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D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250" autoAdjust="0"/>
  </p:normalViewPr>
  <p:slideViewPr>
    <p:cSldViewPr>
      <p:cViewPr varScale="1">
        <p:scale>
          <a:sx n="119" d="100"/>
          <a:sy n="119" d="100"/>
        </p:scale>
        <p:origin x="96" y="324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39" d="100"/>
          <a:sy n="139" d="100"/>
        </p:scale>
        <p:origin x="3888" y="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10/16/2017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8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89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1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53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55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6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3" y="581396"/>
            <a:ext cx="2404872" cy="117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260591"/>
            <a:ext cx="847346" cy="44500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330728" y="6441416"/>
            <a:ext cx="251671" cy="2215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marL="0" algn="r" defTabSz="914400" rtl="0" eaLnBrk="1" latinLnBrk="0" hangingPunct="1">
              <a:lnSpc>
                <a:spcPct val="90000"/>
              </a:lnSpc>
            </a:pPr>
            <a:fld id="{DC2F7041-B349-41E1-9410-B2256D05E940}" type="slidenum">
              <a:rPr lang="en-US" sz="1600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pPr marL="0" algn="r" defTabSz="914400" rtl="0" eaLnBrk="1" latinLnBrk="0" hangingPunct="1">
                <a:lnSpc>
                  <a:spcPct val="90000"/>
                </a:lnSpc>
              </a:pPr>
              <a:t>‹#›</a:t>
            </a:fld>
            <a:endParaRPr lang="en-US" sz="1600" kern="1200" dirty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t Blue Quo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260591"/>
            <a:ext cx="847346" cy="44500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330728" y="6441416"/>
            <a:ext cx="251671" cy="2215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marL="0" algn="r" defTabSz="914400" rtl="0" eaLnBrk="1" latinLnBrk="0" hangingPunct="1">
              <a:lnSpc>
                <a:spcPct val="90000"/>
              </a:lnSpc>
            </a:pPr>
            <a:fld id="{DC2F7041-B349-41E1-9410-B2256D05E940}" type="slidenum">
              <a: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algn="r" defTabSz="914400" rtl="0" eaLnBrk="1" latinLnBrk="0" hangingPunct="1">
                <a:lnSpc>
                  <a:spcPct val="90000"/>
                </a:lnSpc>
              </a:pPr>
              <a:t>‹#›</a:t>
            </a:fld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82229"/>
            <a:ext cx="2404872" cy="117037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3"/>
          </a:solidFill>
          <a:ln>
            <a:solidFill>
              <a:schemeClr val="tx2"/>
            </a:solidFill>
          </a:ln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70616" y="1524000"/>
            <a:ext cx="4111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2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rgbClr val="00837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00487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3" y="581396"/>
            <a:ext cx="2404872" cy="117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3" y="581396"/>
            <a:ext cx="2404872" cy="117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3" y="581396"/>
            <a:ext cx="2404872" cy="117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581396"/>
            <a:ext cx="2404872" cy="117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5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582229"/>
            <a:ext cx="2404872" cy="117037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1618599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Dark Picture">
    <p:bg bwMode="ltGray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582229"/>
            <a:ext cx="2404872" cy="1170371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53267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Lt Blue 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 bwMode="ltGray">
          <a:xfrm>
            <a:off x="0" y="0"/>
            <a:ext cx="12192000" cy="3048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k Blue Frame Divi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260591"/>
            <a:ext cx="847346" cy="44500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330728" y="6441416"/>
            <a:ext cx="251671" cy="2215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marL="0" algn="r" defTabSz="914400" rtl="0" eaLnBrk="1" latinLnBrk="0" hangingPunct="1">
              <a:lnSpc>
                <a:spcPct val="90000"/>
              </a:lnSpc>
            </a:pPr>
            <a:fld id="{DC2F7041-B349-41E1-9410-B2256D05E940}" type="slidenum">
              <a:rPr lang="en-US" sz="1600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pPr marL="0" algn="r" defTabSz="914400" rtl="0" eaLnBrk="1" latinLnBrk="0" hangingPunct="1">
                <a:lnSpc>
                  <a:spcPct val="90000"/>
                </a:lnSpc>
              </a:pPr>
              <a:t>‹#›</a:t>
            </a:fld>
            <a:endParaRPr lang="en-US" sz="1600" kern="1200" dirty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Frame Divi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260591"/>
            <a:ext cx="847346" cy="44500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330728" y="6441416"/>
            <a:ext cx="251671" cy="2215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marL="0" algn="r" defTabSz="914400" rtl="0" eaLnBrk="1" latinLnBrk="0" hangingPunct="1">
              <a:lnSpc>
                <a:spcPct val="90000"/>
              </a:lnSpc>
            </a:pPr>
            <a:fld id="{DC2F7041-B349-41E1-9410-B2256D05E940}" type="slidenum">
              <a:rPr lang="en-US" sz="1600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pPr marL="0" algn="r" defTabSz="914400" rtl="0" eaLnBrk="1" latinLnBrk="0" hangingPunct="1">
                <a:lnSpc>
                  <a:spcPct val="90000"/>
                </a:lnSpc>
              </a:pPr>
              <a:t>‹#›</a:t>
            </a:fld>
            <a:endParaRPr lang="en-US" sz="1600" kern="1200" dirty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k Blue Full Frame Divi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260591"/>
            <a:ext cx="847346" cy="44500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330728" y="6441416"/>
            <a:ext cx="251671" cy="2215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marL="0" algn="r" defTabSz="914400" rtl="0" eaLnBrk="1" latinLnBrk="0" hangingPunct="1">
              <a:lnSpc>
                <a:spcPct val="90000"/>
              </a:lnSpc>
            </a:pPr>
            <a:fld id="{DC2F7041-B349-41E1-9410-B2256D05E940}" type="slidenum">
              <a: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algn="r" defTabSz="914400" rtl="0" eaLnBrk="1" latinLnBrk="0" hangingPunct="1">
                <a:lnSpc>
                  <a:spcPct val="90000"/>
                </a:lnSpc>
              </a:pPr>
              <a:t>‹#›</a:t>
            </a:fld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Full Frame Divi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260591"/>
            <a:ext cx="847346" cy="44500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330728" y="6441416"/>
            <a:ext cx="251671" cy="2215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marL="0" algn="r" defTabSz="914400" rtl="0" eaLnBrk="1" latinLnBrk="0" hangingPunct="1">
              <a:lnSpc>
                <a:spcPct val="90000"/>
              </a:lnSpc>
            </a:pPr>
            <a:fld id="{DC2F7041-B349-41E1-9410-B2256D05E940}" type="slidenum">
              <a: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algn="r" defTabSz="914400" rtl="0" eaLnBrk="1" latinLnBrk="0" hangingPunct="1">
                <a:lnSpc>
                  <a:spcPct val="90000"/>
                </a:lnSpc>
              </a:pPr>
              <a:t>‹#›</a:t>
            </a:fld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260591"/>
            <a:ext cx="847346" cy="4450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30728" y="6441416"/>
            <a:ext cx="251671" cy="2215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marL="0" algn="r" defTabSz="914400" rtl="0" eaLnBrk="1" latinLnBrk="0" hangingPunct="1">
              <a:lnSpc>
                <a:spcPct val="90000"/>
              </a:lnSpc>
            </a:pPr>
            <a:fld id="{DC2F7041-B349-41E1-9410-B2256D05E940}" type="slidenum">
              <a:rPr lang="en-US" sz="1600" kern="1200" smtClean="0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pPr marL="0" algn="r" defTabSz="914400" rtl="0" eaLnBrk="1" latinLnBrk="0" hangingPunct="1">
                <a:lnSpc>
                  <a:spcPct val="90000"/>
                </a:lnSpc>
              </a:pPr>
              <a:t>‹#›</a:t>
            </a:fld>
            <a:endParaRPr lang="en-US" sz="1600" kern="1200" dirty="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1"/>
            <a:ext cx="12192000" cy="182880"/>
            <a:chOff x="0" y="-1"/>
            <a:chExt cx="12192000" cy="182880"/>
          </a:xfrm>
        </p:grpSpPr>
        <p:sp>
          <p:nvSpPr>
            <p:cNvPr id="9" name="Rectangle 8"/>
            <p:cNvSpPr/>
            <p:nvPr userDrawn="1"/>
          </p:nvSpPr>
          <p:spPr bwMode="ltGray">
            <a:xfrm>
              <a:off x="0" y="-1"/>
              <a:ext cx="12192000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  <p:sp>
          <p:nvSpPr>
            <p:cNvPr id="10" name="Rectangle 10"/>
            <p:cNvSpPr/>
            <p:nvPr userDrawn="1"/>
          </p:nvSpPr>
          <p:spPr bwMode="ltGray">
            <a:xfrm>
              <a:off x="1456946" y="-1"/>
              <a:ext cx="10735054" cy="182880"/>
            </a:xfrm>
            <a:custGeom>
              <a:avLst/>
              <a:gdLst>
                <a:gd name="connsiteX0" fmla="*/ 0 w 10735054"/>
                <a:gd name="connsiteY0" fmla="*/ 0 h 182880"/>
                <a:gd name="connsiteX1" fmla="*/ 10735054 w 10735054"/>
                <a:gd name="connsiteY1" fmla="*/ 0 h 182880"/>
                <a:gd name="connsiteX2" fmla="*/ 10735054 w 10735054"/>
                <a:gd name="connsiteY2" fmla="*/ 182880 h 182880"/>
                <a:gd name="connsiteX3" fmla="*/ 0 w 10735054"/>
                <a:gd name="connsiteY3" fmla="*/ 182880 h 182880"/>
                <a:gd name="connsiteX4" fmla="*/ 0 w 10735054"/>
                <a:gd name="connsiteY4" fmla="*/ 0 h 182880"/>
                <a:gd name="connsiteX0" fmla="*/ 9692640 w 10735054"/>
                <a:gd name="connsiteY0" fmla="*/ 9144 h 182880"/>
                <a:gd name="connsiteX1" fmla="*/ 10735054 w 10735054"/>
                <a:gd name="connsiteY1" fmla="*/ 0 h 182880"/>
                <a:gd name="connsiteX2" fmla="*/ 10735054 w 10735054"/>
                <a:gd name="connsiteY2" fmla="*/ 182880 h 182880"/>
                <a:gd name="connsiteX3" fmla="*/ 0 w 10735054"/>
                <a:gd name="connsiteY3" fmla="*/ 182880 h 182880"/>
                <a:gd name="connsiteX4" fmla="*/ 9692640 w 10735054"/>
                <a:gd name="connsiteY4" fmla="*/ 9144 h 182880"/>
                <a:gd name="connsiteX0" fmla="*/ 7452360 w 10735054"/>
                <a:gd name="connsiteY0" fmla="*/ 9144 h 182880"/>
                <a:gd name="connsiteX1" fmla="*/ 10735054 w 10735054"/>
                <a:gd name="connsiteY1" fmla="*/ 0 h 182880"/>
                <a:gd name="connsiteX2" fmla="*/ 10735054 w 10735054"/>
                <a:gd name="connsiteY2" fmla="*/ 182880 h 182880"/>
                <a:gd name="connsiteX3" fmla="*/ 0 w 10735054"/>
                <a:gd name="connsiteY3" fmla="*/ 182880 h 182880"/>
                <a:gd name="connsiteX4" fmla="*/ 7452360 w 10735054"/>
                <a:gd name="connsiteY4" fmla="*/ 9144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35054" h="182880">
                  <a:moveTo>
                    <a:pt x="7452360" y="9144"/>
                  </a:moveTo>
                  <a:lnTo>
                    <a:pt x="10735054" y="0"/>
                  </a:lnTo>
                  <a:lnTo>
                    <a:pt x="10735054" y="182880"/>
                  </a:lnTo>
                  <a:lnTo>
                    <a:pt x="0" y="182880"/>
                  </a:lnTo>
                  <a:lnTo>
                    <a:pt x="7452360" y="9144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3" r:id="rId6"/>
    <p:sldLayoutId id="2147483662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260591"/>
            <a:ext cx="847346" cy="4450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330728" y="6441416"/>
            <a:ext cx="251671" cy="2215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pPr algn="r">
              <a:lnSpc>
                <a:spcPct val="90000"/>
              </a:lnSpc>
            </a:pPr>
            <a:fld id="{DC2F7041-B349-41E1-9410-B2256D05E940}" type="slidenum">
              <a:rPr lang="en-US" sz="1600" smtClean="0">
                <a:solidFill>
                  <a:srgbClr val="646569"/>
                </a:solidFill>
              </a:rPr>
              <a:pPr algn="r">
                <a:lnSpc>
                  <a:spcPct val="90000"/>
                </a:lnSpc>
              </a:pPr>
              <a:t>‹#›</a:t>
            </a:fld>
            <a:endParaRPr lang="en-US" sz="1600" dirty="0">
              <a:solidFill>
                <a:srgbClr val="646569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1"/>
            <a:ext cx="12192000" cy="182880"/>
            <a:chOff x="0" y="-1"/>
            <a:chExt cx="12192000" cy="182880"/>
          </a:xfrm>
        </p:grpSpPr>
        <p:sp>
          <p:nvSpPr>
            <p:cNvPr id="8" name="Rectangle 7"/>
            <p:cNvSpPr/>
            <p:nvPr userDrawn="1"/>
          </p:nvSpPr>
          <p:spPr bwMode="ltGray">
            <a:xfrm>
              <a:off x="0" y="-1"/>
              <a:ext cx="12192000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  <p:sp>
          <p:nvSpPr>
            <p:cNvPr id="9" name="Rectangle 10"/>
            <p:cNvSpPr/>
            <p:nvPr userDrawn="1"/>
          </p:nvSpPr>
          <p:spPr bwMode="ltGray">
            <a:xfrm>
              <a:off x="1456946" y="-1"/>
              <a:ext cx="10735054" cy="182880"/>
            </a:xfrm>
            <a:custGeom>
              <a:avLst/>
              <a:gdLst>
                <a:gd name="connsiteX0" fmla="*/ 0 w 10735054"/>
                <a:gd name="connsiteY0" fmla="*/ 0 h 182880"/>
                <a:gd name="connsiteX1" fmla="*/ 10735054 w 10735054"/>
                <a:gd name="connsiteY1" fmla="*/ 0 h 182880"/>
                <a:gd name="connsiteX2" fmla="*/ 10735054 w 10735054"/>
                <a:gd name="connsiteY2" fmla="*/ 182880 h 182880"/>
                <a:gd name="connsiteX3" fmla="*/ 0 w 10735054"/>
                <a:gd name="connsiteY3" fmla="*/ 182880 h 182880"/>
                <a:gd name="connsiteX4" fmla="*/ 0 w 10735054"/>
                <a:gd name="connsiteY4" fmla="*/ 0 h 182880"/>
                <a:gd name="connsiteX0" fmla="*/ 9692640 w 10735054"/>
                <a:gd name="connsiteY0" fmla="*/ 9144 h 182880"/>
                <a:gd name="connsiteX1" fmla="*/ 10735054 w 10735054"/>
                <a:gd name="connsiteY1" fmla="*/ 0 h 182880"/>
                <a:gd name="connsiteX2" fmla="*/ 10735054 w 10735054"/>
                <a:gd name="connsiteY2" fmla="*/ 182880 h 182880"/>
                <a:gd name="connsiteX3" fmla="*/ 0 w 10735054"/>
                <a:gd name="connsiteY3" fmla="*/ 182880 h 182880"/>
                <a:gd name="connsiteX4" fmla="*/ 9692640 w 10735054"/>
                <a:gd name="connsiteY4" fmla="*/ 9144 h 182880"/>
                <a:gd name="connsiteX0" fmla="*/ 7452360 w 10735054"/>
                <a:gd name="connsiteY0" fmla="*/ 9144 h 182880"/>
                <a:gd name="connsiteX1" fmla="*/ 10735054 w 10735054"/>
                <a:gd name="connsiteY1" fmla="*/ 0 h 182880"/>
                <a:gd name="connsiteX2" fmla="*/ 10735054 w 10735054"/>
                <a:gd name="connsiteY2" fmla="*/ 182880 h 182880"/>
                <a:gd name="connsiteX3" fmla="*/ 0 w 10735054"/>
                <a:gd name="connsiteY3" fmla="*/ 182880 h 182880"/>
                <a:gd name="connsiteX4" fmla="*/ 7452360 w 10735054"/>
                <a:gd name="connsiteY4" fmla="*/ 9144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35054" h="182880">
                  <a:moveTo>
                    <a:pt x="7452360" y="9144"/>
                  </a:moveTo>
                  <a:lnTo>
                    <a:pt x="10735054" y="0"/>
                  </a:lnTo>
                  <a:lnTo>
                    <a:pt x="10735054" y="182880"/>
                  </a:lnTo>
                  <a:lnTo>
                    <a:pt x="0" y="182880"/>
                  </a:lnTo>
                  <a:lnTo>
                    <a:pt x="7452360" y="9144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0780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4" r:id="rId2"/>
    <p:sldLayoutId id="214748368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906159" cy="2286000"/>
          </a:xfrm>
        </p:spPr>
        <p:txBody>
          <a:bodyPr/>
          <a:lstStyle/>
          <a:p>
            <a:r>
              <a:rPr lang="en-US" dirty="0" smtClean="0"/>
              <a:t>Flexible ASIC-based </a:t>
            </a:r>
            <a:r>
              <a:rPr lang="en-US" dirty="0" err="1" smtClean="0"/>
              <a:t>OpenFlow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Shaun Wackerly, HPE Aruba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&lt;wackerly@hpe.com&gt;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7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6989" y="1752600"/>
            <a:ext cx="8228011" cy="2743199"/>
          </a:xfrm>
        </p:spPr>
        <p:txBody>
          <a:bodyPr/>
          <a:lstStyle/>
          <a:p>
            <a:r>
              <a:rPr lang="en-US" sz="2400" dirty="0" smtClean="0"/>
              <a:t>Flexible ASIC tables</a:t>
            </a:r>
            <a:br>
              <a:rPr lang="en-US" sz="2400" dirty="0" smtClean="0"/>
            </a:br>
            <a:endParaRPr lang="en-US" sz="1000" dirty="0" smtClean="0"/>
          </a:p>
          <a:p>
            <a:r>
              <a:rPr lang="en-US" sz="2400" dirty="0" smtClean="0"/>
              <a:t>Tools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ovs2json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pipeline constructor</a:t>
            </a:r>
          </a:p>
          <a:p>
            <a:endParaRPr lang="en-US" sz="1000" dirty="0"/>
          </a:p>
          <a:p>
            <a:r>
              <a:rPr lang="en-US" sz="2400" dirty="0" smtClean="0"/>
              <a:t>How it’s done in FAUCET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064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304800"/>
            <a:ext cx="8228011" cy="5762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Flexible ASIC 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HPE Aruba 6</a:t>
            </a:r>
            <a:r>
              <a:rPr lang="en-US" baseline="30000" dirty="0" smtClean="0"/>
              <a:t>th</a:t>
            </a:r>
            <a:r>
              <a:rPr lang="en-US" dirty="0" smtClean="0"/>
              <a:t> generation ASIC</a:t>
            </a:r>
          </a:p>
          <a:p>
            <a:pPr lvl="1"/>
            <a:r>
              <a:rPr lang="en-US" dirty="0" smtClean="0"/>
              <a:t>5400Rv3</a:t>
            </a:r>
          </a:p>
          <a:p>
            <a:pPr lvl="1"/>
            <a:r>
              <a:rPr lang="en-US" dirty="0" smtClean="0"/>
              <a:t>3810</a:t>
            </a:r>
          </a:p>
          <a:p>
            <a:pPr lvl="1"/>
            <a:r>
              <a:rPr lang="en-US" dirty="0" smtClean="0"/>
              <a:t>2930</a:t>
            </a:r>
          </a:p>
          <a:p>
            <a:r>
              <a:rPr lang="en-US" dirty="0" smtClean="0"/>
              <a:t>Table types</a:t>
            </a:r>
          </a:p>
          <a:p>
            <a:pPr lvl="1"/>
            <a:r>
              <a:rPr lang="en-US" dirty="0" smtClean="0"/>
              <a:t>TCAM, </a:t>
            </a:r>
            <a:r>
              <a:rPr lang="en-US" dirty="0" err="1" smtClean="0"/>
              <a:t>wildcardable</a:t>
            </a:r>
            <a:r>
              <a:rPr lang="en-US" dirty="0" smtClean="0"/>
              <a:t> (up to 8K entries)</a:t>
            </a:r>
          </a:p>
          <a:p>
            <a:pPr lvl="1"/>
            <a:r>
              <a:rPr lang="en-US" dirty="0" smtClean="0"/>
              <a:t>Hash, exact-match (up to 64K entries)</a:t>
            </a:r>
          </a:p>
          <a:p>
            <a:r>
              <a:rPr lang="en-US" dirty="0" smtClean="0"/>
              <a:t>Reconfigure pipeline at run-time</a:t>
            </a:r>
          </a:p>
          <a:p>
            <a:pPr lvl="1"/>
            <a:r>
              <a:rPr lang="en-US" dirty="0" smtClean="0"/>
              <a:t>No reboot, OF disable, firmware change, or licensing needed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388718"/>
            <a:ext cx="4493588" cy="284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931337"/>
            <a:ext cx="4648200" cy="48502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304800"/>
            <a:ext cx="8228011" cy="5762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Tool: ovs2json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Read flows from OVS</a:t>
            </a:r>
          </a:p>
          <a:p>
            <a:pPr lvl="1"/>
            <a:r>
              <a:rPr lang="en-US" dirty="0" smtClean="0"/>
              <a:t>extract match fields &amp; entry counts</a:t>
            </a:r>
          </a:p>
          <a:p>
            <a:pPr lvl="1"/>
            <a:r>
              <a:rPr lang="en-US" dirty="0" smtClean="0"/>
              <a:t>produce JSON pipeline definition</a:t>
            </a:r>
          </a:p>
          <a:p>
            <a:r>
              <a:rPr lang="en-US" dirty="0" smtClean="0"/>
              <a:t>Use case</a:t>
            </a:r>
          </a:p>
          <a:p>
            <a:pPr lvl="1"/>
            <a:r>
              <a:rPr lang="en-US" dirty="0" smtClean="0"/>
              <a:t>have existing application or solution implemented virtually (OVS)</a:t>
            </a:r>
          </a:p>
          <a:p>
            <a:pPr lvl="1"/>
            <a:r>
              <a:rPr lang="en-US" dirty="0" smtClean="0"/>
              <a:t>want to deploy on HPE Aruba switches for scale/performance</a:t>
            </a:r>
          </a:p>
        </p:txBody>
      </p:sp>
    </p:spTree>
    <p:extLst>
      <p:ext uri="{BB962C8B-B14F-4D97-AF65-F5344CB8AC3E}">
        <p14:creationId xmlns:p14="http://schemas.microsoft.com/office/powerpoint/2010/main" val="279272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304800"/>
            <a:ext cx="8228011" cy="5762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Tool: Pipeline constructor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Construct pipeline via GUI</a:t>
            </a:r>
          </a:p>
          <a:p>
            <a:pPr lvl="1"/>
            <a:r>
              <a:rPr lang="en-US" dirty="0" smtClean="0"/>
              <a:t>table size</a:t>
            </a:r>
          </a:p>
          <a:p>
            <a:pPr lvl="1"/>
            <a:r>
              <a:rPr lang="en-US" dirty="0" smtClean="0"/>
              <a:t>table ordering</a:t>
            </a:r>
          </a:p>
          <a:p>
            <a:pPr lvl="1"/>
            <a:r>
              <a:rPr lang="en-US" dirty="0" smtClean="0"/>
              <a:t>match fields/type</a:t>
            </a:r>
          </a:p>
          <a:p>
            <a:pPr marL="228600" lvl="1" indent="0">
              <a:buNone/>
            </a:pPr>
            <a:r>
              <a:rPr lang="en-US" i="1" dirty="0" smtClean="0"/>
              <a:t>All actions are automatically included</a:t>
            </a:r>
          </a:p>
          <a:p>
            <a:r>
              <a:rPr lang="en-US" dirty="0" smtClean="0"/>
              <a:t>Use case</a:t>
            </a:r>
          </a:p>
          <a:p>
            <a:pPr lvl="1"/>
            <a:r>
              <a:rPr lang="en-US" dirty="0" smtClean="0"/>
              <a:t>have idea for application</a:t>
            </a:r>
          </a:p>
          <a:p>
            <a:pPr lvl="1"/>
            <a:r>
              <a:rPr lang="en-US" dirty="0" smtClean="0"/>
              <a:t>want to speculate if implemented (at scale)</a:t>
            </a:r>
            <a:br>
              <a:rPr lang="en-US" dirty="0" smtClean="0"/>
            </a:br>
            <a:r>
              <a:rPr lang="en-US" dirty="0" smtClean="0"/>
              <a:t>on an HPE Aruba switch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921" y="1938336"/>
            <a:ext cx="504220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9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1943100"/>
            <a:ext cx="6343650" cy="4914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304800"/>
            <a:ext cx="8228011" cy="5762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How it’s done in FAUCET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OFPMP_TABLE_FEATURES request**</a:t>
            </a:r>
          </a:p>
          <a:p>
            <a:pPr lvl="1"/>
            <a:r>
              <a:rPr lang="en-US" dirty="0" smtClean="0"/>
              <a:t>Empty body: Read pipeline</a:t>
            </a:r>
          </a:p>
          <a:p>
            <a:pPr lvl="1"/>
            <a:r>
              <a:rPr lang="en-US" dirty="0" smtClean="0"/>
              <a:t>Full body: Define pipeline</a:t>
            </a:r>
          </a:p>
          <a:p>
            <a:r>
              <a:rPr lang="en-US" dirty="0" smtClean="0"/>
              <a:t>In the code:</a:t>
            </a:r>
          </a:p>
          <a:p>
            <a:pPr lvl="1"/>
            <a:r>
              <a:rPr lang="en-US" dirty="0" smtClean="0"/>
              <a:t>faucet/valve.py – Identifies switch type, verifies pipeline</a:t>
            </a:r>
          </a:p>
          <a:p>
            <a:pPr lvl="1"/>
            <a:r>
              <a:rPr lang="en-US" dirty="0" smtClean="0"/>
              <a:t>faucet/tfm_pipeline.py - Parse JSON &amp; define pipeline</a:t>
            </a:r>
          </a:p>
          <a:p>
            <a:pPr lvl="2"/>
            <a:r>
              <a:rPr lang="en-US" dirty="0" smtClean="0"/>
              <a:t>Parse JSON file </a:t>
            </a:r>
            <a:r>
              <a:rPr lang="en-US" dirty="0" smtClean="0"/>
              <a:t>(</a:t>
            </a:r>
            <a:r>
              <a:rPr lang="en-US" dirty="0" err="1" smtClean="0"/>
              <a:t>LoadRyuTables.load_tables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Send to switch (</a:t>
            </a:r>
            <a:r>
              <a:rPr lang="en-US" dirty="0" err="1" smtClean="0"/>
              <a:t>valve_of.table_features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** </a:t>
            </a:r>
            <a:r>
              <a:rPr lang="en-US" i="1" dirty="0" err="1" smtClean="0"/>
              <a:t>OpenFlow</a:t>
            </a:r>
            <a:r>
              <a:rPr lang="en-US" i="1" dirty="0" smtClean="0"/>
              <a:t> 1.3.5 spec, section 7.3.5.5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1999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Shaun Wackerly, HPE Aruba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&lt;wackerly@hpe.com&gt;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6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ruba_16x9_Master-Template_011916">
  <a:themeElements>
    <a:clrScheme name="Aruba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FF8300"/>
      </a:accent1>
      <a:accent2>
        <a:srgbClr val="004876"/>
      </a:accent2>
      <a:accent3>
        <a:srgbClr val="9FD4C9"/>
      </a:accent3>
      <a:accent4>
        <a:srgbClr val="646569"/>
      </a:accent4>
      <a:accent5>
        <a:srgbClr val="D5D654"/>
      </a:accent5>
      <a:accent6>
        <a:srgbClr val="008375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Aruba_16x9_Master-Template_011516" id="{98F542C7-6BD9-C440-BB04-DFFACAD10EEE}" vid="{84665865-D771-EC48-A737-E1E1952D5E62}"/>
    </a:ext>
  </a:extLst>
</a:theme>
</file>

<file path=ppt/theme/theme2.xml><?xml version="1.0" encoding="utf-8"?>
<a:theme xmlns:a="http://schemas.openxmlformats.org/drawingml/2006/main" name="aruba_title-library_16x9">
  <a:themeElements>
    <a:clrScheme name="Aruba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FF8300"/>
      </a:accent1>
      <a:accent2>
        <a:srgbClr val="004876"/>
      </a:accent2>
      <a:accent3>
        <a:srgbClr val="9FD4C9"/>
      </a:accent3>
      <a:accent4>
        <a:srgbClr val="646569"/>
      </a:accent4>
      <a:accent5>
        <a:srgbClr val="D5D654"/>
      </a:accent5>
      <a:accent6>
        <a:srgbClr val="008375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Aruba_16x9_Master-Template_011516" id="{98F542C7-6BD9-C440-BB04-DFFACAD10EEE}" vid="{5FA0B7F9-07F1-6042-A5FD-7637741C5961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Aruba_16x9_Master-Template_012016</Template>
  <TotalTime>297</TotalTime>
  <Words>208</Words>
  <Application>Microsoft Office PowerPoint</Application>
  <PresentationFormat>Widescreen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Aruba_16x9_Master-Template_011916</vt:lpstr>
      <vt:lpstr>aruba_title-library_16x9</vt:lpstr>
      <vt:lpstr>Flexible ASIC-based OpenFlow pipeline</vt:lpstr>
      <vt:lpstr>Overview</vt:lpstr>
      <vt:lpstr>Flexible ASIC tables</vt:lpstr>
      <vt:lpstr>Tool: ovs2json</vt:lpstr>
      <vt:lpstr>Tool: Pipeline constructor</vt:lpstr>
      <vt:lpstr>How it’s done in FAUCET</vt:lpstr>
      <vt:lpstr>Thank you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Flexible ASIC-based OpenFlow pipeline</dc:title>
  <dc:creator>Wackerly, Shaun</dc:creator>
  <cp:lastModifiedBy>Wackerly, Shaun</cp:lastModifiedBy>
  <cp:revision>18</cp:revision>
  <dcterms:created xsi:type="dcterms:W3CDTF">2017-10-10T15:50:54Z</dcterms:created>
  <dcterms:modified xsi:type="dcterms:W3CDTF">2017-10-16T17:46:31Z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