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E42"/>
    <a:srgbClr val="04316A"/>
    <a:srgbClr val="004A9F"/>
    <a:srgbClr val="C50F3C"/>
    <a:srgbClr val="AA2C3D"/>
    <a:srgbClr val="662938"/>
    <a:srgbClr val="971B2F"/>
    <a:srgbClr val="F2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2"/>
    <p:restoredTop sz="94640"/>
  </p:normalViewPr>
  <p:slideViewPr>
    <p:cSldViewPr snapToGrid="0">
      <p:cViewPr varScale="1">
        <p:scale>
          <a:sx n="169" d="100"/>
          <a:sy n="169" d="100"/>
        </p:scale>
        <p:origin x="22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D78CA-C3B5-B64F-AEEF-BB3F0CC5948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C76D-C580-6A46-8409-35447D6029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79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CC76D-C580-6A46-8409-35447D6029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1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DD0FB-42C2-6E8C-44BD-0B62876B8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F1E983-E559-9CE8-6881-4456510D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B8496-FE7B-6059-5977-79E9C37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AF774A-EF9F-C8F2-BFB1-CB7F4C2D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77A69-3B49-4855-915F-D2F6943B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8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8B634-29E0-78AB-9A9A-E7491F18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4A651E-80F7-FF38-1547-30F97874E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0E765-7EFE-B3B4-09D8-35ABE242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E452D-F700-481A-913A-B606AC1F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02DD-DA80-0E78-0354-52502BD0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6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9D43F0-9306-25E0-2236-D184B6A9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517AA-4FED-B4F1-7730-8614723F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D015F5-CD63-1880-663C-82C20660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CC2EB-5725-F61F-A645-8D2620F1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99495-DAE6-29A4-AD10-06661609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699DB-C31F-930C-D308-9607A34C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36BAA-A08B-373C-31E5-101B7CDBD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C691D-68A1-5DA3-F314-9C013057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9C8AC-6F7F-01C5-1E46-84124A32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A6342-D3C2-AB0E-CED0-79F99F68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6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F48C1-3949-885E-3D3D-F30A1F99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0028C-5B6E-57EE-ED57-87D12F4B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255D3-5044-6A95-9411-F0BB82BD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3C420-A579-A86E-2462-A6E13843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32298-56AE-DE04-4727-BCBD8C6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5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8C995-FCD4-EAD9-86F1-336D0DEB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568CB-479B-EC44-80E0-330E5D7B6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729B4-032E-F9EB-8791-E4706415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15969-E228-D1C2-3D7A-BE3EB630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FDDE1A-E1E4-FFCC-5441-B1C974D2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82C73B-8F2B-2FA3-09BF-EE6FFC7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62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60DFF-0811-4B60-1930-28C130B5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8EA26-459B-A2C1-8398-E2C3E210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044A58-7E9F-4104-0AEA-9ACCE022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D1EA5-B203-3332-815A-BEEE4B89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9605F2-CA5B-8F60-6D11-92F647722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382F60-0B06-3E8D-A056-EF7B492F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A6CE31-6AA1-17BA-03C6-2F60F758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84E271-D8D7-16A5-B0AC-A3B57D04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D245D-486D-0C1D-664D-5DD0A220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6FF661-EC6F-F85E-58FC-E25F3757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974B4F-6E19-5AB4-1623-98027176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48E8E4-9833-B393-BE91-D50DA2F0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02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C826AD-8BCA-ADD8-6C6D-F753BC96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959722-B443-484F-127E-C5CF8873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12C96C-1790-69FE-28C3-74DEF044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E85ED-F01D-A5AE-3ABF-86B4043E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D7753-B945-66FB-D6C9-95B33165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74FECF-0990-F410-B8FD-17557533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F4459-3CC3-5A97-F7F9-F269660B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02EA6-3362-F88E-005B-25B7E4FC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A8365-0004-0D78-8141-B748061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95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8844F-8B06-5D78-78CF-BD4B60F4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DA64A1-9E1A-A04C-6C45-A93C4E3E8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89213C-95DA-CEC5-C78B-6C05C9E1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666CA3-C453-8FB1-BE74-1364702E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1C870-0E5B-FE43-401D-E7C375F8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0D49D-3643-5690-6F41-84ACC4ED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0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3EFA0E-7C3F-665C-A09D-C1510CE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C094D0-E9B1-5968-810F-46EF08F1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65FC1-0F8B-620C-0866-12C5027D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4293-2F53-DD49-A051-D1C1CF164266}" type="datetimeFigureOut">
              <a:rPr lang="de-DE" smtClean="0"/>
              <a:t>24.10.23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B95FA1-11AB-EEE9-0B72-2A89FCC9A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34612-8214-3CB6-4B20-6582A3911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CF6F-3781-9A45-9B92-C6186BF5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0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 14">
            <a:extLst>
              <a:ext uri="{FF2B5EF4-FFF2-40B4-BE49-F238E27FC236}">
                <a16:creationId xmlns:a16="http://schemas.microsoft.com/office/drawing/2014/main" id="{DB06C657-AFAF-64E7-061D-66EEA4300624}"/>
              </a:ext>
            </a:extLst>
          </p:cNvPr>
          <p:cNvSpPr/>
          <p:nvPr/>
        </p:nvSpPr>
        <p:spPr>
          <a:xfrm>
            <a:off x="1030157" y="1400783"/>
            <a:ext cx="7095914" cy="4625352"/>
          </a:xfrm>
          <a:prstGeom prst="swooshArrow">
            <a:avLst>
              <a:gd name="adj1" fmla="val 23032"/>
              <a:gd name="adj2" fmla="val 25000"/>
            </a:avLst>
          </a:prstGeom>
          <a:solidFill>
            <a:srgbClr val="662938"/>
          </a:solidFill>
          <a:ln w="2222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7E638C3-9B33-1E3E-CF3C-45124D833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876" y="1019965"/>
            <a:ext cx="3156047" cy="2805376"/>
          </a:xfrm>
          <a:prstGeom prst="rect">
            <a:avLst/>
          </a:prstGeom>
        </p:spPr>
      </p:pic>
      <p:sp>
        <p:nvSpPr>
          <p:cNvPr id="13" name="Form 12">
            <a:extLst>
              <a:ext uri="{FF2B5EF4-FFF2-40B4-BE49-F238E27FC236}">
                <a16:creationId xmlns:a16="http://schemas.microsoft.com/office/drawing/2014/main" id="{06BF1A21-7A5E-474B-87D5-3D38A00FF319}"/>
              </a:ext>
            </a:extLst>
          </p:cNvPr>
          <p:cNvSpPr/>
          <p:nvPr/>
        </p:nvSpPr>
        <p:spPr>
          <a:xfrm rot="3289674">
            <a:off x="4825929" y="889562"/>
            <a:ext cx="1789871" cy="1832431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9913123"/>
              <a:gd name="adj5" fmla="val 12500"/>
            </a:avLst>
          </a:prstGeom>
          <a:solidFill>
            <a:srgbClr val="C50F3C"/>
          </a:solidFill>
          <a:ln w="127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C056FCF-60A4-EAC3-A961-3E2ADA191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2613" y="2017412"/>
            <a:ext cx="879180" cy="131877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126BCE4-3BB7-D05F-F981-05CAA6A2154E}"/>
              </a:ext>
            </a:extLst>
          </p:cNvPr>
          <p:cNvSpPr txBox="1"/>
          <p:nvPr/>
        </p:nvSpPr>
        <p:spPr>
          <a:xfrm>
            <a:off x="924952" y="6090067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Präsentation</a:t>
            </a:r>
            <a:br>
              <a:rPr lang="de-DE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(20 Pkt.)</a:t>
            </a:r>
            <a:endParaRPr lang="de-DE" sz="12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80DD7D-2874-B7AC-C955-186AA618DAE4}"/>
              </a:ext>
            </a:extLst>
          </p:cNvPr>
          <p:cNvSpPr txBox="1"/>
          <p:nvPr/>
        </p:nvSpPr>
        <p:spPr>
          <a:xfrm>
            <a:off x="8616895" y="3914641"/>
            <a:ext cx="16369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AA2C3D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Short </a:t>
            </a:r>
            <a:r>
              <a:rPr lang="de-DE" sz="2400" b="1" dirty="0" err="1">
                <a:solidFill>
                  <a:srgbClr val="AA2C3D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report</a:t>
            </a:r>
            <a:endParaRPr lang="de-DE" sz="2400" b="1" dirty="0">
              <a:solidFill>
                <a:srgbClr val="AA2C3D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AA2C3D"/>
                </a:solidFill>
                <a:effectLst/>
                <a:uLnTx/>
                <a:uFillTx/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(40 Pkt.)</a:t>
            </a:r>
            <a:endParaRPr lang="de-DE" sz="2800" dirty="0">
              <a:solidFill>
                <a:srgbClr val="AA2C3D"/>
              </a:solidFill>
              <a:latin typeface="News Cycle" panose="02000503000000000000" pitchFamily="2" charset="2"/>
              <a:cs typeface="Arial" panose="020B0604020202020204" pitchFamily="34" charset="0"/>
            </a:endParaRPr>
          </a:p>
        </p:txBody>
      </p:sp>
      <p:pic>
        <p:nvPicPr>
          <p:cNvPr id="3" name="Grafik 2" descr="Klassenzimmer mit einfarbiger Füllung">
            <a:extLst>
              <a:ext uri="{FF2B5EF4-FFF2-40B4-BE49-F238E27FC236}">
                <a16:creationId xmlns:a16="http://schemas.microsoft.com/office/drawing/2014/main" id="{51C4EE2C-694C-3D14-9A65-F112DBFF2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3581" y="4591749"/>
            <a:ext cx="1618006" cy="16180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BE7B42F-42EB-21AE-988A-A3D32DE7185D}"/>
              </a:ext>
            </a:extLst>
          </p:cNvPr>
          <p:cNvSpPr/>
          <p:nvPr/>
        </p:nvSpPr>
        <p:spPr>
          <a:xfrm>
            <a:off x="3200529" y="3601577"/>
            <a:ext cx="223764" cy="223764"/>
          </a:xfrm>
          <a:prstGeom prst="ellipse">
            <a:avLst/>
          </a:prstGeom>
          <a:solidFill>
            <a:srgbClr val="971B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Klassenzimmer mit einfarbiger Füllung">
            <a:extLst>
              <a:ext uri="{FF2B5EF4-FFF2-40B4-BE49-F238E27FC236}">
                <a16:creationId xmlns:a16="http://schemas.microsoft.com/office/drawing/2014/main" id="{3E1E82B6-E884-0C0A-7EE6-23F69495B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5940" y="3138824"/>
            <a:ext cx="1000473" cy="10004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05140AB-5394-2C67-E58C-1318DB55AED6}"/>
              </a:ext>
            </a:extLst>
          </p:cNvPr>
          <p:cNvSpPr txBox="1"/>
          <p:nvPr/>
        </p:nvSpPr>
        <p:spPr>
          <a:xfrm>
            <a:off x="3312411" y="4066877"/>
            <a:ext cx="13901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Project </a:t>
            </a:r>
            <a:r>
              <a:rPr lang="de-DE" b="1" dirty="0" err="1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topic</a:t>
            </a:r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</a:t>
            </a:r>
            <a:b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b="1" dirty="0" err="1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idea</a:t>
            </a:r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(s)</a:t>
            </a:r>
            <a:br>
              <a:rPr lang="de-DE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(10 Pkt.)</a:t>
            </a:r>
            <a:endParaRPr lang="de-DE" sz="12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D65579-994B-768E-4F7C-1BA057DB5ED1}"/>
              </a:ext>
            </a:extLst>
          </p:cNvPr>
          <p:cNvSpPr txBox="1"/>
          <p:nvPr/>
        </p:nvSpPr>
        <p:spPr>
          <a:xfrm>
            <a:off x="5307935" y="3429000"/>
            <a:ext cx="9685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Project </a:t>
            </a:r>
          </a:p>
          <a:p>
            <a:r>
              <a:rPr lang="de-DE" b="1" dirty="0" err="1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proposal</a:t>
            </a:r>
            <a:br>
              <a:rPr lang="de-DE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(15 Pkt.)</a:t>
            </a:r>
            <a:endParaRPr lang="de-DE" sz="12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C73DA-3B03-2BDF-7CE0-B09713D4A3CC}"/>
              </a:ext>
            </a:extLst>
          </p:cNvPr>
          <p:cNvSpPr/>
          <p:nvPr/>
        </p:nvSpPr>
        <p:spPr>
          <a:xfrm>
            <a:off x="5036555" y="2777158"/>
            <a:ext cx="223764" cy="223764"/>
          </a:xfrm>
          <a:prstGeom prst="ellipse">
            <a:avLst/>
          </a:prstGeom>
          <a:solidFill>
            <a:srgbClr val="971B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9AD8A7-2DA6-27EA-35CD-08D220CB6EEA}"/>
              </a:ext>
            </a:extLst>
          </p:cNvPr>
          <p:cNvSpPr/>
          <p:nvPr/>
        </p:nvSpPr>
        <p:spPr>
          <a:xfrm>
            <a:off x="979817" y="5840101"/>
            <a:ext cx="223764" cy="223764"/>
          </a:xfrm>
          <a:prstGeom prst="ellipse">
            <a:avLst/>
          </a:prstGeom>
          <a:solidFill>
            <a:srgbClr val="971B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CDAC32-A395-2BFC-D07B-51AE55B81044}"/>
              </a:ext>
            </a:extLst>
          </p:cNvPr>
          <p:cNvSpPr txBox="1"/>
          <p:nvPr/>
        </p:nvSpPr>
        <p:spPr>
          <a:xfrm>
            <a:off x="6647272" y="507233"/>
            <a:ext cx="129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Peer Review</a:t>
            </a:r>
            <a:br>
              <a:rPr lang="de-DE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lang="de-DE" sz="1400" dirty="0">
                <a:solidFill>
                  <a:srgbClr val="971B2F"/>
                </a:solidFill>
                <a:latin typeface="News Cycle" panose="02000503000000000000" pitchFamily="2" charset="2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(15 Pkt.)</a:t>
            </a:r>
            <a:endParaRPr lang="de-DE" sz="1200" dirty="0">
              <a:solidFill>
                <a:srgbClr val="971B2F"/>
              </a:solidFill>
              <a:latin typeface="News Cycle" panose="02000503000000000000" pitchFamily="2" charset="2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  <p:pic>
        <p:nvPicPr>
          <p:cNvPr id="27" name="Grafik 26" descr="Chat mit einfarbiger Füllung">
            <a:extLst>
              <a:ext uri="{FF2B5EF4-FFF2-40B4-BE49-F238E27FC236}">
                <a16:creationId xmlns:a16="http://schemas.microsoft.com/office/drawing/2014/main" id="{6CF6CA8A-AF33-7943-6251-F5C536B31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32872" y="253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4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97576DE3-4156-F65A-E20F-559E90F065A9}"/>
              </a:ext>
            </a:extLst>
          </p:cNvPr>
          <p:cNvSpPr/>
          <p:nvPr/>
        </p:nvSpPr>
        <p:spPr>
          <a:xfrm>
            <a:off x="1423072" y="482469"/>
            <a:ext cx="9000000" cy="5400000"/>
          </a:xfrm>
          <a:prstGeom prst="roundRect">
            <a:avLst/>
          </a:prstGeom>
          <a:gradFill>
            <a:gsLst>
              <a:gs pos="100000">
                <a:srgbClr val="971B2F"/>
              </a:gs>
              <a:gs pos="0">
                <a:srgbClr val="66293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D3A0A7-70AF-D3D3-8B63-4F1514C9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46" y="833108"/>
            <a:ext cx="7847908" cy="45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8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97576DE3-4156-F65A-E20F-559E90F065A9}"/>
              </a:ext>
            </a:extLst>
          </p:cNvPr>
          <p:cNvSpPr/>
          <p:nvPr/>
        </p:nvSpPr>
        <p:spPr>
          <a:xfrm>
            <a:off x="1423072" y="482469"/>
            <a:ext cx="9000000" cy="5400000"/>
          </a:xfrm>
          <a:prstGeom prst="roundRect">
            <a:avLst/>
          </a:prstGeom>
          <a:gradFill>
            <a:gsLst>
              <a:gs pos="100000">
                <a:srgbClr val="004A9F"/>
              </a:gs>
              <a:gs pos="0">
                <a:srgbClr val="04316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20FF00-6E76-1177-9A7C-C5C9419E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74" y="482469"/>
            <a:ext cx="6593595" cy="54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39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CDC85E87-DEF9-8D79-E676-F21FB7AE3C13}"/>
              </a:ext>
            </a:extLst>
          </p:cNvPr>
          <p:cNvSpPr/>
          <p:nvPr/>
        </p:nvSpPr>
        <p:spPr>
          <a:xfrm>
            <a:off x="110394" y="367410"/>
            <a:ext cx="3780000" cy="5220000"/>
          </a:xfrm>
          <a:prstGeom prst="roundRect">
            <a:avLst/>
          </a:prstGeom>
          <a:solidFill>
            <a:srgbClr val="6629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011DA0B-D83A-8FAE-C781-2BD0379A0231}"/>
              </a:ext>
            </a:extLst>
          </p:cNvPr>
          <p:cNvSpPr/>
          <p:nvPr/>
        </p:nvSpPr>
        <p:spPr>
          <a:xfrm>
            <a:off x="8301606" y="367410"/>
            <a:ext cx="3780000" cy="5220000"/>
          </a:xfrm>
          <a:prstGeom prst="roundRect">
            <a:avLst/>
          </a:prstGeom>
          <a:solidFill>
            <a:srgbClr val="C50F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1D80AB3C-49CE-520B-581B-6637612A4C4A}"/>
              </a:ext>
            </a:extLst>
          </p:cNvPr>
          <p:cNvSpPr/>
          <p:nvPr/>
        </p:nvSpPr>
        <p:spPr>
          <a:xfrm>
            <a:off x="4206000" y="367410"/>
            <a:ext cx="3780000" cy="5220000"/>
          </a:xfrm>
          <a:prstGeom prst="roundRect">
            <a:avLst/>
          </a:prstGeom>
          <a:solidFill>
            <a:srgbClr val="AA2C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4EED66-DD17-2F25-AF49-9D0F18643B3A}"/>
              </a:ext>
            </a:extLst>
          </p:cNvPr>
          <p:cNvSpPr txBox="1"/>
          <p:nvPr/>
        </p:nvSpPr>
        <p:spPr>
          <a:xfrm>
            <a:off x="413819" y="684286"/>
            <a:ext cx="3056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News Cycle" panose="02000503000000000000" pitchFamily="2" charset="2"/>
              </a:rPr>
              <a:t>Einführung</a:t>
            </a:r>
          </a:p>
          <a:p>
            <a:endParaRPr lang="de-DE" dirty="0">
              <a:latin typeface="News Cycle" panose="02000503000000000000" pitchFamily="2" charset="2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C453801-784E-D79A-AA5C-B326A324E38F}"/>
              </a:ext>
            </a:extLst>
          </p:cNvPr>
          <p:cNvSpPr txBox="1"/>
          <p:nvPr/>
        </p:nvSpPr>
        <p:spPr>
          <a:xfrm>
            <a:off x="4821381" y="684286"/>
            <a:ext cx="2802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News Cycle" panose="02000503000000000000" pitchFamily="2" charset="2"/>
              </a:rPr>
              <a:t>Projekt 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EE59BD-104D-2855-99A9-C71A74BBB2B3}"/>
              </a:ext>
            </a:extLst>
          </p:cNvPr>
          <p:cNvSpPr txBox="1"/>
          <p:nvPr/>
        </p:nvSpPr>
        <p:spPr>
          <a:xfrm>
            <a:off x="8894618" y="689127"/>
            <a:ext cx="2817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News Cycle" panose="02000503000000000000" pitchFamily="2" charset="2"/>
              </a:rPr>
              <a:t>Projekt 2</a:t>
            </a:r>
            <a:endParaRPr lang="de-DE" dirty="0">
              <a:latin typeface="News Cycle" panose="02000503000000000000" pitchFamily="2" charset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2C460A-EA36-1E2A-6628-9EA884B5A6BF}"/>
              </a:ext>
            </a:extLst>
          </p:cNvPr>
          <p:cNvSpPr txBox="1"/>
          <p:nvPr/>
        </p:nvSpPr>
        <p:spPr>
          <a:xfrm>
            <a:off x="472368" y="1930503"/>
            <a:ext cx="3056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Kick-Off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Einführung und 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Rahmenbedingungen</a:t>
            </a: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von 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DBD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Grundlage der Arbeit mit 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R/</a:t>
            </a:r>
            <a:r>
              <a:rPr lang="de-DE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RStudio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 Kurs</a:t>
            </a:r>
          </a:p>
          <a:p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endParaRPr lang="de-DE" sz="2000" dirty="0">
              <a:latin typeface="News Cycle" panose="02000503000000000000" pitchFamily="2" charset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37C124D-F6D5-9CE7-76FF-59E1990E89AC}"/>
              </a:ext>
            </a:extLst>
          </p:cNvPr>
          <p:cNvSpPr txBox="1"/>
          <p:nvPr/>
        </p:nvSpPr>
        <p:spPr>
          <a:xfrm>
            <a:off x="4567971" y="1930503"/>
            <a:ext cx="3056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Beobachtung &amp; Analyse von 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schriftlichen </a:t>
            </a:r>
            <a:r>
              <a:rPr lang="de-DE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Social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Inhalten </a:t>
            </a: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(z.B. Posts und/oder Hashtags) mit Hilfe </a:t>
            </a:r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verschiedener Methoden </a:t>
            </a:r>
            <a:r>
              <a:rPr lang="de-DE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(z.B. Topic Modeling, Sentiment Analyse etc.)</a:t>
            </a:r>
          </a:p>
          <a:p>
            <a:endParaRPr lang="de-DE" sz="2000" dirty="0">
              <a:latin typeface="News Cycle" panose="02000503000000000000" pitchFamily="2" charset="2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47A83F-2BB6-97E2-B748-DD0F1DE5AE5C}"/>
              </a:ext>
            </a:extLst>
          </p:cNvPr>
          <p:cNvSpPr txBox="1"/>
          <p:nvPr/>
        </p:nvSpPr>
        <p:spPr>
          <a:xfrm>
            <a:off x="8663578" y="1930503"/>
            <a:ext cx="305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Erhebung, Verarbeitung und Auswertung von </a:t>
            </a:r>
            <a:r>
              <a:rPr lang="de-DE" sz="2000" b="1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Logging</a:t>
            </a:r>
            <a:r>
              <a:rPr lang="de-DE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-Daten</a:t>
            </a:r>
            <a:r>
              <a:rPr lang="de-DE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 sowie deren </a:t>
            </a:r>
            <a:r>
              <a:rPr lang="de-DE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Verknüpfung mit Umfragedaten</a:t>
            </a:r>
            <a:endParaRPr lang="de-DE" sz="2000" dirty="0">
              <a:solidFill>
                <a:schemeClr val="bg1"/>
              </a:solidFill>
              <a:latin typeface="News Cycle" panose="02000503000000000000" pitchFamily="2" charset="2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E59992D9-519D-A887-DFD0-E11745C0C00B}"/>
              </a:ext>
            </a:extLst>
          </p:cNvPr>
          <p:cNvSpPr/>
          <p:nvPr/>
        </p:nvSpPr>
        <p:spPr>
          <a:xfrm>
            <a:off x="110394" y="5787187"/>
            <a:ext cx="11971212" cy="720000"/>
          </a:xfrm>
          <a:prstGeom prst="roundRect">
            <a:avLst/>
          </a:prstGeom>
          <a:solidFill>
            <a:srgbClr val="0431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5D4993-4735-6AD9-FA54-E7F39B66E503}"/>
              </a:ext>
            </a:extLst>
          </p:cNvPr>
          <p:cNvSpPr txBox="1"/>
          <p:nvPr/>
        </p:nvSpPr>
        <p:spPr>
          <a:xfrm>
            <a:off x="4443199" y="5844259"/>
            <a:ext cx="246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  <a:latin typeface="News Cycle" panose="02000503000000000000" pitchFamily="2" charset="2"/>
              </a:rPr>
              <a:t>Arbeiten mit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197256E-1758-27DB-495C-5E5AFACA7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859" y="5685125"/>
            <a:ext cx="997792" cy="997792"/>
          </a:xfrm>
          <a:prstGeom prst="rect">
            <a:avLst/>
          </a:prstGeom>
        </p:spPr>
      </p:pic>
      <p:pic>
        <p:nvPicPr>
          <p:cNvPr id="19" name="Grafik 18" descr="Smartphone mit einfarbiger Füllung">
            <a:extLst>
              <a:ext uri="{FF2B5EF4-FFF2-40B4-BE49-F238E27FC236}">
                <a16:creationId xmlns:a16="http://schemas.microsoft.com/office/drawing/2014/main" id="{EBFDD510-9E46-A49B-A8FB-29AEDF87E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2451" y="684286"/>
            <a:ext cx="720000" cy="720000"/>
          </a:xfrm>
          <a:prstGeom prst="rect">
            <a:avLst/>
          </a:prstGeom>
        </p:spPr>
      </p:pic>
      <p:pic>
        <p:nvPicPr>
          <p:cNvPr id="21" name="Grafik 20" descr="Chatblase mit einfarbiger Füllung">
            <a:extLst>
              <a:ext uri="{FF2B5EF4-FFF2-40B4-BE49-F238E27FC236}">
                <a16:creationId xmlns:a16="http://schemas.microsoft.com/office/drawing/2014/main" id="{1515B04B-A916-4593-E676-90028A3F5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1102" y="684286"/>
            <a:ext cx="720000" cy="720000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586B626D-9301-A3F6-0C30-1A9B90DBBE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2157" y="70900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2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Macintosh PowerPoint</Application>
  <PresentationFormat>Breitbild</PresentationFormat>
  <Paragraphs>18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News Cycle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Adrian, Christoph</dc:creator>
  <cp:lastModifiedBy>Adrian, Christoph</cp:lastModifiedBy>
  <cp:revision>13</cp:revision>
  <dcterms:created xsi:type="dcterms:W3CDTF">2023-10-22T08:36:17Z</dcterms:created>
  <dcterms:modified xsi:type="dcterms:W3CDTF">2023-10-24T11:07:15Z</dcterms:modified>
</cp:coreProperties>
</file>