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32"/>
  </p:notesMasterIdLst>
  <p:sldIdLst>
    <p:sldId id="260" r:id="rId2"/>
    <p:sldId id="258" r:id="rId3"/>
    <p:sldId id="348" r:id="rId4"/>
    <p:sldId id="345" r:id="rId5"/>
    <p:sldId id="262" r:id="rId6"/>
    <p:sldId id="312" r:id="rId7"/>
    <p:sldId id="347" r:id="rId8"/>
    <p:sldId id="351" r:id="rId9"/>
    <p:sldId id="352" r:id="rId10"/>
    <p:sldId id="353" r:id="rId11"/>
    <p:sldId id="346" r:id="rId12"/>
    <p:sldId id="354" r:id="rId13"/>
    <p:sldId id="355" r:id="rId14"/>
    <p:sldId id="356" r:id="rId15"/>
    <p:sldId id="357" r:id="rId16"/>
    <p:sldId id="358" r:id="rId17"/>
    <p:sldId id="349" r:id="rId18"/>
    <p:sldId id="359" r:id="rId19"/>
    <p:sldId id="360" r:id="rId20"/>
    <p:sldId id="350" r:id="rId21"/>
    <p:sldId id="361" r:id="rId22"/>
    <p:sldId id="363" r:id="rId23"/>
    <p:sldId id="364" r:id="rId24"/>
    <p:sldId id="365" r:id="rId25"/>
    <p:sldId id="370" r:id="rId26"/>
    <p:sldId id="369" r:id="rId27"/>
    <p:sldId id="371" r:id="rId28"/>
    <p:sldId id="372" r:id="rId29"/>
    <p:sldId id="291" r:id="rId30"/>
    <p:sldId id="261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Vidalok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F281BA-7005-477B-A3BD-2D0995FAAE92}">
          <p14:sldIdLst>
            <p14:sldId id="260"/>
            <p14:sldId id="258"/>
            <p14:sldId id="348"/>
            <p14:sldId id="345"/>
            <p14:sldId id="262"/>
            <p14:sldId id="312"/>
            <p14:sldId id="347"/>
            <p14:sldId id="351"/>
            <p14:sldId id="352"/>
            <p14:sldId id="353"/>
            <p14:sldId id="346"/>
            <p14:sldId id="354"/>
            <p14:sldId id="355"/>
            <p14:sldId id="356"/>
            <p14:sldId id="357"/>
            <p14:sldId id="358"/>
            <p14:sldId id="349"/>
            <p14:sldId id="359"/>
            <p14:sldId id="360"/>
            <p14:sldId id="350"/>
            <p14:sldId id="361"/>
            <p14:sldId id="363"/>
            <p14:sldId id="364"/>
            <p14:sldId id="365"/>
            <p14:sldId id="370"/>
            <p14:sldId id="369"/>
            <p14:sldId id="371"/>
            <p14:sldId id="372"/>
            <p14:sldId id="29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25CCD-B622-4644-9F92-C8B629A407D2}">
  <a:tblStyle styleId="{BAF25CCD-B622-4644-9F92-C8B629A40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8" autoAdjust="0"/>
    <p:restoredTop sz="72346" autoAdjust="0"/>
  </p:normalViewPr>
  <p:slideViewPr>
    <p:cSldViewPr snapToGrid="0">
      <p:cViewPr varScale="1">
        <p:scale>
          <a:sx n="154" d="100"/>
          <a:sy n="154" d="100"/>
        </p:scale>
        <p:origin x="19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/>
              <a:t>EXPLIQUER LES SURFACES OAR TYPE D’USAGE</a:t>
            </a:r>
          </a:p>
        </p:txBody>
      </p:sp>
    </p:spTree>
    <p:extLst>
      <p:ext uri="{BB962C8B-B14F-4D97-AF65-F5344CB8AC3E}">
        <p14:creationId xmlns:p14="http://schemas.microsoft.com/office/powerpoint/2010/main" val="176506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084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3567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Distribution -&gt; imputation par KNN pour éviter un pic par imputation d’une valeur unique</a:t>
            </a:r>
          </a:p>
        </p:txBody>
      </p:sp>
    </p:spTree>
    <p:extLst>
      <p:ext uri="{BB962C8B-B14F-4D97-AF65-F5344CB8AC3E}">
        <p14:creationId xmlns:p14="http://schemas.microsoft.com/office/powerpoint/2010/main" val="726869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 Second et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ThirdUsages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ont une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majoritée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"None"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car la plupart des bâtiments ont un seul usage.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576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 deux variables à expliquer sont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correlées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avec de nombreuses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notamment: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Correlation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positive avec toutes les surfaces (dont parking/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outside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et particulièrement forte avec la surface du type d'usage principal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Correlation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positive avec le nombre d'étages, mais pas avec le nombre de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batiment</a:t>
            </a:r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Corrélation positive logique avec les différentes énergies et leur somme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ENERGYSTARScore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n'est pas fortement corrélée avec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SiteEnergyUse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(variable à prédire), ce qui est surprenant car l'utilisation en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energie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rentre en compte lors de son calcul (potentiel data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leakage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si on utilise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ENERGYSTARScore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pour prédire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SiteEnergyUse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 nombreuses corrélations logiques, comme par exemple: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 surfaces sont toutes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correlées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entre-elles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La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correlation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négative et forte entre la consommation/proportion de gaz et d'électricité suggère qu'un type d'énergie se soustrait à l'autre dans la plupart des cas.</a:t>
            </a:r>
          </a:p>
        </p:txBody>
      </p:sp>
    </p:spTree>
    <p:extLst>
      <p:ext uri="{BB962C8B-B14F-4D97-AF65-F5344CB8AC3E}">
        <p14:creationId xmlns:p14="http://schemas.microsoft.com/office/powerpoint/2010/main" val="3539535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Université, hôpitaux et médical, laboratoires, et plus généralement des bâtiments qu’on peut imaginer assez grand émettent et consomment plus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Concernant la localisation: on a juste plus de bâtiments émetteurs/consommateurs en centre ville: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C’est plutôt la taille et l’usage du bâtiment qui est corrélée avec sa position.</a:t>
            </a:r>
          </a:p>
        </p:txBody>
      </p:sp>
    </p:spTree>
    <p:extLst>
      <p:ext uri="{BB962C8B-B14F-4D97-AF65-F5344CB8AC3E}">
        <p14:creationId xmlns:p14="http://schemas.microsoft.com/office/powerpoint/2010/main" val="9124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1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1" dirty="0"/>
              <a:t>Pas de proportions d’énergies  comme suggéré dans l’énoncé = data </a:t>
            </a:r>
            <a:r>
              <a:rPr lang="fr-FR" b="1" dirty="0" err="1"/>
              <a:t>leakage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18201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854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58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10936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76318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Expliquer la fonction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Outputs en plus de ce tableau: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-- Liste des </a:t>
            </a:r>
            <a:r>
              <a:rPr lang="fr-FR" b="0" dirty="0" err="1"/>
              <a:t>features</a:t>
            </a: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-- Autres métriques d’évaluation: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Erreur moyenne au carré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fr-FR" b="0" dirty="0"/>
              <a:t>Erreur moyenne absolue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fr-FR" b="0" dirty="0"/>
              <a:t>Erreur moyenne absolue en pourcentage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fr-FR" b="0" dirty="0"/>
              <a:t>R²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fr-FR" b="0" dirty="0"/>
              <a:t>Temps d’entrainement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Meilleurs modèles au regard de l’erreur moyenne absolue: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ym typeface="Wingdings" panose="05000000000000000000" pitchFamily="2" charset="2"/>
              </a:rPr>
              <a:t> MAE car moins sensible aux </a:t>
            </a:r>
            <a:r>
              <a:rPr lang="fr-FR" b="1" dirty="0" err="1">
                <a:sym typeface="Wingdings" panose="05000000000000000000" pitchFamily="2" charset="2"/>
              </a:rPr>
              <a:t>outliers</a:t>
            </a:r>
            <a:r>
              <a:rPr lang="fr-FR" b="1" dirty="0">
                <a:sym typeface="Wingdings" panose="05000000000000000000" pitchFamily="2" charset="2"/>
              </a:rPr>
              <a:t> (grandes valeurs) comparée à l’erreur moyenne au carré</a:t>
            </a:r>
            <a:endParaRPr lang="fr-FR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Ridge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Toujours avec log-transformation des </a:t>
            </a:r>
            <a:r>
              <a:rPr lang="fr-FR" b="0" dirty="0" err="1"/>
              <a:t>features</a:t>
            </a:r>
            <a:r>
              <a:rPr lang="fr-FR" b="0" dirty="0"/>
              <a:t> distribuées log-normalement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Puis </a:t>
            </a:r>
            <a:r>
              <a:rPr lang="fr-FR" b="0" dirty="0" err="1"/>
              <a:t>XGBoost</a:t>
            </a:r>
            <a:endParaRPr lang="fr-FR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Régression linéaire en bas de tableau (ordre de grandeur supérieur de l’erreur absolue)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2961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Variables retenues: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 err="1"/>
              <a:t>Dummies</a:t>
            </a:r>
            <a:r>
              <a:rPr lang="fr-FR" b="0" dirty="0"/>
              <a:t> (+ d’un étage, </a:t>
            </a:r>
            <a:r>
              <a:rPr lang="fr-FR" b="0" dirty="0" err="1"/>
              <a:t>batiment</a:t>
            </a:r>
            <a:r>
              <a:rPr lang="fr-FR" b="0" dirty="0"/>
              <a:t>, a un parking)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Usage principal (OHE) et la surface, + d’un usage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 err="1"/>
              <a:t>ENERGYSTARScore</a:t>
            </a:r>
            <a:endParaRPr lang="fr-FR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 b="1" dirty="0"/>
              <a:t>Paramètre alpha : </a:t>
            </a:r>
            <a:r>
              <a:rPr lang="fr-FR" b="1" u="sng" dirty="0"/>
              <a:t>1,25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 b="1" u="none" dirty="0"/>
              <a:t>Analyse des erreurs: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u="none" dirty="0"/>
              <a:t>Distribution similaire des erreurs entre le train set et le set de validation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u="none" dirty="0"/>
              <a:t>Distribution proche d’une distribution normale au regard du QQ-plot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1" u="non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1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 b="1" u="none" dirty="0"/>
              <a:t>Erreur moyenne absolue: environ 1 Tonne de C02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b="1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 b="1" u="none" dirty="0"/>
              <a:t>R²: 57% de la variance expliquée </a:t>
            </a:r>
          </a:p>
        </p:txBody>
      </p:sp>
    </p:spTree>
    <p:extLst>
      <p:ext uri="{BB962C8B-B14F-4D97-AF65-F5344CB8AC3E}">
        <p14:creationId xmlns:p14="http://schemas.microsoft.com/office/powerpoint/2010/main" val="2698844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Choix de chercher de meilleurs hyperparamètres pour </a:t>
            </a:r>
            <a:r>
              <a:rPr lang="fr-FR" b="0" dirty="0" err="1"/>
              <a:t>XGBoost</a:t>
            </a:r>
            <a:r>
              <a:rPr lang="fr-FR" b="0" dirty="0"/>
              <a:t> pour 2 raisons: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Erreur moyenne absolues similaire a la </a:t>
            </a:r>
            <a:r>
              <a:rPr lang="fr-FR" b="0" dirty="0" err="1"/>
              <a:t>regression</a:t>
            </a:r>
            <a:r>
              <a:rPr lang="fr-FR" b="0" dirty="0"/>
              <a:t> Ridge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dirty="0"/>
              <a:t>Plus d’hyperparamètres à </a:t>
            </a:r>
            <a:r>
              <a:rPr lang="fr-FR" b="0" dirty="0" err="1"/>
              <a:t>tunner</a:t>
            </a:r>
            <a:r>
              <a:rPr lang="fr-FR" b="0" dirty="0"/>
              <a:t>, et potentiellement plus de gain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Hyperparamètres testés: plus bas que les paramètres par défaut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-&gt; Surapprentissage: cf. R² entre le set d’entrainement et de 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0" dirty="0"/>
              <a:t>MAE plus basse sur le training set, plus haute sur le set de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u="sng" dirty="0">
                <a:sym typeface="Wingdings" panose="05000000000000000000" pitchFamily="2" charset="2"/>
              </a:rPr>
              <a:t> </a:t>
            </a:r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On sélectionne la Régression Ridge comme modèle</a:t>
            </a:r>
            <a:endParaRPr lang="fr-FR" b="1" u="sng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327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93946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23656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fr-FR" b="1" i="0" u="non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Modèle performe mal sur les bâtiments autonomes ou ayant une consommation d’énergie basse</a:t>
            </a:r>
          </a:p>
          <a:p>
            <a:pPr marL="158750" indent="0" algn="l">
              <a:buNone/>
            </a:pPr>
            <a:endParaRPr lang="fr-FR" b="1" i="0" u="sng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58750" indent="0" algn="l">
              <a:buNone/>
            </a:pPr>
            <a:endParaRPr lang="fr-FR" b="1" i="0" u="sng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58750" indent="0" algn="l">
              <a:buNone/>
            </a:pPr>
            <a:endParaRPr lang="fr-FR" b="1" i="0" u="sng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58750" indent="0" algn="l">
              <a:buNone/>
            </a:pPr>
            <a:endParaRPr lang="fr-FR" b="1" i="0" u="sng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58750" indent="0" algn="l">
              <a:buNone/>
            </a:pPr>
            <a:r>
              <a:rPr lang="fr-FR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CONCLUSION SUR LES PERFORMANCES DES MODELES</a:t>
            </a:r>
          </a:p>
          <a:p>
            <a:pPr algn="l"/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Sur ces deux problèmes de prédiction, et avec du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engineering (</a:t>
            </a:r>
            <a:r>
              <a:rPr lang="fr-F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log-transformation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l</a:t>
            </a:r>
            <a:r>
              <a:rPr lang="fr-F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régression Ridge performe mieux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que des modèles ensemblistes non linéaires tels qu'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fr-FR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fr-F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tendance à surapprendre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le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dataset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et cela même en limitant certains paramètres et en utilisant de la régularisation.</a:t>
            </a:r>
          </a:p>
          <a:p>
            <a:pPr algn="l"/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fine, </a:t>
            </a:r>
            <a:r>
              <a:rPr lang="fr-F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aucun modèle n'offre de très bonnes performances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que ce soit en termes d'erreur ou de variance expliquée (environ 50% sur le test set au mieux).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0713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264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Périmètres = </a:t>
            </a:r>
            <a:r>
              <a:rPr lang="fr-FR" b="1" dirty="0"/>
              <a:t>Bâtiments hors d’usage d’habitation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4329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22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398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Usetypes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et type de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batiment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on garde uniquement le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LargestUseType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pour la modélisation, car il est associé à la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vairable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surface qui est la plus corrélée avec les variables à expliquer.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 garde tous les usages pour l’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anaylse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exploratoire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34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Harmonisation des catégories: </a:t>
            </a:r>
            <a:r>
              <a:rPr lang="fr-FR" b="0" dirty="0"/>
              <a:t>correction des dénominations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/>
              <a:t>Outliers</a:t>
            </a:r>
            <a:r>
              <a:rPr lang="fr-FR" b="1" dirty="0"/>
              <a:t>: </a:t>
            </a:r>
            <a:r>
              <a:rPr lang="fr-FR" b="0" dirty="0"/>
              <a:t> comporte des valeurs extrêmes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Valeurs incohérentes: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Valeur négatives: </a:t>
            </a:r>
            <a:r>
              <a:rPr lang="fr-FR" b="0" dirty="0" err="1"/>
              <a:t>eg</a:t>
            </a:r>
            <a:r>
              <a:rPr lang="fr-FR" b="0" dirty="0"/>
              <a:t>. Emissions de C02 négatives -&gt; supprime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Addition des surfaces par type d’usage &gt; surface totale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Addition des types d’énergies &gt; consommation </a:t>
            </a:r>
            <a:r>
              <a:rPr lang="fr-FR" b="0" dirty="0" err="1"/>
              <a:t>totalse</a:t>
            </a:r>
            <a:endParaRPr lang="fr-FR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Surface intérieure &gt; surface totale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>
                <a:sym typeface="Wingdings" panose="05000000000000000000" pitchFamily="2" charset="2"/>
              </a:rPr>
              <a:t> beaucoup d’observations, mais différences très minimes -&gt; arrondi? -&gt; on les garde, sinon </a:t>
            </a:r>
            <a:r>
              <a:rPr lang="fr-FR" b="0" dirty="0" err="1">
                <a:sym typeface="Wingdings" panose="05000000000000000000" pitchFamily="2" charset="2"/>
              </a:rPr>
              <a:t>dataset</a:t>
            </a:r>
            <a:r>
              <a:rPr lang="fr-FR" b="0" dirty="0">
                <a:sym typeface="Wingdings" panose="05000000000000000000" pitchFamily="2" charset="2"/>
              </a:rPr>
              <a:t> avec très peu de données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61676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F0965-1925-44B8-8222-32694B7AF4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80463" y="4965700"/>
            <a:ext cx="215900" cy="1174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59" r:id="rId5"/>
    <p:sldLayoutId id="2147483661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ity-of-seattle/sea-building-energy-benchmarking#2015-building-energy-benchmarking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70804" y="1466196"/>
            <a:ext cx="4306547" cy="167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2"/>
                </a:solidFill>
                <a:latin typeface="+mj-lt"/>
              </a:rPr>
              <a:t>Anticipez les besoins en consommation électrique de bâtiments</a:t>
            </a:r>
          </a:p>
        </p:txBody>
      </p:sp>
      <p:sp>
        <p:nvSpPr>
          <p:cNvPr id="5" name="Google Shape;299;p42">
            <a:extLst>
              <a:ext uri="{FF2B5EF4-FFF2-40B4-BE49-F238E27FC236}">
                <a16:creationId xmlns:a16="http://schemas.microsoft.com/office/drawing/2014/main" id="{93D63416-F120-4F96-A4E1-F18EC2AB0A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021" y="4136562"/>
            <a:ext cx="3256275" cy="716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Nicolas FAUCONNIER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Parcours Ingénieur ML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31/01/2022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Google Shape;262;p38">
            <a:extLst>
              <a:ext uri="{FF2B5EF4-FFF2-40B4-BE49-F238E27FC236}">
                <a16:creationId xmlns:a16="http://schemas.microsoft.com/office/drawing/2014/main" id="{936B529E-77ED-49BA-BD1B-A73E11451984}"/>
              </a:ext>
            </a:extLst>
          </p:cNvPr>
          <p:cNvSpPr txBox="1">
            <a:spLocks/>
          </p:cNvSpPr>
          <p:nvPr/>
        </p:nvSpPr>
        <p:spPr>
          <a:xfrm>
            <a:off x="1488943" y="3531152"/>
            <a:ext cx="332215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r-FR" sz="2400" dirty="0">
                <a:latin typeface="+mj-lt"/>
              </a:rPr>
              <a:t>Soutenance de projet</a:t>
            </a:r>
          </a:p>
        </p:txBody>
      </p:sp>
      <p:pic>
        <p:nvPicPr>
          <p:cNvPr id="1026" name="Picture 2" descr="Logo seattle">
            <a:hlinkClick r:id="rId3"/>
            <a:extLst>
              <a:ext uri="{FF2B5EF4-FFF2-40B4-BE49-F238E27FC236}">
                <a16:creationId xmlns:a16="http://schemas.microsoft.com/office/drawing/2014/main" id="{4D945E34-9E4A-4427-873E-E5DD1454C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59" y="1466081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Data Cleaning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Surfaces par type d’usage: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Fill par 0 des usages 2 et 3 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création de la catégorie « None » quand </a:t>
            </a:r>
            <a:r>
              <a:rPr lang="fr-FR" sz="1800" dirty="0" err="1">
                <a:latin typeface="+mj-lt"/>
              </a:rPr>
              <a:t>XLargestUsage</a:t>
            </a:r>
            <a:r>
              <a:rPr lang="fr-FR" sz="1800" dirty="0">
                <a:latin typeface="+mj-lt"/>
              </a:rPr>
              <a:t> = NaN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Suppression de l’année 2015: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Valeurs quasi-identiques avec 2016, et constitue presque la totalité des observations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Pas de déséquilibre dans le training pour les quelques observations uniques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  <a:sym typeface="Wingdings" panose="05000000000000000000" pitchFamily="2" charset="2"/>
              </a:rPr>
              <a:t> 1622 observations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(</a:t>
            </a:r>
            <a:r>
              <a:rPr lang="fr-FR" sz="1800" i="1" dirty="0">
                <a:latin typeface="+mj-lt"/>
              </a:rPr>
              <a:t>Nb. Pas de doublons sur la même année</a:t>
            </a:r>
            <a:r>
              <a:rPr lang="fr-FR" sz="1800" dirty="0">
                <a:latin typeface="+mj-lt"/>
              </a:rPr>
              <a:t>)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93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5153" y="2518857"/>
            <a:ext cx="8713694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Analyse exploratoire</a:t>
            </a:r>
            <a:endParaRPr dirty="0">
              <a:latin typeface="+mj-lt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</a:t>
            </a:r>
            <a:endParaRPr dirty="0">
              <a:latin typeface="+mj-lt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Analyse univariée et multivariée</a:t>
            </a:r>
          </a:p>
        </p:txBody>
      </p:sp>
    </p:spTree>
    <p:extLst>
      <p:ext uri="{BB962C8B-B14F-4D97-AF65-F5344CB8AC3E}">
        <p14:creationId xmlns:p14="http://schemas.microsoft.com/office/powerpoint/2010/main" val="30262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Analyse univariée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 Beaucoup de variables quantitatives ont une majorité de valeur proche de zéro: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Notamment les variables à prédire: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Considération de la log-transformation</a:t>
            </a:r>
          </a:p>
          <a:p>
            <a:endParaRPr lang="fr-FR" sz="18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BD7020-9408-4FE4-AC0C-67C450B9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936"/>
            <a:ext cx="9144000" cy="22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3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Analyse univariée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313994" y="2339902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3A75D3-7746-420F-8884-B802EB53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73" y="2819349"/>
            <a:ext cx="9606054" cy="23241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2C9BBE-16D1-4EC8-8594-A6E91F78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513587"/>
            <a:ext cx="9476966" cy="2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61;p38">
            <a:extLst>
              <a:ext uri="{FF2B5EF4-FFF2-40B4-BE49-F238E27FC236}">
                <a16:creationId xmlns:a16="http://schemas.microsoft.com/office/drawing/2014/main" id="{451A491E-6E52-45C6-9519-8BB47B40EDD6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2419370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Mais ce n’est pas le cas pour toutes les variables: 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i="1" dirty="0">
                <a:latin typeface="+mj-lt"/>
              </a:rPr>
              <a:t>(Nb. Aucune variable quantitative n’est normalement distribuée)</a:t>
            </a:r>
          </a:p>
        </p:txBody>
      </p:sp>
    </p:spTree>
    <p:extLst>
      <p:ext uri="{BB962C8B-B14F-4D97-AF65-F5344CB8AC3E}">
        <p14:creationId xmlns:p14="http://schemas.microsoft.com/office/powerpoint/2010/main" val="301844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Analyse univariée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130188" y="823068"/>
            <a:ext cx="4798951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Aucune variable catégorielle n’est également distribuée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64BB7D-49D5-4A08-A764-9CCF9326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271810"/>
            <a:ext cx="4798952" cy="48818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9ED749-CA45-4BDD-98C1-0C125915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7" y="1418157"/>
            <a:ext cx="26590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4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Analyse bivariée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8" y="866900"/>
            <a:ext cx="3960845" cy="39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Les deux variables à expliquer sont corrélées avec de nombreuses </a:t>
            </a:r>
            <a:r>
              <a:rPr lang="fr-FR" sz="1800" dirty="0" err="1">
                <a:latin typeface="+mj-lt"/>
              </a:rPr>
              <a:t>features</a:t>
            </a:r>
            <a:r>
              <a:rPr lang="fr-FR" sz="1800" dirty="0">
                <a:latin typeface="+mj-lt"/>
              </a:rPr>
              <a:t>.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La corrélation négative et forte entre la consommation/proportion de gaz et d'électricité suggère qu'un type d'énergie se soustrait à l'autre dans la plupart des cas.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DBD45E3-4319-4238-B5DC-11DDB7B5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23" y="294199"/>
            <a:ext cx="4689344" cy="48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Analyse bivariée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8" y="866900"/>
            <a:ext cx="9048222" cy="39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Le type d’usage semble avoir un lien avec les variables à expliquer, pas la localisation: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90D412-8B4E-46AD-8BD7-E6A2DC0B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0160"/>
            <a:ext cx="4214064" cy="34330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7F00268-889C-4E17-A88D-1751552A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445" y="1259316"/>
            <a:ext cx="5019556" cy="34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5153" y="2518857"/>
            <a:ext cx="8713694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latin typeface="+mj-lt"/>
              </a:rPr>
              <a:t>Feature</a:t>
            </a:r>
            <a:r>
              <a:rPr lang="fr-FR" dirty="0">
                <a:latin typeface="+mj-lt"/>
              </a:rPr>
              <a:t> Engineering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4.</a:t>
            </a:r>
            <a:endParaRPr dirty="0">
              <a:latin typeface="+mj-lt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5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Création de nouvelles variables et pipeline de pré-</a:t>
            </a:r>
            <a:r>
              <a:rPr lang="fr-FR" dirty="0" err="1">
                <a:latin typeface="+mj-lt"/>
              </a:rPr>
              <a:t>processing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482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294199"/>
            <a:ext cx="60360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Création de nouvelles variables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Pivot des types d’usages (et déduction du 4ème usage le plus important quand c’est possible)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Age de la propriété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Variables </a:t>
            </a:r>
            <a:r>
              <a:rPr lang="fr-FR" sz="1800" dirty="0" err="1">
                <a:latin typeface="+mj-lt"/>
              </a:rPr>
              <a:t>Dummies</a:t>
            </a:r>
            <a:r>
              <a:rPr lang="fr-FR" sz="1800" dirty="0"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Plus d’un bâtiment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Plus d’un étage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Plus d’un usage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Possède un parking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92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294199"/>
            <a:ext cx="60360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Pipeline de pré-processing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 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Log-transformation des variables cibles en dehors du pipeline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B2F5CF-AD77-495E-A831-36202128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21" y="1198277"/>
            <a:ext cx="667795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2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Plan</a:t>
            </a:r>
            <a:endParaRPr dirty="0">
              <a:latin typeface="+mj-lt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0" y="196034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Problématique</a:t>
            </a:r>
            <a:endParaRPr dirty="0">
              <a:latin typeface="+mj-lt"/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3191841" y="196034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 Cleaning</a:t>
            </a:r>
            <a:endParaRPr dirty="0">
              <a:latin typeface="+mj-lt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3191841" y="227252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Nettoyage et pré-sélection des données</a:t>
            </a:r>
            <a:endParaRPr dirty="0">
              <a:latin typeface="+mj-lt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0" y="227252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Projet et missions</a:t>
            </a:r>
            <a:endParaRPr dirty="0">
              <a:latin typeface="+mj-lt"/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1295003" y="3730047"/>
            <a:ext cx="301336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Feature Engineering</a:t>
            </a:r>
            <a:endParaRPr dirty="0">
              <a:latin typeface="+mj-lt"/>
            </a:endParaRPr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1458995" y="4027055"/>
            <a:ext cx="2685379" cy="57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Création de nouvelles variables et p</a:t>
            </a:r>
            <a:r>
              <a:rPr lang="fr-FR" dirty="0" err="1">
                <a:latin typeface="+mj-lt"/>
              </a:rPr>
              <a:t>ipeline</a:t>
            </a:r>
            <a:r>
              <a:rPr lang="fr-FR" dirty="0">
                <a:latin typeface="+mj-lt"/>
              </a:rPr>
              <a:t> de pré-</a:t>
            </a:r>
            <a:r>
              <a:rPr lang="fr-FR" dirty="0" err="1">
                <a:latin typeface="+mj-lt"/>
              </a:rPr>
              <a:t>processing</a:t>
            </a:r>
            <a:endParaRPr dirty="0">
              <a:latin typeface="+mj-l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6109365" y="1962741"/>
            <a:ext cx="303463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Analyse exploratoire</a:t>
            </a:r>
            <a:endParaRPr dirty="0">
              <a:latin typeface="+mj-lt"/>
            </a:endParaRPr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6383683" y="227439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Analyse univariée et multivariée</a:t>
            </a:r>
            <a:endParaRPr dirty="0">
              <a:latin typeface="+mj-lt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723450" y="132100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1.</a:t>
            </a:r>
            <a:endParaRPr dirty="0">
              <a:latin typeface="+mj-lt"/>
            </a:endParaRPr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3915291" y="132100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</a:t>
            </a:r>
            <a:endParaRPr dirty="0">
              <a:latin typeface="+mj-lt"/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7107133" y="132100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</a:t>
            </a:r>
            <a:endParaRPr dirty="0">
              <a:latin typeface="+mj-lt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2282086" y="305869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4.</a:t>
            </a:r>
            <a:endParaRPr dirty="0">
              <a:latin typeface="+mj-lt"/>
            </a:endParaRPr>
          </a:p>
        </p:txBody>
      </p:sp>
      <p:sp>
        <p:nvSpPr>
          <p:cNvPr id="15" name="Google Shape;263;p38">
            <a:extLst>
              <a:ext uri="{FF2B5EF4-FFF2-40B4-BE49-F238E27FC236}">
                <a16:creationId xmlns:a16="http://schemas.microsoft.com/office/drawing/2014/main" id="{49B3476D-6B3C-49BD-A340-015E83C94697}"/>
              </a:ext>
            </a:extLst>
          </p:cNvPr>
          <p:cNvSpPr txBox="1">
            <a:spLocks/>
          </p:cNvSpPr>
          <p:nvPr/>
        </p:nvSpPr>
        <p:spPr>
          <a:xfrm>
            <a:off x="4750477" y="3726194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fr-FR" dirty="0">
                <a:latin typeface="+mj-lt"/>
              </a:rPr>
              <a:t>Modélisation</a:t>
            </a:r>
          </a:p>
        </p:txBody>
      </p:sp>
      <p:sp>
        <p:nvSpPr>
          <p:cNvPr id="16" name="Google Shape;264;p38">
            <a:extLst>
              <a:ext uri="{FF2B5EF4-FFF2-40B4-BE49-F238E27FC236}">
                <a16:creationId xmlns:a16="http://schemas.microsoft.com/office/drawing/2014/main" id="{5228B98B-ACE2-4638-AEB0-5601A92083BF}"/>
              </a:ext>
            </a:extLst>
          </p:cNvPr>
          <p:cNvSpPr txBox="1">
            <a:spLocks/>
          </p:cNvSpPr>
          <p:nvPr/>
        </p:nvSpPr>
        <p:spPr>
          <a:xfrm>
            <a:off x="4594144" y="4004367"/>
            <a:ext cx="279876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fr-FR" dirty="0">
                <a:latin typeface="+mj-lt"/>
              </a:rPr>
              <a:t>Entrainement et évaluation des modèles</a:t>
            </a:r>
          </a:p>
        </p:txBody>
      </p:sp>
      <p:sp>
        <p:nvSpPr>
          <p:cNvPr id="17" name="Google Shape;271;p38">
            <a:extLst>
              <a:ext uri="{FF2B5EF4-FFF2-40B4-BE49-F238E27FC236}">
                <a16:creationId xmlns:a16="http://schemas.microsoft.com/office/drawing/2014/main" id="{34A581AD-06DA-439E-9CFF-6D9DACEB34AD}"/>
              </a:ext>
            </a:extLst>
          </p:cNvPr>
          <p:cNvSpPr txBox="1">
            <a:spLocks/>
          </p:cNvSpPr>
          <p:nvPr/>
        </p:nvSpPr>
        <p:spPr>
          <a:xfrm>
            <a:off x="5473927" y="305629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latin typeface="+mj-lt"/>
              </a:rPr>
              <a:t>5.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5153" y="2518857"/>
            <a:ext cx="8713694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Modélisation</a:t>
            </a:r>
            <a:endParaRPr dirty="0">
              <a:latin typeface="+mj-lt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5.</a:t>
            </a:r>
            <a:endParaRPr dirty="0">
              <a:latin typeface="+mj-lt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>
                <a:latin typeface="+mj-lt"/>
              </a:rPr>
              <a:t>Entrainement et évaluation des modèles</a:t>
            </a:r>
          </a:p>
        </p:txBody>
      </p:sp>
    </p:spTree>
    <p:extLst>
      <p:ext uri="{BB962C8B-B14F-4D97-AF65-F5344CB8AC3E}">
        <p14:creationId xmlns:p14="http://schemas.microsoft.com/office/powerpoint/2010/main" val="203802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294199"/>
            <a:ext cx="60360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Features et transformations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 err="1">
                <a:latin typeface="+mj-lt"/>
              </a:rPr>
              <a:t>Features</a:t>
            </a:r>
            <a:r>
              <a:rPr lang="fr-FR" sz="1800" dirty="0">
                <a:latin typeface="+mj-lt"/>
              </a:rPr>
              <a:t> en commun: Surface intérieure, âge de la propriété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Combinaisons de </a:t>
            </a:r>
            <a:r>
              <a:rPr lang="fr-FR" sz="1800" dirty="0" err="1">
                <a:latin typeface="+mj-lt"/>
              </a:rPr>
              <a:t>features</a:t>
            </a:r>
            <a:r>
              <a:rPr lang="fr-FR" sz="1800" dirty="0">
                <a:latin typeface="+mj-lt"/>
              </a:rPr>
              <a:t> testées: 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Nombre de bâtiments, d’étages et surface du parking </a:t>
            </a:r>
            <a:r>
              <a:rPr lang="fr-FR" sz="1800" u="sng" dirty="0">
                <a:latin typeface="+mj-lt"/>
              </a:rPr>
              <a:t>VS</a:t>
            </a:r>
            <a:r>
              <a:rPr lang="fr-FR" sz="1800" dirty="0">
                <a:latin typeface="+mj-lt"/>
              </a:rPr>
              <a:t>. leurs </a:t>
            </a:r>
            <a:r>
              <a:rPr lang="fr-FR" sz="1800" dirty="0" err="1">
                <a:latin typeface="+mj-lt"/>
              </a:rPr>
              <a:t>dummies</a:t>
            </a: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Longitude et latitude </a:t>
            </a:r>
            <a:r>
              <a:rPr lang="fr-FR" sz="1800" u="sng" dirty="0">
                <a:latin typeface="+mj-lt"/>
              </a:rPr>
              <a:t>VS</a:t>
            </a:r>
            <a:r>
              <a:rPr lang="fr-FR" sz="1800" dirty="0">
                <a:latin typeface="+mj-lt"/>
              </a:rPr>
              <a:t>. </a:t>
            </a:r>
            <a:r>
              <a:rPr lang="fr-FR" sz="1800" dirty="0" err="1">
                <a:latin typeface="+mj-lt"/>
              </a:rPr>
              <a:t>Neighborhood</a:t>
            </a: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 err="1">
                <a:latin typeface="+mj-lt"/>
              </a:rPr>
              <a:t>LargestUsage</a:t>
            </a:r>
            <a:r>
              <a:rPr lang="fr-FR" sz="1800" dirty="0">
                <a:latin typeface="+mj-lt"/>
              </a:rPr>
              <a:t>, sa surface et </a:t>
            </a:r>
            <a:r>
              <a:rPr lang="fr-FR" sz="1800" dirty="0" err="1">
                <a:latin typeface="+mj-lt"/>
              </a:rPr>
              <a:t>dummy</a:t>
            </a:r>
            <a:r>
              <a:rPr lang="fr-FR" sz="1800" dirty="0">
                <a:latin typeface="+mj-lt"/>
              </a:rPr>
              <a:t> plus d’un usage </a:t>
            </a:r>
            <a:r>
              <a:rPr lang="fr-FR" sz="1800" u="sng" dirty="0">
                <a:latin typeface="+mj-lt"/>
              </a:rPr>
              <a:t>VS</a:t>
            </a:r>
            <a:r>
              <a:rPr lang="fr-FR" sz="1800" dirty="0">
                <a:latin typeface="+mj-lt"/>
              </a:rPr>
              <a:t>. surfaces pivotées</a:t>
            </a:r>
          </a:p>
          <a:p>
            <a:pPr marL="285750" indent="-285750">
              <a:buFontTx/>
              <a:buChar char="-"/>
            </a:pPr>
            <a:r>
              <a:rPr lang="fr-FR" sz="1800" dirty="0" err="1">
                <a:latin typeface="+mj-lt"/>
              </a:rPr>
              <a:t>ENERGYSTARScore</a:t>
            </a:r>
            <a:r>
              <a:rPr lang="fr-FR" sz="1800" dirty="0">
                <a:latin typeface="+mj-lt"/>
              </a:rPr>
              <a:t>; avec </a:t>
            </a:r>
            <a:r>
              <a:rPr lang="fr-FR" sz="1800" u="sng" dirty="0">
                <a:latin typeface="+mj-lt"/>
              </a:rPr>
              <a:t>VS</a:t>
            </a:r>
            <a:r>
              <a:rPr lang="fr-FR" sz="1800" dirty="0">
                <a:latin typeface="+mj-lt"/>
              </a:rPr>
              <a:t>. Sans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Transformations:</a:t>
            </a:r>
          </a:p>
          <a:p>
            <a:pPr marL="285750" indent="-285750">
              <a:buFontTx/>
              <a:buChar char="-"/>
            </a:pPr>
            <a:r>
              <a:rPr lang="fr-FR" sz="1800" dirty="0" err="1">
                <a:latin typeface="+mj-lt"/>
              </a:rPr>
              <a:t>OneHotEncoding</a:t>
            </a: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 err="1">
                <a:latin typeface="+mj-lt"/>
              </a:rPr>
              <a:t>StandardScaler</a:t>
            </a: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Log-transformation (testé avec ou sans) puis </a:t>
            </a:r>
            <a:r>
              <a:rPr lang="fr-FR" sz="1800" dirty="0" err="1">
                <a:latin typeface="+mj-lt"/>
              </a:rPr>
              <a:t>StandardScaler</a:t>
            </a:r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84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294199"/>
            <a:ext cx="60360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Modèles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dirty="0">
                <a:latin typeface="+mj-lt"/>
              </a:rPr>
              <a:t>Regression </a:t>
            </a:r>
            <a:r>
              <a:rPr lang="en-US" sz="1800" dirty="0" err="1">
                <a:latin typeface="+mj-lt"/>
              </a:rPr>
              <a:t>linéaire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8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Baseline</a:t>
            </a:r>
          </a:p>
          <a:p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+mj-lt"/>
              </a:rPr>
              <a:t>Regression Ridge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+mj-lt"/>
              </a:rPr>
              <a:t>Regression Lasso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+mj-lt"/>
              </a:rPr>
              <a:t>Regression </a:t>
            </a:r>
            <a:r>
              <a:rPr lang="en-US" sz="1800" dirty="0" err="1">
                <a:latin typeface="+mj-lt"/>
              </a:rPr>
              <a:t>ElasticNet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+mj-lt"/>
              </a:rPr>
              <a:t>SVM</a:t>
            </a:r>
          </a:p>
          <a:p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+mj-lt"/>
              </a:rPr>
              <a:t>RandomForestRegressor</a:t>
            </a:r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+mj-lt"/>
              </a:rPr>
              <a:t>XGBRegressor</a:t>
            </a:r>
            <a:endParaRPr lang="en-US" sz="1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91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294199"/>
            <a:ext cx="9048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  <a:latin typeface="+mj-lt"/>
              </a:rPr>
              <a:t>GHGEmissions</a:t>
            </a:r>
            <a:r>
              <a:rPr lang="fr-FR" dirty="0">
                <a:solidFill>
                  <a:schemeClr val="accent1"/>
                </a:solidFill>
                <a:latin typeface="+mj-lt"/>
              </a:rPr>
              <a:t>: Recherche du meilleur modèle</a:t>
            </a: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7" y="785308"/>
            <a:ext cx="8921272" cy="406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Fonction testant toutes les combinaisons de </a:t>
            </a:r>
            <a:r>
              <a:rPr lang="fr-FR" sz="1800" dirty="0" err="1">
                <a:latin typeface="+mj-lt"/>
              </a:rPr>
              <a:t>Feature</a:t>
            </a:r>
            <a:r>
              <a:rPr lang="fr-FR" sz="1800" dirty="0">
                <a:latin typeface="+mj-lt"/>
              </a:rPr>
              <a:t> x Transformation x Modèle sur le training test (80% du </a:t>
            </a:r>
            <a:r>
              <a:rPr lang="fr-FR" sz="1800" dirty="0" err="1">
                <a:latin typeface="+mj-lt"/>
              </a:rPr>
              <a:t>dataset</a:t>
            </a:r>
            <a:r>
              <a:rPr lang="fr-FR" sz="1800" dirty="0">
                <a:latin typeface="+mj-lt"/>
              </a:rPr>
              <a:t>) par Cross-Validation (k=5)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F4B89F-A1D7-4BAB-9740-1587DB1C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771"/>
            <a:ext cx="9144000" cy="19105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61A905-55F9-419D-9430-D65254A92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3165"/>
            <a:ext cx="9144000" cy="1154783"/>
          </a:xfrm>
          <a:prstGeom prst="rect">
            <a:avLst/>
          </a:prstGeom>
        </p:spPr>
      </p:pic>
      <p:sp>
        <p:nvSpPr>
          <p:cNvPr id="12" name="Google Shape;261;p38">
            <a:extLst>
              <a:ext uri="{FF2B5EF4-FFF2-40B4-BE49-F238E27FC236}">
                <a16:creationId xmlns:a16="http://schemas.microsoft.com/office/drawing/2014/main" id="{1B6F9093-CD5B-4F75-8106-89E58F699022}"/>
              </a:ext>
            </a:extLst>
          </p:cNvPr>
          <p:cNvSpPr txBox="1">
            <a:spLocks/>
          </p:cNvSpPr>
          <p:nvPr/>
        </p:nvSpPr>
        <p:spPr>
          <a:xfrm>
            <a:off x="4282093" y="3298536"/>
            <a:ext cx="548640" cy="60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11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186619"/>
            <a:ext cx="9048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  <a:latin typeface="+mj-lt"/>
              </a:rPr>
              <a:t>GHGEmissions</a:t>
            </a:r>
            <a:r>
              <a:rPr lang="fr-FR" dirty="0">
                <a:solidFill>
                  <a:schemeClr val="accent1"/>
                </a:solidFill>
                <a:latin typeface="+mj-lt"/>
              </a:rPr>
              <a:t>: Régression Ridge</a:t>
            </a: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7" y="656216"/>
            <a:ext cx="8921272" cy="419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Recherche de la meilleure valeur d’alpha par </a:t>
            </a:r>
            <a:r>
              <a:rPr lang="fr-FR" sz="1800" dirty="0" err="1">
                <a:latin typeface="+mj-lt"/>
              </a:rPr>
              <a:t>GridSearch</a:t>
            </a:r>
            <a:r>
              <a:rPr lang="fr-FR" sz="1800" dirty="0">
                <a:latin typeface="+mj-lt"/>
              </a:rPr>
              <a:t> et CV, puis évaluation :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222625-D141-4FC3-8A24-2BCBAD9B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9841"/>
            <a:ext cx="2200582" cy="20195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978BD1-277A-47E8-BF0A-DD5F4F474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43" y="1280154"/>
            <a:ext cx="3231490" cy="33324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8BBCA9-D28F-43A1-BA48-909AE336D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547" y="1088368"/>
            <a:ext cx="3487887" cy="2450394"/>
          </a:xfrm>
          <a:prstGeom prst="rect">
            <a:avLst/>
          </a:prstGeom>
        </p:spPr>
      </p:pic>
      <p:sp>
        <p:nvSpPr>
          <p:cNvPr id="10" name="Google Shape;261;p38">
            <a:extLst>
              <a:ext uri="{FF2B5EF4-FFF2-40B4-BE49-F238E27FC236}">
                <a16:creationId xmlns:a16="http://schemas.microsoft.com/office/drawing/2014/main" id="{633A937D-A50D-40CB-9946-5E7B6F49F64E}"/>
              </a:ext>
            </a:extLst>
          </p:cNvPr>
          <p:cNvSpPr txBox="1">
            <a:spLocks/>
          </p:cNvSpPr>
          <p:nvPr/>
        </p:nvSpPr>
        <p:spPr>
          <a:xfrm>
            <a:off x="5469360" y="3393958"/>
            <a:ext cx="3487888" cy="147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MAE = 0.727</a:t>
            </a:r>
          </a:p>
          <a:p>
            <a:r>
              <a:rPr lang="fr-FR" sz="1600" i="1" dirty="0">
                <a:latin typeface="+mj-lt"/>
              </a:rPr>
              <a:t>échelle log, sur set de validation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MAE à l’échelle = 1.069 </a:t>
            </a:r>
          </a:p>
          <a:p>
            <a:r>
              <a:rPr lang="fr-FR" sz="1600" i="1" dirty="0">
                <a:latin typeface="+mj-lt"/>
              </a:rPr>
              <a:t>Tonnes de C02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78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186619"/>
            <a:ext cx="9048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  <a:latin typeface="+mj-lt"/>
              </a:rPr>
              <a:t>GHGEmissions</a:t>
            </a:r>
            <a:r>
              <a:rPr lang="fr-FR" dirty="0">
                <a:solidFill>
                  <a:schemeClr val="accent1"/>
                </a:solidFill>
                <a:latin typeface="+mj-lt"/>
              </a:rPr>
              <a:t>: </a:t>
            </a:r>
            <a:r>
              <a:rPr lang="fr-FR" dirty="0" err="1">
                <a:solidFill>
                  <a:schemeClr val="accent1"/>
                </a:solidFill>
                <a:latin typeface="+mj-lt"/>
              </a:rPr>
              <a:t>XGBoost</a:t>
            </a:r>
            <a:endParaRPr lang="fr-FR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7" y="656216"/>
            <a:ext cx="8921272" cy="419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Recherche des meilleurs hyperparamètres par </a:t>
            </a:r>
            <a:r>
              <a:rPr lang="fr-FR" sz="1800" dirty="0" err="1">
                <a:latin typeface="+mj-lt"/>
              </a:rPr>
              <a:t>GridSearch</a:t>
            </a:r>
            <a:r>
              <a:rPr lang="fr-FR" sz="1800" dirty="0">
                <a:latin typeface="+mj-lt"/>
              </a:rPr>
              <a:t> et CV, puis évaluation :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  <p:sp>
        <p:nvSpPr>
          <p:cNvPr id="10" name="Google Shape;261;p38">
            <a:extLst>
              <a:ext uri="{FF2B5EF4-FFF2-40B4-BE49-F238E27FC236}">
                <a16:creationId xmlns:a16="http://schemas.microsoft.com/office/drawing/2014/main" id="{633A937D-A50D-40CB-9946-5E7B6F49F64E}"/>
              </a:ext>
            </a:extLst>
          </p:cNvPr>
          <p:cNvSpPr txBox="1">
            <a:spLocks/>
          </p:cNvSpPr>
          <p:nvPr/>
        </p:nvSpPr>
        <p:spPr>
          <a:xfrm>
            <a:off x="5630726" y="3393958"/>
            <a:ext cx="3487888" cy="147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MAE = 0.760              (</a:t>
            </a:r>
            <a:r>
              <a:rPr lang="fr-FR" sz="1800" i="1" dirty="0">
                <a:latin typeface="+mj-lt"/>
              </a:rPr>
              <a:t>vs. 0.727)</a:t>
            </a:r>
          </a:p>
          <a:p>
            <a:r>
              <a:rPr lang="fr-FR" sz="1600" i="1" dirty="0">
                <a:latin typeface="+mj-lt"/>
              </a:rPr>
              <a:t>échelle log, sur set de validation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MAE à l’échelle = 1.138 </a:t>
            </a:r>
          </a:p>
          <a:p>
            <a:r>
              <a:rPr lang="fr-FR" sz="1600" i="1" dirty="0">
                <a:latin typeface="+mj-lt"/>
              </a:rPr>
              <a:t>Tonnes de C02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4BA40F-1583-438C-A3CF-13190568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368"/>
            <a:ext cx="5714944" cy="10791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43FC243-1D63-435F-A2C3-1C383F3A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69" y="2599687"/>
            <a:ext cx="2953162" cy="12955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E157C03-CA52-4C07-AF36-773C2E563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6" y="2436190"/>
            <a:ext cx="2124371" cy="18576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4AEC93-7986-4FF6-8CCE-A2C5283BB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14" y="1088368"/>
            <a:ext cx="3454975" cy="2427272"/>
          </a:xfrm>
          <a:prstGeom prst="rect">
            <a:avLst/>
          </a:prstGeom>
        </p:spPr>
      </p:pic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26B2BE7B-9FAA-4A58-A375-1E361ADF18B8}"/>
              </a:ext>
            </a:extLst>
          </p:cNvPr>
          <p:cNvSpPr txBox="1">
            <a:spLocks/>
          </p:cNvSpPr>
          <p:nvPr/>
        </p:nvSpPr>
        <p:spPr>
          <a:xfrm>
            <a:off x="2502540" y="1828582"/>
            <a:ext cx="548640" cy="60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951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186620"/>
            <a:ext cx="9048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  <a:latin typeface="+mj-lt"/>
              </a:rPr>
              <a:t>GHGEmissions</a:t>
            </a:r>
            <a:r>
              <a:rPr lang="fr-FR" dirty="0">
                <a:solidFill>
                  <a:schemeClr val="accent1"/>
                </a:solidFill>
                <a:latin typeface="+mj-lt"/>
              </a:rPr>
              <a:t>: Intérêt de l’</a:t>
            </a:r>
            <a:r>
              <a:rPr lang="fr-FR" dirty="0" err="1">
                <a:solidFill>
                  <a:schemeClr val="accent1"/>
                </a:solidFill>
                <a:latin typeface="+mj-lt"/>
              </a:rPr>
              <a:t>ENERGYSTARScore</a:t>
            </a:r>
            <a:endParaRPr lang="fr-FR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7" y="747766"/>
            <a:ext cx="863943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Entrainement d’une régressions Ridge avec le même alpha (1.25) et les mêmes </a:t>
            </a:r>
            <a:r>
              <a:rPr lang="fr-FR" sz="1800" dirty="0" err="1">
                <a:latin typeface="+mj-lt"/>
              </a:rPr>
              <a:t>features</a:t>
            </a:r>
            <a:r>
              <a:rPr lang="fr-FR" sz="1800" dirty="0">
                <a:latin typeface="+mj-lt"/>
              </a:rPr>
              <a:t>, mais </a:t>
            </a:r>
            <a:r>
              <a:rPr lang="fr-FR" sz="1800" u="sng" dirty="0">
                <a:latin typeface="+mj-lt"/>
              </a:rPr>
              <a:t>SANS</a:t>
            </a:r>
            <a:r>
              <a:rPr lang="fr-FR" sz="1800" dirty="0">
                <a:latin typeface="+mj-lt"/>
              </a:rPr>
              <a:t> l’</a:t>
            </a:r>
            <a:r>
              <a:rPr lang="fr-FR" sz="1800" dirty="0" err="1">
                <a:latin typeface="+mj-lt"/>
              </a:rPr>
              <a:t>ENERGYSTARScore</a:t>
            </a:r>
            <a:r>
              <a:rPr lang="fr-FR" sz="1800" dirty="0">
                <a:latin typeface="+mj-lt"/>
              </a:rPr>
              <a:t>:</a:t>
            </a:r>
          </a:p>
          <a:p>
            <a:r>
              <a:rPr lang="fr-FR" sz="1800" dirty="0">
                <a:latin typeface="+mj-lt"/>
              </a:rPr>
              <a:t> 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MAE avec </a:t>
            </a:r>
            <a:r>
              <a:rPr lang="fr-FR" sz="1800" dirty="0" err="1">
                <a:latin typeface="+mj-lt"/>
              </a:rPr>
              <a:t>ENERGYSTARScore</a:t>
            </a:r>
            <a:r>
              <a:rPr lang="fr-FR" sz="1800" dirty="0">
                <a:latin typeface="+mj-lt"/>
              </a:rPr>
              <a:t> = 0.727</a:t>
            </a: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</a:rPr>
              <a:t>MAE sans </a:t>
            </a:r>
            <a:r>
              <a:rPr lang="fr-FR" sz="1800" dirty="0" err="1">
                <a:latin typeface="+mj-lt"/>
              </a:rPr>
              <a:t>ENERGYSTARScore</a:t>
            </a:r>
            <a:r>
              <a:rPr lang="fr-FR" sz="1800" dirty="0">
                <a:latin typeface="+mj-lt"/>
              </a:rPr>
              <a:t> = 0.761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800" dirty="0">
                <a:latin typeface="+mj-lt"/>
                <a:sym typeface="Wingdings" panose="05000000000000000000" pitchFamily="2" charset="2"/>
              </a:rPr>
              <a:t> l’</a:t>
            </a:r>
            <a:r>
              <a:rPr lang="fr-FR" sz="1800" dirty="0" err="1">
                <a:latin typeface="+mj-lt"/>
                <a:sym typeface="Wingdings" panose="05000000000000000000" pitchFamily="2" charset="2"/>
              </a:rPr>
              <a:t>ENERGYSTARSCore</a:t>
            </a:r>
            <a:r>
              <a:rPr lang="fr-FR" sz="1800" dirty="0">
                <a:latin typeface="+mj-lt"/>
                <a:sym typeface="Wingdings" panose="05000000000000000000" pitchFamily="2" charset="2"/>
              </a:rPr>
              <a:t> est une</a:t>
            </a:r>
          </a:p>
          <a:p>
            <a:r>
              <a:rPr lang="fr-FR" sz="1800" dirty="0">
                <a:latin typeface="+mj-lt"/>
                <a:sym typeface="Wingdings" panose="05000000000000000000" pitchFamily="2" charset="2"/>
              </a:rPr>
              <a:t>       </a:t>
            </a:r>
            <a:r>
              <a:rPr lang="fr-FR" sz="1800" dirty="0" err="1">
                <a:latin typeface="+mj-lt"/>
                <a:sym typeface="Wingdings" panose="05000000000000000000" pitchFamily="2" charset="2"/>
              </a:rPr>
              <a:t>feature</a:t>
            </a:r>
            <a:r>
              <a:rPr lang="fr-FR" sz="1800" dirty="0">
                <a:latin typeface="+mj-lt"/>
                <a:sym typeface="Wingdings" panose="05000000000000000000" pitchFamily="2" charset="2"/>
              </a:rPr>
              <a:t> utile !</a:t>
            </a:r>
            <a:endParaRPr lang="fr-FR" sz="1800" dirty="0">
              <a:latin typeface="+mj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73721E-D851-425D-8F29-56C49C6E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19" y="1495313"/>
            <a:ext cx="4746769" cy="33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5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294199"/>
            <a:ext cx="9048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  <a:latin typeface="+mj-lt"/>
              </a:rPr>
              <a:t>SiteEnergyUse</a:t>
            </a:r>
            <a:r>
              <a:rPr lang="fr-FR" dirty="0">
                <a:solidFill>
                  <a:schemeClr val="accent1"/>
                </a:solidFill>
                <a:latin typeface="+mj-lt"/>
              </a:rPr>
              <a:t>: Recherche du meilleur modèle</a:t>
            </a: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7" y="849856"/>
            <a:ext cx="8921272" cy="406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b="1" dirty="0">
                <a:latin typeface="+mj-lt"/>
              </a:rPr>
              <a:t>Même démarche</a:t>
            </a:r>
            <a:r>
              <a:rPr lang="fr-FR" sz="1800" dirty="0">
                <a:latin typeface="+mj-lt"/>
              </a:rPr>
              <a:t>: test de toutes les combinaisons de </a:t>
            </a:r>
            <a:r>
              <a:rPr lang="fr-FR" sz="1800" dirty="0" err="1">
                <a:latin typeface="+mj-lt"/>
              </a:rPr>
              <a:t>Feature</a:t>
            </a:r>
            <a:r>
              <a:rPr lang="fr-FR" sz="1800" dirty="0">
                <a:latin typeface="+mj-lt"/>
              </a:rPr>
              <a:t> x Transformation x Modèle sur le training test par Cross-Validation, </a:t>
            </a:r>
            <a:r>
              <a:rPr lang="fr-FR" sz="1800" b="1" dirty="0">
                <a:latin typeface="+mj-lt"/>
              </a:rPr>
              <a:t>SANS l’</a:t>
            </a:r>
            <a:r>
              <a:rPr lang="fr-FR" sz="1800" b="1" dirty="0" err="1">
                <a:latin typeface="+mj-lt"/>
              </a:rPr>
              <a:t>ENERGYSTARScore</a:t>
            </a:r>
            <a:r>
              <a:rPr lang="fr-FR" sz="1800" b="1" dirty="0">
                <a:latin typeface="+mj-lt"/>
              </a:rPr>
              <a:t> </a:t>
            </a:r>
            <a:r>
              <a:rPr lang="fr-FR" sz="1800" dirty="0">
                <a:latin typeface="+mj-lt"/>
              </a:rPr>
              <a:t>(data </a:t>
            </a:r>
            <a:r>
              <a:rPr lang="fr-FR" sz="1800" dirty="0" err="1">
                <a:latin typeface="+mj-lt"/>
              </a:rPr>
              <a:t>leakage</a:t>
            </a:r>
            <a:r>
              <a:rPr lang="fr-FR" sz="1800" dirty="0">
                <a:latin typeface="+mj-lt"/>
              </a:rPr>
              <a:t>)</a:t>
            </a: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r>
              <a:rPr lang="fr-FR" sz="1800" dirty="0">
                <a:latin typeface="+mj-lt"/>
                <a:sym typeface="Wingdings" panose="05000000000000000000" pitchFamily="2" charset="2"/>
              </a:rPr>
              <a:t> La régression Ridge avec log-transformation surperforme des modèles non linéaires</a:t>
            </a:r>
            <a:endParaRPr lang="fr-FR" sz="1800" dirty="0">
              <a:latin typeface="+mj-lt"/>
            </a:endParaRPr>
          </a:p>
        </p:txBody>
      </p:sp>
      <p:sp>
        <p:nvSpPr>
          <p:cNvPr id="12" name="Google Shape;261;p38">
            <a:extLst>
              <a:ext uri="{FF2B5EF4-FFF2-40B4-BE49-F238E27FC236}">
                <a16:creationId xmlns:a16="http://schemas.microsoft.com/office/drawing/2014/main" id="{1B6F9093-CD5B-4F75-8106-89E58F699022}"/>
              </a:ext>
            </a:extLst>
          </p:cNvPr>
          <p:cNvSpPr txBox="1">
            <a:spLocks/>
          </p:cNvSpPr>
          <p:nvPr/>
        </p:nvSpPr>
        <p:spPr>
          <a:xfrm>
            <a:off x="4282093" y="2437923"/>
            <a:ext cx="548640" cy="60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  <a:latin typeface="+mj-lt"/>
              </a:rPr>
              <a:t>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18A33D-D56E-44AA-8B42-6D7C05F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" y="1910184"/>
            <a:ext cx="9144000" cy="846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10E1E20-1567-4DB1-9B43-F9DDB83CB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5622"/>
            <a:ext cx="9144000" cy="5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7" y="186619"/>
            <a:ext cx="90482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accent1"/>
                </a:solidFill>
                <a:latin typeface="+mj-lt"/>
              </a:rPr>
              <a:t>SiteEnergyUse</a:t>
            </a:r>
            <a:r>
              <a:rPr lang="fr-FR" dirty="0">
                <a:solidFill>
                  <a:schemeClr val="accent1"/>
                </a:solidFill>
                <a:latin typeface="+mj-lt"/>
              </a:rPr>
              <a:t> : Régression Ridge</a:t>
            </a: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95777" y="656216"/>
            <a:ext cx="8921272" cy="419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Recherche de la meilleure valeur d’alpha par </a:t>
            </a:r>
            <a:r>
              <a:rPr lang="fr-FR" sz="1800" dirty="0" err="1">
                <a:latin typeface="+mj-lt"/>
              </a:rPr>
              <a:t>GridSearch</a:t>
            </a:r>
            <a:r>
              <a:rPr lang="fr-FR" sz="1800" dirty="0">
                <a:latin typeface="+mj-lt"/>
              </a:rPr>
              <a:t> et CV, puis évaluation :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  <p:sp>
        <p:nvSpPr>
          <p:cNvPr id="10" name="Google Shape;261;p38">
            <a:extLst>
              <a:ext uri="{FF2B5EF4-FFF2-40B4-BE49-F238E27FC236}">
                <a16:creationId xmlns:a16="http://schemas.microsoft.com/office/drawing/2014/main" id="{633A937D-A50D-40CB-9946-5E7B6F49F64E}"/>
              </a:ext>
            </a:extLst>
          </p:cNvPr>
          <p:cNvSpPr txBox="1">
            <a:spLocks/>
          </p:cNvSpPr>
          <p:nvPr/>
        </p:nvSpPr>
        <p:spPr>
          <a:xfrm>
            <a:off x="95777" y="4009668"/>
            <a:ext cx="3487888" cy="88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latin typeface="+mj-lt"/>
              </a:rPr>
              <a:t>MAE = 0.713</a:t>
            </a:r>
          </a:p>
          <a:p>
            <a:endParaRPr lang="fr-FR" sz="1600" i="1" dirty="0">
              <a:latin typeface="+mj-lt"/>
            </a:endParaRPr>
          </a:p>
          <a:p>
            <a:r>
              <a:rPr lang="fr-FR" sz="1600" i="1" dirty="0">
                <a:latin typeface="+mj-lt"/>
              </a:rPr>
              <a:t>R² très faible (0.365)</a:t>
            </a:r>
          </a:p>
          <a:p>
            <a:r>
              <a:rPr lang="fr-FR" sz="1800" dirty="0">
                <a:latin typeface="+mj-lt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E98C26-8A49-4BB0-8787-26EDD469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34" y="1133832"/>
            <a:ext cx="2172003" cy="18100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B7BEF8-F8E3-4C81-A28A-20722B14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55" y="1055635"/>
            <a:ext cx="3369874" cy="29776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E86B61-E2D5-4CEC-99DF-B0A4B0154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897" y="1137455"/>
            <a:ext cx="3293647" cy="22394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67F6F1E-35C2-4A4C-91A0-78BFBB203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897" y="3265912"/>
            <a:ext cx="2110305" cy="18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1"/>
          <p:cNvSpPr txBox="1">
            <a:spLocks noGrp="1"/>
          </p:cNvSpPr>
          <p:nvPr>
            <p:ph type="subTitle" idx="2"/>
          </p:nvPr>
        </p:nvSpPr>
        <p:spPr>
          <a:xfrm>
            <a:off x="2247500" y="1507246"/>
            <a:ext cx="5160300" cy="2659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Obtenir plus d’observations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fr-FR" dirty="0">
              <a:solidFill>
                <a:schemeClr val="hlink"/>
              </a:solidFill>
              <a:uFill>
                <a:noFill/>
              </a:uFill>
              <a:latin typeface="+mj-lt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Obtenir plus de </a:t>
            </a:r>
            <a:r>
              <a:rPr lang="fr-FR" dirty="0" err="1">
                <a:solidFill>
                  <a:schemeClr val="hlink"/>
                </a:solidFill>
                <a:uFill>
                  <a:noFill/>
                </a:uFill>
                <a:latin typeface="+mj-lt"/>
              </a:rPr>
              <a:t>features</a:t>
            </a:r>
            <a:endParaRPr lang="fr-FR" dirty="0">
              <a:solidFill>
                <a:schemeClr val="hlink"/>
              </a:solidFill>
              <a:uFill>
                <a:noFill/>
              </a:uFill>
              <a:latin typeface="+mj-lt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>
              <a:latin typeface="+mj-l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Méthode de sélection des </a:t>
            </a:r>
            <a:r>
              <a:rPr lang="fr-FR" dirty="0" err="1">
                <a:solidFill>
                  <a:schemeClr val="hlink"/>
                </a:solidFill>
                <a:uFill>
                  <a:noFill/>
                </a:uFill>
                <a:latin typeface="+mj-lt"/>
              </a:rPr>
              <a:t>features</a:t>
            </a: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 plus avancée (LOFO)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r-FR" dirty="0">
              <a:solidFill>
                <a:schemeClr val="hlink"/>
              </a:solidFill>
              <a:uFill>
                <a:noFill/>
              </a:uFill>
              <a:latin typeface="+mj-l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Qualité des données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latin typeface="+mj-lt"/>
            </a:endParaRPr>
          </a:p>
        </p:txBody>
      </p:sp>
      <p:sp>
        <p:nvSpPr>
          <p:cNvPr id="844" name="Google Shape;844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+mj-lt"/>
              </a:rPr>
              <a:t>Pistes d’amélioration</a:t>
            </a:r>
            <a:endParaRPr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5153" y="2518857"/>
            <a:ext cx="8713694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Problématique</a:t>
            </a:r>
            <a:endParaRPr dirty="0">
              <a:latin typeface="+mj-lt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1.</a:t>
            </a:r>
            <a:endParaRPr dirty="0">
              <a:latin typeface="+mj-lt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Projet et missions</a:t>
            </a:r>
          </a:p>
        </p:txBody>
      </p:sp>
    </p:spTree>
    <p:extLst>
      <p:ext uri="{BB962C8B-B14F-4D97-AF65-F5344CB8AC3E}">
        <p14:creationId xmlns:p14="http://schemas.microsoft.com/office/powerpoint/2010/main" val="522404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49507" y="1990165"/>
            <a:ext cx="4163903" cy="832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+mj-lt"/>
              </a:rPr>
              <a:t>Merci</a:t>
            </a:r>
            <a:endParaRPr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49507" y="288524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Avez-vous des questions?</a:t>
            </a:r>
            <a:endParaRPr sz="20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1"/>
          <p:cNvSpPr txBox="1">
            <a:spLocks noGrp="1"/>
          </p:cNvSpPr>
          <p:nvPr>
            <p:ph type="subTitle" idx="2"/>
          </p:nvPr>
        </p:nvSpPr>
        <p:spPr>
          <a:xfrm>
            <a:off x="852332" y="913796"/>
            <a:ext cx="7501675" cy="38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FR" sz="1800" b="1" dirty="0">
              <a:solidFill>
                <a:schemeClr val="accent2"/>
              </a:solidFill>
              <a:uFill>
                <a:noFill/>
              </a:uFill>
              <a:latin typeface="+mj-lt"/>
            </a:endParaRPr>
          </a:p>
          <a:p>
            <a:pPr marL="1270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1800" b="1" dirty="0">
                <a:solidFill>
                  <a:schemeClr val="accent2"/>
                </a:solidFill>
                <a:uFill>
                  <a:noFill/>
                </a:uFill>
                <a:latin typeface="+mj-lt"/>
              </a:rPr>
              <a:t>Contexte</a:t>
            </a:r>
          </a:p>
          <a:p>
            <a:pPr marL="1270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FR" dirty="0">
              <a:solidFill>
                <a:schemeClr val="hlink"/>
              </a:solidFill>
              <a:uFill>
                <a:noFill/>
              </a:uFill>
              <a:latin typeface="+mj-lt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La ville de Seattle mène différentes études afin d’atteindre son objectif de ville neutre en émissions de carbone en 2050. La prédiction des émissions de gaz à effet de serre et de la consommation des bâtiments de la ville seraient utiles pour atteindre cet objectif. Cela permettrait également de diminuer les coûts liés aux relevés de consommation.</a:t>
            </a:r>
            <a:endParaRPr lang="fr-FR" dirty="0">
              <a:latin typeface="+mj-lt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FR" dirty="0">
              <a:latin typeface="+mj-lt"/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fr-FR" dirty="0">
              <a:latin typeface="+mj-lt"/>
            </a:endParaRPr>
          </a:p>
          <a:p>
            <a:pPr marL="127000" indent="0">
              <a:lnSpc>
                <a:spcPct val="100000"/>
              </a:lnSpc>
              <a:buSzPts val="1600"/>
              <a:buNone/>
            </a:pPr>
            <a:r>
              <a:rPr lang="fr-FR" sz="1800" b="1" dirty="0">
                <a:solidFill>
                  <a:schemeClr val="accent2"/>
                </a:solidFill>
                <a:uFill>
                  <a:noFill/>
                </a:uFill>
                <a:latin typeface="+mj-lt"/>
              </a:rPr>
              <a:t>Missions</a:t>
            </a: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latin typeface="+mj-lt"/>
            </a:endParaRP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Réaliser une courte analyse exploratoire des données</a:t>
            </a: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Tester différents modèles de prédiction, sélectionner et optimiser les plus performants</a:t>
            </a:r>
          </a:p>
          <a:p>
            <a:pPr marL="412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Juger de l’intérêt de l’</a:t>
            </a:r>
            <a:r>
              <a:rPr lang="fr-FR" dirty="0" err="1">
                <a:solidFill>
                  <a:schemeClr val="hlink"/>
                </a:solidFill>
                <a:uFill>
                  <a:noFill/>
                </a:uFill>
                <a:latin typeface="+mj-lt"/>
              </a:rPr>
              <a:t>ENERGYSTARScore</a:t>
            </a:r>
            <a:r>
              <a:rPr lang="fr-FR" dirty="0">
                <a:solidFill>
                  <a:schemeClr val="hlink"/>
                </a:solidFill>
                <a:uFill>
                  <a:noFill/>
                </a:uFill>
                <a:latin typeface="+mj-lt"/>
              </a:rPr>
              <a:t> comme variable explicative des émissions de gaz à effet de serre</a:t>
            </a:r>
          </a:p>
        </p:txBody>
      </p:sp>
      <p:sp>
        <p:nvSpPr>
          <p:cNvPr id="844" name="Google Shape;844;p71"/>
          <p:cNvSpPr txBox="1">
            <a:spLocks noGrp="1"/>
          </p:cNvSpPr>
          <p:nvPr>
            <p:ph type="title"/>
          </p:nvPr>
        </p:nvSpPr>
        <p:spPr>
          <a:xfrm>
            <a:off x="713225" y="419449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+mj-lt"/>
              </a:rPr>
              <a:t>1. Problématique</a:t>
            </a:r>
            <a:endParaRPr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34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15153" y="2518857"/>
            <a:ext cx="8713694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 Cleaning</a:t>
            </a:r>
            <a:endParaRPr dirty="0">
              <a:latin typeface="+mj-lt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</a:t>
            </a:r>
            <a:endParaRPr dirty="0">
              <a:latin typeface="+mj-lt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Nettoyage et présélection des variables explicatives pertinentes pour la modélisation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Dataset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322730" y="866899"/>
            <a:ext cx="8725492" cy="398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  <a:latin typeface="+mj-lt"/>
              </a:rPr>
              <a:t>Caractéristiques techniques de bâtiments de la ville de Seattle, pour les années 2015 et 2016. Données issues du permis d'exploitation commerciale.</a:t>
            </a:r>
          </a:p>
          <a:p>
            <a:endParaRPr lang="fr-FR" sz="1800" dirty="0">
              <a:solidFill>
                <a:schemeClr val="tx1"/>
              </a:solidFill>
              <a:latin typeface="+mj-lt"/>
            </a:endParaRPr>
          </a:p>
          <a:p>
            <a:r>
              <a:rPr lang="fr-FR" sz="1800" dirty="0">
                <a:solidFill>
                  <a:schemeClr val="tx1"/>
                </a:solidFill>
                <a:latin typeface="+mj-lt"/>
              </a:rPr>
              <a:t>Le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dataset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spécifiquement utilisé ici est hébergé sur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Kaggle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au lien suivant:</a:t>
            </a:r>
          </a:p>
          <a:p>
            <a:r>
              <a:rPr lang="fr-FR" sz="1800" dirty="0">
                <a:solidFill>
                  <a:schemeClr val="tx1"/>
                </a:solidFill>
                <a:latin typeface="+mj-lt"/>
                <a:hlinkClick r:id="rId3"/>
              </a:rPr>
              <a:t>https://www.kaggle.com/city-of-seattle/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  <a:p>
            <a:endParaRPr lang="fr-FR" sz="1800" dirty="0">
              <a:solidFill>
                <a:schemeClr val="tx1"/>
              </a:solidFill>
              <a:latin typeface="+mj-lt"/>
            </a:endParaRPr>
          </a:p>
          <a:p>
            <a:r>
              <a:rPr lang="fr-FR" sz="1800" dirty="0">
                <a:solidFill>
                  <a:schemeClr val="tx1"/>
                </a:solidFill>
                <a:latin typeface="+mj-lt"/>
              </a:rPr>
              <a:t>Aussi disponible sur la plateforme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opendata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de Seattle.</a:t>
            </a:r>
          </a:p>
          <a:p>
            <a:endParaRPr lang="fr-FR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+mj-lt"/>
              </a:rPr>
              <a:t>2 .csv, </a:t>
            </a:r>
            <a:r>
              <a:rPr lang="fr-FR" sz="1800" b="1" dirty="0">
                <a:solidFill>
                  <a:schemeClr val="tx1"/>
                </a:solidFill>
                <a:latin typeface="+mj-lt"/>
              </a:rPr>
              <a:t>pour un total de 3Mb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800" b="1" dirty="0">
                <a:solidFill>
                  <a:schemeClr val="tx1"/>
                </a:solidFill>
                <a:latin typeface="+mj-lt"/>
              </a:rPr>
              <a:t>~3300 lignes 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et </a:t>
            </a:r>
            <a:r>
              <a:rPr lang="fr-FR" sz="1800" b="1" dirty="0">
                <a:solidFill>
                  <a:schemeClr val="tx1"/>
                </a:solidFill>
                <a:latin typeface="+mj-lt"/>
              </a:rPr>
              <a:t>~47 colonnes par année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  <a:p>
            <a:endParaRPr lang="fr-FR" sz="1600" dirty="0">
              <a:solidFill>
                <a:schemeClr val="tx1"/>
              </a:solidFill>
              <a:latin typeface="+mj-lt"/>
            </a:endParaRPr>
          </a:p>
          <a:p>
            <a:endParaRPr lang="fr-FR" sz="1600" dirty="0">
              <a:solidFill>
                <a:schemeClr val="tx1"/>
              </a:solidFill>
              <a:latin typeface="+mj-lt"/>
            </a:endParaRPr>
          </a:p>
          <a:p>
            <a:r>
              <a:rPr lang="fr-FR" sz="1800" dirty="0">
                <a:solidFill>
                  <a:schemeClr val="tx1"/>
                </a:solidFill>
                <a:latin typeface="+mj-lt"/>
              </a:rPr>
              <a:t>Outils utilisés:</a:t>
            </a:r>
          </a:p>
          <a:p>
            <a:endParaRPr lang="fr-FR" sz="1800" dirty="0">
              <a:latin typeface="+mj-lt"/>
            </a:endParaRPr>
          </a:p>
        </p:txBody>
      </p:sp>
      <p:pic>
        <p:nvPicPr>
          <p:cNvPr id="2054" name="Picture 6" descr="Jupyter — Wikipédia">
            <a:extLst>
              <a:ext uri="{FF2B5EF4-FFF2-40B4-BE49-F238E27FC236}">
                <a16:creationId xmlns:a16="http://schemas.microsoft.com/office/drawing/2014/main" id="{F420F15A-EB2F-483B-813A-F2691B94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07" y="4010428"/>
            <a:ext cx="736232" cy="8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 et le Machine Learning">
            <a:extLst>
              <a:ext uri="{FF2B5EF4-FFF2-40B4-BE49-F238E27FC236}">
                <a16:creationId xmlns:a16="http://schemas.microsoft.com/office/drawing/2014/main" id="{3DD42723-9191-49E5-AA4D-1EE8AF59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64" y="4179566"/>
            <a:ext cx="1230923" cy="6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Kaggle">
            <a:extLst>
              <a:ext uri="{FF2B5EF4-FFF2-40B4-BE49-F238E27FC236}">
                <a16:creationId xmlns:a16="http://schemas.microsoft.com/office/drawing/2014/main" id="{D20C6767-82F2-43D1-85A7-7FDE8326C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3CA749-80C5-4162-B3B9-E4EE346B3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017" y="2124090"/>
            <a:ext cx="1527205" cy="5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Données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Informations sur les consommations d’énergie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Nature du bâtiment: différents types d’usages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Surfaces: total, par type d’usage, parking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Données de localisation: quartier, </a:t>
            </a:r>
            <a:r>
              <a:rPr lang="fr-FR" sz="1800" dirty="0" err="1">
                <a:latin typeface="+mj-lt"/>
              </a:rPr>
              <a:t>Zipcode</a:t>
            </a:r>
            <a:r>
              <a:rPr lang="fr-FR" sz="1800" dirty="0">
                <a:latin typeface="+mj-lt"/>
              </a:rPr>
              <a:t>, longitude et latitude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Autres: commentaires, est un </a:t>
            </a:r>
            <a:r>
              <a:rPr lang="fr-FR" sz="1800" dirty="0" err="1">
                <a:latin typeface="+mj-lt"/>
              </a:rPr>
              <a:t>outlier</a:t>
            </a:r>
            <a:r>
              <a:rPr lang="fr-FR" sz="1800" dirty="0">
                <a:latin typeface="+mj-lt"/>
              </a:rPr>
              <a:t>, année de construction, année du relevé</a:t>
            </a:r>
          </a:p>
        </p:txBody>
      </p:sp>
    </p:spTree>
    <p:extLst>
      <p:ext uri="{BB962C8B-B14F-4D97-AF65-F5344CB8AC3E}">
        <p14:creationId xmlns:p14="http://schemas.microsoft.com/office/powerpoint/2010/main" val="330455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Data Cleaning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Suppression des colonnes non exploitables ou inutiles: commentaires, adresses, données inconnues sans descriptions ou trop éparses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Suppression des colonnes redondantes: différentes unités d’une même mesure, données normalisées (selon la surface et les variations de températures annuelles)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Harmonisation des colonnes entre 2015 et 2016: noms, </a:t>
            </a:r>
            <a:r>
              <a:rPr lang="fr-FR" sz="1800" dirty="0" err="1">
                <a:latin typeface="+mj-lt"/>
              </a:rPr>
              <a:t>dtypes</a:t>
            </a:r>
            <a:r>
              <a:rPr lang="fr-FR" sz="1800" dirty="0">
                <a:latin typeface="+mj-lt"/>
              </a:rPr>
              <a:t>, extraction des longitudes et latitudes d’une colonne en .</a:t>
            </a:r>
            <a:r>
              <a:rPr lang="fr-FR" sz="1800" dirty="0" err="1">
                <a:latin typeface="+mj-lt"/>
              </a:rPr>
              <a:t>json</a:t>
            </a:r>
            <a:r>
              <a:rPr lang="fr-FR" sz="1800" dirty="0">
                <a:latin typeface="+mj-lt"/>
              </a:rPr>
              <a:t> dans le </a:t>
            </a:r>
            <a:r>
              <a:rPr lang="fr-FR" sz="1800" dirty="0" err="1">
                <a:latin typeface="+mj-lt"/>
              </a:rPr>
              <a:t>dataset</a:t>
            </a:r>
            <a:r>
              <a:rPr lang="fr-FR" sz="1800" dirty="0">
                <a:latin typeface="+mj-lt"/>
              </a:rPr>
              <a:t> de 2015</a:t>
            </a:r>
          </a:p>
        </p:txBody>
      </p:sp>
    </p:spTree>
    <p:extLst>
      <p:ext uri="{BB962C8B-B14F-4D97-AF65-F5344CB8AC3E}">
        <p14:creationId xmlns:p14="http://schemas.microsoft.com/office/powerpoint/2010/main" val="112639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95778" y="29419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Data Cleaning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Google Shape;261;p38">
            <a:extLst>
              <a:ext uri="{FF2B5EF4-FFF2-40B4-BE49-F238E27FC236}">
                <a16:creationId xmlns:a16="http://schemas.microsoft.com/office/drawing/2014/main" id="{1D648C96-EDFE-4317-B34C-8CADD6210155}"/>
              </a:ext>
            </a:extLst>
          </p:cNvPr>
          <p:cNvSpPr txBox="1">
            <a:spLocks/>
          </p:cNvSpPr>
          <p:nvPr/>
        </p:nvSpPr>
        <p:spPr>
          <a:xfrm>
            <a:off x="291557" y="1038226"/>
            <a:ext cx="8725492" cy="38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Harmonisation des catégories</a:t>
            </a: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Suppression des </a:t>
            </a:r>
            <a:r>
              <a:rPr lang="fr-FR" sz="1800" dirty="0" err="1">
                <a:latin typeface="+mj-lt"/>
              </a:rPr>
              <a:t>outliers</a:t>
            </a:r>
            <a:r>
              <a:rPr lang="fr-FR" sz="1800" dirty="0">
                <a:latin typeface="+mj-lt"/>
              </a:rPr>
              <a:t> indiqués dans le </a:t>
            </a:r>
            <a:r>
              <a:rPr lang="fr-FR" sz="1800" dirty="0" err="1">
                <a:latin typeface="+mj-lt"/>
              </a:rPr>
              <a:t>dataset</a:t>
            </a: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fr-FR" sz="1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j-lt"/>
              </a:rPr>
              <a:t>Valeurs incohérentes: valeurs négatives, incohérence des surfaces</a:t>
            </a:r>
          </a:p>
        </p:txBody>
      </p:sp>
    </p:spTree>
    <p:extLst>
      <p:ext uri="{BB962C8B-B14F-4D97-AF65-F5344CB8AC3E}">
        <p14:creationId xmlns:p14="http://schemas.microsoft.com/office/powerpoint/2010/main" val="112283418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1720</Words>
  <Application>Microsoft Office PowerPoint</Application>
  <PresentationFormat>Affichage à l'écran (16:9)</PresentationFormat>
  <Paragraphs>357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Wingdings</vt:lpstr>
      <vt:lpstr>Arial</vt:lpstr>
      <vt:lpstr>Vidaloka</vt:lpstr>
      <vt:lpstr>Montserrat</vt:lpstr>
      <vt:lpstr>Roboto</vt:lpstr>
      <vt:lpstr>Minimalist Business Slides by Slidesgo</vt:lpstr>
      <vt:lpstr>Anticipez les besoins en consommation électrique de bâtiments</vt:lpstr>
      <vt:lpstr>Plan</vt:lpstr>
      <vt:lpstr>Problématique</vt:lpstr>
      <vt:lpstr>1. Problématique</vt:lpstr>
      <vt:lpstr>Data Cleaning</vt:lpstr>
      <vt:lpstr>Dataset</vt:lpstr>
      <vt:lpstr>Données</vt:lpstr>
      <vt:lpstr>Data Cleaning</vt:lpstr>
      <vt:lpstr>Data Cleaning</vt:lpstr>
      <vt:lpstr>Data Cleaning</vt:lpstr>
      <vt:lpstr>Analyse exploratoire</vt:lpstr>
      <vt:lpstr>Analyse univariée</vt:lpstr>
      <vt:lpstr>Analyse univariée</vt:lpstr>
      <vt:lpstr>Analyse univariée</vt:lpstr>
      <vt:lpstr>Analyse bivariée</vt:lpstr>
      <vt:lpstr>Analyse bivariée</vt:lpstr>
      <vt:lpstr>Feature Engineering</vt:lpstr>
      <vt:lpstr>Création de nouvelles variables</vt:lpstr>
      <vt:lpstr>Pipeline de pré-processing</vt:lpstr>
      <vt:lpstr>Modélisation</vt:lpstr>
      <vt:lpstr>Features et transformations</vt:lpstr>
      <vt:lpstr>Modèles</vt:lpstr>
      <vt:lpstr>GHGEmissions: Recherche du meilleur modèle</vt:lpstr>
      <vt:lpstr>GHGEmissions: Régression Ridge</vt:lpstr>
      <vt:lpstr>GHGEmissions: XGBoost</vt:lpstr>
      <vt:lpstr>GHGEmissions: Intérêt de l’ENERGYSTARScore</vt:lpstr>
      <vt:lpstr>SiteEnergyUse: Recherche du meilleur modèle</vt:lpstr>
      <vt:lpstr>SiteEnergyUse : Régression Ridge</vt:lpstr>
      <vt:lpstr>Pistes d’amélioration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Nicolas Fauconnier</dc:creator>
  <cp:lastModifiedBy>Nicolas Fauconnier</cp:lastModifiedBy>
  <cp:revision>27</cp:revision>
  <dcterms:modified xsi:type="dcterms:W3CDTF">2022-01-31T08:54:13Z</dcterms:modified>
</cp:coreProperties>
</file>