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70" r:id="rId5"/>
    <p:sldId id="282" r:id="rId6"/>
    <p:sldId id="278" r:id="rId7"/>
    <p:sldId id="279" r:id="rId8"/>
    <p:sldId id="299" r:id="rId9"/>
    <p:sldId id="281" r:id="rId10"/>
    <p:sldId id="280" r:id="rId11"/>
    <p:sldId id="283" r:id="rId12"/>
    <p:sldId id="308" r:id="rId13"/>
    <p:sldId id="265" r:id="rId14"/>
    <p:sldId id="285" r:id="rId15"/>
    <p:sldId id="298" r:id="rId16"/>
    <p:sldId id="288" r:id="rId17"/>
    <p:sldId id="300" r:id="rId18"/>
    <p:sldId id="289" r:id="rId19"/>
    <p:sldId id="301" r:id="rId20"/>
    <p:sldId id="290" r:id="rId21"/>
    <p:sldId id="302" r:id="rId22"/>
    <p:sldId id="291" r:id="rId23"/>
    <p:sldId id="292" r:id="rId24"/>
    <p:sldId id="304" r:id="rId25"/>
    <p:sldId id="305" r:id="rId26"/>
    <p:sldId id="325" r:id="rId27"/>
    <p:sldId id="320" r:id="rId28"/>
    <p:sldId id="327" r:id="rId29"/>
    <p:sldId id="306" r:id="rId30"/>
    <p:sldId id="326" r:id="rId31"/>
    <p:sldId id="307" r:id="rId32"/>
    <p:sldId id="321" r:id="rId33"/>
    <p:sldId id="311" r:id="rId34"/>
    <p:sldId id="309" r:id="rId35"/>
    <p:sldId id="324" r:id="rId36"/>
    <p:sldId id="313" r:id="rId37"/>
    <p:sldId id="314" r:id="rId38"/>
    <p:sldId id="315" r:id="rId39"/>
    <p:sldId id="316" r:id="rId40"/>
    <p:sldId id="317" r:id="rId41"/>
    <p:sldId id="31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21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02" autoAdjust="0"/>
    <p:restoredTop sz="94641" autoAdjust="0"/>
  </p:normalViewPr>
  <p:slideViewPr>
    <p:cSldViewPr>
      <p:cViewPr varScale="1">
        <p:scale>
          <a:sx n="159" d="100"/>
          <a:sy n="159" d="100"/>
        </p:scale>
        <p:origin x="-2094" y="-84"/>
      </p:cViewPr>
      <p:guideLst>
        <p:guide orient="horz" pos="2160"/>
        <p:guide pos="2880"/>
      </p:guideLst>
    </p:cSldViewPr>
  </p:slideViewPr>
  <p:outlineViewPr>
    <p:cViewPr>
      <p:scale>
        <a:sx n="33" d="100"/>
        <a:sy n="33" d="100"/>
      </p:scale>
      <p:origin x="0" y="3323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lumMod val="7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dirty="0" smtClean="0"/>
              <a:t>Cliquez pour modifier le style du titre</a:t>
            </a:r>
            <a:endParaRPr kumimoji="0" lang="en-US" dirty="0"/>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47C9B81F-C347-4BEF-BFDF-29C42F48304A}" type="datetimeFigureOut">
              <a:rPr lang="en-US" smtClean="0"/>
              <a:pPr/>
              <a:t>2/19/2017</a:t>
            </a:fld>
            <a:endParaRPr lang="en-US"/>
          </a:p>
        </p:txBody>
      </p:sp>
      <p:sp>
        <p:nvSpPr>
          <p:cNvPr id="19" name="Espace réservé du pied de page 18"/>
          <p:cNvSpPr>
            <a:spLocks noGrp="1"/>
          </p:cNvSpPr>
          <p:nvPr>
            <p:ph type="ftr" sz="quarter" idx="11"/>
          </p:nvPr>
        </p:nvSpPr>
        <p:spPr/>
        <p:txBody>
          <a:bodyPr/>
          <a:lstStyle/>
          <a:p>
            <a:endParaRPr kumimoji="0" lang="en-US"/>
          </a:p>
        </p:txBody>
      </p:sp>
      <p:sp>
        <p:nvSpPr>
          <p:cNvPr id="27" name="Espace réservé du numéro de diapositive 26"/>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7C9B81F-C347-4BEF-BFDF-29C42F48304A}" type="datetimeFigureOut">
              <a:rPr lang="en-US" smtClean="0"/>
              <a:pPr/>
              <a:t>2/19/2017</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7C9B81F-C347-4BEF-BFDF-29C42F48304A}" type="datetimeFigureOut">
              <a:rPr lang="en-US" smtClean="0"/>
              <a:pPr/>
              <a:t>2/19/2017</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7C9B81F-C347-4BEF-BFDF-29C42F48304A}" type="datetimeFigureOut">
              <a:rPr lang="en-US" smtClean="0"/>
              <a:pPr/>
              <a:t>2/19/2017</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lumMod val="7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dirty="0" smtClean="0"/>
              <a:t>Cliquez pour modifier le style du titre</a:t>
            </a:r>
            <a:endParaRPr kumimoji="0" lang="en-US" dirty="0"/>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47C9B81F-C347-4BEF-BFDF-29C42F48304A}" type="datetimeFigureOut">
              <a:rPr lang="en-US" smtClean="0"/>
              <a:pPr/>
              <a:t>2/19/2017</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47C9B81F-C347-4BEF-BFDF-29C42F48304A}" type="datetimeFigureOut">
              <a:rPr lang="en-US" smtClean="0"/>
              <a:pPr/>
              <a:t>2/19/2017</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47C9B81F-C347-4BEF-BFDF-29C42F48304A}" type="datetimeFigureOut">
              <a:rPr lang="en-US" smtClean="0"/>
              <a:pPr/>
              <a:t>2/19/2017</a:t>
            </a:fld>
            <a:endParaRPr lang="en-US"/>
          </a:p>
        </p:txBody>
      </p:sp>
      <p:sp>
        <p:nvSpPr>
          <p:cNvPr id="8" name="Espace réservé du pied de page 7"/>
          <p:cNvSpPr>
            <a:spLocks noGrp="1"/>
          </p:cNvSpPr>
          <p:nvPr>
            <p:ph type="ftr" sz="quarter" idx="11"/>
          </p:nvPr>
        </p:nvSpPr>
        <p:spPr/>
        <p:txBody>
          <a:bodyPr/>
          <a:lstStyle/>
          <a:p>
            <a:endParaRPr kumimoji="0" lang="en-US" dirty="0"/>
          </a:p>
        </p:txBody>
      </p:sp>
      <p:sp>
        <p:nvSpPr>
          <p:cNvPr id="9" name="Espace réservé du numéro de diapositive 8"/>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47C9B81F-C347-4BEF-BFDF-29C42F48304A}" type="datetimeFigureOut">
              <a:rPr lang="en-US" smtClean="0"/>
              <a:pPr/>
              <a:t>2/19/2017</a:t>
            </a:fld>
            <a:endParaRPr lang="en-US"/>
          </a:p>
        </p:txBody>
      </p:sp>
      <p:sp>
        <p:nvSpPr>
          <p:cNvPr id="4" name="Espace réservé du pied de page 3"/>
          <p:cNvSpPr>
            <a:spLocks noGrp="1"/>
          </p:cNvSpPr>
          <p:nvPr>
            <p:ph type="ftr" sz="quarter" idx="11"/>
          </p:nvPr>
        </p:nvSpPr>
        <p:spPr/>
        <p:txBody>
          <a:bodyPr/>
          <a:lstStyle/>
          <a:p>
            <a:endParaRPr kumimoji="0" lang="en-US"/>
          </a:p>
        </p:txBody>
      </p:sp>
      <p:sp>
        <p:nvSpPr>
          <p:cNvPr id="5" name="Espace réservé du numéro de diapositive 4"/>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7C9B81F-C347-4BEF-BFDF-29C42F48304A}" type="datetimeFigureOut">
              <a:rPr lang="en-US" smtClean="0"/>
              <a:pPr/>
              <a:t>2/19/2017</a:t>
            </a:fld>
            <a:endParaRPr lang="en-US"/>
          </a:p>
        </p:txBody>
      </p:sp>
      <p:sp>
        <p:nvSpPr>
          <p:cNvPr id="3" name="Espace réservé du pied de page 2"/>
          <p:cNvSpPr>
            <a:spLocks noGrp="1"/>
          </p:cNvSpPr>
          <p:nvPr>
            <p:ph type="ftr" sz="quarter" idx="11"/>
          </p:nvPr>
        </p:nvSpPr>
        <p:spPr/>
        <p:txBody>
          <a:bodyPr/>
          <a:lstStyle/>
          <a:p>
            <a:endParaRPr kumimoji="0" lang="en-US"/>
          </a:p>
        </p:txBody>
      </p:sp>
      <p:sp>
        <p:nvSpPr>
          <p:cNvPr id="4" name="Espace réservé du numéro de diapositive 3"/>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47C9B81F-C347-4BEF-BFDF-29C42F48304A}" type="datetimeFigureOut">
              <a:rPr lang="en-US" smtClean="0"/>
              <a:pPr/>
              <a:t>2/19/2017</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fld id="{042AED99-7FB4-404E-8A97-64753DCE42EC}" type="slidenum">
              <a:rPr kumimoji="0" lang="en-US" smtClean="0"/>
              <a:pPr/>
              <a:t>‹N°›</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47C9B81F-C347-4BEF-BFDF-29C42F48304A}" type="datetimeFigureOut">
              <a:rPr lang="en-US" smtClean="0"/>
              <a:pPr/>
              <a:t>2/19/2017</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‹N°›</a:t>
            </a:fld>
            <a:endParaRPr kumimoji="0" lang="en-US"/>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488C4"/>
              </a:gs>
              <a:gs pos="53000">
                <a:srgbClr val="D4DEFF"/>
              </a:gs>
              <a:gs pos="83000">
                <a:srgbClr val="D4DEFF"/>
              </a:gs>
              <a:gs pos="100000">
                <a:srgbClr val="96AB94"/>
              </a:gs>
            </a:gsLst>
            <a:lin ang="5400000" scaled="0"/>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bg1">
                  <a:lumMod val="75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dirty="0" smtClean="0"/>
              <a:t>Cliquez pour modifier le style du titre</a:t>
            </a:r>
            <a:endParaRPr kumimoji="0" lang="en-US" dirty="0"/>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2/19/2017</a:t>
            </a:fld>
            <a:endParaRPr lang="en-US" dirty="0">
              <a:solidFill>
                <a:schemeClr val="tx2">
                  <a:shade val="90000"/>
                </a:schemeClr>
              </a:solidFill>
            </a:endParaRP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‹N°›</a:t>
            </a:fld>
            <a:endParaRPr kumimoji="0" lang="en-US" dirty="0">
              <a:solidFill>
                <a:schemeClr val="tx2">
                  <a:shade val="90000"/>
                </a:schemeClr>
              </a:solidFill>
            </a:endParaRPr>
          </a:p>
        </p:txBody>
      </p:sp>
      <p:pic>
        <p:nvPicPr>
          <p:cNvPr id="14" name="Image 13" descr="druplicon.large_.png"/>
          <p:cNvPicPr>
            <a:picLocks noChangeAspect="1"/>
          </p:cNvPicPr>
          <p:nvPr/>
        </p:nvPicPr>
        <p:blipFill>
          <a:blip r:embed="rId13" cstate="print"/>
          <a:stretch>
            <a:fillRect/>
          </a:stretch>
        </p:blipFill>
        <p:spPr>
          <a:xfrm>
            <a:off x="251520" y="332656"/>
            <a:ext cx="576064" cy="65905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1"/>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ckeditor.com/" TargetMode="External"/><Relationship Id="rId3" Type="http://schemas.openxmlformats.org/officeDocument/2006/relationships/hyperlink" Target="https://github.com/drupal-composer/drupal-project" TargetMode="External"/><Relationship Id="rId7" Type="http://schemas.openxmlformats.org/officeDocument/2006/relationships/hyperlink" Target="http://twig.sensiolabs.org/" TargetMode="External"/><Relationship Id="rId2" Type="http://schemas.openxmlformats.org/officeDocument/2006/relationships/hyperlink" Target="https://www.drupal.org/download" TargetMode="External"/><Relationship Id="rId1" Type="http://schemas.openxmlformats.org/officeDocument/2006/relationships/slideLayout" Target="../slideLayouts/slideLayout2.xml"/><Relationship Id="rId6" Type="http://schemas.openxmlformats.org/officeDocument/2006/relationships/hyperlink" Target="http://www.yaml.org/spec/1.2/spec.html" TargetMode="External"/><Relationship Id="rId5" Type="http://schemas.openxmlformats.org/officeDocument/2006/relationships/hyperlink" Target="https://api.drupal.org/" TargetMode="External"/><Relationship Id="rId4" Type="http://schemas.openxmlformats.org/officeDocument/2006/relationships/hyperlink" Target="https://www.drupal.org/documentation" TargetMode="External"/><Relationship Id="rId9" Type="http://schemas.openxmlformats.org/officeDocument/2006/relationships/hyperlink" Target="https://symfony.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drupal-composer/drupal-projec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3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druplicon.large_.png"/>
          <p:cNvPicPr>
            <a:picLocks noChangeAspect="1"/>
          </p:cNvPicPr>
          <p:nvPr/>
        </p:nvPicPr>
        <p:blipFill>
          <a:blip r:embed="rId2" cstate="print"/>
          <a:stretch>
            <a:fillRect/>
          </a:stretch>
        </p:blipFill>
        <p:spPr>
          <a:xfrm>
            <a:off x="251520" y="116632"/>
            <a:ext cx="872217" cy="997875"/>
          </a:xfrm>
          <a:prstGeom prst="rect">
            <a:avLst/>
          </a:prstGeom>
        </p:spPr>
      </p:pic>
      <p:sp>
        <p:nvSpPr>
          <p:cNvPr id="2" name="Titre 1"/>
          <p:cNvSpPr>
            <a:spLocks noGrp="1"/>
          </p:cNvSpPr>
          <p:nvPr>
            <p:ph type="ctrTitle"/>
          </p:nvPr>
        </p:nvSpPr>
        <p:spPr/>
        <p:txBody>
          <a:bodyPr/>
          <a:lstStyle/>
          <a:p>
            <a:r>
              <a:rPr lang="fr-FR" dirty="0" smtClean="0">
                <a:latin typeface="+mj-lt"/>
              </a:rPr>
              <a:t>Drupal 8</a:t>
            </a:r>
            <a:endParaRPr lang="fr-FR" dirty="0">
              <a:latin typeface="+mj-lt"/>
            </a:endParaRPr>
          </a:p>
        </p:txBody>
      </p:sp>
      <p:sp>
        <p:nvSpPr>
          <p:cNvPr id="3" name="Sous-titre 2"/>
          <p:cNvSpPr>
            <a:spLocks noGrp="1"/>
          </p:cNvSpPr>
          <p:nvPr>
            <p:ph type="subTitle" idx="1"/>
          </p:nvPr>
        </p:nvSpPr>
        <p:spPr/>
        <p:txBody>
          <a:bodyPr/>
          <a:lstStyle/>
          <a:p>
            <a:r>
              <a:rPr lang="fr-FR" dirty="0" smtClean="0">
                <a:latin typeface="+mj-lt"/>
              </a:rPr>
              <a:t>Nomades Advanced technologies</a:t>
            </a:r>
            <a:endParaRPr lang="fr-FR" dirty="0">
              <a:latin typeface="+mj-lt"/>
            </a:endParaRPr>
          </a:p>
        </p:txBody>
      </p:sp>
      <p:sp>
        <p:nvSpPr>
          <p:cNvPr id="5" name="ZoneTexte 4"/>
          <p:cNvSpPr txBox="1"/>
          <p:nvPr/>
        </p:nvSpPr>
        <p:spPr>
          <a:xfrm>
            <a:off x="323528" y="6093296"/>
            <a:ext cx="4176464" cy="369332"/>
          </a:xfrm>
          <a:prstGeom prst="rect">
            <a:avLst/>
          </a:prstGeom>
          <a:noFill/>
        </p:spPr>
        <p:txBody>
          <a:bodyPr wrap="square" rtlCol="0">
            <a:spAutoFit/>
          </a:bodyPr>
          <a:lstStyle/>
          <a:p>
            <a:r>
              <a:rPr lang="fr-FR" dirty="0" smtClean="0"/>
              <a:t>Christian Vallebella - 2017</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Introduction : drupal.org</a:t>
            </a:r>
            <a:endParaRPr lang="fr-FR" sz="3000" dirty="0">
              <a:latin typeface="+mj-lt"/>
            </a:endParaRPr>
          </a:p>
        </p:txBody>
      </p:sp>
      <p:sp>
        <p:nvSpPr>
          <p:cNvPr id="3" name="Espace réservé du contenu 2"/>
          <p:cNvSpPr>
            <a:spLocks noGrp="1"/>
          </p:cNvSpPr>
          <p:nvPr>
            <p:ph idx="1"/>
          </p:nvPr>
        </p:nvSpPr>
        <p:spPr>
          <a:xfrm>
            <a:off x="179512" y="1628800"/>
            <a:ext cx="8856984" cy="4896544"/>
          </a:xfrm>
          <a:noFill/>
          <a:ln>
            <a:noFill/>
          </a:ln>
        </p:spPr>
        <p:txBody>
          <a:bodyPr>
            <a:normAutofit/>
          </a:bodyPr>
          <a:lstStyle/>
          <a:p>
            <a:r>
              <a:rPr lang="fr-FR" sz="1800" dirty="0" smtClean="0">
                <a:latin typeface="+mj-lt"/>
              </a:rPr>
              <a:t>Installation via zip: </a:t>
            </a:r>
            <a:r>
              <a:rPr lang="fr-FR" sz="1800" dirty="0" smtClean="0">
                <a:latin typeface="+mj-lt"/>
                <a:hlinkClick r:id="rId2"/>
              </a:rPr>
              <a:t>https://www.drupal.org/download</a:t>
            </a:r>
            <a:endParaRPr lang="fr-FR" sz="1800" dirty="0" smtClean="0">
              <a:latin typeface="+mj-lt"/>
            </a:endParaRPr>
          </a:p>
          <a:p>
            <a:r>
              <a:rPr lang="fr-FR" sz="1800" dirty="0" smtClean="0">
                <a:latin typeface="+mj-lt"/>
              </a:rPr>
              <a:t>Installation via composer: </a:t>
            </a:r>
            <a:r>
              <a:rPr lang="fr-FR" sz="1800" dirty="0" smtClean="0">
                <a:latin typeface="+mj-lt"/>
                <a:hlinkClick r:id="rId3"/>
              </a:rPr>
              <a:t>https://github.com/drupal-composer/drupal-project</a:t>
            </a:r>
            <a:endParaRPr lang="fr-FR" sz="1800" dirty="0" smtClean="0">
              <a:latin typeface="+mj-lt"/>
            </a:endParaRPr>
          </a:p>
          <a:p>
            <a:endParaRPr lang="fr-FR" sz="1800" dirty="0" smtClean="0">
              <a:latin typeface="+mj-lt"/>
            </a:endParaRPr>
          </a:p>
          <a:p>
            <a:endParaRPr lang="fr-FR" sz="1800" dirty="0" smtClean="0">
              <a:latin typeface="+mj-lt"/>
            </a:endParaRPr>
          </a:p>
          <a:p>
            <a:r>
              <a:rPr lang="fr-FR" sz="1800" dirty="0" smtClean="0">
                <a:latin typeface="+mj-lt"/>
              </a:rPr>
              <a:t>Documentation drupal : </a:t>
            </a:r>
            <a:r>
              <a:rPr lang="fr-FR" sz="1800" dirty="0" smtClean="0">
                <a:solidFill>
                  <a:schemeClr val="accent2">
                    <a:lumMod val="50000"/>
                  </a:schemeClr>
                </a:solidFill>
                <a:latin typeface="+mj-lt"/>
                <a:hlinkClick r:id="rId4"/>
              </a:rPr>
              <a:t>https://www.drupal.org/documentation</a:t>
            </a:r>
            <a:endParaRPr lang="fr-FR" sz="1800" dirty="0" smtClean="0">
              <a:solidFill>
                <a:schemeClr val="accent2">
                  <a:lumMod val="50000"/>
                </a:schemeClr>
              </a:solidFill>
              <a:latin typeface="+mj-lt"/>
            </a:endParaRPr>
          </a:p>
          <a:p>
            <a:r>
              <a:rPr lang="fr-FR" sz="1800" dirty="0" smtClean="0">
                <a:latin typeface="+mj-lt"/>
              </a:rPr>
              <a:t>API drupal : </a:t>
            </a:r>
            <a:r>
              <a:rPr lang="fr-FR" sz="1800" dirty="0" smtClean="0">
                <a:solidFill>
                  <a:schemeClr val="accent2">
                    <a:lumMod val="50000"/>
                  </a:schemeClr>
                </a:solidFill>
                <a:latin typeface="+mj-lt"/>
                <a:hlinkClick r:id="rId5"/>
              </a:rPr>
              <a:t>https://api.drupal.org/</a:t>
            </a:r>
            <a:endParaRPr lang="fr-FR" sz="1800" dirty="0" smtClean="0">
              <a:solidFill>
                <a:schemeClr val="accent2">
                  <a:lumMod val="50000"/>
                </a:schemeClr>
              </a:solidFill>
              <a:latin typeface="+mj-lt"/>
            </a:endParaRPr>
          </a:p>
          <a:p>
            <a:r>
              <a:rPr lang="fr-FR" sz="1800" dirty="0" smtClean="0">
                <a:latin typeface="+mj-lt"/>
              </a:rPr>
              <a:t>Modules, thèmes et distribution drupal : </a:t>
            </a:r>
            <a:r>
              <a:rPr lang="fr-FR" sz="1800" dirty="0" smtClean="0">
                <a:solidFill>
                  <a:schemeClr val="accent2">
                    <a:lumMod val="50000"/>
                  </a:schemeClr>
                </a:solidFill>
                <a:latin typeface="+mj-lt"/>
                <a:hlinkClick r:id="rId2"/>
              </a:rPr>
              <a:t>https://www.drupal.org/download</a:t>
            </a:r>
            <a:endParaRPr lang="fr-FR" sz="1800" dirty="0" smtClean="0">
              <a:solidFill>
                <a:schemeClr val="accent2">
                  <a:lumMod val="50000"/>
                </a:schemeClr>
              </a:solidFill>
              <a:latin typeface="+mj-lt"/>
            </a:endParaRPr>
          </a:p>
          <a:p>
            <a:endParaRPr lang="fr-FR" sz="1800" dirty="0" smtClean="0">
              <a:solidFill>
                <a:schemeClr val="accent2">
                  <a:lumMod val="50000"/>
                </a:schemeClr>
              </a:solidFill>
              <a:latin typeface="+mj-lt"/>
            </a:endParaRPr>
          </a:p>
          <a:p>
            <a:endParaRPr lang="fr-FR" sz="1800" dirty="0" smtClean="0">
              <a:solidFill>
                <a:schemeClr val="accent2">
                  <a:lumMod val="50000"/>
                </a:schemeClr>
              </a:solidFill>
              <a:latin typeface="+mj-lt"/>
            </a:endParaRPr>
          </a:p>
          <a:p>
            <a:r>
              <a:rPr lang="fr-FR" sz="1800" dirty="0" smtClean="0">
                <a:latin typeface="+mj-lt"/>
              </a:rPr>
              <a:t>YAML : </a:t>
            </a:r>
            <a:r>
              <a:rPr lang="fr-FR" sz="1800" dirty="0" smtClean="0">
                <a:solidFill>
                  <a:schemeClr val="accent2">
                    <a:lumMod val="50000"/>
                  </a:schemeClr>
                </a:solidFill>
                <a:latin typeface="+mj-lt"/>
                <a:hlinkClick r:id="rId6"/>
              </a:rPr>
              <a:t>http://www.yaml.org/spec/1.2/spec.html</a:t>
            </a:r>
            <a:endParaRPr lang="fr-FR" sz="1800" dirty="0" smtClean="0">
              <a:latin typeface="+mj-lt"/>
            </a:endParaRPr>
          </a:p>
          <a:p>
            <a:r>
              <a:rPr lang="fr-FR" sz="1800" dirty="0" smtClean="0">
                <a:latin typeface="+mj-lt"/>
              </a:rPr>
              <a:t>TWIG : </a:t>
            </a:r>
            <a:r>
              <a:rPr lang="fr-FR" sz="1800" dirty="0" smtClean="0">
                <a:solidFill>
                  <a:schemeClr val="accent2">
                    <a:lumMod val="50000"/>
                  </a:schemeClr>
                </a:solidFill>
                <a:latin typeface="+mj-lt"/>
                <a:hlinkClick r:id="rId7"/>
              </a:rPr>
              <a:t>http://twig.sensiolabs.org/</a:t>
            </a:r>
            <a:endParaRPr lang="fr-FR" sz="1800" dirty="0" smtClean="0">
              <a:solidFill>
                <a:schemeClr val="accent2">
                  <a:lumMod val="50000"/>
                </a:schemeClr>
              </a:solidFill>
              <a:latin typeface="+mj-lt"/>
            </a:endParaRPr>
          </a:p>
          <a:p>
            <a:r>
              <a:rPr lang="fr-FR" sz="1800" dirty="0" err="1" smtClean="0">
                <a:latin typeface="+mj-lt"/>
              </a:rPr>
              <a:t>Ckeditor</a:t>
            </a:r>
            <a:r>
              <a:rPr lang="fr-FR" sz="1800" dirty="0" smtClean="0">
                <a:latin typeface="+mj-lt"/>
              </a:rPr>
              <a:t> : </a:t>
            </a:r>
            <a:r>
              <a:rPr lang="fr-FR" sz="1800" dirty="0" smtClean="0">
                <a:solidFill>
                  <a:schemeClr val="accent2">
                    <a:lumMod val="50000"/>
                  </a:schemeClr>
                </a:solidFill>
                <a:latin typeface="+mj-lt"/>
                <a:hlinkClick r:id="rId8"/>
              </a:rPr>
              <a:t>http://ckeditor.com/</a:t>
            </a:r>
            <a:endParaRPr lang="fr-FR" sz="1800" dirty="0" smtClean="0">
              <a:solidFill>
                <a:schemeClr val="accent2">
                  <a:lumMod val="50000"/>
                </a:schemeClr>
              </a:solidFill>
              <a:latin typeface="+mj-lt"/>
            </a:endParaRPr>
          </a:p>
          <a:p>
            <a:r>
              <a:rPr lang="fr-FR" sz="1800" dirty="0" smtClean="0">
                <a:latin typeface="+mj-lt"/>
              </a:rPr>
              <a:t>Symfony : </a:t>
            </a:r>
            <a:r>
              <a:rPr lang="fr-FR" sz="1800" dirty="0" smtClean="0">
                <a:solidFill>
                  <a:schemeClr val="accent2">
                    <a:lumMod val="50000"/>
                  </a:schemeClr>
                </a:solidFill>
                <a:latin typeface="+mj-lt"/>
                <a:hlinkClick r:id="rId9"/>
              </a:rPr>
              <a:t>https://symfony.com</a:t>
            </a:r>
            <a:endParaRPr lang="fr-FR" sz="1800" dirty="0" smtClean="0">
              <a:solidFill>
                <a:schemeClr val="accent2">
                  <a:lumMod val="50000"/>
                </a:schemeClr>
              </a:solidFill>
              <a:latin typeface="+mj-lt"/>
            </a:endParaRPr>
          </a:p>
          <a:p>
            <a:endParaRPr lang="fr-FR" sz="2000" dirty="0" smtClean="0">
              <a:solidFill>
                <a:schemeClr val="accent2">
                  <a:lumMod val="50000"/>
                </a:schemeClr>
              </a:solidFill>
              <a:latin typeface="+mj-lt"/>
            </a:endParaRPr>
          </a:p>
          <a:p>
            <a:endParaRPr lang="fr-FR" dirty="0" smtClean="0">
              <a:solidFill>
                <a:schemeClr val="accent2">
                  <a:lumMod val="50000"/>
                </a:schemeClr>
              </a:solidFill>
              <a:latin typeface="+mj-lt"/>
            </a:endParaRPr>
          </a:p>
          <a:p>
            <a:endParaRPr lang="fr-FR" dirty="0" smtClean="0">
              <a:solidFill>
                <a:schemeClr val="accent2">
                  <a:lumMod val="50000"/>
                </a:schemeClr>
              </a:solidFill>
              <a:latin typeface="+mj-lt"/>
            </a:endParaRPr>
          </a:p>
          <a:p>
            <a:endParaRPr lang="fr-FR" dirty="0" smtClean="0">
              <a:solidFill>
                <a:schemeClr val="accent2">
                  <a:lumMod val="50000"/>
                </a:schemeClr>
              </a:solidFill>
              <a:latin typeface="+mj-lt"/>
            </a:endParaRPr>
          </a:p>
          <a:p>
            <a:endParaRPr lang="fr-FR"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Introduction : Composer, Drush et drupal console</a:t>
            </a:r>
            <a:endParaRPr lang="fr-FR" sz="3000" dirty="0">
              <a:latin typeface="+mj-lt"/>
            </a:endParaRPr>
          </a:p>
        </p:txBody>
      </p:sp>
      <p:sp>
        <p:nvSpPr>
          <p:cNvPr id="3" name="Espace réservé du contenu 2"/>
          <p:cNvSpPr>
            <a:spLocks noGrp="1"/>
          </p:cNvSpPr>
          <p:nvPr>
            <p:ph idx="1"/>
          </p:nvPr>
        </p:nvSpPr>
        <p:spPr>
          <a:xfrm>
            <a:off x="457200" y="1628800"/>
            <a:ext cx="8435280" cy="4896544"/>
          </a:xfrm>
        </p:spPr>
        <p:txBody>
          <a:bodyPr>
            <a:normAutofit fontScale="92500" lnSpcReduction="20000"/>
          </a:bodyPr>
          <a:lstStyle/>
          <a:p>
            <a:r>
              <a:rPr lang="fr-FR" sz="2000" dirty="0" smtClean="0">
                <a:latin typeface="+mj-lt"/>
              </a:rPr>
              <a:t>Composer</a:t>
            </a:r>
          </a:p>
          <a:p>
            <a:pPr lvl="1"/>
            <a:r>
              <a:rPr lang="fr-FR" sz="1800" dirty="0" smtClean="0">
                <a:latin typeface="+mj-lt"/>
              </a:rPr>
              <a:t>Gestionnaire de package PHP</a:t>
            </a:r>
          </a:p>
          <a:p>
            <a:pPr lvl="1"/>
            <a:r>
              <a:rPr lang="fr-FR" sz="1800" dirty="0" smtClean="0">
                <a:latin typeface="+mj-lt"/>
              </a:rPr>
              <a:t>Equivalent de </a:t>
            </a:r>
            <a:r>
              <a:rPr lang="fr-FR" sz="1800" dirty="0" err="1" smtClean="0">
                <a:latin typeface="+mj-lt"/>
              </a:rPr>
              <a:t>npm</a:t>
            </a:r>
            <a:r>
              <a:rPr lang="fr-FR" sz="1800" dirty="0" smtClean="0">
                <a:latin typeface="+mj-lt"/>
              </a:rPr>
              <a:t> pour nodejs</a:t>
            </a:r>
          </a:p>
          <a:p>
            <a:pPr lvl="1"/>
            <a:r>
              <a:rPr lang="fr-FR" sz="1800" dirty="0" smtClean="0">
                <a:latin typeface="+mj-lt"/>
              </a:rPr>
              <a:t>Drupal peut être installer:</a:t>
            </a:r>
          </a:p>
          <a:p>
            <a:pPr lvl="2"/>
            <a:r>
              <a:rPr lang="fr-FR" sz="1500" dirty="0" smtClean="0">
                <a:latin typeface="+mj-lt"/>
              </a:rPr>
              <a:t>En téléchargeant le fichier zip sur drupal.org</a:t>
            </a:r>
          </a:p>
          <a:p>
            <a:pPr lvl="2"/>
            <a:r>
              <a:rPr lang="fr-FR" sz="1500" dirty="0" smtClean="0">
                <a:latin typeface="+mj-lt"/>
              </a:rPr>
              <a:t>En installant le paquet: composer </a:t>
            </a:r>
            <a:r>
              <a:rPr lang="fr-FR" sz="1500" dirty="0" err="1" smtClean="0">
                <a:latin typeface="+mj-lt"/>
              </a:rPr>
              <a:t>require</a:t>
            </a:r>
            <a:r>
              <a:rPr lang="fr-FR" sz="1500" dirty="0" smtClean="0">
                <a:latin typeface="+mj-lt"/>
              </a:rPr>
              <a:t> drupal/drupal</a:t>
            </a:r>
          </a:p>
          <a:p>
            <a:pPr lvl="2"/>
            <a:r>
              <a:rPr lang="fr-FR" sz="1500" dirty="0" smtClean="0">
                <a:latin typeface="+mj-lt"/>
              </a:rPr>
              <a:t>En utilisant les paquet de drupal-composer (voir TP) qui installe également drush et drupal console</a:t>
            </a:r>
          </a:p>
          <a:p>
            <a:pPr algn="ctr">
              <a:buNone/>
            </a:pPr>
            <a:endParaRPr lang="fr-FR" sz="2000" dirty="0" smtClean="0">
              <a:latin typeface="+mj-lt"/>
            </a:endParaRPr>
          </a:p>
          <a:p>
            <a:r>
              <a:rPr lang="fr-FR" sz="2000" dirty="0" smtClean="0">
                <a:latin typeface="+mj-lt"/>
              </a:rPr>
              <a:t>Drush</a:t>
            </a:r>
          </a:p>
          <a:p>
            <a:pPr lvl="1"/>
            <a:r>
              <a:rPr lang="fr-FR" sz="1800" dirty="0" smtClean="0">
                <a:latin typeface="+mj-lt"/>
              </a:rPr>
              <a:t>Permet de passer des commande à drupal en ligne de commande sans utiliser l’interface d administration web. </a:t>
            </a:r>
          </a:p>
          <a:p>
            <a:pPr lvl="1"/>
            <a:r>
              <a:rPr lang="fr-FR" sz="1800" dirty="0" smtClean="0">
                <a:latin typeface="+mj-lt"/>
              </a:rPr>
              <a:t>Il existe de très nombreuses fonctionnalités</a:t>
            </a:r>
          </a:p>
          <a:p>
            <a:pPr lvl="1"/>
            <a:r>
              <a:rPr lang="fr-FR" sz="1800" dirty="0" smtClean="0">
                <a:latin typeface="+mj-lt"/>
              </a:rPr>
              <a:t>Beaucoup de module de la communauté ajoute leur fonctionnalités à drush</a:t>
            </a:r>
          </a:p>
          <a:p>
            <a:endParaRPr lang="fr-FR" sz="2000" dirty="0" smtClean="0">
              <a:latin typeface="+mj-lt"/>
            </a:endParaRPr>
          </a:p>
          <a:p>
            <a:r>
              <a:rPr lang="fr-FR" sz="2000" dirty="0" smtClean="0">
                <a:latin typeface="+mj-lt"/>
              </a:rPr>
              <a:t>Drupal Console</a:t>
            </a:r>
          </a:p>
          <a:p>
            <a:pPr lvl="1"/>
            <a:r>
              <a:rPr lang="fr-FR" sz="1800" dirty="0" smtClean="0">
                <a:latin typeface="+mj-lt"/>
              </a:rPr>
              <a:t>Prévu pour être le remplaçant de drush</a:t>
            </a:r>
          </a:p>
          <a:p>
            <a:pPr lvl="1"/>
            <a:r>
              <a:rPr lang="fr-FR" sz="1800" dirty="0" smtClean="0">
                <a:latin typeface="+mj-lt"/>
              </a:rPr>
              <a:t>N’est pas encore très stable</a:t>
            </a:r>
          </a:p>
          <a:p>
            <a:pPr lvl="1"/>
            <a:r>
              <a:rPr lang="fr-FR" sz="1800" dirty="0" smtClean="0">
                <a:latin typeface="+mj-lt"/>
              </a:rPr>
              <a:t>Utilisé surtout pour générer les modules custom</a:t>
            </a:r>
          </a:p>
          <a:p>
            <a:endParaRPr lang="fr-FR" sz="2000" dirty="0" smtClean="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TP : installation de drupal</a:t>
            </a:r>
            <a:endParaRPr lang="fr-FR" sz="3000" dirty="0">
              <a:latin typeface="+mj-lt"/>
            </a:endParaRPr>
          </a:p>
        </p:txBody>
      </p:sp>
      <p:sp>
        <p:nvSpPr>
          <p:cNvPr id="3" name="Espace réservé du contenu 2"/>
          <p:cNvSpPr>
            <a:spLocks noGrp="1"/>
          </p:cNvSpPr>
          <p:nvPr>
            <p:ph idx="1"/>
          </p:nvPr>
        </p:nvSpPr>
        <p:spPr>
          <a:xfrm>
            <a:off x="457200" y="1628800"/>
            <a:ext cx="8435280" cy="4896544"/>
          </a:xfrm>
        </p:spPr>
        <p:txBody>
          <a:bodyPr>
            <a:normAutofit fontScale="92500" lnSpcReduction="10000"/>
          </a:bodyPr>
          <a:lstStyle/>
          <a:p>
            <a:r>
              <a:rPr lang="fr-FR" sz="2000" dirty="0" smtClean="0">
                <a:latin typeface="+mj-lt"/>
              </a:rPr>
              <a:t>Sur le serveur e-ateliers.nomades.ch installez drupal à l’aide de </a:t>
            </a:r>
            <a:r>
              <a:rPr lang="fr-FR" sz="2000" b="1" dirty="0" smtClean="0">
                <a:latin typeface="+mj-lt"/>
              </a:rPr>
              <a:t>composer</a:t>
            </a:r>
            <a:r>
              <a:rPr lang="fr-FR" sz="2000" dirty="0" smtClean="0">
                <a:latin typeface="+mj-lt"/>
              </a:rPr>
              <a:t> et du profil </a:t>
            </a:r>
            <a:r>
              <a:rPr lang="fr-FR" sz="2000" b="1" dirty="0" smtClean="0">
                <a:latin typeface="+mj-lt"/>
              </a:rPr>
              <a:t>standard:</a:t>
            </a:r>
          </a:p>
          <a:p>
            <a:endParaRPr lang="fr-FR" sz="2000" b="1" dirty="0" smtClean="0">
              <a:latin typeface="+mj-lt"/>
            </a:endParaRPr>
          </a:p>
          <a:p>
            <a:pPr algn="ctr">
              <a:buNone/>
            </a:pPr>
            <a:r>
              <a:rPr lang="fr-FR" sz="2000" dirty="0" smtClean="0">
                <a:latin typeface="+mj-lt"/>
                <a:hlinkClick r:id="rId2"/>
              </a:rPr>
              <a:t>https://github.com/drupal-composer/drupal-project</a:t>
            </a:r>
            <a:endParaRPr lang="fr-FR" sz="2000" dirty="0" smtClean="0">
              <a:latin typeface="+mj-lt"/>
            </a:endParaRPr>
          </a:p>
          <a:p>
            <a:pPr algn="ctr">
              <a:buNone/>
            </a:pPr>
            <a:endParaRPr lang="fr-FR" sz="2000" dirty="0" smtClean="0">
              <a:latin typeface="+mj-lt"/>
            </a:endParaRPr>
          </a:p>
          <a:p>
            <a:r>
              <a:rPr lang="fr-FR" sz="2000" dirty="0" smtClean="0">
                <a:latin typeface="+mj-lt"/>
              </a:rPr>
              <a:t>Identifiez ou se trouve les données de connexion que vous avez indiqué</a:t>
            </a:r>
          </a:p>
          <a:p>
            <a:endParaRPr lang="fr-FR" sz="2000" dirty="0" smtClean="0">
              <a:latin typeface="+mj-lt"/>
            </a:endParaRPr>
          </a:p>
          <a:p>
            <a:r>
              <a:rPr lang="fr-FR" sz="2000" dirty="0" smtClean="0">
                <a:latin typeface="+mj-lt"/>
              </a:rPr>
              <a:t>Pourquoi drupal console et drush sont automatiquement installé ?</a:t>
            </a:r>
          </a:p>
          <a:p>
            <a:endParaRPr lang="fr-FR" sz="2000" dirty="0" smtClean="0">
              <a:latin typeface="+mj-lt"/>
            </a:endParaRPr>
          </a:p>
          <a:p>
            <a:r>
              <a:rPr lang="fr-FR" sz="2000" dirty="0" smtClean="0">
                <a:latin typeface="+mj-lt"/>
              </a:rPr>
              <a:t>Que fait drupal </a:t>
            </a:r>
            <a:r>
              <a:rPr lang="fr-FR" sz="2000" dirty="0" err="1" smtClean="0">
                <a:latin typeface="+mj-lt"/>
              </a:rPr>
              <a:t>scafold</a:t>
            </a:r>
            <a:r>
              <a:rPr lang="fr-FR" sz="2000" dirty="0" smtClean="0">
                <a:latin typeface="+mj-lt"/>
              </a:rPr>
              <a:t> ? Pourquoi ?</a:t>
            </a:r>
          </a:p>
          <a:p>
            <a:endParaRPr lang="fr-FR" sz="2000" dirty="0" smtClean="0">
              <a:latin typeface="+mj-lt"/>
            </a:endParaRPr>
          </a:p>
          <a:p>
            <a:r>
              <a:rPr lang="fr-FR" sz="2000" dirty="0" smtClean="0">
                <a:latin typeface="+mj-lt"/>
              </a:rPr>
              <a:t>A quoi correspond chaque « top menus » ?</a:t>
            </a:r>
          </a:p>
          <a:p>
            <a:endParaRPr lang="fr-FR" sz="2000" dirty="0" smtClean="0">
              <a:latin typeface="+mj-lt"/>
            </a:endParaRPr>
          </a:p>
          <a:p>
            <a:pPr marL="274320" lvl="1" indent="-274320">
              <a:buClr>
                <a:schemeClr val="accent3"/>
              </a:buClr>
              <a:buSzPct val="95000"/>
            </a:pPr>
            <a:r>
              <a:rPr lang="fr-FR" sz="2000" dirty="0" smtClean="0">
                <a:latin typeface="+mj-lt"/>
              </a:rPr>
              <a:t>Suite à l’installation il reste une opération a faire et un warning à traiter ? Lequel ? Pourquoi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404664"/>
            <a:ext cx="8568952" cy="708688"/>
          </a:xfrm>
        </p:spPr>
        <p:txBody>
          <a:bodyPr>
            <a:noAutofit/>
          </a:bodyPr>
          <a:lstStyle/>
          <a:p>
            <a:r>
              <a:rPr lang="fr-FR" sz="3000" dirty="0" smtClean="0"/>
              <a:t>Le monde web actuel : contenant et contenu</a:t>
            </a:r>
            <a:endParaRPr lang="fr-FR" sz="3000" dirty="0"/>
          </a:p>
        </p:txBody>
      </p:sp>
      <p:pic>
        <p:nvPicPr>
          <p:cNvPr id="1026" name="Picture 2" descr="C:\Users\FauconV\Desktop\Contenant.PNG"/>
          <p:cNvPicPr>
            <a:picLocks noChangeAspect="1" noChangeArrowheads="1"/>
          </p:cNvPicPr>
          <p:nvPr/>
        </p:nvPicPr>
        <p:blipFill>
          <a:blip r:embed="rId2" cstate="print"/>
          <a:srcRect/>
          <a:stretch>
            <a:fillRect/>
          </a:stretch>
        </p:blipFill>
        <p:spPr bwMode="auto">
          <a:xfrm>
            <a:off x="1187624" y="1698923"/>
            <a:ext cx="6696118" cy="4682405"/>
          </a:xfrm>
          <a:prstGeom prst="rect">
            <a:avLst/>
          </a:prstGeom>
          <a:noFill/>
        </p:spPr>
      </p:pic>
      <p:sp>
        <p:nvSpPr>
          <p:cNvPr id="6" name="Rectangle 5"/>
          <p:cNvSpPr/>
          <p:nvPr/>
        </p:nvSpPr>
        <p:spPr>
          <a:xfrm>
            <a:off x="2051720" y="4106382"/>
            <a:ext cx="1728192" cy="14401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
        <p:nvSpPr>
          <p:cNvPr id="7" name="Rectangle 6"/>
          <p:cNvSpPr/>
          <p:nvPr/>
        </p:nvSpPr>
        <p:spPr>
          <a:xfrm>
            <a:off x="2051720" y="4365104"/>
            <a:ext cx="4032448" cy="43204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
        <p:nvSpPr>
          <p:cNvPr id="11" name="Rectangle 10"/>
          <p:cNvSpPr/>
          <p:nvPr/>
        </p:nvSpPr>
        <p:spPr>
          <a:xfrm>
            <a:off x="2411760" y="5301208"/>
            <a:ext cx="1224136" cy="21602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
        <p:nvSpPr>
          <p:cNvPr id="12" name="Rectangle 11"/>
          <p:cNvSpPr/>
          <p:nvPr/>
        </p:nvSpPr>
        <p:spPr>
          <a:xfrm>
            <a:off x="2051720" y="5949280"/>
            <a:ext cx="360040" cy="21602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
        <p:nvSpPr>
          <p:cNvPr id="13" name="Rectangle 12"/>
          <p:cNvSpPr/>
          <p:nvPr/>
        </p:nvSpPr>
        <p:spPr>
          <a:xfrm>
            <a:off x="2051720" y="2132856"/>
            <a:ext cx="3888432" cy="288032"/>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
        <p:nvSpPr>
          <p:cNvPr id="14" name="ZoneTexte 13"/>
          <p:cNvSpPr txBox="1"/>
          <p:nvPr/>
        </p:nvSpPr>
        <p:spPr>
          <a:xfrm>
            <a:off x="611560" y="2348880"/>
            <a:ext cx="792088"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fr-FR" dirty="0" smtClean="0">
                <a:latin typeface="+mj-lt"/>
              </a:rPr>
              <a:t>Menu</a:t>
            </a:r>
            <a:endParaRPr lang="fr-FR" dirty="0">
              <a:latin typeface="+mj-lt"/>
            </a:endParaRPr>
          </a:p>
        </p:txBody>
      </p:sp>
      <p:sp>
        <p:nvSpPr>
          <p:cNvPr id="15" name="ZoneTexte 14"/>
          <p:cNvSpPr txBox="1"/>
          <p:nvPr/>
        </p:nvSpPr>
        <p:spPr>
          <a:xfrm>
            <a:off x="107504" y="4581128"/>
            <a:ext cx="1512168" cy="175432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fr-FR" dirty="0" smtClean="0">
                <a:latin typeface="+mj-lt"/>
              </a:rPr>
              <a:t>Contenu (dynamique dont éléments statiques de contenu)</a:t>
            </a:r>
            <a:endParaRPr lang="fr-FR" dirty="0">
              <a:latin typeface="+mj-lt"/>
            </a:endParaRPr>
          </a:p>
        </p:txBody>
      </p:sp>
      <p:cxnSp>
        <p:nvCxnSpPr>
          <p:cNvPr id="17" name="Connecteur droit avec flèche 16"/>
          <p:cNvCxnSpPr/>
          <p:nvPr/>
        </p:nvCxnSpPr>
        <p:spPr>
          <a:xfrm flipV="1">
            <a:off x="1403648" y="2276872"/>
            <a:ext cx="64807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5" idx="3"/>
          </p:cNvCxnSpPr>
          <p:nvPr/>
        </p:nvCxnSpPr>
        <p:spPr>
          <a:xfrm flipV="1">
            <a:off x="1619672" y="4509124"/>
            <a:ext cx="432048" cy="9491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3347864" y="1124744"/>
            <a:ext cx="1944216"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fr-FR" dirty="0" smtClean="0">
                <a:latin typeface="+mj-lt"/>
              </a:rPr>
              <a:t>Contenant </a:t>
            </a:r>
          </a:p>
          <a:p>
            <a:r>
              <a:rPr lang="fr-FR" dirty="0" smtClean="0">
                <a:latin typeface="+mj-lt"/>
              </a:rPr>
              <a:t>(code statique)</a:t>
            </a:r>
            <a:endParaRPr lang="fr-FR" dirty="0">
              <a:latin typeface="+mj-lt"/>
            </a:endParaRPr>
          </a:p>
        </p:txBody>
      </p:sp>
      <p:cxnSp>
        <p:nvCxnSpPr>
          <p:cNvPr id="22" name="Connecteur droit avec flèche 21"/>
          <p:cNvCxnSpPr>
            <a:stCxn id="20" idx="1"/>
          </p:cNvCxnSpPr>
          <p:nvPr/>
        </p:nvCxnSpPr>
        <p:spPr>
          <a:xfrm flipH="1">
            <a:off x="1763688" y="1447910"/>
            <a:ext cx="1584176" cy="25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20" idx="3"/>
          </p:cNvCxnSpPr>
          <p:nvPr/>
        </p:nvCxnSpPr>
        <p:spPr>
          <a:xfrm>
            <a:off x="5292080" y="1447910"/>
            <a:ext cx="1800200" cy="3249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15" idx="3"/>
            <a:endCxn id="12" idx="1"/>
          </p:cNvCxnSpPr>
          <p:nvPr/>
        </p:nvCxnSpPr>
        <p:spPr>
          <a:xfrm>
            <a:off x="1619672" y="5458291"/>
            <a:ext cx="432048" cy="599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a:stCxn id="15" idx="3"/>
            <a:endCxn id="11" idx="1"/>
          </p:cNvCxnSpPr>
          <p:nvPr/>
        </p:nvCxnSpPr>
        <p:spPr>
          <a:xfrm flipV="1">
            <a:off x="1619672" y="5409220"/>
            <a:ext cx="792088" cy="490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thèmes, régions, blocks</a:t>
            </a:r>
            <a:endParaRPr lang="fr-FR" sz="3000" dirty="0">
              <a:latin typeface="+mj-lt"/>
            </a:endParaRPr>
          </a:p>
        </p:txBody>
      </p:sp>
      <p:sp>
        <p:nvSpPr>
          <p:cNvPr id="3" name="Espace réservé du contenu 2"/>
          <p:cNvSpPr>
            <a:spLocks noGrp="1"/>
          </p:cNvSpPr>
          <p:nvPr>
            <p:ph idx="1"/>
          </p:nvPr>
        </p:nvSpPr>
        <p:spPr>
          <a:xfrm>
            <a:off x="457200" y="1556792"/>
            <a:ext cx="8229600" cy="5184576"/>
          </a:xfrm>
        </p:spPr>
        <p:txBody>
          <a:bodyPr>
            <a:normAutofit/>
          </a:bodyPr>
          <a:lstStyle/>
          <a:p>
            <a:r>
              <a:rPr lang="fr-FR" sz="2000" dirty="0" smtClean="0">
                <a:latin typeface="+mj-lt"/>
              </a:rPr>
              <a:t>Un thème défini un ensemble de régions</a:t>
            </a:r>
          </a:p>
          <a:p>
            <a:endParaRPr lang="fr-FR" sz="2000" dirty="0" smtClean="0">
              <a:latin typeface="+mj-lt"/>
            </a:endParaRPr>
          </a:p>
          <a:p>
            <a:r>
              <a:rPr lang="fr-FR" sz="2000" dirty="0" smtClean="0">
                <a:latin typeface="+mj-lt"/>
              </a:rPr>
              <a:t>Une région peut contenir un ou dès block géré dans le menu « block </a:t>
            </a:r>
            <a:r>
              <a:rPr lang="fr-FR" sz="2000" dirty="0" err="1" smtClean="0">
                <a:latin typeface="+mj-lt"/>
              </a:rPr>
              <a:t>layout</a:t>
            </a:r>
            <a:r>
              <a:rPr lang="fr-FR" sz="2000" dirty="0" smtClean="0">
                <a:latin typeface="+mj-lt"/>
              </a:rPr>
              <a:t> »</a:t>
            </a:r>
          </a:p>
          <a:p>
            <a:endParaRPr lang="fr-FR" sz="2000" dirty="0" smtClean="0">
              <a:latin typeface="+mj-lt"/>
            </a:endParaRPr>
          </a:p>
          <a:p>
            <a:r>
              <a:rPr lang="fr-FR" sz="2000" dirty="0" smtClean="0">
                <a:latin typeface="+mj-lt"/>
              </a:rPr>
              <a:t>Les block et leur contenu sont défini par les modules : </a:t>
            </a:r>
            <a:r>
              <a:rPr lang="fr-FR" sz="2000" dirty="0" err="1" smtClean="0">
                <a:latin typeface="+mj-lt"/>
              </a:rPr>
              <a:t>node</a:t>
            </a:r>
            <a:r>
              <a:rPr lang="fr-FR" sz="2000" dirty="0" smtClean="0">
                <a:latin typeface="+mj-lt"/>
              </a:rPr>
              <a:t>, </a:t>
            </a:r>
            <a:r>
              <a:rPr lang="fr-FR" sz="2000" dirty="0" err="1" smtClean="0">
                <a:latin typeface="+mj-lt"/>
              </a:rPr>
              <a:t>views</a:t>
            </a:r>
            <a:r>
              <a:rPr lang="fr-FR" sz="2000" dirty="0" smtClean="0">
                <a:latin typeface="+mj-lt"/>
              </a:rPr>
              <a:t>, </a:t>
            </a:r>
            <a:r>
              <a:rPr lang="fr-FR" sz="2000" dirty="0" err="1" smtClean="0">
                <a:latin typeface="+mj-lt"/>
              </a:rPr>
              <a:t>taxonomy</a:t>
            </a:r>
            <a:r>
              <a:rPr lang="fr-FR" sz="2000" dirty="0" smtClean="0">
                <a:latin typeface="+mj-lt"/>
              </a:rPr>
              <a:t>, custom block, autre</a:t>
            </a:r>
          </a:p>
          <a:p>
            <a:endParaRPr lang="fr-FR" sz="2000" dirty="0" smtClean="0">
              <a:latin typeface="+mj-lt"/>
            </a:endParaRPr>
          </a:p>
          <a:p>
            <a:r>
              <a:rPr lang="fr-FR" sz="2000" dirty="0" smtClean="0">
                <a:latin typeface="+mj-lt"/>
              </a:rPr>
              <a:t>Il existe un block « main page content » qui correspond à l’élément principal qui doit être affiché dans la page</a:t>
            </a:r>
            <a:endParaRPr lang="fr-FR" sz="200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thèmes et régions</a:t>
            </a:r>
            <a:endParaRPr lang="fr-FR" sz="3000" dirty="0">
              <a:latin typeface="+mj-lt"/>
            </a:endParaRPr>
          </a:p>
        </p:txBody>
      </p:sp>
      <p:pic>
        <p:nvPicPr>
          <p:cNvPr id="4098" name="Picture 2" descr="C:\Users\FauconV\Desktop\block.PNG"/>
          <p:cNvPicPr>
            <a:picLocks noChangeAspect="1" noChangeArrowheads="1"/>
          </p:cNvPicPr>
          <p:nvPr/>
        </p:nvPicPr>
        <p:blipFill>
          <a:blip r:embed="rId2" cstate="print"/>
          <a:srcRect/>
          <a:stretch>
            <a:fillRect/>
          </a:stretch>
        </p:blipFill>
        <p:spPr bwMode="auto">
          <a:xfrm>
            <a:off x="1331640" y="1196752"/>
            <a:ext cx="6600408" cy="5544616"/>
          </a:xfrm>
          <a:prstGeom prst="rect">
            <a:avLst/>
          </a:prstGeom>
          <a:noFill/>
        </p:spPr>
      </p:pic>
      <p:sp>
        <p:nvSpPr>
          <p:cNvPr id="5" name="Rectangle 4"/>
          <p:cNvSpPr/>
          <p:nvPr/>
        </p:nvSpPr>
        <p:spPr>
          <a:xfrm>
            <a:off x="1115616" y="2420888"/>
            <a:ext cx="1368152" cy="792088"/>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6588224" y="1556792"/>
            <a:ext cx="1152128" cy="288032"/>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2627784" y="2348880"/>
            <a:ext cx="3960440" cy="1440160"/>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2627784" y="3861048"/>
            <a:ext cx="3960440" cy="576064"/>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627784" y="4509120"/>
            <a:ext cx="3960440" cy="2016224"/>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6732240" y="2420888"/>
            <a:ext cx="1080120" cy="1656184"/>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6732240" y="4149080"/>
            <a:ext cx="1080120" cy="1584176"/>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6084168" y="1124744"/>
            <a:ext cx="1872208" cy="360040"/>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00"/>
              </a:solidFill>
            </a:endParaRPr>
          </a:p>
        </p:txBody>
      </p:sp>
      <p:sp>
        <p:nvSpPr>
          <p:cNvPr id="17" name="Rectangle 16"/>
          <p:cNvSpPr/>
          <p:nvPr/>
        </p:nvSpPr>
        <p:spPr>
          <a:xfrm>
            <a:off x="6444208" y="1529609"/>
            <a:ext cx="1440160" cy="648072"/>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00"/>
              </a:solidFill>
            </a:endParaRPr>
          </a:p>
        </p:txBody>
      </p:sp>
      <p:sp>
        <p:nvSpPr>
          <p:cNvPr id="18" name="Rectangle 17"/>
          <p:cNvSpPr/>
          <p:nvPr/>
        </p:nvSpPr>
        <p:spPr>
          <a:xfrm>
            <a:off x="1043608" y="2348880"/>
            <a:ext cx="1512168" cy="4248472"/>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00"/>
              </a:solidFill>
            </a:endParaRPr>
          </a:p>
        </p:txBody>
      </p:sp>
      <p:sp>
        <p:nvSpPr>
          <p:cNvPr id="19" name="Rectangle 18"/>
          <p:cNvSpPr/>
          <p:nvPr/>
        </p:nvSpPr>
        <p:spPr>
          <a:xfrm>
            <a:off x="6660232" y="2348880"/>
            <a:ext cx="1224136" cy="3456384"/>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00"/>
              </a:solidFill>
            </a:endParaRPr>
          </a:p>
        </p:txBody>
      </p:sp>
      <p:sp>
        <p:nvSpPr>
          <p:cNvPr id="20" name="Rectangle 19"/>
          <p:cNvSpPr/>
          <p:nvPr/>
        </p:nvSpPr>
        <p:spPr>
          <a:xfrm>
            <a:off x="2591924" y="2276008"/>
            <a:ext cx="4068308" cy="4393352"/>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FF00"/>
              </a:solidFill>
            </a:endParaRPr>
          </a:p>
        </p:txBody>
      </p:sp>
      <p:sp>
        <p:nvSpPr>
          <p:cNvPr id="21" name="Rectangle 20"/>
          <p:cNvSpPr/>
          <p:nvPr/>
        </p:nvSpPr>
        <p:spPr>
          <a:xfrm>
            <a:off x="6156176" y="1196752"/>
            <a:ext cx="1728192" cy="288032"/>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2500" dirty="0" smtClean="0">
                <a:latin typeface="+mj-lt"/>
              </a:rPr>
              <a:t>Concepts : </a:t>
            </a:r>
            <a:r>
              <a:rPr lang="fr-FR" sz="2500" dirty="0" err="1" smtClean="0">
                <a:latin typeface="+mj-lt"/>
              </a:rPr>
              <a:t>node</a:t>
            </a:r>
            <a:r>
              <a:rPr lang="fr-FR" sz="2500" dirty="0" smtClean="0">
                <a:latin typeface="+mj-lt"/>
              </a:rPr>
              <a:t>, type de contenu, </a:t>
            </a:r>
            <a:r>
              <a:rPr lang="fr-FR" sz="2500" dirty="0" err="1" smtClean="0">
                <a:latin typeface="+mj-lt"/>
              </a:rPr>
              <a:t>fields</a:t>
            </a:r>
            <a:r>
              <a:rPr lang="fr-FR" sz="2500" dirty="0" smtClean="0">
                <a:latin typeface="+mj-lt"/>
              </a:rPr>
              <a:t>, display modes</a:t>
            </a:r>
            <a:endParaRPr lang="fr-FR" sz="2500" dirty="0">
              <a:latin typeface="+mj-lt"/>
            </a:endParaRPr>
          </a:p>
        </p:txBody>
      </p:sp>
      <p:sp>
        <p:nvSpPr>
          <p:cNvPr id="3" name="Espace réservé du contenu 2"/>
          <p:cNvSpPr>
            <a:spLocks noGrp="1"/>
          </p:cNvSpPr>
          <p:nvPr>
            <p:ph idx="1"/>
          </p:nvPr>
        </p:nvSpPr>
        <p:spPr>
          <a:xfrm>
            <a:off x="457200" y="1484784"/>
            <a:ext cx="8229600" cy="5256584"/>
          </a:xfrm>
        </p:spPr>
        <p:txBody>
          <a:bodyPr>
            <a:normAutofit lnSpcReduction="10000"/>
          </a:bodyPr>
          <a:lstStyle/>
          <a:p>
            <a:r>
              <a:rPr lang="fr-FR" sz="2000" dirty="0" smtClean="0">
                <a:latin typeface="+mj-lt"/>
              </a:rPr>
              <a:t>1 </a:t>
            </a:r>
            <a:r>
              <a:rPr lang="fr-FR" sz="2000" dirty="0" err="1" smtClean="0">
                <a:latin typeface="+mj-lt"/>
              </a:rPr>
              <a:t>node</a:t>
            </a:r>
            <a:r>
              <a:rPr lang="fr-FR" sz="2000" dirty="0" smtClean="0">
                <a:latin typeface="+mj-lt"/>
              </a:rPr>
              <a:t> = 1 contenu</a:t>
            </a:r>
          </a:p>
          <a:p>
            <a:endParaRPr lang="fr-FR" sz="2000" dirty="0" smtClean="0">
              <a:latin typeface="+mj-lt"/>
            </a:endParaRPr>
          </a:p>
          <a:p>
            <a:r>
              <a:rPr lang="fr-FR" sz="2000" dirty="0" smtClean="0">
                <a:latin typeface="+mj-lt"/>
              </a:rPr>
              <a:t>Un </a:t>
            </a:r>
            <a:r>
              <a:rPr lang="fr-FR" sz="2000" dirty="0" err="1" smtClean="0">
                <a:latin typeface="+mj-lt"/>
              </a:rPr>
              <a:t>node</a:t>
            </a:r>
            <a:r>
              <a:rPr lang="fr-FR" sz="2000" dirty="0" smtClean="0">
                <a:latin typeface="+mj-lt"/>
              </a:rPr>
              <a:t> (objet, </a:t>
            </a:r>
            <a:r>
              <a:rPr lang="fr-FR" sz="2000" dirty="0" err="1" smtClean="0">
                <a:latin typeface="+mj-lt"/>
              </a:rPr>
              <a:t>gateau</a:t>
            </a:r>
            <a:r>
              <a:rPr lang="fr-FR" sz="2000" dirty="0" smtClean="0">
                <a:latin typeface="+mj-lt"/>
              </a:rPr>
              <a:t>), a toujours un type de contenu (classe, recette) qui le caractérise</a:t>
            </a:r>
          </a:p>
          <a:p>
            <a:endParaRPr lang="fr-FR" sz="2000" dirty="0" smtClean="0">
              <a:latin typeface="+mj-lt"/>
            </a:endParaRPr>
          </a:p>
          <a:p>
            <a:r>
              <a:rPr lang="fr-FR" sz="2000" dirty="0" smtClean="0">
                <a:latin typeface="+mj-lt"/>
              </a:rPr>
              <a:t>Chaque type de contenu (classe, recette) a différent </a:t>
            </a:r>
            <a:r>
              <a:rPr lang="fr-FR" sz="2000" dirty="0" err="1" smtClean="0">
                <a:latin typeface="+mj-lt"/>
              </a:rPr>
              <a:t>fields</a:t>
            </a:r>
            <a:r>
              <a:rPr lang="fr-FR" sz="2000" dirty="0" smtClean="0">
                <a:latin typeface="+mj-lt"/>
              </a:rPr>
              <a:t> (attributs, ingrédient). 1 </a:t>
            </a:r>
            <a:r>
              <a:rPr lang="fr-FR" sz="2000" dirty="0" err="1" smtClean="0">
                <a:latin typeface="+mj-lt"/>
              </a:rPr>
              <a:t>field</a:t>
            </a:r>
            <a:r>
              <a:rPr lang="fr-FR" sz="2000" dirty="0" smtClean="0">
                <a:latin typeface="+mj-lt"/>
              </a:rPr>
              <a:t> peut avoir 1 à N valeur dans un nœud selon ce qui a été </a:t>
            </a:r>
            <a:r>
              <a:rPr lang="fr-FR" sz="2000" dirty="0" err="1" smtClean="0">
                <a:latin typeface="+mj-lt"/>
              </a:rPr>
              <a:t>définiti</a:t>
            </a:r>
            <a:r>
              <a:rPr lang="fr-FR" sz="2000" dirty="0" smtClean="0">
                <a:latin typeface="+mj-lt"/>
              </a:rPr>
              <a:t> dans le content type. 1 </a:t>
            </a:r>
            <a:r>
              <a:rPr lang="fr-FR" sz="2000" dirty="0" err="1" smtClean="0">
                <a:latin typeface="+mj-lt"/>
              </a:rPr>
              <a:t>field</a:t>
            </a:r>
            <a:r>
              <a:rPr lang="fr-FR" sz="2000" dirty="0" smtClean="0">
                <a:latin typeface="+mj-lt"/>
              </a:rPr>
              <a:t> peut être obligatoire ou pas, et avoir une valeur par défaut ou pas.</a:t>
            </a:r>
          </a:p>
          <a:p>
            <a:endParaRPr lang="fr-FR" sz="2000" dirty="0" smtClean="0">
              <a:latin typeface="+mj-lt"/>
            </a:endParaRPr>
          </a:p>
          <a:p>
            <a:r>
              <a:rPr lang="fr-FR" sz="2000" dirty="0" smtClean="0">
                <a:latin typeface="+mj-lt"/>
              </a:rPr>
              <a:t>Pour chaque type de contenu il est possible de définir différente façon de voir un contenu « display modes »</a:t>
            </a:r>
          </a:p>
          <a:p>
            <a:endParaRPr lang="fr-FR" sz="2000" dirty="0" smtClean="0">
              <a:latin typeface="+mj-lt"/>
            </a:endParaRPr>
          </a:p>
          <a:p>
            <a:r>
              <a:rPr lang="fr-FR" sz="2000" dirty="0" smtClean="0">
                <a:latin typeface="+mj-lt"/>
              </a:rPr>
              <a:t>Les </a:t>
            </a:r>
            <a:r>
              <a:rPr lang="fr-FR" sz="2000" dirty="0" err="1" smtClean="0">
                <a:latin typeface="+mj-lt"/>
              </a:rPr>
              <a:t>nodes</a:t>
            </a:r>
            <a:r>
              <a:rPr lang="fr-FR" sz="2000" dirty="0" smtClean="0">
                <a:latin typeface="+mj-lt"/>
              </a:rPr>
              <a:t> peuvent être lier entre eux comme une relation entre 2 tables dans une base de données grâce à différents modules de la communauté ou a </a:t>
            </a:r>
            <a:r>
              <a:rPr lang="fr-FR" sz="2000" dirty="0" err="1" smtClean="0">
                <a:latin typeface="+mj-lt"/>
              </a:rPr>
              <a:t>entity</a:t>
            </a:r>
            <a:r>
              <a:rPr lang="fr-FR" sz="2000" dirty="0" smtClean="0">
                <a:latin typeface="+mj-lt"/>
              </a:rPr>
              <a:t> </a:t>
            </a:r>
            <a:r>
              <a:rPr lang="fr-FR" sz="2000" dirty="0" err="1" smtClean="0">
                <a:latin typeface="+mj-lt"/>
              </a:rPr>
              <a:t>reference</a:t>
            </a:r>
            <a:r>
              <a:rPr lang="fr-FR" sz="2000" dirty="0" smtClean="0">
                <a:latin typeface="+mj-lt"/>
              </a:rPr>
              <a:t>.</a:t>
            </a:r>
            <a:endParaRPr lang="fr-FR" sz="20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2000" dirty="0" smtClean="0"/>
              <a:t>Concepts : </a:t>
            </a:r>
            <a:r>
              <a:rPr lang="fr-FR" sz="2000" dirty="0" err="1" smtClean="0"/>
              <a:t>node</a:t>
            </a:r>
            <a:r>
              <a:rPr lang="fr-FR" sz="2000" dirty="0" smtClean="0"/>
              <a:t>, type de contenu, </a:t>
            </a:r>
            <a:r>
              <a:rPr lang="fr-FR" sz="2000" dirty="0" err="1" smtClean="0"/>
              <a:t>fields</a:t>
            </a:r>
            <a:r>
              <a:rPr lang="fr-FR" sz="2000" dirty="0" smtClean="0"/>
              <a:t>, display modes</a:t>
            </a:r>
            <a:endParaRPr lang="fr-FR" sz="2000" dirty="0"/>
          </a:p>
        </p:txBody>
      </p:sp>
      <p:sp>
        <p:nvSpPr>
          <p:cNvPr id="5" name="Espace réservé du contenu 2"/>
          <p:cNvSpPr txBox="1">
            <a:spLocks/>
          </p:cNvSpPr>
          <p:nvPr/>
        </p:nvSpPr>
        <p:spPr>
          <a:xfrm>
            <a:off x="683568" y="3284984"/>
            <a:ext cx="1368152" cy="936104"/>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Content type 1</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8" name="Espace réservé du contenu 2"/>
          <p:cNvSpPr txBox="1">
            <a:spLocks/>
          </p:cNvSpPr>
          <p:nvPr/>
        </p:nvSpPr>
        <p:spPr>
          <a:xfrm>
            <a:off x="7092280" y="1484784"/>
            <a:ext cx="1440160" cy="648072"/>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fontScale="85000" lnSpcReduction="20000"/>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Texte</a:t>
            </a:r>
          </a:p>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Field 1</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9" name="Espace réservé du contenu 2"/>
          <p:cNvSpPr txBox="1">
            <a:spLocks/>
          </p:cNvSpPr>
          <p:nvPr/>
        </p:nvSpPr>
        <p:spPr>
          <a:xfrm>
            <a:off x="7092280" y="2132856"/>
            <a:ext cx="1440160" cy="79208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lnSpcReduction="10000"/>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Image Field</a:t>
            </a:r>
            <a:r>
              <a:rPr kumimoji="0" lang="fr-FR" sz="2400" b="0" i="0" u="none" strike="noStrike" kern="1200" cap="none" spc="0" normalizeH="0" noProof="0" dirty="0" smtClean="0">
                <a:ln>
                  <a:noFill/>
                </a:ln>
                <a:solidFill>
                  <a:schemeClr val="tx1"/>
                </a:solidFill>
                <a:effectLst/>
                <a:uLnTx/>
                <a:uFillTx/>
                <a:latin typeface="+mj-lt"/>
                <a:ea typeface="+mn-ea"/>
                <a:cs typeface="+mn-cs"/>
              </a:rPr>
              <a:t> 2</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11" name="Espace réservé du contenu 2"/>
          <p:cNvSpPr txBox="1">
            <a:spLocks/>
          </p:cNvSpPr>
          <p:nvPr/>
        </p:nvSpPr>
        <p:spPr>
          <a:xfrm>
            <a:off x="5580112" y="1916832"/>
            <a:ext cx="1512168" cy="79208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Node1</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12" name="Espace réservé du contenu 2"/>
          <p:cNvSpPr txBox="1">
            <a:spLocks/>
          </p:cNvSpPr>
          <p:nvPr/>
        </p:nvSpPr>
        <p:spPr>
          <a:xfrm>
            <a:off x="7164288" y="3140968"/>
            <a:ext cx="1440160" cy="648072"/>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fontScale="85000" lnSpcReduction="20000"/>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Texte</a:t>
            </a:r>
          </a:p>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Field 1</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13" name="Espace réservé du contenu 2"/>
          <p:cNvSpPr txBox="1">
            <a:spLocks/>
          </p:cNvSpPr>
          <p:nvPr/>
        </p:nvSpPr>
        <p:spPr>
          <a:xfrm>
            <a:off x="7164288" y="3789040"/>
            <a:ext cx="1440160" cy="79208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lnSpcReduction="10000"/>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Image Field</a:t>
            </a:r>
            <a:r>
              <a:rPr kumimoji="0" lang="fr-FR" sz="2400" b="0" i="0" u="none" strike="noStrike" kern="1200" cap="none" spc="0" normalizeH="0" noProof="0" dirty="0" smtClean="0">
                <a:ln>
                  <a:noFill/>
                </a:ln>
                <a:solidFill>
                  <a:schemeClr val="tx1"/>
                </a:solidFill>
                <a:effectLst/>
                <a:uLnTx/>
                <a:uFillTx/>
                <a:latin typeface="+mj-lt"/>
                <a:ea typeface="+mn-ea"/>
                <a:cs typeface="+mn-cs"/>
              </a:rPr>
              <a:t> 2</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14" name="Espace réservé du contenu 2"/>
          <p:cNvSpPr txBox="1">
            <a:spLocks/>
          </p:cNvSpPr>
          <p:nvPr/>
        </p:nvSpPr>
        <p:spPr>
          <a:xfrm>
            <a:off x="5652120" y="3573016"/>
            <a:ext cx="1512168" cy="79208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Node2</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15" name="Espace réservé du contenu 2"/>
          <p:cNvSpPr txBox="1">
            <a:spLocks/>
          </p:cNvSpPr>
          <p:nvPr/>
        </p:nvSpPr>
        <p:spPr>
          <a:xfrm>
            <a:off x="7164288" y="5445224"/>
            <a:ext cx="1440160" cy="648072"/>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Field 3</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17" name="Espace réservé du contenu 2"/>
          <p:cNvSpPr txBox="1">
            <a:spLocks/>
          </p:cNvSpPr>
          <p:nvPr/>
        </p:nvSpPr>
        <p:spPr>
          <a:xfrm>
            <a:off x="5652120" y="5373216"/>
            <a:ext cx="1512168" cy="79208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Node3</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19" name="Espace réservé du contenu 2"/>
          <p:cNvSpPr txBox="1">
            <a:spLocks/>
          </p:cNvSpPr>
          <p:nvPr/>
        </p:nvSpPr>
        <p:spPr>
          <a:xfrm>
            <a:off x="2051720" y="2636912"/>
            <a:ext cx="1368152" cy="936104"/>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fontScale="92500"/>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Field 1</a:t>
            </a:r>
          </a:p>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lang="fr-FR" sz="2400" noProof="0" dirty="0" smtClean="0">
                <a:latin typeface="+mj-lt"/>
              </a:rPr>
              <a:t>Type texte</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20" name="Espace réservé du contenu 2"/>
          <p:cNvSpPr txBox="1">
            <a:spLocks/>
          </p:cNvSpPr>
          <p:nvPr/>
        </p:nvSpPr>
        <p:spPr>
          <a:xfrm>
            <a:off x="2051720" y="3573016"/>
            <a:ext cx="1368152" cy="936104"/>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fontScale="85000" lnSpcReduction="10000"/>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Field 2</a:t>
            </a:r>
          </a:p>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lang="fr-FR" sz="2400" dirty="0" smtClean="0">
                <a:latin typeface="+mj-lt"/>
              </a:rPr>
              <a:t>Type image</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21" name="Espace réservé du contenu 2"/>
          <p:cNvSpPr txBox="1">
            <a:spLocks/>
          </p:cNvSpPr>
          <p:nvPr/>
        </p:nvSpPr>
        <p:spPr>
          <a:xfrm>
            <a:off x="683568" y="5373216"/>
            <a:ext cx="1368152" cy="936104"/>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Content type 2</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22" name="Espace réservé du contenu 2"/>
          <p:cNvSpPr txBox="1">
            <a:spLocks/>
          </p:cNvSpPr>
          <p:nvPr/>
        </p:nvSpPr>
        <p:spPr>
          <a:xfrm>
            <a:off x="2051720" y="5373216"/>
            <a:ext cx="1368152" cy="936104"/>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fontScale="92500"/>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Field 3</a:t>
            </a:r>
          </a:p>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lang="fr-FR" sz="2400" noProof="0" dirty="0" smtClean="0">
                <a:latin typeface="+mj-lt"/>
              </a:rPr>
              <a:t>Type texte</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cxnSp>
        <p:nvCxnSpPr>
          <p:cNvPr id="25" name="Connecteur droit avec flèche 24"/>
          <p:cNvCxnSpPr/>
          <p:nvPr/>
        </p:nvCxnSpPr>
        <p:spPr>
          <a:xfrm flipV="1">
            <a:off x="3419872" y="2420888"/>
            <a:ext cx="216024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a:endCxn id="14" idx="1"/>
          </p:cNvCxnSpPr>
          <p:nvPr/>
        </p:nvCxnSpPr>
        <p:spPr>
          <a:xfrm>
            <a:off x="3419872" y="3429000"/>
            <a:ext cx="2232248"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endCxn id="17" idx="1"/>
          </p:cNvCxnSpPr>
          <p:nvPr/>
        </p:nvCxnSpPr>
        <p:spPr>
          <a:xfrm flipV="1">
            <a:off x="3419872" y="5769260"/>
            <a:ext cx="2232248"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755576" y="1484784"/>
            <a:ext cx="2592288" cy="923330"/>
          </a:xfrm>
          <a:prstGeom prst="rect">
            <a:avLst/>
          </a:prstGeom>
          <a:noFill/>
        </p:spPr>
        <p:txBody>
          <a:bodyPr wrap="square" rtlCol="0">
            <a:spAutoFit/>
          </a:bodyPr>
          <a:lstStyle/>
          <a:p>
            <a:r>
              <a:rPr lang="fr-FR" dirty="0" smtClean="0">
                <a:latin typeface="+mj-lt"/>
              </a:rPr>
              <a:t>Définition des types / structure /  format d’objet (classes)</a:t>
            </a:r>
            <a:endParaRPr lang="fr-FR" dirty="0">
              <a:latin typeface="+mj-lt"/>
            </a:endParaRPr>
          </a:p>
        </p:txBody>
      </p:sp>
      <p:sp>
        <p:nvSpPr>
          <p:cNvPr id="31" name="ZoneTexte 30"/>
          <p:cNvSpPr txBox="1"/>
          <p:nvPr/>
        </p:nvSpPr>
        <p:spPr>
          <a:xfrm>
            <a:off x="4716016" y="1340768"/>
            <a:ext cx="2592288" cy="369332"/>
          </a:xfrm>
          <a:prstGeom prst="rect">
            <a:avLst/>
          </a:prstGeom>
          <a:noFill/>
        </p:spPr>
        <p:txBody>
          <a:bodyPr wrap="square" rtlCol="0">
            <a:spAutoFit/>
          </a:bodyPr>
          <a:lstStyle/>
          <a:p>
            <a:r>
              <a:rPr lang="fr-FR" dirty="0" smtClean="0">
                <a:latin typeface="+mj-lt"/>
              </a:rPr>
              <a:t>Valeur des objets</a:t>
            </a:r>
            <a:endParaRPr lang="fr-FR"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type de champs courant</a:t>
            </a:r>
            <a:endParaRPr lang="fr-FR" sz="3000" dirty="0">
              <a:latin typeface="+mj-lt"/>
            </a:endParaRPr>
          </a:p>
        </p:txBody>
      </p:sp>
      <p:graphicFrame>
        <p:nvGraphicFramePr>
          <p:cNvPr id="4" name="Tableau 3"/>
          <p:cNvGraphicFramePr>
            <a:graphicFrameLocks noGrp="1"/>
          </p:cNvGraphicFramePr>
          <p:nvPr/>
        </p:nvGraphicFramePr>
        <p:xfrm>
          <a:off x="107503" y="1052736"/>
          <a:ext cx="8856985" cy="5653286"/>
        </p:xfrm>
        <a:graphic>
          <a:graphicData uri="http://schemas.openxmlformats.org/drawingml/2006/table">
            <a:tbl>
              <a:tblPr firstRow="1" bandRow="1">
                <a:tableStyleId>{5C22544A-7EE6-4342-B048-85BDC9FD1C3A}</a:tableStyleId>
              </a:tblPr>
              <a:tblGrid>
                <a:gridCol w="3096344"/>
                <a:gridCol w="3341795"/>
                <a:gridCol w="2418846"/>
              </a:tblGrid>
              <a:tr h="373843">
                <a:tc>
                  <a:txBody>
                    <a:bodyPr/>
                    <a:lstStyle/>
                    <a:p>
                      <a:r>
                        <a:rPr lang="fr-FR" sz="1500" dirty="0" smtClean="0">
                          <a:solidFill>
                            <a:schemeClr val="tx1"/>
                          </a:solidFill>
                          <a:latin typeface="+mj-lt"/>
                        </a:rPr>
                        <a:t>champs</a:t>
                      </a:r>
                      <a:endParaRPr lang="fr-FR" sz="1500" dirty="0">
                        <a:solidFill>
                          <a:schemeClr val="tx1"/>
                        </a:solidFill>
                        <a:latin typeface="+mj-lt"/>
                      </a:endParaRPr>
                    </a:p>
                  </a:txBody>
                  <a:tcPr/>
                </a:tc>
                <a:tc>
                  <a:txBody>
                    <a:bodyPr/>
                    <a:lstStyle/>
                    <a:p>
                      <a:r>
                        <a:rPr lang="fr-FR" sz="1500" dirty="0" smtClean="0">
                          <a:solidFill>
                            <a:schemeClr val="tx1"/>
                          </a:solidFill>
                          <a:latin typeface="+mj-lt"/>
                        </a:rPr>
                        <a:t>édition</a:t>
                      </a:r>
                      <a:endParaRPr lang="fr-FR" sz="1500" dirty="0">
                        <a:solidFill>
                          <a:schemeClr val="tx1"/>
                        </a:solidFill>
                        <a:latin typeface="+mj-lt"/>
                      </a:endParaRPr>
                    </a:p>
                  </a:txBody>
                  <a:tcPr/>
                </a:tc>
                <a:tc>
                  <a:txBody>
                    <a:bodyPr/>
                    <a:lstStyle/>
                    <a:p>
                      <a:r>
                        <a:rPr lang="fr-FR" sz="1500" dirty="0" smtClean="0">
                          <a:solidFill>
                            <a:schemeClr val="tx1"/>
                          </a:solidFill>
                          <a:latin typeface="+mj-lt"/>
                        </a:rPr>
                        <a:t>Affichage</a:t>
                      </a:r>
                      <a:endParaRPr lang="fr-FR" sz="1500" dirty="0">
                        <a:solidFill>
                          <a:schemeClr val="tx1"/>
                        </a:solidFill>
                        <a:latin typeface="+mj-lt"/>
                      </a:endParaRPr>
                    </a:p>
                  </a:txBody>
                  <a:tcPr/>
                </a:tc>
              </a:tr>
              <a:tr h="361563">
                <a:tc>
                  <a:txBody>
                    <a:bodyPr/>
                    <a:lstStyle/>
                    <a:p>
                      <a:r>
                        <a:rPr lang="fr-FR" sz="1500" dirty="0" err="1" smtClean="0">
                          <a:solidFill>
                            <a:schemeClr val="tx1"/>
                          </a:solidFill>
                          <a:latin typeface="+mj-lt"/>
                        </a:rPr>
                        <a:t>boolean</a:t>
                      </a:r>
                      <a:endParaRPr lang="fr-FR" sz="1500" dirty="0">
                        <a:solidFill>
                          <a:schemeClr val="tx1"/>
                        </a:solidFill>
                        <a:latin typeface="+mj-lt"/>
                      </a:endParaRPr>
                    </a:p>
                  </a:txBody>
                  <a:tcPr/>
                </a:tc>
                <a:tc>
                  <a:txBody>
                    <a:bodyPr/>
                    <a:lstStyle/>
                    <a:p>
                      <a:r>
                        <a:rPr lang="fr-FR" sz="1500" dirty="0" smtClean="0">
                          <a:solidFill>
                            <a:schemeClr val="tx1"/>
                          </a:solidFill>
                          <a:latin typeface="+mj-lt"/>
                        </a:rPr>
                        <a:t>Case à coché</a:t>
                      </a:r>
                      <a:endParaRPr lang="fr-FR" sz="1500" dirty="0">
                        <a:solidFill>
                          <a:schemeClr val="tx1"/>
                        </a:solidFill>
                        <a:latin typeface="+mj-lt"/>
                      </a:endParaRPr>
                    </a:p>
                  </a:txBody>
                  <a:tcPr/>
                </a:tc>
                <a:tc>
                  <a:txBody>
                    <a:bodyPr/>
                    <a:lstStyle/>
                    <a:p>
                      <a:r>
                        <a:rPr lang="fr-FR" sz="1500" dirty="0" smtClean="0">
                          <a:solidFill>
                            <a:schemeClr val="tx1"/>
                          </a:solidFill>
                          <a:latin typeface="+mj-lt"/>
                        </a:rPr>
                        <a:t>0 ou 1</a:t>
                      </a:r>
                      <a:endParaRPr lang="fr-FR" sz="1500" dirty="0">
                        <a:solidFill>
                          <a:schemeClr val="tx1"/>
                        </a:solidFill>
                        <a:latin typeface="+mj-lt"/>
                      </a:endParaRPr>
                    </a:p>
                  </a:txBody>
                  <a:tcPr/>
                </a:tc>
              </a:tr>
              <a:tr h="361563">
                <a:tc>
                  <a:txBody>
                    <a:bodyPr/>
                    <a:lstStyle/>
                    <a:p>
                      <a:r>
                        <a:rPr lang="fr-FR" sz="1500" dirty="0" smtClean="0">
                          <a:solidFill>
                            <a:schemeClr val="tx1"/>
                          </a:solidFill>
                          <a:latin typeface="+mj-lt"/>
                        </a:rPr>
                        <a:t>Date (et/ou heure)</a:t>
                      </a:r>
                      <a:endParaRPr lang="fr-FR" sz="1500" dirty="0">
                        <a:solidFill>
                          <a:schemeClr val="tx1"/>
                        </a:solidFill>
                        <a:latin typeface="+mj-lt"/>
                      </a:endParaRPr>
                    </a:p>
                  </a:txBody>
                  <a:tcPr/>
                </a:tc>
                <a:tc>
                  <a:txBody>
                    <a:bodyPr/>
                    <a:lstStyle/>
                    <a:p>
                      <a:r>
                        <a:rPr lang="fr-FR" sz="1500" dirty="0" smtClean="0">
                          <a:solidFill>
                            <a:schemeClr val="tx1"/>
                          </a:solidFill>
                          <a:latin typeface="+mj-lt"/>
                        </a:rPr>
                        <a:t>calendrier</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a:t>
                      </a:r>
                      <a:endParaRPr lang="fr-FR" sz="1500" dirty="0">
                        <a:solidFill>
                          <a:schemeClr val="tx1"/>
                        </a:solidFill>
                        <a:latin typeface="+mj-lt"/>
                      </a:endParaRPr>
                    </a:p>
                  </a:txBody>
                  <a:tcPr/>
                </a:tc>
              </a:tr>
              <a:tr h="361563">
                <a:tc>
                  <a:txBody>
                    <a:bodyPr/>
                    <a:lstStyle/>
                    <a:p>
                      <a:r>
                        <a:rPr lang="fr-FR" sz="1500" dirty="0" smtClean="0">
                          <a:solidFill>
                            <a:schemeClr val="tx1"/>
                          </a:solidFill>
                          <a:latin typeface="+mj-lt"/>
                        </a:rPr>
                        <a:t>email</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a:t>
                      </a:r>
                      <a:r>
                        <a:rPr lang="fr-FR" sz="1500" baseline="0" dirty="0" smtClean="0">
                          <a:solidFill>
                            <a:schemeClr val="tx1"/>
                          </a:solidFill>
                          <a:latin typeface="+mj-lt"/>
                        </a:rPr>
                        <a:t> cliquable</a:t>
                      </a:r>
                      <a:endParaRPr lang="fr-FR" sz="1500" dirty="0">
                        <a:solidFill>
                          <a:schemeClr val="tx1"/>
                        </a:solidFill>
                        <a:latin typeface="+mj-lt"/>
                      </a:endParaRPr>
                    </a:p>
                  </a:txBody>
                  <a:tcPr/>
                </a:tc>
              </a:tr>
              <a:tr h="361563">
                <a:tc>
                  <a:txBody>
                    <a:bodyPr/>
                    <a:lstStyle/>
                    <a:p>
                      <a:r>
                        <a:rPr lang="fr-FR" sz="1500" dirty="0" smtClean="0">
                          <a:solidFill>
                            <a:schemeClr val="tx1"/>
                          </a:solidFill>
                          <a:latin typeface="+mj-lt"/>
                        </a:rPr>
                        <a:t>lien</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 avec options</a:t>
                      </a:r>
                      <a:endParaRPr lang="fr-FR" sz="1500" dirty="0">
                        <a:solidFill>
                          <a:schemeClr val="tx1"/>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500" dirty="0" smtClean="0">
                          <a:solidFill>
                            <a:schemeClr val="tx1"/>
                          </a:solidFill>
                          <a:latin typeface="+mj-lt"/>
                        </a:rPr>
                        <a:t>Texte</a:t>
                      </a:r>
                      <a:r>
                        <a:rPr lang="fr-FR" sz="1500" baseline="0" dirty="0" smtClean="0">
                          <a:solidFill>
                            <a:schemeClr val="tx1"/>
                          </a:solidFill>
                          <a:latin typeface="+mj-lt"/>
                        </a:rPr>
                        <a:t> cliquable</a:t>
                      </a:r>
                      <a:endParaRPr lang="fr-FR" sz="1500" dirty="0" smtClean="0">
                        <a:solidFill>
                          <a:schemeClr val="tx1"/>
                        </a:solidFill>
                        <a:latin typeface="+mj-lt"/>
                      </a:endParaRPr>
                    </a:p>
                  </a:txBody>
                  <a:tcPr/>
                </a:tc>
              </a:tr>
              <a:tr h="361563">
                <a:tc>
                  <a:txBody>
                    <a:bodyPr/>
                    <a:lstStyle/>
                    <a:p>
                      <a:r>
                        <a:rPr lang="fr-FR" sz="1500" dirty="0" smtClean="0">
                          <a:solidFill>
                            <a:schemeClr val="tx1"/>
                          </a:solidFill>
                          <a:latin typeface="+mj-lt"/>
                        </a:rPr>
                        <a:t>nombre</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a:t>
                      </a:r>
                      <a:endParaRPr lang="fr-FR" sz="1500" dirty="0">
                        <a:solidFill>
                          <a:schemeClr val="tx1"/>
                        </a:solidFill>
                        <a:latin typeface="+mj-lt"/>
                      </a:endParaRPr>
                    </a:p>
                  </a:txBody>
                  <a:tcPr/>
                </a:tc>
              </a:tr>
              <a:tr h="361563">
                <a:tc>
                  <a:txBody>
                    <a:bodyPr/>
                    <a:lstStyle/>
                    <a:p>
                      <a:r>
                        <a:rPr lang="fr-FR" sz="1500" dirty="0" smtClean="0">
                          <a:solidFill>
                            <a:schemeClr val="tx1"/>
                          </a:solidFill>
                          <a:latin typeface="+mj-lt"/>
                        </a:rPr>
                        <a:t>téléphone</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a:t>
                      </a:r>
                      <a:endParaRPr lang="fr-FR" sz="1500" dirty="0">
                        <a:solidFill>
                          <a:schemeClr val="tx1"/>
                        </a:solidFill>
                        <a:latin typeface="+mj-lt"/>
                      </a:endParaRPr>
                    </a:p>
                  </a:txBody>
                  <a:tcPr/>
                </a:tc>
              </a:tr>
              <a:tr h="624068">
                <a:tc>
                  <a:txBody>
                    <a:bodyPr/>
                    <a:lstStyle/>
                    <a:p>
                      <a:r>
                        <a:rPr lang="fr-FR" sz="1500" dirty="0" smtClean="0">
                          <a:solidFill>
                            <a:schemeClr val="tx1"/>
                          </a:solidFill>
                          <a:latin typeface="+mj-lt"/>
                        </a:rPr>
                        <a:t>fichier</a:t>
                      </a:r>
                      <a:endParaRPr lang="fr-FR" sz="1500" dirty="0">
                        <a:solidFill>
                          <a:schemeClr val="tx1"/>
                        </a:solidFill>
                        <a:latin typeface="+mj-lt"/>
                      </a:endParaRPr>
                    </a:p>
                  </a:txBody>
                  <a:tcPr/>
                </a:tc>
                <a:tc>
                  <a:txBody>
                    <a:bodyPr/>
                    <a:lstStyle/>
                    <a:p>
                      <a:r>
                        <a:rPr lang="fr-FR" sz="1500" dirty="0" smtClean="0">
                          <a:solidFill>
                            <a:schemeClr val="tx1"/>
                          </a:solidFill>
                          <a:latin typeface="+mj-lt"/>
                        </a:rPr>
                        <a:t>Champs pour télécharger un fichier</a:t>
                      </a:r>
                      <a:endParaRPr lang="fr-FR" sz="1500" dirty="0">
                        <a:solidFill>
                          <a:schemeClr val="tx1"/>
                        </a:solidFill>
                        <a:latin typeface="+mj-lt"/>
                      </a:endParaRPr>
                    </a:p>
                  </a:txBody>
                  <a:tcPr/>
                </a:tc>
                <a:tc>
                  <a:txBody>
                    <a:bodyPr/>
                    <a:lstStyle/>
                    <a:p>
                      <a:r>
                        <a:rPr lang="fr-FR" sz="1500" dirty="0" smtClean="0">
                          <a:solidFill>
                            <a:schemeClr val="tx1"/>
                          </a:solidFill>
                          <a:latin typeface="+mj-lt"/>
                        </a:rPr>
                        <a:t>Lien vers le fichier</a:t>
                      </a:r>
                      <a:endParaRPr lang="fr-FR" sz="1500" dirty="0">
                        <a:solidFill>
                          <a:schemeClr val="tx1"/>
                        </a:solidFill>
                        <a:latin typeface="+mj-lt"/>
                      </a:endParaRPr>
                    </a:p>
                  </a:txBody>
                  <a:tcPr/>
                </a:tc>
              </a:tr>
              <a:tr h="624068">
                <a:tc>
                  <a:txBody>
                    <a:bodyPr/>
                    <a:lstStyle/>
                    <a:p>
                      <a:r>
                        <a:rPr lang="fr-FR" sz="1500" dirty="0" smtClean="0">
                          <a:solidFill>
                            <a:schemeClr val="tx1"/>
                          </a:solidFill>
                          <a:latin typeface="+mj-lt"/>
                        </a:rPr>
                        <a:t>Image</a:t>
                      </a:r>
                      <a:endParaRPr lang="fr-FR" sz="1500" dirty="0">
                        <a:solidFill>
                          <a:schemeClr val="tx1"/>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500" dirty="0" smtClean="0">
                          <a:solidFill>
                            <a:schemeClr val="tx1"/>
                          </a:solidFill>
                          <a:latin typeface="+mj-lt"/>
                        </a:rPr>
                        <a:t>Champs pour télécharger un fichier</a:t>
                      </a:r>
                    </a:p>
                  </a:txBody>
                  <a:tcPr/>
                </a:tc>
                <a:tc>
                  <a:txBody>
                    <a:bodyPr/>
                    <a:lstStyle/>
                    <a:p>
                      <a:r>
                        <a:rPr lang="fr-FR" sz="1500" dirty="0" smtClean="0">
                          <a:solidFill>
                            <a:schemeClr val="tx1"/>
                          </a:solidFill>
                          <a:latin typeface="+mj-lt"/>
                        </a:rPr>
                        <a:t>image</a:t>
                      </a:r>
                      <a:endParaRPr lang="fr-FR" sz="1500" dirty="0">
                        <a:solidFill>
                          <a:schemeClr val="tx1"/>
                        </a:solidFill>
                        <a:latin typeface="+mj-lt"/>
                      </a:endParaRPr>
                    </a:p>
                  </a:txBody>
                  <a:tcPr/>
                </a:tc>
              </a:tr>
              <a:tr h="361563">
                <a:tc>
                  <a:txBody>
                    <a:bodyPr/>
                    <a:lstStyle/>
                    <a:p>
                      <a:r>
                        <a:rPr lang="fr-FR" sz="1500" dirty="0" err="1" smtClean="0">
                          <a:solidFill>
                            <a:schemeClr val="tx1"/>
                          </a:solidFill>
                          <a:latin typeface="+mj-lt"/>
                        </a:rPr>
                        <a:t>Node</a:t>
                      </a:r>
                      <a:r>
                        <a:rPr lang="fr-FR" sz="1500" dirty="0" smtClean="0">
                          <a:solidFill>
                            <a:schemeClr val="tx1"/>
                          </a:solidFill>
                          <a:latin typeface="+mj-lt"/>
                        </a:rPr>
                        <a:t> référence (content)</a:t>
                      </a:r>
                      <a:endParaRPr lang="fr-FR" sz="1500" dirty="0">
                        <a:solidFill>
                          <a:schemeClr val="tx1"/>
                        </a:solidFill>
                        <a:latin typeface="+mj-lt"/>
                      </a:endParaRPr>
                    </a:p>
                  </a:txBody>
                  <a:tcPr/>
                </a:tc>
                <a:tc>
                  <a:txBody>
                    <a:bodyPr/>
                    <a:lstStyle/>
                    <a:p>
                      <a:r>
                        <a:rPr lang="fr-FR" sz="1500" dirty="0" smtClean="0">
                          <a:solidFill>
                            <a:schemeClr val="tx1"/>
                          </a:solidFill>
                          <a:latin typeface="+mj-lt"/>
                        </a:rPr>
                        <a:t>Champs pour indiquer l’id du </a:t>
                      </a:r>
                      <a:r>
                        <a:rPr lang="fr-FR" sz="1500" dirty="0" err="1" smtClean="0">
                          <a:solidFill>
                            <a:schemeClr val="tx1"/>
                          </a:solidFill>
                          <a:latin typeface="+mj-lt"/>
                        </a:rPr>
                        <a:t>noeud</a:t>
                      </a:r>
                      <a:endParaRPr lang="fr-FR" sz="1500" dirty="0">
                        <a:solidFill>
                          <a:schemeClr val="tx1"/>
                        </a:solidFill>
                        <a:latin typeface="+mj-lt"/>
                      </a:endParaRPr>
                    </a:p>
                  </a:txBody>
                  <a:tcPr/>
                </a:tc>
                <a:tc>
                  <a:txBody>
                    <a:bodyPr/>
                    <a:lstStyle/>
                    <a:p>
                      <a:r>
                        <a:rPr lang="fr-FR" sz="1500" dirty="0" smtClean="0">
                          <a:solidFill>
                            <a:schemeClr val="tx1"/>
                          </a:solidFill>
                          <a:latin typeface="+mj-lt"/>
                        </a:rPr>
                        <a:t>Lien vers le </a:t>
                      </a:r>
                      <a:r>
                        <a:rPr lang="fr-FR" sz="1500" dirty="0" err="1" smtClean="0">
                          <a:solidFill>
                            <a:schemeClr val="tx1"/>
                          </a:solidFill>
                          <a:latin typeface="+mj-lt"/>
                        </a:rPr>
                        <a:t>noeud</a:t>
                      </a:r>
                      <a:endParaRPr lang="fr-FR" sz="1500" dirty="0">
                        <a:solidFill>
                          <a:schemeClr val="tx1"/>
                        </a:solidFill>
                        <a:latin typeface="+mj-lt"/>
                      </a:endParaRPr>
                    </a:p>
                  </a:txBody>
                  <a:tcPr/>
                </a:tc>
              </a:tr>
              <a:tr h="361563">
                <a:tc>
                  <a:txBody>
                    <a:bodyPr/>
                    <a:lstStyle/>
                    <a:p>
                      <a:r>
                        <a:rPr lang="fr-FR" sz="1500" dirty="0" smtClean="0">
                          <a:solidFill>
                            <a:schemeClr val="tx1"/>
                          </a:solidFill>
                          <a:latin typeface="+mj-lt"/>
                        </a:rPr>
                        <a:t>Utilisateur</a:t>
                      </a:r>
                      <a:endParaRPr lang="fr-FR" sz="1500" dirty="0">
                        <a:solidFill>
                          <a:schemeClr val="tx1"/>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500" dirty="0" smtClean="0">
                          <a:solidFill>
                            <a:schemeClr val="tx1"/>
                          </a:solidFill>
                          <a:latin typeface="+mj-lt"/>
                        </a:rPr>
                        <a:t>Champs pour indiquer l’id du user</a:t>
                      </a:r>
                    </a:p>
                  </a:txBody>
                  <a:tcPr/>
                </a:tc>
                <a:tc>
                  <a:txBody>
                    <a:bodyPr/>
                    <a:lstStyle/>
                    <a:p>
                      <a:r>
                        <a:rPr lang="fr-FR" sz="1500" dirty="0" smtClean="0">
                          <a:solidFill>
                            <a:schemeClr val="tx1"/>
                          </a:solidFill>
                          <a:latin typeface="+mj-lt"/>
                        </a:rPr>
                        <a:t>Lien vers l’utilisateur</a:t>
                      </a:r>
                      <a:endParaRPr lang="fr-FR" sz="1500" dirty="0">
                        <a:solidFill>
                          <a:schemeClr val="tx1"/>
                        </a:solidFill>
                        <a:latin typeface="+mj-lt"/>
                      </a:endParaRPr>
                    </a:p>
                  </a:txBody>
                  <a:tcPr/>
                </a:tc>
              </a:tr>
              <a:tr h="361563">
                <a:tc>
                  <a:txBody>
                    <a:bodyPr/>
                    <a:lstStyle/>
                    <a:p>
                      <a:r>
                        <a:rPr lang="fr-FR" sz="1500" dirty="0" smtClean="0">
                          <a:solidFill>
                            <a:schemeClr val="tx1"/>
                          </a:solidFill>
                          <a:latin typeface="+mj-lt"/>
                        </a:rPr>
                        <a:t>Terme</a:t>
                      </a:r>
                      <a:endParaRPr lang="fr-FR" sz="1500" dirty="0">
                        <a:solidFill>
                          <a:schemeClr val="tx1"/>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500" dirty="0" smtClean="0">
                          <a:solidFill>
                            <a:schemeClr val="tx1"/>
                          </a:solidFill>
                          <a:latin typeface="+mj-lt"/>
                        </a:rPr>
                        <a:t>Champs pour indiquer l’id du terme</a:t>
                      </a:r>
                    </a:p>
                  </a:txBody>
                  <a:tcPr/>
                </a:tc>
                <a:tc>
                  <a:txBody>
                    <a:bodyPr/>
                    <a:lstStyle/>
                    <a:p>
                      <a:r>
                        <a:rPr lang="fr-FR" sz="1500" dirty="0" smtClean="0">
                          <a:solidFill>
                            <a:schemeClr val="tx1"/>
                          </a:solidFill>
                          <a:latin typeface="+mj-lt"/>
                        </a:rPr>
                        <a:t>Lien vers la page de terme</a:t>
                      </a:r>
                      <a:endParaRPr lang="fr-FR" sz="1500" dirty="0">
                        <a:solidFill>
                          <a:schemeClr val="tx1"/>
                        </a:solidFill>
                        <a:latin typeface="+mj-lt"/>
                      </a:endParaRPr>
                    </a:p>
                  </a:txBody>
                  <a:tcPr/>
                </a:tc>
              </a:tr>
              <a:tr h="624068">
                <a:tc>
                  <a:txBody>
                    <a:bodyPr/>
                    <a:lstStyle/>
                    <a:p>
                      <a:r>
                        <a:rPr lang="fr-FR" sz="1500" dirty="0" smtClean="0">
                          <a:solidFill>
                            <a:schemeClr val="tx1"/>
                          </a:solidFill>
                          <a:latin typeface="+mj-lt"/>
                        </a:rPr>
                        <a:t>Texte (long) (</a:t>
                      </a:r>
                      <a:r>
                        <a:rPr lang="fr-FR" sz="1500" dirty="0" err="1" smtClean="0">
                          <a:solidFill>
                            <a:schemeClr val="tx1"/>
                          </a:solidFill>
                          <a:latin typeface="+mj-lt"/>
                        </a:rPr>
                        <a:t>with</a:t>
                      </a:r>
                      <a:r>
                        <a:rPr lang="fr-FR" sz="1500" dirty="0" smtClean="0">
                          <a:solidFill>
                            <a:schemeClr val="tx1"/>
                          </a:solidFill>
                          <a:latin typeface="+mj-lt"/>
                        </a:rPr>
                        <a:t> </a:t>
                      </a:r>
                      <a:r>
                        <a:rPr lang="fr-FR" sz="1500" dirty="0" err="1" smtClean="0">
                          <a:solidFill>
                            <a:schemeClr val="tx1"/>
                          </a:solidFill>
                          <a:latin typeface="+mj-lt"/>
                        </a:rPr>
                        <a:t>summary</a:t>
                      </a:r>
                      <a:r>
                        <a:rPr lang="fr-FR" sz="1500" dirty="0" smtClean="0">
                          <a:solidFill>
                            <a:schemeClr val="tx1"/>
                          </a:solidFill>
                          <a:latin typeface="+mj-lt"/>
                        </a:rPr>
                        <a:t>) (</a:t>
                      </a:r>
                      <a:r>
                        <a:rPr lang="fr-FR" sz="1500" dirty="0" err="1" smtClean="0">
                          <a:solidFill>
                            <a:schemeClr val="tx1"/>
                          </a:solidFill>
                          <a:latin typeface="+mj-lt"/>
                        </a:rPr>
                        <a:t>formated</a:t>
                      </a:r>
                      <a:r>
                        <a:rPr lang="fr-FR" sz="1500" dirty="0" smtClean="0">
                          <a:solidFill>
                            <a:schemeClr val="tx1"/>
                          </a:solidFill>
                          <a:latin typeface="+mj-lt"/>
                        </a:rPr>
                        <a:t>) </a:t>
                      </a:r>
                      <a:endParaRPr lang="fr-FR" sz="1500" dirty="0">
                        <a:solidFill>
                          <a:schemeClr val="tx1"/>
                        </a:solidFill>
                        <a:latin typeface="+mj-lt"/>
                      </a:endParaRPr>
                    </a:p>
                  </a:txBody>
                  <a:tcPr/>
                </a:tc>
                <a:tc>
                  <a:txBody>
                    <a:bodyPr/>
                    <a:lstStyle/>
                    <a:p>
                      <a:r>
                        <a:rPr lang="fr-FR" sz="1500" dirty="0" smtClean="0">
                          <a:solidFill>
                            <a:schemeClr val="tx1"/>
                          </a:solidFill>
                          <a:latin typeface="+mj-lt"/>
                        </a:rPr>
                        <a:t>Champs texte</a:t>
                      </a:r>
                      <a:r>
                        <a:rPr lang="fr-FR" sz="1500" baseline="0" dirty="0" smtClean="0">
                          <a:solidFill>
                            <a:schemeClr val="tx1"/>
                          </a:solidFill>
                          <a:latin typeface="+mj-lt"/>
                        </a:rPr>
                        <a:t> (long-&gt;texte area) (</a:t>
                      </a:r>
                      <a:r>
                        <a:rPr lang="fr-FR" sz="1500" baseline="0" dirty="0" err="1" smtClean="0">
                          <a:solidFill>
                            <a:schemeClr val="tx1"/>
                          </a:solidFill>
                          <a:latin typeface="+mj-lt"/>
                        </a:rPr>
                        <a:t>with</a:t>
                      </a:r>
                      <a:r>
                        <a:rPr lang="fr-FR" sz="1500" baseline="0" dirty="0" smtClean="0">
                          <a:solidFill>
                            <a:schemeClr val="tx1"/>
                          </a:solidFill>
                          <a:latin typeface="+mj-lt"/>
                        </a:rPr>
                        <a:t> </a:t>
                      </a:r>
                      <a:r>
                        <a:rPr lang="fr-FR" sz="1500" baseline="0" dirty="0" err="1" smtClean="0">
                          <a:solidFill>
                            <a:schemeClr val="tx1"/>
                          </a:solidFill>
                          <a:latin typeface="+mj-lt"/>
                        </a:rPr>
                        <a:t>summary</a:t>
                      </a:r>
                      <a:r>
                        <a:rPr lang="fr-FR" sz="1500" baseline="0" dirty="0" smtClean="0">
                          <a:solidFill>
                            <a:schemeClr val="tx1"/>
                          </a:solidFill>
                          <a:latin typeface="+mj-lt"/>
                        </a:rPr>
                        <a:t>-&gt; 2 champs) (</a:t>
                      </a:r>
                      <a:r>
                        <a:rPr lang="fr-FR" sz="1500" baseline="0" dirty="0" err="1" smtClean="0">
                          <a:solidFill>
                            <a:schemeClr val="tx1"/>
                          </a:solidFill>
                          <a:latin typeface="+mj-lt"/>
                        </a:rPr>
                        <a:t>formated</a:t>
                      </a:r>
                      <a:r>
                        <a:rPr lang="fr-FR" sz="1500" baseline="0" dirty="0" smtClean="0">
                          <a:solidFill>
                            <a:schemeClr val="tx1"/>
                          </a:solidFill>
                          <a:latin typeface="+mj-lt"/>
                        </a:rPr>
                        <a:t>-&gt; applique un texte format)</a:t>
                      </a:r>
                      <a:endParaRPr lang="fr-FR" sz="1500" dirty="0">
                        <a:solidFill>
                          <a:schemeClr val="tx1"/>
                        </a:solidFill>
                        <a:latin typeface="+mj-lt"/>
                      </a:endParaRPr>
                    </a:p>
                  </a:txBody>
                  <a:tcPr/>
                </a:tc>
                <a:tc>
                  <a:txBody>
                    <a:bodyPr/>
                    <a:lstStyle/>
                    <a:p>
                      <a:r>
                        <a:rPr lang="fr-FR" sz="1500" dirty="0" smtClean="0">
                          <a:solidFill>
                            <a:schemeClr val="tx1"/>
                          </a:solidFill>
                          <a:latin typeface="+mj-lt"/>
                        </a:rPr>
                        <a:t>texte</a:t>
                      </a:r>
                      <a:endParaRPr lang="fr-FR" sz="1500" dirty="0">
                        <a:solidFill>
                          <a:schemeClr val="tx1"/>
                        </a:solidFill>
                        <a:latin typeface="+mj-lt"/>
                      </a:endParaRP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format de texte</a:t>
            </a:r>
            <a:endParaRPr lang="fr-FR" sz="3000" dirty="0">
              <a:latin typeface="+mj-lt"/>
            </a:endParaRPr>
          </a:p>
        </p:txBody>
      </p:sp>
      <p:sp>
        <p:nvSpPr>
          <p:cNvPr id="3" name="Espace réservé du contenu 2"/>
          <p:cNvSpPr>
            <a:spLocks noGrp="1"/>
          </p:cNvSpPr>
          <p:nvPr>
            <p:ph idx="1"/>
          </p:nvPr>
        </p:nvSpPr>
        <p:spPr>
          <a:xfrm>
            <a:off x="457200" y="1935480"/>
            <a:ext cx="8229600" cy="4805888"/>
          </a:xfrm>
        </p:spPr>
        <p:txBody>
          <a:bodyPr>
            <a:normAutofit/>
          </a:bodyPr>
          <a:lstStyle/>
          <a:p>
            <a:r>
              <a:rPr lang="fr-FR" sz="2000" dirty="0" smtClean="0">
                <a:latin typeface="+mj-lt"/>
              </a:rPr>
              <a:t>Lorsque vous utilisé un champs « </a:t>
            </a:r>
            <a:r>
              <a:rPr lang="fr-FR" sz="2000" dirty="0" err="1" smtClean="0">
                <a:latin typeface="+mj-lt"/>
              </a:rPr>
              <a:t>textarea</a:t>
            </a:r>
            <a:r>
              <a:rPr lang="fr-FR" sz="2000" dirty="0" smtClean="0">
                <a:latin typeface="+mj-lt"/>
              </a:rPr>
              <a:t> » il faut lui indiquer quel format de texte il doit utiliser</a:t>
            </a:r>
          </a:p>
          <a:p>
            <a:endParaRPr lang="fr-FR" sz="2000" dirty="0" smtClean="0">
              <a:latin typeface="+mj-lt"/>
            </a:endParaRPr>
          </a:p>
          <a:p>
            <a:r>
              <a:rPr lang="fr-FR" sz="2000" dirty="0" smtClean="0">
                <a:latin typeface="+mj-lt"/>
              </a:rPr>
              <a:t>Un format de texte est un ensemble de filtre qui va être appliqué a votre texte à l’affichage ou a la sauvegarde du texte.</a:t>
            </a:r>
          </a:p>
          <a:p>
            <a:endParaRPr lang="fr-FR" sz="2000" dirty="0" smtClean="0">
              <a:latin typeface="+mj-lt"/>
            </a:endParaRPr>
          </a:p>
          <a:p>
            <a:r>
              <a:rPr lang="fr-FR" sz="2000" dirty="0" smtClean="0">
                <a:latin typeface="+mj-lt"/>
              </a:rPr>
              <a:t>Un format de texte indique également quel éditeur de texte (par défaut </a:t>
            </a:r>
            <a:r>
              <a:rPr lang="fr-FR" sz="2000" dirty="0" err="1" smtClean="0">
                <a:latin typeface="+mj-lt"/>
              </a:rPr>
              <a:t>Ckeditor</a:t>
            </a:r>
            <a:r>
              <a:rPr lang="fr-FR" sz="2000" dirty="0" smtClean="0">
                <a:latin typeface="+mj-lt"/>
              </a:rPr>
              <a:t>) va être utilisé ainsi que sa configuration</a:t>
            </a:r>
          </a:p>
          <a:p>
            <a:endParaRPr lang="fr-FR" sz="2000" dirty="0" smtClean="0">
              <a:latin typeface="+mj-lt"/>
            </a:endParaRPr>
          </a:p>
          <a:p>
            <a:r>
              <a:rPr lang="fr-FR" sz="2000" dirty="0" smtClean="0">
                <a:latin typeface="+mj-lt"/>
              </a:rPr>
              <a:t>Les filtres sont définis dans les modules.</a:t>
            </a:r>
          </a:p>
          <a:p>
            <a:endParaRPr lang="fr-FR" sz="2000" dirty="0" smtClean="0">
              <a:latin typeface="+mj-lt"/>
            </a:endParaRPr>
          </a:p>
          <a:p>
            <a:r>
              <a:rPr lang="fr-FR" sz="2000" dirty="0" smtClean="0">
                <a:latin typeface="+mj-lt"/>
              </a:rPr>
              <a:t>Les éditeurs de texte sont déclaré dans les modules</a:t>
            </a:r>
            <a:endParaRPr lang="fr-FR" sz="20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Introduction : Sommaire</a:t>
            </a:r>
            <a:endParaRPr lang="fr-FR" sz="3000" dirty="0">
              <a:latin typeface="+mj-lt"/>
            </a:endParaRPr>
          </a:p>
        </p:txBody>
      </p:sp>
      <p:sp>
        <p:nvSpPr>
          <p:cNvPr id="3" name="Espace réservé du contenu 2"/>
          <p:cNvSpPr>
            <a:spLocks noGrp="1"/>
          </p:cNvSpPr>
          <p:nvPr>
            <p:ph idx="1"/>
          </p:nvPr>
        </p:nvSpPr>
        <p:spPr>
          <a:xfrm>
            <a:off x="107504" y="1340768"/>
            <a:ext cx="8928992" cy="5400600"/>
          </a:xfrm>
        </p:spPr>
        <p:txBody>
          <a:bodyPr numCol="2">
            <a:normAutofit fontScale="40000" lnSpcReduction="20000"/>
          </a:bodyPr>
          <a:lstStyle/>
          <a:p>
            <a:pPr marL="179388" indent="-179388">
              <a:buFont typeface="+mj-lt"/>
              <a:buAutoNum type="arabicPeriod"/>
            </a:pPr>
            <a:r>
              <a:rPr lang="fr-FR" b="1" dirty="0" smtClean="0">
                <a:solidFill>
                  <a:srgbClr val="7030A0"/>
                </a:solidFill>
                <a:latin typeface="+mj-lt"/>
              </a:rPr>
              <a:t>Introduction à Drupal 8</a:t>
            </a:r>
          </a:p>
          <a:p>
            <a:pPr marL="627063" lvl="1" indent="-234950">
              <a:buFont typeface="+mj-lt"/>
              <a:buAutoNum type="arabicPeriod"/>
            </a:pPr>
            <a:r>
              <a:rPr lang="fr-FR" dirty="0" smtClean="0">
                <a:latin typeface="+mj-lt"/>
              </a:rPr>
              <a:t>CMS et </a:t>
            </a:r>
            <a:r>
              <a:rPr lang="fr-FR" dirty="0" err="1" smtClean="0">
                <a:latin typeface="+mj-lt"/>
              </a:rPr>
              <a:t>framework</a:t>
            </a:r>
            <a:r>
              <a:rPr lang="fr-FR" dirty="0" smtClean="0">
                <a:latin typeface="+mj-lt"/>
              </a:rPr>
              <a:t> PHP</a:t>
            </a:r>
          </a:p>
          <a:p>
            <a:pPr marL="627063" lvl="1" indent="-234950">
              <a:buFont typeface="+mj-lt"/>
              <a:buAutoNum type="arabicPeriod"/>
            </a:pPr>
            <a:r>
              <a:rPr lang="fr-FR" dirty="0" smtClean="0">
                <a:latin typeface="+mj-lt"/>
              </a:rPr>
              <a:t>Multi site</a:t>
            </a:r>
          </a:p>
          <a:p>
            <a:pPr marL="627063" lvl="1" indent="-234950">
              <a:buFont typeface="+mj-lt"/>
              <a:buAutoNum type="arabicPeriod"/>
            </a:pPr>
            <a:r>
              <a:rPr lang="fr-FR" dirty="0" smtClean="0">
                <a:latin typeface="+mj-lt"/>
              </a:rPr>
              <a:t>Structure logique</a:t>
            </a:r>
          </a:p>
          <a:p>
            <a:pPr marL="627063" lvl="1" indent="-234950">
              <a:buFont typeface="+mj-lt"/>
              <a:buAutoNum type="arabicPeriod"/>
            </a:pPr>
            <a:r>
              <a:rPr lang="fr-FR" dirty="0" smtClean="0">
                <a:latin typeface="+mj-lt"/>
              </a:rPr>
              <a:t>Structure physique</a:t>
            </a:r>
          </a:p>
          <a:p>
            <a:pPr marL="627063" lvl="1" indent="-234950">
              <a:buFont typeface="+mj-lt"/>
              <a:buAutoNum type="arabicPeriod"/>
            </a:pPr>
            <a:r>
              <a:rPr lang="fr-FR" dirty="0" smtClean="0">
                <a:latin typeface="+mj-lt"/>
              </a:rPr>
              <a:t>Installation / profil / distribution</a:t>
            </a:r>
          </a:p>
          <a:p>
            <a:pPr marL="627063" lvl="1" indent="-234950">
              <a:buFont typeface="+mj-lt"/>
              <a:buAutoNum type="arabicPeriod"/>
            </a:pPr>
            <a:r>
              <a:rPr lang="fr-FR" dirty="0" smtClean="0">
                <a:latin typeface="+mj-lt"/>
              </a:rPr>
              <a:t>Drupal.org</a:t>
            </a:r>
          </a:p>
          <a:p>
            <a:pPr marL="627063" lvl="1" indent="-234950">
              <a:buFont typeface="+mj-lt"/>
              <a:buAutoNum type="arabicPeriod"/>
            </a:pPr>
            <a:r>
              <a:rPr lang="fr-FR" dirty="0" smtClean="0">
                <a:latin typeface="+mj-lt"/>
              </a:rPr>
              <a:t>Composer, Drush et </a:t>
            </a:r>
            <a:r>
              <a:rPr lang="fr-FR" dirty="0" err="1" smtClean="0">
                <a:latin typeface="+mj-lt"/>
              </a:rPr>
              <a:t>drupalconsole</a:t>
            </a:r>
            <a:endParaRPr lang="fr-FR" dirty="0" smtClean="0">
              <a:latin typeface="+mj-lt"/>
            </a:endParaRPr>
          </a:p>
          <a:p>
            <a:pPr marL="1124712" lvl="2" indent="-457200">
              <a:buFont typeface="+mj-lt"/>
              <a:buAutoNum type="arabicPeriod"/>
            </a:pPr>
            <a:endParaRPr lang="fr-FR" dirty="0" smtClean="0">
              <a:latin typeface="+mj-lt"/>
            </a:endParaRPr>
          </a:p>
          <a:p>
            <a:pPr marL="179388" indent="-179388">
              <a:buFont typeface="+mj-lt"/>
              <a:buAutoNum type="arabicPeriod"/>
            </a:pPr>
            <a:r>
              <a:rPr lang="fr-FR" b="1" dirty="0" smtClean="0">
                <a:solidFill>
                  <a:srgbClr val="7030A0"/>
                </a:solidFill>
                <a:latin typeface="+mj-lt"/>
              </a:rPr>
              <a:t>TP : Installation de drupal</a:t>
            </a:r>
          </a:p>
          <a:p>
            <a:pPr marL="179388" indent="-179388">
              <a:buFont typeface="+mj-lt"/>
              <a:buAutoNum type="arabicPeriod"/>
            </a:pPr>
            <a:endParaRPr lang="fr-FR" b="1" dirty="0" smtClean="0">
              <a:solidFill>
                <a:srgbClr val="7030A0"/>
              </a:solidFill>
              <a:latin typeface="+mj-lt"/>
            </a:endParaRPr>
          </a:p>
          <a:p>
            <a:pPr marL="179388" indent="-179388">
              <a:buFont typeface="+mj-lt"/>
              <a:buAutoNum type="arabicPeriod"/>
            </a:pPr>
            <a:r>
              <a:rPr lang="fr-FR" b="1" dirty="0" smtClean="0">
                <a:solidFill>
                  <a:srgbClr val="7030A0"/>
                </a:solidFill>
                <a:latin typeface="+mj-lt"/>
              </a:rPr>
              <a:t>TP : Le menu d’administration</a:t>
            </a:r>
          </a:p>
          <a:p>
            <a:pPr marL="179388" indent="-179388">
              <a:buFont typeface="+mj-lt"/>
              <a:buAutoNum type="arabicPeriod"/>
            </a:pPr>
            <a:endParaRPr lang="fr-FR" b="1" dirty="0" smtClean="0">
              <a:solidFill>
                <a:srgbClr val="7030A0"/>
              </a:solidFill>
              <a:latin typeface="+mj-lt"/>
            </a:endParaRPr>
          </a:p>
          <a:p>
            <a:pPr marL="179388" indent="-179388">
              <a:buFont typeface="+mj-lt"/>
              <a:buAutoNum type="arabicPeriod"/>
            </a:pPr>
            <a:r>
              <a:rPr lang="fr-FR" b="1" dirty="0" smtClean="0">
                <a:solidFill>
                  <a:srgbClr val="7030A0"/>
                </a:solidFill>
                <a:latin typeface="+mj-lt"/>
              </a:rPr>
              <a:t>Concepts</a:t>
            </a:r>
          </a:p>
          <a:p>
            <a:pPr marL="627063" lvl="1" indent="-234950">
              <a:buFont typeface="+mj-lt"/>
              <a:buAutoNum type="arabicPeriod"/>
            </a:pPr>
            <a:r>
              <a:rPr lang="fr-FR" dirty="0" smtClean="0">
                <a:latin typeface="+mj-lt"/>
              </a:rPr>
              <a:t>Contenu et contenant</a:t>
            </a:r>
          </a:p>
          <a:p>
            <a:pPr marL="627063" lvl="1" indent="-234950">
              <a:buFont typeface="+mj-lt"/>
              <a:buAutoNum type="arabicPeriod"/>
            </a:pPr>
            <a:r>
              <a:rPr lang="fr-FR" dirty="0" smtClean="0">
                <a:latin typeface="+mj-lt"/>
              </a:rPr>
              <a:t>Thèmes, régions, blocks</a:t>
            </a:r>
          </a:p>
          <a:p>
            <a:pPr marL="627063" lvl="1" indent="-234950">
              <a:buFont typeface="+mj-lt"/>
              <a:buAutoNum type="arabicPeriod"/>
            </a:pPr>
            <a:r>
              <a:rPr lang="fr-FR" dirty="0" err="1" smtClean="0">
                <a:latin typeface="+mj-lt"/>
              </a:rPr>
              <a:t>Nodes</a:t>
            </a:r>
            <a:r>
              <a:rPr lang="fr-FR" dirty="0" smtClean="0">
                <a:latin typeface="+mj-lt"/>
              </a:rPr>
              <a:t>, types de contenu, </a:t>
            </a:r>
            <a:r>
              <a:rPr lang="fr-FR" dirty="0" err="1" smtClean="0">
                <a:latin typeface="+mj-lt"/>
              </a:rPr>
              <a:t>fields</a:t>
            </a:r>
            <a:r>
              <a:rPr lang="fr-FR" dirty="0" smtClean="0">
                <a:latin typeface="+mj-lt"/>
              </a:rPr>
              <a:t>, display modes</a:t>
            </a:r>
          </a:p>
          <a:p>
            <a:pPr marL="627063" lvl="1" indent="-234950">
              <a:buFont typeface="+mj-lt"/>
              <a:buAutoNum type="arabicPeriod"/>
            </a:pPr>
            <a:r>
              <a:rPr lang="fr-FR" dirty="0" smtClean="0">
                <a:latin typeface="+mj-lt"/>
              </a:rPr>
              <a:t>Les types de champs</a:t>
            </a:r>
          </a:p>
          <a:p>
            <a:pPr marL="627063" lvl="1" indent="-234950">
              <a:buFont typeface="+mj-lt"/>
              <a:buAutoNum type="arabicPeriod"/>
            </a:pPr>
            <a:r>
              <a:rPr lang="fr-FR" dirty="0" smtClean="0">
                <a:latin typeface="+mj-lt"/>
              </a:rPr>
              <a:t>Les format de texte </a:t>
            </a:r>
          </a:p>
          <a:p>
            <a:pPr marL="627063" lvl="1" indent="-234950">
              <a:buFont typeface="+mj-lt"/>
              <a:buAutoNum type="arabicPeriod"/>
            </a:pPr>
            <a:r>
              <a:rPr lang="fr-FR" dirty="0" smtClean="0">
                <a:latin typeface="+mj-lt"/>
              </a:rPr>
              <a:t>Les </a:t>
            </a:r>
            <a:r>
              <a:rPr lang="fr-FR" dirty="0" err="1" smtClean="0">
                <a:latin typeface="+mj-lt"/>
              </a:rPr>
              <a:t>views</a:t>
            </a:r>
            <a:r>
              <a:rPr lang="fr-FR" dirty="0" smtClean="0">
                <a:latin typeface="+mj-lt"/>
              </a:rPr>
              <a:t> et entités</a:t>
            </a:r>
          </a:p>
          <a:p>
            <a:pPr marL="627063" lvl="1" indent="-234950">
              <a:buFont typeface="+mj-lt"/>
              <a:buAutoNum type="arabicPeriod"/>
            </a:pPr>
            <a:r>
              <a:rPr lang="fr-FR" dirty="0" smtClean="0">
                <a:latin typeface="+mj-lt"/>
              </a:rPr>
              <a:t>La taxonomie</a:t>
            </a:r>
          </a:p>
          <a:p>
            <a:pPr marL="627063" lvl="1" indent="-234950">
              <a:buFont typeface="+mj-lt"/>
              <a:buAutoNum type="arabicPeriod"/>
            </a:pPr>
            <a:r>
              <a:rPr lang="fr-FR" dirty="0" smtClean="0">
                <a:latin typeface="+mj-lt"/>
              </a:rPr>
              <a:t>Les </a:t>
            </a:r>
            <a:r>
              <a:rPr lang="fr-FR" dirty="0" err="1" smtClean="0">
                <a:latin typeface="+mj-lt"/>
              </a:rPr>
              <a:t>URLs</a:t>
            </a:r>
            <a:r>
              <a:rPr lang="fr-FR" dirty="0" smtClean="0">
                <a:latin typeface="+mj-lt"/>
              </a:rPr>
              <a:t> / alias / pages</a:t>
            </a:r>
          </a:p>
          <a:p>
            <a:pPr marL="627063" lvl="1" indent="-234950">
              <a:buFont typeface="+mj-lt"/>
              <a:buAutoNum type="arabicPeriod"/>
            </a:pPr>
            <a:r>
              <a:rPr lang="fr-FR" dirty="0" smtClean="0">
                <a:latin typeface="+mj-lt"/>
              </a:rPr>
              <a:t>Menu</a:t>
            </a:r>
          </a:p>
          <a:p>
            <a:pPr marL="850392" lvl="1" indent="-457200">
              <a:buNone/>
            </a:pPr>
            <a:endParaRPr lang="fr-FR" dirty="0" smtClean="0">
              <a:latin typeface="+mj-lt"/>
            </a:endParaRPr>
          </a:p>
          <a:p>
            <a:pPr marL="179388" indent="-179388">
              <a:buFont typeface="+mj-lt"/>
              <a:buAutoNum type="arabicPeriod"/>
            </a:pPr>
            <a:r>
              <a:rPr lang="fr-FR" b="1" dirty="0" smtClean="0">
                <a:solidFill>
                  <a:srgbClr val="7030A0"/>
                </a:solidFill>
                <a:latin typeface="+mj-lt"/>
              </a:rPr>
              <a:t>TP: Base d’un site vitre</a:t>
            </a:r>
          </a:p>
          <a:p>
            <a:pPr marL="179388" indent="-179388">
              <a:buFont typeface="+mj-lt"/>
              <a:buAutoNum type="arabicPeriod"/>
            </a:pPr>
            <a:endParaRPr lang="fr-FR" b="1" dirty="0" smtClean="0">
              <a:solidFill>
                <a:srgbClr val="7030A0"/>
              </a:solidFill>
              <a:latin typeface="+mj-lt"/>
            </a:endParaRPr>
          </a:p>
          <a:p>
            <a:pPr marL="179388" indent="-179388">
              <a:buFont typeface="+mj-lt"/>
              <a:buAutoNum type="arabicPeriod"/>
            </a:pPr>
            <a:r>
              <a:rPr lang="fr-FR" b="1" dirty="0" smtClean="0">
                <a:solidFill>
                  <a:srgbClr val="7030A0"/>
                </a:solidFill>
                <a:latin typeface="+mj-lt"/>
              </a:rPr>
              <a:t>Sécurité et performance</a:t>
            </a:r>
          </a:p>
          <a:p>
            <a:pPr marL="627063" lvl="1" indent="-234950">
              <a:buFont typeface="+mj-lt"/>
              <a:buAutoNum type="arabicPeriod"/>
            </a:pPr>
            <a:r>
              <a:rPr lang="fr-FR" dirty="0" smtClean="0">
                <a:latin typeface="+mj-lt"/>
              </a:rPr>
              <a:t>Les </a:t>
            </a:r>
            <a:r>
              <a:rPr lang="fr-FR" dirty="0" err="1" smtClean="0">
                <a:latin typeface="+mj-lt"/>
              </a:rPr>
              <a:t>users</a:t>
            </a:r>
            <a:r>
              <a:rPr lang="fr-FR" dirty="0" smtClean="0">
                <a:latin typeface="+mj-lt"/>
              </a:rPr>
              <a:t> / permissions / rôles</a:t>
            </a:r>
          </a:p>
          <a:p>
            <a:pPr marL="627063" lvl="1" indent="-234950">
              <a:buFont typeface="+mj-lt"/>
              <a:buAutoNum type="arabicPeriod"/>
            </a:pPr>
            <a:r>
              <a:rPr lang="fr-FR" dirty="0" smtClean="0">
                <a:latin typeface="+mj-lt"/>
              </a:rPr>
              <a:t>Révision, workflow et modération</a:t>
            </a:r>
          </a:p>
          <a:p>
            <a:pPr marL="627063" lvl="1" indent="-234950">
              <a:buFont typeface="+mj-lt"/>
              <a:buAutoNum type="arabicPeriod"/>
            </a:pPr>
            <a:r>
              <a:rPr lang="fr-FR" dirty="0" smtClean="0">
                <a:latin typeface="+mj-lt"/>
              </a:rPr>
              <a:t>Les types de </a:t>
            </a:r>
            <a:r>
              <a:rPr lang="fr-FR" dirty="0" smtClean="0">
                <a:latin typeface="+mj-lt"/>
              </a:rPr>
              <a:t>d’information, configuration et cache</a:t>
            </a:r>
            <a:endParaRPr lang="fr-FR" dirty="0" smtClean="0">
              <a:latin typeface="+mj-lt"/>
            </a:endParaRPr>
          </a:p>
          <a:p>
            <a:pPr marL="627063" lvl="1" indent="-234950">
              <a:buFont typeface="+mj-lt"/>
              <a:buAutoNum type="arabicPeriod"/>
            </a:pPr>
            <a:r>
              <a:rPr lang="fr-FR" dirty="0" smtClean="0">
                <a:latin typeface="+mj-lt"/>
              </a:rPr>
              <a:t>Le </a:t>
            </a:r>
            <a:r>
              <a:rPr lang="fr-FR" dirty="0" err="1" smtClean="0">
                <a:latin typeface="+mj-lt"/>
              </a:rPr>
              <a:t>cron</a:t>
            </a:r>
            <a:endParaRPr lang="fr-FR" dirty="0" smtClean="0">
              <a:latin typeface="+mj-lt"/>
            </a:endParaRPr>
          </a:p>
          <a:p>
            <a:pPr marL="850392" lvl="1" indent="-457200">
              <a:buFont typeface="+mj-lt"/>
              <a:buAutoNum type="arabicPeriod"/>
            </a:pPr>
            <a:endParaRPr lang="fr-FR" dirty="0" smtClean="0">
              <a:latin typeface="+mj-lt"/>
            </a:endParaRPr>
          </a:p>
          <a:p>
            <a:pPr marL="850392" lvl="1" indent="-457200">
              <a:buFont typeface="+mj-lt"/>
              <a:buAutoNum type="arabicPeriod"/>
            </a:pPr>
            <a:endParaRPr lang="fr-FR" dirty="0" smtClean="0">
              <a:latin typeface="+mj-lt"/>
            </a:endParaRPr>
          </a:p>
          <a:p>
            <a:pPr marL="179388" indent="-179388">
              <a:buFont typeface="+mj-lt"/>
              <a:buAutoNum type="arabicPeriod"/>
            </a:pPr>
            <a:r>
              <a:rPr lang="fr-FR" b="1" dirty="0" smtClean="0">
                <a:solidFill>
                  <a:srgbClr val="7030A0"/>
                </a:solidFill>
                <a:latin typeface="+mj-lt"/>
              </a:rPr>
              <a:t>TP : Recherche de module de la communauté</a:t>
            </a:r>
          </a:p>
          <a:p>
            <a:pPr marL="179388" lvl="1" indent="-179388">
              <a:buFont typeface="+mj-lt"/>
              <a:buAutoNum type="arabicPeriod"/>
            </a:pPr>
            <a:endParaRPr lang="fr-FR" b="1" dirty="0" smtClean="0">
              <a:solidFill>
                <a:srgbClr val="7030A0"/>
              </a:solidFill>
              <a:latin typeface="+mj-lt"/>
            </a:endParaRPr>
          </a:p>
          <a:p>
            <a:pPr marL="179388" indent="-179388">
              <a:buFont typeface="+mj-lt"/>
              <a:buAutoNum type="arabicPeriod"/>
            </a:pPr>
            <a:r>
              <a:rPr lang="fr-FR" b="1" dirty="0" smtClean="0">
                <a:solidFill>
                  <a:srgbClr val="7030A0"/>
                </a:solidFill>
                <a:latin typeface="+mj-lt"/>
              </a:rPr>
              <a:t>TD : Les </a:t>
            </a:r>
            <a:r>
              <a:rPr lang="fr-FR" b="1" dirty="0" smtClean="0">
                <a:solidFill>
                  <a:srgbClr val="7030A0"/>
                </a:solidFill>
                <a:latin typeface="+mj-lt"/>
              </a:rPr>
              <a:t>autres modules du </a:t>
            </a:r>
            <a:r>
              <a:rPr lang="fr-FR" b="1" dirty="0" err="1" smtClean="0">
                <a:solidFill>
                  <a:srgbClr val="7030A0"/>
                </a:solidFill>
                <a:latin typeface="+mj-lt"/>
              </a:rPr>
              <a:t>core</a:t>
            </a:r>
            <a:endParaRPr lang="fr-FR" b="1" dirty="0" smtClean="0">
              <a:solidFill>
                <a:srgbClr val="7030A0"/>
              </a:solidFill>
              <a:latin typeface="+mj-lt"/>
            </a:endParaRPr>
          </a:p>
          <a:p>
            <a:pPr marL="538163" lvl="1" indent="-146050">
              <a:buFont typeface="+mj-lt"/>
              <a:buAutoNum type="arabicPeriod"/>
            </a:pPr>
            <a:r>
              <a:rPr lang="fr-FR" dirty="0" err="1" smtClean="0">
                <a:latin typeface="+mj-lt"/>
              </a:rPr>
              <a:t>Ckeditor</a:t>
            </a:r>
            <a:endParaRPr lang="fr-FR" dirty="0" smtClean="0">
              <a:latin typeface="+mj-lt"/>
            </a:endParaRPr>
          </a:p>
          <a:p>
            <a:pPr marL="538163" lvl="1" indent="-146050">
              <a:buFont typeface="+mj-lt"/>
              <a:buAutoNum type="arabicPeriod"/>
            </a:pPr>
            <a:r>
              <a:rPr lang="fr-FR" dirty="0" err="1" smtClean="0">
                <a:latin typeface="+mj-lt"/>
              </a:rPr>
              <a:t>Breakpoint</a:t>
            </a:r>
            <a:r>
              <a:rPr lang="fr-FR" dirty="0" smtClean="0">
                <a:latin typeface="+mj-lt"/>
              </a:rPr>
              <a:t> et image adaptative</a:t>
            </a:r>
          </a:p>
          <a:p>
            <a:pPr marL="538163" lvl="1" indent="-146050">
              <a:buFont typeface="+mj-lt"/>
              <a:buAutoNum type="arabicPeriod"/>
            </a:pPr>
            <a:r>
              <a:rPr lang="fr-FR" dirty="0" err="1" smtClean="0">
                <a:latin typeface="+mj-lt"/>
              </a:rPr>
              <a:t>Search</a:t>
            </a:r>
            <a:endParaRPr lang="fr-FR" dirty="0" smtClean="0">
              <a:latin typeface="+mj-lt"/>
            </a:endParaRPr>
          </a:p>
          <a:p>
            <a:pPr marL="538163" lvl="1" indent="-146050">
              <a:buFont typeface="+mj-lt"/>
              <a:buAutoNum type="arabicPeriod"/>
            </a:pPr>
            <a:r>
              <a:rPr lang="fr-FR" dirty="0" err="1" smtClean="0">
                <a:latin typeface="+mj-lt"/>
              </a:rPr>
              <a:t>In-place</a:t>
            </a:r>
            <a:r>
              <a:rPr lang="fr-FR" dirty="0" smtClean="0">
                <a:latin typeface="+mj-lt"/>
              </a:rPr>
              <a:t> </a:t>
            </a:r>
            <a:r>
              <a:rPr lang="fr-FR" dirty="0" err="1" smtClean="0">
                <a:latin typeface="+mj-lt"/>
              </a:rPr>
              <a:t>editing</a:t>
            </a:r>
            <a:endParaRPr lang="fr-FR" dirty="0" smtClean="0">
              <a:latin typeface="+mj-lt"/>
            </a:endParaRPr>
          </a:p>
          <a:p>
            <a:pPr marL="538163" lvl="1" indent="-146050">
              <a:buFont typeface="+mj-lt"/>
              <a:buAutoNum type="arabicPeriod"/>
            </a:pPr>
            <a:r>
              <a:rPr lang="fr-FR" dirty="0" err="1" smtClean="0">
                <a:latin typeface="+mj-lt"/>
              </a:rPr>
              <a:t>Webservices</a:t>
            </a:r>
            <a:endParaRPr lang="fr-FR" dirty="0" smtClean="0">
              <a:latin typeface="+mj-lt"/>
            </a:endParaRPr>
          </a:p>
          <a:p>
            <a:pPr marL="538163" lvl="1" indent="-146050">
              <a:buFont typeface="+mj-lt"/>
              <a:buAutoNum type="arabicPeriod"/>
            </a:pPr>
            <a:r>
              <a:rPr lang="fr-FR" dirty="0" err="1" smtClean="0">
                <a:latin typeface="+mj-lt"/>
              </a:rPr>
              <a:t>Migrate</a:t>
            </a:r>
            <a:endParaRPr lang="fr-FR" dirty="0" smtClean="0">
              <a:latin typeface="+mj-lt"/>
            </a:endParaRPr>
          </a:p>
          <a:p>
            <a:pPr marL="538163" lvl="1" indent="-146050">
              <a:buFont typeface="+mj-lt"/>
              <a:buAutoNum type="arabicPeriod"/>
            </a:pPr>
            <a:endParaRPr lang="fr-FR" dirty="0" smtClean="0">
              <a:latin typeface="+mj-lt"/>
            </a:endParaRPr>
          </a:p>
          <a:p>
            <a:pPr marL="179388" indent="-153988">
              <a:buFont typeface="+mj-lt"/>
              <a:buAutoNum type="arabicPeriod"/>
            </a:pPr>
            <a:r>
              <a:rPr lang="fr-FR" b="1" dirty="0" smtClean="0">
                <a:solidFill>
                  <a:srgbClr val="7030A0"/>
                </a:solidFill>
                <a:latin typeface="+mj-lt"/>
              </a:rPr>
              <a:t>TD : les modules courant</a:t>
            </a:r>
          </a:p>
          <a:p>
            <a:pPr marL="538163" lvl="1" indent="-146050">
              <a:buFont typeface="+mj-lt"/>
              <a:buAutoNum type="arabicPeriod"/>
            </a:pPr>
            <a:r>
              <a:rPr lang="fr-FR" dirty="0" err="1" smtClean="0">
                <a:latin typeface="+mj-lt"/>
              </a:rPr>
              <a:t>Feeds</a:t>
            </a:r>
            <a:r>
              <a:rPr lang="fr-FR" dirty="0" smtClean="0">
                <a:latin typeface="+mj-lt"/>
              </a:rPr>
              <a:t> et </a:t>
            </a:r>
            <a:r>
              <a:rPr lang="fr-FR" dirty="0" err="1" smtClean="0">
                <a:latin typeface="+mj-lt"/>
              </a:rPr>
              <a:t>feeds</a:t>
            </a:r>
            <a:r>
              <a:rPr lang="fr-FR" dirty="0" smtClean="0">
                <a:latin typeface="+mj-lt"/>
              </a:rPr>
              <a:t> </a:t>
            </a:r>
            <a:r>
              <a:rPr lang="fr-FR" dirty="0" err="1" smtClean="0">
                <a:latin typeface="+mj-lt"/>
              </a:rPr>
              <a:t>tamper</a:t>
            </a:r>
            <a:endParaRPr lang="fr-FR" dirty="0" smtClean="0">
              <a:latin typeface="+mj-lt"/>
            </a:endParaRPr>
          </a:p>
          <a:p>
            <a:pPr marL="538163" lvl="1" indent="-146050">
              <a:buFont typeface="+mj-lt"/>
              <a:buAutoNum type="arabicPeriod"/>
            </a:pPr>
            <a:r>
              <a:rPr lang="fr-FR" dirty="0" err="1" smtClean="0">
                <a:latin typeface="+mj-lt"/>
              </a:rPr>
              <a:t>Rules</a:t>
            </a:r>
            <a:endParaRPr lang="fr-FR" dirty="0" smtClean="0">
              <a:latin typeface="+mj-lt"/>
            </a:endParaRPr>
          </a:p>
          <a:p>
            <a:pPr marL="538163" lvl="1" indent="-146050">
              <a:buFont typeface="+mj-lt"/>
              <a:buAutoNum type="arabicPeriod"/>
            </a:pPr>
            <a:r>
              <a:rPr lang="fr-FR" dirty="0" smtClean="0">
                <a:latin typeface="+mj-lt"/>
              </a:rPr>
              <a:t>Field collection</a:t>
            </a:r>
          </a:p>
          <a:p>
            <a:pPr marL="538163" lvl="1" indent="-146050">
              <a:buFont typeface="+mj-lt"/>
              <a:buAutoNum type="arabicPeriod"/>
            </a:pPr>
            <a:r>
              <a:rPr lang="fr-FR" dirty="0" err="1" smtClean="0">
                <a:latin typeface="+mj-lt"/>
              </a:rPr>
              <a:t>Paragraphs</a:t>
            </a:r>
            <a:endParaRPr lang="fr-FR" dirty="0" smtClean="0">
              <a:latin typeface="+mj-lt"/>
            </a:endParaRPr>
          </a:p>
          <a:p>
            <a:pPr marL="538163" lvl="1" indent="-146050">
              <a:buFont typeface="+mj-lt"/>
              <a:buAutoNum type="arabicPeriod"/>
            </a:pPr>
            <a:r>
              <a:rPr lang="fr-FR" dirty="0" err="1" smtClean="0">
                <a:latin typeface="+mj-lt"/>
              </a:rPr>
              <a:t>Title</a:t>
            </a:r>
            <a:endParaRPr lang="fr-FR" dirty="0" smtClean="0">
              <a:latin typeface="+mj-lt"/>
            </a:endParaRPr>
          </a:p>
          <a:p>
            <a:pPr marL="538163" lvl="1" indent="-146050">
              <a:buFont typeface="+mj-lt"/>
              <a:buAutoNum type="arabicPeriod"/>
            </a:pPr>
            <a:r>
              <a:rPr lang="fr-FR" dirty="0" smtClean="0">
                <a:latin typeface="+mj-lt"/>
              </a:rPr>
              <a:t>Panels</a:t>
            </a:r>
          </a:p>
          <a:p>
            <a:pPr marL="538163" lvl="1" indent="-146050">
              <a:buFont typeface="+mj-lt"/>
              <a:buAutoNum type="arabicPeriod"/>
            </a:pPr>
            <a:r>
              <a:rPr lang="fr-FR" dirty="0" smtClean="0">
                <a:latin typeface="+mj-lt"/>
              </a:rPr>
              <a:t>Display suite</a:t>
            </a:r>
            <a:endParaRPr lang="fr-FR" dirty="0" smtClean="0">
              <a:latin typeface="+mj-lt"/>
            </a:endParaRPr>
          </a:p>
          <a:p>
            <a:pPr marL="179388" indent="-179388">
              <a:buNone/>
            </a:pPr>
            <a:endParaRPr lang="fr-FR" b="1" dirty="0" smtClean="0">
              <a:solidFill>
                <a:srgbClr val="7030A0"/>
              </a:solidFill>
              <a:latin typeface="+mj-lt"/>
            </a:endParaRPr>
          </a:p>
          <a:p>
            <a:pPr marL="179388" indent="-179388">
              <a:buFont typeface="+mj-lt"/>
              <a:buAutoNum type="arabicPeriod"/>
            </a:pPr>
            <a:r>
              <a:rPr lang="fr-FR" b="1" dirty="0" smtClean="0">
                <a:solidFill>
                  <a:srgbClr val="7030A0"/>
                </a:solidFill>
                <a:latin typeface="+mj-lt"/>
              </a:rPr>
              <a:t>Développement de module</a:t>
            </a:r>
          </a:p>
          <a:p>
            <a:pPr marL="538163" lvl="1" indent="-146050">
              <a:buFont typeface="+mj-lt"/>
              <a:buAutoNum type="arabicPeriod"/>
            </a:pPr>
            <a:r>
              <a:rPr lang="fr-FR" dirty="0" smtClean="0">
                <a:latin typeface="+mj-lt"/>
              </a:rPr>
              <a:t>Les fichiers d’un module</a:t>
            </a:r>
          </a:p>
          <a:p>
            <a:pPr marL="538163" lvl="1" indent="-146050">
              <a:buFont typeface="+mj-lt"/>
              <a:buAutoNum type="arabicPeriod"/>
            </a:pPr>
            <a:r>
              <a:rPr lang="fr-FR" dirty="0" smtClean="0">
                <a:latin typeface="+mj-lt"/>
              </a:rPr>
              <a:t>Les </a:t>
            </a:r>
            <a:r>
              <a:rPr lang="fr-FR" dirty="0" err="1" smtClean="0">
                <a:latin typeface="+mj-lt"/>
              </a:rPr>
              <a:t>hook</a:t>
            </a:r>
            <a:r>
              <a:rPr lang="fr-FR" dirty="0" smtClean="0">
                <a:latin typeface="+mj-lt"/>
              </a:rPr>
              <a:t> des modules</a:t>
            </a:r>
          </a:p>
          <a:p>
            <a:pPr marL="538163" lvl="1" indent="-146050">
              <a:buFont typeface="+mj-lt"/>
              <a:buAutoNum type="arabicPeriod"/>
            </a:pPr>
            <a:r>
              <a:rPr lang="fr-FR" dirty="0" smtClean="0">
                <a:latin typeface="+mj-lt"/>
              </a:rPr>
              <a:t>Services et </a:t>
            </a:r>
            <a:r>
              <a:rPr lang="fr-FR" dirty="0" err="1" smtClean="0">
                <a:latin typeface="+mj-lt"/>
              </a:rPr>
              <a:t>event</a:t>
            </a:r>
            <a:r>
              <a:rPr lang="fr-FR" dirty="0" smtClean="0">
                <a:latin typeface="+mj-lt"/>
              </a:rPr>
              <a:t> </a:t>
            </a:r>
            <a:r>
              <a:rPr lang="fr-FR" dirty="0" err="1" smtClean="0">
                <a:latin typeface="+mj-lt"/>
              </a:rPr>
              <a:t>Synfony</a:t>
            </a:r>
            <a:r>
              <a:rPr lang="fr-FR" dirty="0" smtClean="0">
                <a:latin typeface="+mj-lt"/>
              </a:rPr>
              <a:t> 2</a:t>
            </a:r>
          </a:p>
          <a:p>
            <a:pPr marL="538163" lvl="1" indent="-146050">
              <a:buFont typeface="+mj-lt"/>
              <a:buAutoNum type="arabicPeriod"/>
            </a:pPr>
            <a:r>
              <a:rPr lang="fr-FR" dirty="0" err="1" smtClean="0">
                <a:latin typeface="+mj-lt"/>
              </a:rPr>
              <a:t>Devel</a:t>
            </a:r>
            <a:r>
              <a:rPr lang="fr-FR" dirty="0" smtClean="0">
                <a:latin typeface="+mj-lt"/>
              </a:rPr>
              <a:t> et </a:t>
            </a:r>
            <a:r>
              <a:rPr lang="fr-FR" dirty="0" err="1" smtClean="0">
                <a:latin typeface="+mj-lt"/>
              </a:rPr>
              <a:t>débuggage</a:t>
            </a:r>
            <a:endParaRPr lang="fr-FR" dirty="0" smtClean="0">
              <a:latin typeface="+mj-lt"/>
            </a:endParaRPr>
          </a:p>
          <a:p>
            <a:pPr marL="538163" lvl="1" indent="-146050">
              <a:buFont typeface="+mj-lt"/>
              <a:buAutoNum type="arabicPeriod"/>
            </a:pPr>
            <a:endParaRPr lang="fr-FR" dirty="0" smtClean="0">
              <a:latin typeface="+mj-lt"/>
            </a:endParaRPr>
          </a:p>
          <a:p>
            <a:pPr marL="179388" indent="-179388">
              <a:buFont typeface="+mj-lt"/>
              <a:buAutoNum type="arabicPeriod"/>
            </a:pPr>
            <a:r>
              <a:rPr lang="fr-FR" b="1" dirty="0" smtClean="0">
                <a:solidFill>
                  <a:srgbClr val="7030A0"/>
                </a:solidFill>
                <a:latin typeface="+mj-lt"/>
              </a:rPr>
              <a:t>TP : création de </a:t>
            </a:r>
            <a:r>
              <a:rPr lang="fr-FR" b="1" dirty="0" smtClean="0">
                <a:solidFill>
                  <a:srgbClr val="7030A0"/>
                </a:solidFill>
                <a:latin typeface="+mj-lt"/>
              </a:rPr>
              <a:t>module avec la </a:t>
            </a:r>
            <a:r>
              <a:rPr lang="fr-FR" b="1" dirty="0" err="1" smtClean="0">
                <a:solidFill>
                  <a:srgbClr val="7030A0"/>
                </a:solidFill>
                <a:latin typeface="+mj-lt"/>
              </a:rPr>
              <a:t>form</a:t>
            </a:r>
            <a:r>
              <a:rPr lang="fr-FR" b="1" dirty="0" smtClean="0">
                <a:solidFill>
                  <a:srgbClr val="7030A0"/>
                </a:solidFill>
                <a:latin typeface="+mj-lt"/>
              </a:rPr>
              <a:t> API </a:t>
            </a:r>
            <a:r>
              <a:rPr lang="fr-FR" b="1" dirty="0" smtClean="0">
                <a:solidFill>
                  <a:srgbClr val="7030A0"/>
                </a:solidFill>
                <a:latin typeface="+mj-lt"/>
              </a:rPr>
              <a:t>et drupal console</a:t>
            </a:r>
          </a:p>
          <a:p>
            <a:pPr marL="179388" indent="-179388">
              <a:buFont typeface="+mj-lt"/>
              <a:buAutoNum type="arabicPeriod"/>
            </a:pPr>
            <a:endParaRPr lang="fr-FR" b="1" dirty="0" smtClean="0">
              <a:solidFill>
                <a:srgbClr val="7030A0"/>
              </a:solidFill>
              <a:latin typeface="+mj-lt"/>
            </a:endParaRPr>
          </a:p>
          <a:p>
            <a:pPr marL="179388" indent="-179388">
              <a:buFont typeface="+mj-lt"/>
              <a:buAutoNum type="arabicPeriod"/>
            </a:pPr>
            <a:r>
              <a:rPr lang="fr-FR" b="1" dirty="0" smtClean="0">
                <a:solidFill>
                  <a:srgbClr val="7030A0"/>
                </a:solidFill>
                <a:latin typeface="+mj-lt"/>
              </a:rPr>
              <a:t>Thème</a:t>
            </a:r>
            <a:endParaRPr lang="fr-FR" dirty="0" smtClean="0">
              <a:latin typeface="+mj-lt"/>
            </a:endParaRPr>
          </a:p>
          <a:p>
            <a:pPr marL="538163" lvl="1" indent="-146050">
              <a:buFont typeface="+mj-lt"/>
              <a:buAutoNum type="arabicPeriod"/>
            </a:pPr>
            <a:r>
              <a:rPr lang="fr-FR" dirty="0" smtClean="0">
                <a:latin typeface="+mj-lt"/>
              </a:rPr>
              <a:t>Les fichiers d’un thème</a:t>
            </a:r>
          </a:p>
          <a:p>
            <a:pPr marL="538163" lvl="1" indent="-146050">
              <a:buFont typeface="+mj-lt"/>
              <a:buAutoNum type="arabicPeriod"/>
            </a:pPr>
            <a:r>
              <a:rPr lang="fr-FR" dirty="0" smtClean="0">
                <a:latin typeface="+mj-lt"/>
              </a:rPr>
              <a:t>L’héritage et surcharge</a:t>
            </a:r>
          </a:p>
          <a:p>
            <a:pPr marL="538163" lvl="1" indent="-146050">
              <a:buFont typeface="+mj-lt"/>
              <a:buAutoNum type="arabicPeriod"/>
            </a:pPr>
            <a:r>
              <a:rPr lang="fr-FR" dirty="0" smtClean="0">
                <a:latin typeface="+mj-lt"/>
              </a:rPr>
              <a:t>TWIG et </a:t>
            </a:r>
            <a:r>
              <a:rPr lang="fr-FR" dirty="0" err="1" smtClean="0">
                <a:latin typeface="+mj-lt"/>
              </a:rPr>
              <a:t>débugage</a:t>
            </a:r>
            <a:endParaRPr lang="fr-FR" dirty="0" smtClean="0">
              <a:latin typeface="+mj-lt"/>
            </a:endParaRPr>
          </a:p>
          <a:p>
            <a:pPr marL="538163" lvl="1" indent="-146050">
              <a:buFont typeface="+mj-lt"/>
              <a:buAutoNum type="arabicPeriod"/>
            </a:pPr>
            <a:r>
              <a:rPr lang="fr-FR" dirty="0" smtClean="0">
                <a:latin typeface="+mj-lt"/>
              </a:rPr>
              <a:t>Les fonction de pré-</a:t>
            </a:r>
            <a:r>
              <a:rPr lang="fr-FR" dirty="0" err="1" smtClean="0">
                <a:latin typeface="+mj-lt"/>
              </a:rPr>
              <a:t>process</a:t>
            </a:r>
            <a:endParaRPr lang="fr-FR" dirty="0" smtClean="0">
              <a:latin typeface="+mj-lt"/>
            </a:endParaRPr>
          </a:p>
          <a:p>
            <a:pPr lvl="1"/>
            <a:endParaRPr lang="fr-FR" dirty="0" smtClean="0">
              <a:latin typeface="+mj-lt"/>
            </a:endParaRPr>
          </a:p>
          <a:p>
            <a:pPr lvl="1"/>
            <a:endParaRPr lang="fr-FR" dirty="0" smtClean="0">
              <a:latin typeface="+mj-lt"/>
            </a:endParaRPr>
          </a:p>
          <a:p>
            <a:endParaRPr lang="fr-FR" dirty="0" smtClean="0">
              <a:latin typeface="+mj-lt"/>
            </a:endParaRPr>
          </a:p>
          <a:p>
            <a:endParaRPr lang="fr-FR"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a:t>
            </a:r>
            <a:r>
              <a:rPr lang="fr-FR" sz="3000" dirty="0" err="1" smtClean="0">
                <a:latin typeface="+mj-lt"/>
              </a:rPr>
              <a:t>views</a:t>
            </a:r>
            <a:r>
              <a:rPr lang="fr-FR" sz="3000" dirty="0" smtClean="0">
                <a:latin typeface="+mj-lt"/>
              </a:rPr>
              <a:t> et entités</a:t>
            </a:r>
            <a:endParaRPr lang="fr-FR" sz="3000" dirty="0">
              <a:latin typeface="+mj-lt"/>
            </a:endParaRPr>
          </a:p>
        </p:txBody>
      </p:sp>
      <p:sp>
        <p:nvSpPr>
          <p:cNvPr id="3" name="Espace réservé du contenu 2"/>
          <p:cNvSpPr>
            <a:spLocks noGrp="1"/>
          </p:cNvSpPr>
          <p:nvPr>
            <p:ph idx="1"/>
          </p:nvPr>
        </p:nvSpPr>
        <p:spPr>
          <a:xfrm>
            <a:off x="251520" y="1412776"/>
            <a:ext cx="8568952" cy="5328592"/>
          </a:xfrm>
        </p:spPr>
        <p:txBody>
          <a:bodyPr>
            <a:normAutofit/>
          </a:bodyPr>
          <a:lstStyle/>
          <a:p>
            <a:r>
              <a:rPr lang="fr-FR" sz="1600" dirty="0" err="1" smtClean="0">
                <a:solidFill>
                  <a:srgbClr val="FF0000"/>
                </a:solidFill>
                <a:latin typeface="+mj-lt"/>
              </a:rPr>
              <a:t>Views</a:t>
            </a:r>
            <a:r>
              <a:rPr lang="fr-FR" sz="1600" dirty="0" smtClean="0">
                <a:latin typeface="+mj-lt"/>
              </a:rPr>
              <a:t> est un module qui permet d’afficher des </a:t>
            </a:r>
          </a:p>
          <a:p>
            <a:endParaRPr lang="fr-FR" sz="1600" dirty="0" smtClean="0">
              <a:latin typeface="+mj-lt"/>
            </a:endParaRPr>
          </a:p>
          <a:p>
            <a:pPr lvl="1"/>
            <a:r>
              <a:rPr lang="fr-FR" sz="1600" dirty="0" smtClean="0">
                <a:solidFill>
                  <a:srgbClr val="FF0000"/>
                </a:solidFill>
                <a:latin typeface="+mj-lt"/>
              </a:rPr>
              <a:t>listes de nœud</a:t>
            </a:r>
            <a:r>
              <a:rPr lang="fr-FR" sz="1600" dirty="0" smtClean="0">
                <a:latin typeface="+mj-lt"/>
              </a:rPr>
              <a:t>, utilisateur, terme de </a:t>
            </a:r>
            <a:r>
              <a:rPr lang="fr-FR" sz="1600" dirty="0" err="1" smtClean="0">
                <a:latin typeface="+mj-lt"/>
              </a:rPr>
              <a:t>taxonomy</a:t>
            </a:r>
            <a:r>
              <a:rPr lang="fr-FR" sz="1600" dirty="0" smtClean="0">
                <a:latin typeface="+mj-lt"/>
              </a:rPr>
              <a:t>, entités… </a:t>
            </a:r>
          </a:p>
          <a:p>
            <a:pPr lvl="1"/>
            <a:r>
              <a:rPr lang="fr-FR" sz="1600" dirty="0" smtClean="0">
                <a:latin typeface="+mj-lt"/>
              </a:rPr>
              <a:t>en faisant une requête dont les valeurs sont </a:t>
            </a:r>
          </a:p>
          <a:p>
            <a:pPr lvl="2"/>
            <a:r>
              <a:rPr lang="fr-FR" sz="1600" dirty="0" smtClean="0">
                <a:latin typeface="+mj-lt"/>
              </a:rPr>
              <a:t>fixé en dur ou </a:t>
            </a:r>
          </a:p>
          <a:p>
            <a:pPr lvl="2"/>
            <a:r>
              <a:rPr lang="fr-FR" sz="1600" dirty="0" smtClean="0">
                <a:latin typeface="+mj-lt"/>
              </a:rPr>
              <a:t>choisi par l’utilisateur dans un formulaire</a:t>
            </a:r>
          </a:p>
          <a:p>
            <a:pPr lvl="2"/>
            <a:endParaRPr lang="fr-FR" sz="1600" dirty="0" smtClean="0">
              <a:solidFill>
                <a:srgbClr val="FF0000"/>
              </a:solidFill>
              <a:latin typeface="+mj-lt"/>
            </a:endParaRPr>
          </a:p>
          <a:p>
            <a:pPr lvl="2"/>
            <a:endParaRPr lang="fr-FR" sz="1600" dirty="0" smtClean="0">
              <a:solidFill>
                <a:srgbClr val="FF0000"/>
              </a:solidFill>
              <a:latin typeface="+mj-lt"/>
            </a:endParaRPr>
          </a:p>
          <a:p>
            <a:r>
              <a:rPr lang="fr-FR" sz="1600" dirty="0" smtClean="0">
                <a:latin typeface="+mj-lt"/>
              </a:rPr>
              <a:t>Une</a:t>
            </a:r>
            <a:r>
              <a:rPr lang="fr-FR" sz="1600" dirty="0" smtClean="0">
                <a:solidFill>
                  <a:srgbClr val="FF0000"/>
                </a:solidFill>
                <a:latin typeface="+mj-lt"/>
              </a:rPr>
              <a:t> entité </a:t>
            </a:r>
            <a:r>
              <a:rPr lang="fr-FR" sz="1600" dirty="0" smtClean="0">
                <a:latin typeface="+mj-lt"/>
              </a:rPr>
              <a:t>est le dénominateur commun à tous les composant drupal. (</a:t>
            </a:r>
            <a:r>
              <a:rPr lang="fr-FR" sz="1600" dirty="0" err="1" smtClean="0">
                <a:latin typeface="+mj-lt"/>
              </a:rPr>
              <a:t>node</a:t>
            </a:r>
            <a:r>
              <a:rPr lang="fr-FR" sz="1600" dirty="0" smtClean="0">
                <a:latin typeface="+mj-lt"/>
              </a:rPr>
              <a:t>, </a:t>
            </a:r>
            <a:r>
              <a:rPr lang="fr-FR" sz="1600" dirty="0" err="1" smtClean="0">
                <a:latin typeface="+mj-lt"/>
              </a:rPr>
              <a:t>term</a:t>
            </a:r>
            <a:r>
              <a:rPr lang="fr-FR" sz="1600" dirty="0" smtClean="0">
                <a:latin typeface="+mj-lt"/>
              </a:rPr>
              <a:t>, …)</a:t>
            </a:r>
          </a:p>
          <a:p>
            <a:endParaRPr lang="fr-FR" sz="1600" dirty="0" smtClean="0">
              <a:latin typeface="+mj-lt"/>
            </a:endParaRPr>
          </a:p>
          <a:p>
            <a:pPr lvl="1"/>
            <a:r>
              <a:rPr lang="fr-FR" sz="1600" dirty="0" smtClean="0">
                <a:latin typeface="+mj-lt"/>
              </a:rPr>
              <a:t>Un bundle est le type d’une entité (content type…)</a:t>
            </a:r>
          </a:p>
          <a:p>
            <a:pPr lvl="1"/>
            <a:r>
              <a:rPr lang="fr-FR" sz="1600" dirty="0" smtClean="0">
                <a:latin typeface="+mj-lt"/>
              </a:rPr>
              <a:t>Entité et bundle permette de manipuler les composant de drupal sans les connaitre. Cela permet aux modules de la communauté d’ajouter leur propre bundle et entité sans que drupal est besoin de les connaitre à l’avance</a:t>
            </a:r>
          </a:p>
          <a:p>
            <a:pPr lvl="1"/>
            <a:r>
              <a:rPr lang="fr-FR" sz="1600" dirty="0" smtClean="0">
                <a:latin typeface="+mj-lt"/>
              </a:rPr>
              <a:t>Chaque objet drupal hérite de la class </a:t>
            </a:r>
            <a:r>
              <a:rPr lang="fr-FR" sz="1600" dirty="0" err="1" smtClean="0">
                <a:latin typeface="+mj-lt"/>
              </a:rPr>
              <a:t>entity</a:t>
            </a:r>
            <a:endParaRPr lang="fr-FR" sz="1600" dirty="0" smtClean="0">
              <a:latin typeface="+mj-lt"/>
            </a:endParaRPr>
          </a:p>
          <a:p>
            <a:endParaRPr lang="fr-FR" dirty="0">
              <a:solidFill>
                <a:srgbClr val="FF0000"/>
              </a:solidFill>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a:t>
            </a:r>
            <a:r>
              <a:rPr lang="fr-FR" sz="3000" dirty="0" err="1" smtClean="0">
                <a:latin typeface="+mj-lt"/>
              </a:rPr>
              <a:t>views</a:t>
            </a:r>
            <a:endParaRPr lang="fr-FR" sz="3000" dirty="0">
              <a:latin typeface="+mj-lt"/>
            </a:endParaRPr>
          </a:p>
        </p:txBody>
      </p:sp>
      <p:pic>
        <p:nvPicPr>
          <p:cNvPr id="1026" name="Picture 2" descr="C:\Users\FauconV\Desktop\Capture.PNG"/>
          <p:cNvPicPr>
            <a:picLocks noChangeAspect="1" noChangeArrowheads="1"/>
          </p:cNvPicPr>
          <p:nvPr/>
        </p:nvPicPr>
        <p:blipFill>
          <a:blip r:embed="rId2" cstate="print"/>
          <a:srcRect/>
          <a:stretch>
            <a:fillRect/>
          </a:stretch>
        </p:blipFill>
        <p:spPr bwMode="auto">
          <a:xfrm>
            <a:off x="27545" y="1196752"/>
            <a:ext cx="9099298" cy="4968552"/>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taxonomie</a:t>
            </a:r>
            <a:endParaRPr lang="fr-FR" sz="3000" dirty="0">
              <a:latin typeface="+mj-lt"/>
            </a:endParaRPr>
          </a:p>
        </p:txBody>
      </p:sp>
      <p:sp>
        <p:nvSpPr>
          <p:cNvPr id="3" name="Espace réservé du contenu 2"/>
          <p:cNvSpPr>
            <a:spLocks noGrp="1"/>
          </p:cNvSpPr>
          <p:nvPr>
            <p:ph idx="1"/>
          </p:nvPr>
        </p:nvSpPr>
        <p:spPr>
          <a:xfrm>
            <a:off x="457200" y="1484784"/>
            <a:ext cx="8229600" cy="5256584"/>
          </a:xfrm>
        </p:spPr>
        <p:txBody>
          <a:bodyPr>
            <a:normAutofit/>
          </a:bodyPr>
          <a:lstStyle/>
          <a:p>
            <a:r>
              <a:rPr lang="fr-FR" sz="2000" dirty="0" smtClean="0">
                <a:latin typeface="+mj-lt"/>
              </a:rPr>
              <a:t>La taxonomie permet de catégoriser les nœuds. Elle défini des termes et des vocabulaires.</a:t>
            </a:r>
          </a:p>
          <a:p>
            <a:endParaRPr lang="fr-FR" sz="2000" dirty="0" smtClean="0">
              <a:latin typeface="+mj-lt"/>
            </a:endParaRPr>
          </a:p>
          <a:p>
            <a:r>
              <a:rPr lang="fr-FR" sz="2000" dirty="0" smtClean="0">
                <a:latin typeface="+mj-lt"/>
              </a:rPr>
              <a:t>Un terme est un « mini nœud »</a:t>
            </a:r>
          </a:p>
          <a:p>
            <a:endParaRPr lang="fr-FR" sz="2000" dirty="0" smtClean="0">
              <a:latin typeface="+mj-lt"/>
            </a:endParaRPr>
          </a:p>
          <a:p>
            <a:r>
              <a:rPr lang="fr-FR" sz="2000" dirty="0" smtClean="0">
                <a:latin typeface="+mj-lt"/>
              </a:rPr>
              <a:t>Un vocabulaire est un « mini content type »</a:t>
            </a:r>
          </a:p>
          <a:p>
            <a:endParaRPr lang="fr-FR" sz="2000" dirty="0" smtClean="0">
              <a:latin typeface="+mj-lt"/>
            </a:endParaRPr>
          </a:p>
          <a:p>
            <a:r>
              <a:rPr lang="fr-FR" sz="2000" dirty="0" smtClean="0">
                <a:latin typeface="+mj-lt"/>
              </a:rPr>
              <a:t>Les termes peuvent être hiérarchisé.</a:t>
            </a:r>
          </a:p>
          <a:p>
            <a:endParaRPr lang="fr-FR" sz="2000" dirty="0" smtClean="0">
              <a:latin typeface="+mj-lt"/>
            </a:endParaRPr>
          </a:p>
          <a:p>
            <a:r>
              <a:rPr lang="fr-FR" sz="2000" dirty="0" smtClean="0">
                <a:latin typeface="+mj-lt"/>
              </a:rPr>
              <a:t>La taxonomie est souvent utilisé pour générer des menus</a:t>
            </a:r>
            <a:endParaRPr lang="fr-FR" sz="2000"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Concepts : </a:t>
            </a:r>
            <a:r>
              <a:rPr lang="fr-FR" sz="3000" dirty="0" err="1" smtClean="0">
                <a:latin typeface="+mj-lt"/>
              </a:rPr>
              <a:t>URLs</a:t>
            </a:r>
            <a:r>
              <a:rPr lang="fr-FR" sz="3000" dirty="0" smtClean="0">
                <a:latin typeface="+mj-lt"/>
              </a:rPr>
              <a:t>, alias, pages</a:t>
            </a:r>
            <a:endParaRPr lang="fr-FR" sz="3000" dirty="0">
              <a:latin typeface="+mj-lt"/>
            </a:endParaRPr>
          </a:p>
        </p:txBody>
      </p:sp>
      <p:sp>
        <p:nvSpPr>
          <p:cNvPr id="4" name="ZoneTexte 3"/>
          <p:cNvSpPr txBox="1"/>
          <p:nvPr/>
        </p:nvSpPr>
        <p:spPr>
          <a:xfrm>
            <a:off x="2339752" y="2420888"/>
            <a:ext cx="2592288" cy="369332"/>
          </a:xfrm>
          <a:prstGeom prst="rect">
            <a:avLst/>
          </a:prstGeom>
          <a:noFill/>
        </p:spPr>
        <p:txBody>
          <a:bodyPr wrap="square" rtlCol="0">
            <a:spAutoFit/>
          </a:bodyPr>
          <a:lstStyle/>
          <a:p>
            <a:pPr algn="ctr"/>
            <a:r>
              <a:rPr lang="fr-FR" dirty="0" smtClean="0">
                <a:latin typeface="+mj-lt"/>
              </a:rPr>
              <a:t>exemple.com/</a:t>
            </a:r>
            <a:r>
              <a:rPr lang="fr-FR" dirty="0" err="1" smtClean="0">
                <a:latin typeface="+mj-lt"/>
              </a:rPr>
              <a:t>node</a:t>
            </a:r>
            <a:r>
              <a:rPr lang="fr-FR" dirty="0" smtClean="0">
                <a:latin typeface="+mj-lt"/>
              </a:rPr>
              <a:t>/1</a:t>
            </a:r>
            <a:endParaRPr lang="fr-FR" dirty="0">
              <a:latin typeface="+mj-lt"/>
            </a:endParaRPr>
          </a:p>
        </p:txBody>
      </p:sp>
      <p:sp>
        <p:nvSpPr>
          <p:cNvPr id="5" name="ZoneTexte 4"/>
          <p:cNvSpPr txBox="1"/>
          <p:nvPr/>
        </p:nvSpPr>
        <p:spPr>
          <a:xfrm>
            <a:off x="2339752" y="1124744"/>
            <a:ext cx="2592288" cy="646331"/>
          </a:xfrm>
          <a:prstGeom prst="rect">
            <a:avLst/>
          </a:prstGeom>
          <a:noFill/>
        </p:spPr>
        <p:txBody>
          <a:bodyPr wrap="square" rtlCol="0">
            <a:spAutoFit/>
          </a:bodyPr>
          <a:lstStyle/>
          <a:p>
            <a:pPr algn="ctr"/>
            <a:r>
              <a:rPr lang="fr-FR" dirty="0" smtClean="0">
                <a:latin typeface="+mj-lt"/>
              </a:rPr>
              <a:t>URL</a:t>
            </a:r>
            <a:br>
              <a:rPr lang="fr-FR" dirty="0" smtClean="0">
                <a:latin typeface="+mj-lt"/>
              </a:rPr>
            </a:br>
            <a:r>
              <a:rPr lang="fr-FR" dirty="0" smtClean="0">
                <a:latin typeface="+mj-lt"/>
              </a:rPr>
              <a:t>(exemple.com/ma page)</a:t>
            </a:r>
            <a:endParaRPr lang="fr-FR" dirty="0">
              <a:latin typeface="+mj-lt"/>
            </a:endParaRPr>
          </a:p>
        </p:txBody>
      </p:sp>
      <p:cxnSp>
        <p:nvCxnSpPr>
          <p:cNvPr id="7" name="Connecteur droit avec flèche 6"/>
          <p:cNvCxnSpPr>
            <a:stCxn id="5" idx="2"/>
          </p:cNvCxnSpPr>
          <p:nvPr/>
        </p:nvCxnSpPr>
        <p:spPr>
          <a:xfrm>
            <a:off x="3635896" y="1771075"/>
            <a:ext cx="0" cy="649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4" idx="2"/>
          </p:cNvCxnSpPr>
          <p:nvPr/>
        </p:nvCxnSpPr>
        <p:spPr>
          <a:xfrm>
            <a:off x="3635896" y="2790220"/>
            <a:ext cx="0" cy="99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2339752" y="3717032"/>
            <a:ext cx="2592288" cy="369332"/>
          </a:xfrm>
          <a:prstGeom prst="rect">
            <a:avLst/>
          </a:prstGeom>
          <a:noFill/>
        </p:spPr>
        <p:txBody>
          <a:bodyPr wrap="square" rtlCol="0">
            <a:spAutoFit/>
          </a:bodyPr>
          <a:lstStyle/>
          <a:p>
            <a:pPr algn="ctr"/>
            <a:r>
              <a:rPr lang="fr-FR" dirty="0" smtClean="0">
                <a:latin typeface="+mj-lt"/>
              </a:rPr>
              <a:t>Main page content</a:t>
            </a:r>
            <a:endParaRPr lang="fr-FR" dirty="0">
              <a:latin typeface="+mj-lt"/>
            </a:endParaRPr>
          </a:p>
        </p:txBody>
      </p:sp>
      <p:sp>
        <p:nvSpPr>
          <p:cNvPr id="13" name="ZoneTexte 12"/>
          <p:cNvSpPr txBox="1"/>
          <p:nvPr/>
        </p:nvSpPr>
        <p:spPr>
          <a:xfrm>
            <a:off x="3707904" y="1772816"/>
            <a:ext cx="5040560" cy="369332"/>
          </a:xfrm>
          <a:prstGeom prst="rect">
            <a:avLst/>
          </a:prstGeom>
          <a:noFill/>
        </p:spPr>
        <p:txBody>
          <a:bodyPr wrap="square" rtlCol="0">
            <a:spAutoFit/>
          </a:bodyPr>
          <a:lstStyle/>
          <a:p>
            <a:pPr algn="ctr"/>
            <a:r>
              <a:rPr lang="fr-FR" dirty="0" smtClean="0">
                <a:latin typeface="+mj-lt"/>
              </a:rPr>
              <a:t>Traduction de l’alias en url drupal (module </a:t>
            </a:r>
            <a:r>
              <a:rPr lang="fr-FR" dirty="0" err="1" smtClean="0">
                <a:latin typeface="+mj-lt"/>
              </a:rPr>
              <a:t>path</a:t>
            </a:r>
            <a:r>
              <a:rPr lang="fr-FR" dirty="0" smtClean="0">
                <a:latin typeface="+mj-lt"/>
              </a:rPr>
              <a:t>)</a:t>
            </a:r>
            <a:endParaRPr lang="fr-FR" dirty="0">
              <a:latin typeface="+mj-lt"/>
            </a:endParaRPr>
          </a:p>
        </p:txBody>
      </p:sp>
      <p:sp>
        <p:nvSpPr>
          <p:cNvPr id="14" name="ZoneTexte 13"/>
          <p:cNvSpPr txBox="1"/>
          <p:nvPr/>
        </p:nvSpPr>
        <p:spPr>
          <a:xfrm>
            <a:off x="3851920" y="2852936"/>
            <a:ext cx="4032448" cy="646331"/>
          </a:xfrm>
          <a:prstGeom prst="rect">
            <a:avLst/>
          </a:prstGeom>
          <a:noFill/>
        </p:spPr>
        <p:txBody>
          <a:bodyPr wrap="square" rtlCol="0">
            <a:spAutoFit/>
          </a:bodyPr>
          <a:lstStyle/>
          <a:p>
            <a:pPr algn="ctr"/>
            <a:r>
              <a:rPr lang="fr-FR" dirty="0" smtClean="0">
                <a:latin typeface="+mj-lt"/>
              </a:rPr>
              <a:t>Récupération du contenu principal </a:t>
            </a:r>
            <a:br>
              <a:rPr lang="fr-FR" dirty="0" smtClean="0">
                <a:latin typeface="+mj-lt"/>
              </a:rPr>
            </a:br>
            <a:r>
              <a:rPr lang="fr-FR" dirty="0" smtClean="0">
                <a:latin typeface="+mj-lt"/>
              </a:rPr>
              <a:t>(dans notre exemple module </a:t>
            </a:r>
            <a:r>
              <a:rPr lang="fr-FR" dirty="0" err="1" smtClean="0">
                <a:latin typeface="+mj-lt"/>
              </a:rPr>
              <a:t>node</a:t>
            </a:r>
            <a:r>
              <a:rPr lang="fr-FR" dirty="0" smtClean="0">
                <a:latin typeface="+mj-lt"/>
              </a:rPr>
              <a:t>)</a:t>
            </a:r>
            <a:endParaRPr lang="fr-FR" dirty="0">
              <a:latin typeface="+mj-lt"/>
            </a:endParaRPr>
          </a:p>
        </p:txBody>
      </p:sp>
      <p:cxnSp>
        <p:nvCxnSpPr>
          <p:cNvPr id="16" name="Connecteur droit avec flèche 15"/>
          <p:cNvCxnSpPr>
            <a:stCxn id="4" idx="1"/>
          </p:cNvCxnSpPr>
          <p:nvPr/>
        </p:nvCxnSpPr>
        <p:spPr>
          <a:xfrm flipH="1">
            <a:off x="1259632" y="2605554"/>
            <a:ext cx="1080120" cy="11114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0" y="3717032"/>
            <a:ext cx="2592288" cy="369332"/>
          </a:xfrm>
          <a:prstGeom prst="rect">
            <a:avLst/>
          </a:prstGeom>
          <a:noFill/>
        </p:spPr>
        <p:txBody>
          <a:bodyPr wrap="square" rtlCol="0">
            <a:spAutoFit/>
          </a:bodyPr>
          <a:lstStyle/>
          <a:p>
            <a:pPr algn="ctr"/>
            <a:r>
              <a:rPr lang="fr-FR" dirty="0" err="1" smtClean="0">
                <a:latin typeface="+mj-lt"/>
              </a:rPr>
              <a:t>Other</a:t>
            </a:r>
            <a:r>
              <a:rPr lang="fr-FR" dirty="0" smtClean="0">
                <a:latin typeface="+mj-lt"/>
              </a:rPr>
              <a:t> blocks</a:t>
            </a:r>
            <a:endParaRPr lang="fr-FR" dirty="0">
              <a:latin typeface="+mj-lt"/>
            </a:endParaRPr>
          </a:p>
        </p:txBody>
      </p:sp>
      <p:cxnSp>
        <p:nvCxnSpPr>
          <p:cNvPr id="19" name="Connecteur droit avec flèche 18"/>
          <p:cNvCxnSpPr>
            <a:stCxn id="11" idx="2"/>
          </p:cNvCxnSpPr>
          <p:nvPr/>
        </p:nvCxnSpPr>
        <p:spPr>
          <a:xfrm>
            <a:off x="3635896" y="4086364"/>
            <a:ext cx="0" cy="63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3635896" y="4149080"/>
            <a:ext cx="5508104" cy="369332"/>
          </a:xfrm>
          <a:prstGeom prst="rect">
            <a:avLst/>
          </a:prstGeom>
          <a:noFill/>
        </p:spPr>
        <p:txBody>
          <a:bodyPr wrap="square" rtlCol="0">
            <a:spAutoFit/>
          </a:bodyPr>
          <a:lstStyle/>
          <a:p>
            <a:r>
              <a:rPr lang="fr-FR" dirty="0" smtClean="0">
                <a:latin typeface="+mj-lt"/>
              </a:rPr>
              <a:t>Affichage du contenu dans les </a:t>
            </a:r>
            <a:r>
              <a:rPr lang="fr-FR" dirty="0" err="1" smtClean="0">
                <a:latin typeface="+mj-lt"/>
              </a:rPr>
              <a:t>templates</a:t>
            </a:r>
            <a:r>
              <a:rPr lang="fr-FR" dirty="0" smtClean="0">
                <a:latin typeface="+mj-lt"/>
              </a:rPr>
              <a:t> appropriés</a:t>
            </a:r>
            <a:endParaRPr lang="fr-FR" dirty="0">
              <a:latin typeface="+mj-lt"/>
            </a:endParaRPr>
          </a:p>
        </p:txBody>
      </p:sp>
      <p:cxnSp>
        <p:nvCxnSpPr>
          <p:cNvPr id="22" name="Connecteur droit avec flèche 21"/>
          <p:cNvCxnSpPr/>
          <p:nvPr/>
        </p:nvCxnSpPr>
        <p:spPr>
          <a:xfrm>
            <a:off x="1115616" y="407707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203848" y="6381328"/>
            <a:ext cx="864096" cy="369332"/>
          </a:xfrm>
          <a:prstGeom prst="rect">
            <a:avLst/>
          </a:prstGeom>
          <a:noFill/>
        </p:spPr>
        <p:txBody>
          <a:bodyPr wrap="square" rtlCol="0">
            <a:spAutoFit/>
          </a:bodyPr>
          <a:lstStyle/>
          <a:p>
            <a:pPr algn="ctr"/>
            <a:r>
              <a:rPr lang="fr-FR" dirty="0" smtClean="0">
                <a:latin typeface="+mj-lt"/>
              </a:rPr>
              <a:t>page</a:t>
            </a:r>
            <a:endParaRPr lang="fr-FR" dirty="0">
              <a:latin typeface="+mj-lt"/>
            </a:endParaRPr>
          </a:p>
        </p:txBody>
      </p:sp>
      <p:sp>
        <p:nvSpPr>
          <p:cNvPr id="26" name="ZoneTexte 25"/>
          <p:cNvSpPr txBox="1"/>
          <p:nvPr/>
        </p:nvSpPr>
        <p:spPr>
          <a:xfrm>
            <a:off x="683568" y="4509120"/>
            <a:ext cx="1152128" cy="369332"/>
          </a:xfrm>
          <a:prstGeom prst="rect">
            <a:avLst/>
          </a:prstGeom>
          <a:noFill/>
        </p:spPr>
        <p:txBody>
          <a:bodyPr wrap="square" rtlCol="0">
            <a:spAutoFit/>
          </a:bodyPr>
          <a:lstStyle/>
          <a:p>
            <a:pPr algn="ctr"/>
            <a:r>
              <a:rPr lang="fr-FR" dirty="0" err="1" smtClean="0">
                <a:latin typeface="+mj-lt"/>
              </a:rPr>
              <a:t>template</a:t>
            </a:r>
            <a:endParaRPr lang="fr-FR" dirty="0">
              <a:latin typeface="+mj-lt"/>
            </a:endParaRPr>
          </a:p>
        </p:txBody>
      </p:sp>
      <p:sp>
        <p:nvSpPr>
          <p:cNvPr id="27" name="ZoneTexte 26"/>
          <p:cNvSpPr txBox="1"/>
          <p:nvPr/>
        </p:nvSpPr>
        <p:spPr>
          <a:xfrm>
            <a:off x="3059832" y="4725144"/>
            <a:ext cx="1152128" cy="369332"/>
          </a:xfrm>
          <a:prstGeom prst="rect">
            <a:avLst/>
          </a:prstGeom>
          <a:noFill/>
        </p:spPr>
        <p:txBody>
          <a:bodyPr wrap="square" rtlCol="0">
            <a:spAutoFit/>
          </a:bodyPr>
          <a:lstStyle/>
          <a:p>
            <a:pPr algn="ctr"/>
            <a:r>
              <a:rPr lang="fr-FR" dirty="0" err="1" smtClean="0">
                <a:latin typeface="+mj-lt"/>
              </a:rPr>
              <a:t>template</a:t>
            </a:r>
            <a:endParaRPr lang="fr-FR" dirty="0">
              <a:latin typeface="+mj-lt"/>
            </a:endParaRPr>
          </a:p>
        </p:txBody>
      </p:sp>
      <p:cxnSp>
        <p:nvCxnSpPr>
          <p:cNvPr id="29" name="Connecteur droit avec flèche 28"/>
          <p:cNvCxnSpPr>
            <a:stCxn id="26" idx="2"/>
          </p:cNvCxnSpPr>
          <p:nvPr/>
        </p:nvCxnSpPr>
        <p:spPr>
          <a:xfrm>
            <a:off x="1259632" y="4878452"/>
            <a:ext cx="2232248" cy="4227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stCxn id="27" idx="2"/>
          </p:cNvCxnSpPr>
          <p:nvPr/>
        </p:nvCxnSpPr>
        <p:spPr>
          <a:xfrm>
            <a:off x="3635896" y="5094476"/>
            <a:ext cx="0" cy="278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3059832" y="5373216"/>
            <a:ext cx="1152128" cy="369332"/>
          </a:xfrm>
          <a:prstGeom prst="rect">
            <a:avLst/>
          </a:prstGeom>
          <a:noFill/>
        </p:spPr>
        <p:txBody>
          <a:bodyPr wrap="square" rtlCol="0">
            <a:spAutoFit/>
          </a:bodyPr>
          <a:lstStyle/>
          <a:p>
            <a:pPr algn="ctr"/>
            <a:r>
              <a:rPr lang="fr-FR" dirty="0" err="1" smtClean="0">
                <a:latin typeface="+mj-lt"/>
              </a:rPr>
              <a:t>template</a:t>
            </a:r>
            <a:endParaRPr lang="fr-FR" dirty="0">
              <a:latin typeface="+mj-lt"/>
            </a:endParaRPr>
          </a:p>
        </p:txBody>
      </p:sp>
      <p:cxnSp>
        <p:nvCxnSpPr>
          <p:cNvPr id="35" name="Connecteur droit avec flèche 34"/>
          <p:cNvCxnSpPr>
            <a:endCxn id="24" idx="0"/>
          </p:cNvCxnSpPr>
          <p:nvPr/>
        </p:nvCxnSpPr>
        <p:spPr>
          <a:xfrm>
            <a:off x="3635896" y="5805264"/>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404664"/>
            <a:ext cx="8568952" cy="708688"/>
          </a:xfrm>
        </p:spPr>
        <p:txBody>
          <a:bodyPr>
            <a:noAutofit/>
          </a:bodyPr>
          <a:lstStyle/>
          <a:p>
            <a:r>
              <a:rPr lang="fr-FR" sz="3000" dirty="0" smtClean="0">
                <a:latin typeface="+mj-lt"/>
              </a:rPr>
              <a:t>Concepts: Menu</a:t>
            </a:r>
            <a:endParaRPr lang="fr-FR" sz="3000" dirty="0">
              <a:latin typeface="+mj-lt"/>
            </a:endParaRPr>
          </a:p>
        </p:txBody>
      </p:sp>
      <p:pic>
        <p:nvPicPr>
          <p:cNvPr id="1026" name="Picture 2" descr="C:\Users\FauconV\Desktop\Contenant.PNG"/>
          <p:cNvPicPr>
            <a:picLocks noChangeAspect="1" noChangeArrowheads="1"/>
          </p:cNvPicPr>
          <p:nvPr/>
        </p:nvPicPr>
        <p:blipFill>
          <a:blip r:embed="rId2" cstate="print"/>
          <a:srcRect/>
          <a:stretch>
            <a:fillRect/>
          </a:stretch>
        </p:blipFill>
        <p:spPr bwMode="auto">
          <a:xfrm>
            <a:off x="1187624" y="1698923"/>
            <a:ext cx="6696118" cy="4682405"/>
          </a:xfrm>
          <a:prstGeom prst="rect">
            <a:avLst/>
          </a:prstGeom>
          <a:noFill/>
        </p:spPr>
      </p:pic>
      <p:sp>
        <p:nvSpPr>
          <p:cNvPr id="6" name="Rectangle 5"/>
          <p:cNvSpPr/>
          <p:nvPr/>
        </p:nvSpPr>
        <p:spPr>
          <a:xfrm>
            <a:off x="4139952" y="2204864"/>
            <a:ext cx="360040" cy="14401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2051720" y="2132856"/>
            <a:ext cx="3888432" cy="288032"/>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611560" y="2348880"/>
            <a:ext cx="792088"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fr-FR" dirty="0" smtClean="0"/>
              <a:t>Menu</a:t>
            </a:r>
            <a:endParaRPr lang="fr-FR" dirty="0"/>
          </a:p>
        </p:txBody>
      </p:sp>
      <p:cxnSp>
        <p:nvCxnSpPr>
          <p:cNvPr id="17" name="Connecteur droit avec flèche 16"/>
          <p:cNvCxnSpPr/>
          <p:nvPr/>
        </p:nvCxnSpPr>
        <p:spPr>
          <a:xfrm flipV="1">
            <a:off x="1403648" y="2276872"/>
            <a:ext cx="64807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6660232" y="3645024"/>
            <a:ext cx="1944216"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fr-FR" dirty="0" smtClean="0"/>
              <a:t>Item de menu</a:t>
            </a:r>
            <a:endParaRPr lang="fr-FR" dirty="0"/>
          </a:p>
        </p:txBody>
      </p:sp>
      <p:cxnSp>
        <p:nvCxnSpPr>
          <p:cNvPr id="22" name="Connecteur droit avec flèche 21"/>
          <p:cNvCxnSpPr>
            <a:stCxn id="20" idx="1"/>
          </p:cNvCxnSpPr>
          <p:nvPr/>
        </p:nvCxnSpPr>
        <p:spPr>
          <a:xfrm flipH="1" flipV="1">
            <a:off x="4427984" y="2348880"/>
            <a:ext cx="2232248" cy="1480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704088"/>
            <a:ext cx="7859216" cy="420656"/>
          </a:xfrm>
        </p:spPr>
        <p:txBody>
          <a:bodyPr>
            <a:normAutofit fontScale="90000"/>
          </a:bodyPr>
          <a:lstStyle/>
          <a:p>
            <a:r>
              <a:rPr lang="fr-FR" sz="3000" dirty="0" smtClean="0">
                <a:latin typeface="+mj-lt"/>
              </a:rPr>
              <a:t>Concepts : Menu</a:t>
            </a:r>
            <a:endParaRPr lang="fr-FR" sz="3000" dirty="0">
              <a:latin typeface="+mj-lt"/>
            </a:endParaRPr>
          </a:p>
        </p:txBody>
      </p:sp>
      <p:sp>
        <p:nvSpPr>
          <p:cNvPr id="3" name="Espace réservé du contenu 2"/>
          <p:cNvSpPr>
            <a:spLocks noGrp="1"/>
          </p:cNvSpPr>
          <p:nvPr>
            <p:ph idx="1"/>
          </p:nvPr>
        </p:nvSpPr>
        <p:spPr>
          <a:xfrm>
            <a:off x="457200" y="1484784"/>
            <a:ext cx="8229600" cy="4839816"/>
          </a:xfrm>
        </p:spPr>
        <p:txBody>
          <a:bodyPr/>
          <a:lstStyle/>
          <a:p>
            <a:r>
              <a:rPr lang="fr-FR" sz="1500" dirty="0" smtClean="0">
                <a:latin typeface="+mj-lt"/>
              </a:rPr>
              <a:t>Un item de menu est un lien vers une URL (page)</a:t>
            </a:r>
          </a:p>
          <a:p>
            <a:endParaRPr lang="fr-FR" sz="1500" dirty="0" smtClean="0">
              <a:latin typeface="+mj-lt"/>
            </a:endParaRPr>
          </a:p>
          <a:p>
            <a:r>
              <a:rPr lang="fr-FR" sz="1500" dirty="0" smtClean="0">
                <a:latin typeface="+mj-lt"/>
              </a:rPr>
              <a:t>Lorsque l’on crée un menu un block permettant son affichage est créé automatiquement</a:t>
            </a:r>
          </a:p>
          <a:p>
            <a:endParaRPr lang="fr-FR" sz="1500" dirty="0" smtClean="0">
              <a:latin typeface="+mj-lt"/>
            </a:endParaRPr>
          </a:p>
          <a:p>
            <a:r>
              <a:rPr lang="fr-FR" sz="1500" dirty="0" smtClean="0">
                <a:latin typeface="+mj-lt"/>
              </a:rPr>
              <a:t>Par défaut quand on crée un nœud on crée une URL (page) de la forme : </a:t>
            </a:r>
            <a:r>
              <a:rPr lang="fr-FR" sz="1500" dirty="0" err="1" smtClean="0">
                <a:latin typeface="+mj-lt"/>
              </a:rPr>
              <a:t>node</a:t>
            </a:r>
            <a:r>
              <a:rPr lang="fr-FR" sz="1500" dirty="0" smtClean="0">
                <a:latin typeface="+mj-lt"/>
              </a:rPr>
              <a:t>/XXX. On peut créer un item de menu associer en même temps</a:t>
            </a:r>
          </a:p>
          <a:p>
            <a:endParaRPr lang="fr-FR" sz="1500" dirty="0" smtClean="0">
              <a:latin typeface="+mj-lt"/>
            </a:endParaRPr>
          </a:p>
          <a:p>
            <a:r>
              <a:rPr lang="fr-FR" sz="1500" dirty="0" smtClean="0">
                <a:latin typeface="+mj-lt"/>
              </a:rPr>
              <a:t>Par défaut quand on crée un terme on crée une URL (page) de la forme : </a:t>
            </a:r>
            <a:r>
              <a:rPr lang="fr-FR" sz="1500" dirty="0" err="1" smtClean="0">
                <a:latin typeface="+mj-lt"/>
              </a:rPr>
              <a:t>taxonomy</a:t>
            </a:r>
            <a:r>
              <a:rPr lang="fr-FR" sz="1500" dirty="0" smtClean="0">
                <a:latin typeface="+mj-lt"/>
              </a:rPr>
              <a:t> </a:t>
            </a:r>
            <a:r>
              <a:rPr lang="fr-FR" sz="1500" dirty="0" err="1" smtClean="0">
                <a:latin typeface="+mj-lt"/>
              </a:rPr>
              <a:t>term</a:t>
            </a:r>
            <a:r>
              <a:rPr lang="fr-FR" sz="1500" dirty="0" smtClean="0">
                <a:latin typeface="+mj-lt"/>
              </a:rPr>
              <a:t>/XXX qui est une vue qui affiche les nœuds associé à ce terme. On peut créer un item de menu associer en même temps</a:t>
            </a:r>
          </a:p>
          <a:p>
            <a:endParaRPr lang="fr-FR" sz="1500" dirty="0" smtClean="0">
              <a:latin typeface="+mj-lt"/>
            </a:endParaRPr>
          </a:p>
          <a:p>
            <a:r>
              <a:rPr lang="fr-FR" sz="1500" dirty="0" smtClean="0">
                <a:latin typeface="+mj-lt"/>
              </a:rPr>
              <a:t>Il existe plusieurs menu de base dans drupal :</a:t>
            </a:r>
          </a:p>
          <a:p>
            <a:pPr lvl="1"/>
            <a:r>
              <a:rPr lang="fr-FR" sz="1300" dirty="0" smtClean="0">
                <a:latin typeface="+mj-lt"/>
              </a:rPr>
              <a:t>Administration : liste les liens pour l’administration du site (barre du haut de drupal) (backoffice)</a:t>
            </a:r>
          </a:p>
          <a:p>
            <a:pPr lvl="1"/>
            <a:r>
              <a:rPr lang="fr-FR" sz="1300" dirty="0" err="1" smtClean="0">
                <a:latin typeface="+mj-lt"/>
              </a:rPr>
              <a:t>Footer</a:t>
            </a:r>
            <a:r>
              <a:rPr lang="fr-FR" sz="1300" dirty="0" smtClean="0">
                <a:latin typeface="+mj-lt"/>
              </a:rPr>
              <a:t> : menu pour le bas de page du </a:t>
            </a:r>
            <a:r>
              <a:rPr lang="fr-FR" sz="1300" dirty="0" err="1" smtClean="0">
                <a:latin typeface="+mj-lt"/>
              </a:rPr>
              <a:t>frontoffice</a:t>
            </a:r>
            <a:endParaRPr lang="fr-FR" sz="1300" dirty="0" smtClean="0">
              <a:latin typeface="+mj-lt"/>
            </a:endParaRPr>
          </a:p>
          <a:p>
            <a:pPr lvl="1"/>
            <a:r>
              <a:rPr lang="fr-FR" sz="1300" dirty="0" smtClean="0">
                <a:latin typeface="+mj-lt"/>
              </a:rPr>
              <a:t>Main navigation : menu principal du site pour le </a:t>
            </a:r>
            <a:r>
              <a:rPr lang="fr-FR" sz="1300" dirty="0" err="1" smtClean="0">
                <a:latin typeface="+mj-lt"/>
              </a:rPr>
              <a:t>frontoffice</a:t>
            </a:r>
            <a:endParaRPr lang="fr-FR" sz="1300" dirty="0" smtClean="0">
              <a:latin typeface="+mj-lt"/>
            </a:endParaRPr>
          </a:p>
          <a:p>
            <a:pPr lvl="1"/>
            <a:r>
              <a:rPr lang="fr-FR" sz="1300" dirty="0" smtClean="0">
                <a:latin typeface="+mj-lt"/>
              </a:rPr>
              <a:t>Tools : jamais utilisé</a:t>
            </a:r>
          </a:p>
          <a:p>
            <a:pPr lvl="1"/>
            <a:r>
              <a:rPr lang="fr-FR" sz="1300" dirty="0" smtClean="0">
                <a:latin typeface="+mj-lt"/>
              </a:rPr>
              <a:t>User : petit menu d’accès à mon compte utilisateur et à la page d’identification</a:t>
            </a:r>
          </a:p>
          <a:p>
            <a:endParaRPr lang="fr-FR"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a:t>
            </a:r>
            <a:endParaRPr lang="fr-FR" sz="3000" dirty="0">
              <a:latin typeface="+mj-lt"/>
            </a:endParaRPr>
          </a:p>
        </p:txBody>
      </p:sp>
      <p:sp>
        <p:nvSpPr>
          <p:cNvPr id="3" name="Espace réservé du contenu 2"/>
          <p:cNvSpPr>
            <a:spLocks noGrp="1"/>
          </p:cNvSpPr>
          <p:nvPr>
            <p:ph idx="1"/>
          </p:nvPr>
        </p:nvSpPr>
        <p:spPr>
          <a:xfrm>
            <a:off x="179512" y="1484784"/>
            <a:ext cx="8507288" cy="5256584"/>
          </a:xfrm>
        </p:spPr>
        <p:txBody>
          <a:bodyPr>
            <a:normAutofit lnSpcReduction="10000"/>
          </a:bodyPr>
          <a:lstStyle/>
          <a:p>
            <a:pPr>
              <a:buNone/>
            </a:pPr>
            <a:r>
              <a:rPr lang="fr-FR" sz="1400" dirty="0" smtClean="0">
                <a:latin typeface="+mj-lt"/>
              </a:rPr>
              <a:t>Réalisez un site qui présente une liste de magasins qui vendent des vélos ainsi que les fiches techniques des vélos vendus. Il doit contenir les pages suivantes:</a:t>
            </a:r>
          </a:p>
          <a:p>
            <a:endParaRPr lang="fr-FR" sz="1400" dirty="0" smtClean="0">
              <a:latin typeface="+mj-lt"/>
            </a:endParaRPr>
          </a:p>
          <a:p>
            <a:pPr lvl="1"/>
            <a:r>
              <a:rPr lang="fr-FR" sz="1400" dirty="0" smtClean="0">
                <a:latin typeface="+mj-lt"/>
              </a:rPr>
              <a:t>Page d’accueil affiche un texte de présentation et les 3 dernier vélos de la marque.</a:t>
            </a:r>
          </a:p>
          <a:p>
            <a:pPr lvl="1"/>
            <a:endParaRPr lang="fr-FR" sz="1400" dirty="0" smtClean="0">
              <a:latin typeface="+mj-lt"/>
            </a:endParaRPr>
          </a:p>
          <a:p>
            <a:pPr lvl="1"/>
            <a:r>
              <a:rPr lang="fr-FR" sz="1400" dirty="0" smtClean="0">
                <a:latin typeface="+mj-lt"/>
              </a:rPr>
              <a:t>Un menu « magasin » affiche une page avec la liste de tous les magasins. Lorsque l’on click sur un magasin on arrive sur la fiche qui présente le magasin</a:t>
            </a:r>
          </a:p>
          <a:p>
            <a:pPr lvl="1"/>
            <a:endParaRPr lang="fr-FR" sz="1400" dirty="0" smtClean="0">
              <a:latin typeface="+mj-lt"/>
            </a:endParaRPr>
          </a:p>
          <a:p>
            <a:pPr lvl="1"/>
            <a:r>
              <a:rPr lang="fr-FR" sz="1400" dirty="0" smtClean="0">
                <a:latin typeface="+mj-lt"/>
              </a:rPr>
              <a:t>La fiche du magasin donne une description du magasin avec une carte de la position du magasin et l’adresse. Elle présente la liste des vélos vendu dans ce magasin. Tous les magasins ne vendent pas tous les mêmes vélo de la marque.</a:t>
            </a:r>
          </a:p>
          <a:p>
            <a:pPr lvl="1">
              <a:buNone/>
            </a:pPr>
            <a:endParaRPr lang="fr-FR" sz="1400" dirty="0" smtClean="0">
              <a:latin typeface="+mj-lt"/>
            </a:endParaRPr>
          </a:p>
          <a:p>
            <a:pPr lvl="1"/>
            <a:r>
              <a:rPr lang="fr-FR" sz="1400" dirty="0" smtClean="0">
                <a:latin typeface="+mj-lt"/>
              </a:rPr>
              <a:t>Un menu « vélo » affiche une page avec la liste de tous les vélos que l’on vend. Lorsque l’on click sur un vélo on affiche la fiche du vélo. Sur cette fiche on voit la liste des magasins qui vendent ce vélo. On peut alors cliquer sur un magasin et on affiche la fiche du magasin.</a:t>
            </a:r>
          </a:p>
          <a:p>
            <a:pPr lvl="1"/>
            <a:endParaRPr lang="fr-FR" sz="1400" dirty="0" smtClean="0">
              <a:latin typeface="+mj-lt"/>
            </a:endParaRPr>
          </a:p>
          <a:p>
            <a:pPr lvl="1"/>
            <a:r>
              <a:rPr lang="fr-FR" sz="1400" dirty="0" smtClean="0">
                <a:latin typeface="+mj-lt"/>
              </a:rPr>
              <a:t>Les vélos sont classé par catégories « VTT », « VTC », « ROUTE ». Sous le menu vélo apparait un sous menu pour chaque catégorie. Il faut pouvoir ajouter de nouvelle catégories facilement.</a:t>
            </a:r>
          </a:p>
          <a:p>
            <a:pPr lvl="1"/>
            <a:endParaRPr lang="fr-FR" sz="1400" dirty="0" smtClean="0">
              <a:latin typeface="+mj-lt"/>
            </a:endParaRPr>
          </a:p>
          <a:p>
            <a:pPr lvl="1"/>
            <a:r>
              <a:rPr lang="fr-FR" sz="1400" dirty="0" smtClean="0">
                <a:latin typeface="+mj-lt"/>
              </a:rPr>
              <a:t>Votre site doit être en anglais et en français</a:t>
            </a:r>
          </a:p>
          <a:p>
            <a:pPr lvl="1"/>
            <a:endParaRPr lang="fr-FR" sz="1400" dirty="0" smtClean="0">
              <a:latin typeface="+mj-lt"/>
            </a:endParaRPr>
          </a:p>
          <a:p>
            <a:pPr lvl="1"/>
            <a:r>
              <a:rPr lang="fr-FR" sz="1400" dirty="0" smtClean="0">
                <a:latin typeface="+mj-lt"/>
              </a:rPr>
              <a:t>Voir annexes</a:t>
            </a:r>
          </a:p>
          <a:p>
            <a:pPr lvl="1"/>
            <a:endParaRPr lang="fr-FR" dirty="0" smtClean="0">
              <a:latin typeface="+mj-lt"/>
            </a:endParaRPr>
          </a:p>
          <a:p>
            <a:pPr lvl="1"/>
            <a:endParaRPr lang="fr-FR" dirty="0" smtClean="0">
              <a:latin typeface="+mj-lt"/>
            </a:endParaRPr>
          </a:p>
          <a:p>
            <a:pPr lvl="1"/>
            <a:endParaRPr lang="fr-FR" dirty="0" smtClean="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2000" dirty="0" smtClean="0"/>
              <a:t>Sécurité et performance : </a:t>
            </a:r>
            <a:r>
              <a:rPr lang="fr-FR" sz="2000" dirty="0" err="1" smtClean="0"/>
              <a:t>users</a:t>
            </a:r>
            <a:r>
              <a:rPr lang="fr-FR" sz="2000" dirty="0" smtClean="0"/>
              <a:t> / permissions / rôles </a:t>
            </a:r>
          </a:p>
        </p:txBody>
      </p:sp>
      <p:sp>
        <p:nvSpPr>
          <p:cNvPr id="5" name="Espace réservé du contenu 2"/>
          <p:cNvSpPr txBox="1">
            <a:spLocks/>
          </p:cNvSpPr>
          <p:nvPr/>
        </p:nvSpPr>
        <p:spPr>
          <a:xfrm>
            <a:off x="0" y="1340768"/>
            <a:ext cx="1368152" cy="504056"/>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Modules A</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11" name="Espace réservé du contenu 2"/>
          <p:cNvSpPr txBox="1">
            <a:spLocks/>
          </p:cNvSpPr>
          <p:nvPr/>
        </p:nvSpPr>
        <p:spPr>
          <a:xfrm>
            <a:off x="2160240" y="1340768"/>
            <a:ext cx="1440160" cy="576064"/>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Permissions</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cxnSp>
        <p:nvCxnSpPr>
          <p:cNvPr id="25" name="Connecteur droit avec flèche 24"/>
          <p:cNvCxnSpPr>
            <a:stCxn id="5" idx="3"/>
            <a:endCxn id="11" idx="1"/>
          </p:cNvCxnSpPr>
          <p:nvPr/>
        </p:nvCxnSpPr>
        <p:spPr>
          <a:xfrm>
            <a:off x="1368152" y="1592796"/>
            <a:ext cx="792088"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Espace réservé du contenu 2"/>
          <p:cNvSpPr txBox="1">
            <a:spLocks/>
          </p:cNvSpPr>
          <p:nvPr/>
        </p:nvSpPr>
        <p:spPr>
          <a:xfrm>
            <a:off x="0" y="2420888"/>
            <a:ext cx="1368152" cy="504056"/>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Modules B</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24" name="Espace réservé du contenu 2"/>
          <p:cNvSpPr txBox="1">
            <a:spLocks/>
          </p:cNvSpPr>
          <p:nvPr/>
        </p:nvSpPr>
        <p:spPr>
          <a:xfrm>
            <a:off x="0" y="3429000"/>
            <a:ext cx="1368152" cy="504056"/>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Modules C</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34" name="Espace réservé du contenu 2"/>
          <p:cNvSpPr txBox="1">
            <a:spLocks/>
          </p:cNvSpPr>
          <p:nvPr/>
        </p:nvSpPr>
        <p:spPr>
          <a:xfrm>
            <a:off x="2088232" y="2420888"/>
            <a:ext cx="1440160" cy="576064"/>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Permissions</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35" name="Espace réservé du contenu 2"/>
          <p:cNvSpPr txBox="1">
            <a:spLocks/>
          </p:cNvSpPr>
          <p:nvPr/>
        </p:nvSpPr>
        <p:spPr>
          <a:xfrm>
            <a:off x="2016224" y="3429000"/>
            <a:ext cx="1584176" cy="576064"/>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Permissions</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cxnSp>
        <p:nvCxnSpPr>
          <p:cNvPr id="36" name="Connecteur droit avec flèche 35"/>
          <p:cNvCxnSpPr>
            <a:stCxn id="23" idx="3"/>
            <a:endCxn id="34" idx="1"/>
          </p:cNvCxnSpPr>
          <p:nvPr/>
        </p:nvCxnSpPr>
        <p:spPr>
          <a:xfrm>
            <a:off x="1368152" y="2672916"/>
            <a:ext cx="720080"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stCxn id="24" idx="3"/>
            <a:endCxn id="35" idx="1"/>
          </p:cNvCxnSpPr>
          <p:nvPr/>
        </p:nvCxnSpPr>
        <p:spPr>
          <a:xfrm>
            <a:off x="1368152" y="3681028"/>
            <a:ext cx="648072"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Espace réservé du contenu 2"/>
          <p:cNvSpPr txBox="1">
            <a:spLocks/>
          </p:cNvSpPr>
          <p:nvPr/>
        </p:nvSpPr>
        <p:spPr>
          <a:xfrm>
            <a:off x="7560840" y="1844824"/>
            <a:ext cx="1368152" cy="504056"/>
          </a:xfrm>
          <a:prstGeom prst="rect">
            <a:avLst/>
          </a:prstGeom>
          <a:solidFill>
            <a:schemeClr val="bg2">
              <a:lumMod val="6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User A</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49" name="Espace réservé du contenu 2"/>
          <p:cNvSpPr txBox="1">
            <a:spLocks/>
          </p:cNvSpPr>
          <p:nvPr/>
        </p:nvSpPr>
        <p:spPr>
          <a:xfrm>
            <a:off x="7704856" y="3284984"/>
            <a:ext cx="1080120" cy="504056"/>
          </a:xfrm>
          <a:prstGeom prst="rect">
            <a:avLst/>
          </a:prstGeom>
          <a:solidFill>
            <a:schemeClr val="bg2">
              <a:lumMod val="6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lang="fr-FR" sz="2000" dirty="0" smtClean="0">
                <a:latin typeface="+mj-lt"/>
              </a:rPr>
              <a:t>User B</a:t>
            </a:r>
            <a:endParaRPr kumimoji="0" lang="fr-FR" sz="2000" b="0"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51" name="Espace réservé du contenu 2"/>
          <p:cNvSpPr txBox="1">
            <a:spLocks/>
          </p:cNvSpPr>
          <p:nvPr/>
        </p:nvSpPr>
        <p:spPr>
          <a:xfrm>
            <a:off x="4752528" y="1412776"/>
            <a:ext cx="1944216" cy="504056"/>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administrateur</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sp>
        <p:nvSpPr>
          <p:cNvPr id="66" name="Espace réservé du contenu 2"/>
          <p:cNvSpPr txBox="1">
            <a:spLocks/>
          </p:cNvSpPr>
          <p:nvPr/>
        </p:nvSpPr>
        <p:spPr>
          <a:xfrm>
            <a:off x="4824536" y="3284984"/>
            <a:ext cx="1944216" cy="504056"/>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000" b="0" i="0" u="none" strike="noStrike" kern="1200" cap="none" spc="0" normalizeH="0" baseline="0" noProof="0" dirty="0" smtClean="0">
                <a:ln>
                  <a:noFill/>
                </a:ln>
                <a:solidFill>
                  <a:schemeClr val="tx1"/>
                </a:solidFill>
                <a:effectLst/>
                <a:uLnTx/>
                <a:uFillTx/>
                <a:latin typeface="+mj-lt"/>
                <a:ea typeface="+mn-ea"/>
                <a:cs typeface="+mn-cs"/>
              </a:rPr>
              <a:t>rédacteur</a:t>
            </a:r>
            <a:endParaRPr kumimoji="0" lang="fr-FR" sz="2000" b="0" i="0" u="none" strike="noStrike" kern="1200" cap="none" spc="0" normalizeH="0" baseline="0" noProof="0" dirty="0">
              <a:ln>
                <a:noFill/>
              </a:ln>
              <a:solidFill>
                <a:schemeClr val="tx1"/>
              </a:solidFill>
              <a:effectLst/>
              <a:uLnTx/>
              <a:uFillTx/>
              <a:latin typeface="+mj-lt"/>
              <a:ea typeface="+mn-ea"/>
              <a:cs typeface="+mn-cs"/>
            </a:endParaRPr>
          </a:p>
        </p:txBody>
      </p:sp>
      <p:cxnSp>
        <p:nvCxnSpPr>
          <p:cNvPr id="68" name="Connecteur droit avec flèche 67"/>
          <p:cNvCxnSpPr>
            <a:stCxn id="48" idx="1"/>
            <a:endCxn id="51" idx="3"/>
          </p:cNvCxnSpPr>
          <p:nvPr/>
        </p:nvCxnSpPr>
        <p:spPr>
          <a:xfrm flipH="1" flipV="1">
            <a:off x="6696744" y="1664804"/>
            <a:ext cx="86409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48" idx="1"/>
            <a:endCxn id="66" idx="3"/>
          </p:cNvCxnSpPr>
          <p:nvPr/>
        </p:nvCxnSpPr>
        <p:spPr>
          <a:xfrm flipH="1">
            <a:off x="6768752" y="2096852"/>
            <a:ext cx="792088" cy="144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cteur droit avec flèche 71"/>
          <p:cNvCxnSpPr>
            <a:stCxn id="49" idx="1"/>
            <a:endCxn id="66" idx="3"/>
          </p:cNvCxnSpPr>
          <p:nvPr/>
        </p:nvCxnSpPr>
        <p:spPr>
          <a:xfrm flipH="1">
            <a:off x="6768752" y="3537012"/>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cteur droit avec flèche 73"/>
          <p:cNvCxnSpPr>
            <a:stCxn id="51" idx="1"/>
            <a:endCxn id="11" idx="3"/>
          </p:cNvCxnSpPr>
          <p:nvPr/>
        </p:nvCxnSpPr>
        <p:spPr>
          <a:xfrm flipH="1" flipV="1">
            <a:off x="3600400" y="1628800"/>
            <a:ext cx="1152128"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Connecteur droit avec flèche 75"/>
          <p:cNvCxnSpPr>
            <a:stCxn id="51" idx="1"/>
            <a:endCxn id="34" idx="3"/>
          </p:cNvCxnSpPr>
          <p:nvPr/>
        </p:nvCxnSpPr>
        <p:spPr>
          <a:xfrm flipH="1">
            <a:off x="3528392" y="1664804"/>
            <a:ext cx="1224136" cy="10441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p:cNvCxnSpPr>
            <a:stCxn id="51" idx="1"/>
            <a:endCxn id="35" idx="3"/>
          </p:cNvCxnSpPr>
          <p:nvPr/>
        </p:nvCxnSpPr>
        <p:spPr>
          <a:xfrm flipH="1">
            <a:off x="3600400" y="1664804"/>
            <a:ext cx="1152128" cy="2052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p:cNvCxnSpPr>
            <a:stCxn id="66" idx="1"/>
            <a:endCxn id="35" idx="3"/>
          </p:cNvCxnSpPr>
          <p:nvPr/>
        </p:nvCxnSpPr>
        <p:spPr>
          <a:xfrm flipH="1">
            <a:off x="3600400" y="3537012"/>
            <a:ext cx="1224136" cy="180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ZoneTexte 80"/>
          <p:cNvSpPr txBox="1"/>
          <p:nvPr/>
        </p:nvSpPr>
        <p:spPr>
          <a:xfrm>
            <a:off x="323528" y="4077072"/>
            <a:ext cx="8640960" cy="2769989"/>
          </a:xfrm>
          <a:prstGeom prst="rect">
            <a:avLst/>
          </a:prstGeom>
          <a:noFill/>
        </p:spPr>
        <p:txBody>
          <a:bodyPr wrap="square" rtlCol="0">
            <a:spAutoFit/>
          </a:bodyPr>
          <a:lstStyle/>
          <a:p>
            <a:pPr indent="179388">
              <a:buFont typeface="Arial" pitchFamily="34" charset="0"/>
              <a:buChar char="•"/>
            </a:pPr>
            <a:r>
              <a:rPr lang="fr-FR" sz="1200" dirty="0" smtClean="0">
                <a:latin typeface="+mj-lt"/>
              </a:rPr>
              <a:t>Chaque module défini ses permissions</a:t>
            </a:r>
          </a:p>
          <a:p>
            <a:pPr indent="179388">
              <a:buFont typeface="Arial" pitchFamily="34" charset="0"/>
              <a:buChar char="•"/>
            </a:pPr>
            <a:endParaRPr lang="fr-FR" sz="1200" dirty="0" smtClean="0">
              <a:latin typeface="+mj-lt"/>
            </a:endParaRPr>
          </a:p>
          <a:p>
            <a:pPr indent="179388">
              <a:buFont typeface="Arial" pitchFamily="34" charset="0"/>
              <a:buChar char="•"/>
            </a:pPr>
            <a:r>
              <a:rPr lang="fr-FR" sz="1200" dirty="0" smtClean="0">
                <a:latin typeface="+mj-lt"/>
              </a:rPr>
              <a:t>Une permission est une simple chaine de caractère.</a:t>
            </a:r>
          </a:p>
          <a:p>
            <a:pPr indent="179388">
              <a:buFont typeface="Arial" pitchFamily="34" charset="0"/>
              <a:buChar char="•"/>
            </a:pPr>
            <a:endParaRPr lang="fr-FR" sz="1200" dirty="0" smtClean="0">
              <a:latin typeface="+mj-lt"/>
            </a:endParaRPr>
          </a:p>
          <a:p>
            <a:pPr indent="179388">
              <a:buFont typeface="Arial" pitchFamily="34" charset="0"/>
              <a:buChar char="•"/>
            </a:pPr>
            <a:r>
              <a:rPr lang="fr-FR" sz="1200" dirty="0" smtClean="0">
                <a:latin typeface="+mj-lt"/>
              </a:rPr>
              <a:t>Chaque utilisateur drupal appartient à un ou des rôles</a:t>
            </a:r>
          </a:p>
          <a:p>
            <a:pPr indent="179388">
              <a:buFont typeface="Arial" pitchFamily="34" charset="0"/>
              <a:buChar char="•"/>
            </a:pPr>
            <a:endParaRPr lang="fr-FR" sz="1200" dirty="0" smtClean="0">
              <a:latin typeface="+mj-lt"/>
            </a:endParaRPr>
          </a:p>
          <a:p>
            <a:pPr indent="179388">
              <a:buFont typeface="Arial" pitchFamily="34" charset="0"/>
              <a:buChar char="•"/>
            </a:pPr>
            <a:r>
              <a:rPr lang="fr-FR" sz="1200" dirty="0" smtClean="0">
                <a:latin typeface="+mj-lt"/>
              </a:rPr>
              <a:t>Chaque rôle à une ou plusieurs permissions</a:t>
            </a:r>
          </a:p>
          <a:p>
            <a:pPr indent="179388">
              <a:buFont typeface="Arial" pitchFamily="34" charset="0"/>
              <a:buChar char="•"/>
            </a:pPr>
            <a:endParaRPr lang="fr-FR" sz="1200" dirty="0" smtClean="0">
              <a:latin typeface="+mj-lt"/>
            </a:endParaRPr>
          </a:p>
          <a:p>
            <a:pPr indent="179388">
              <a:buFont typeface="Arial" pitchFamily="34" charset="0"/>
              <a:buChar char="•"/>
            </a:pPr>
            <a:r>
              <a:rPr lang="fr-FR" sz="1200" dirty="0" smtClean="0">
                <a:latin typeface="+mj-lt"/>
              </a:rPr>
              <a:t>Pour qu’un utilisateur puisse activé « l’action » d’un module liée à une permission, l’utilisateur doit avoir cette chaine de caractère dans au moins un de ses rôles</a:t>
            </a:r>
          </a:p>
          <a:p>
            <a:pPr indent="179388">
              <a:buFont typeface="Arial" pitchFamily="34" charset="0"/>
              <a:buChar char="•"/>
            </a:pPr>
            <a:endParaRPr lang="fr-FR" sz="1200" dirty="0" smtClean="0">
              <a:latin typeface="+mj-lt"/>
            </a:endParaRPr>
          </a:p>
          <a:p>
            <a:pPr indent="179388">
              <a:buFont typeface="Arial" pitchFamily="34" charset="0"/>
              <a:buChar char="•"/>
            </a:pPr>
            <a:r>
              <a:rPr lang="fr-FR" sz="1200" dirty="0" smtClean="0">
                <a:latin typeface="+mj-lt"/>
              </a:rPr>
              <a:t>Il existe 2 rôles par défaut : </a:t>
            </a:r>
          </a:p>
          <a:p>
            <a:pPr lvl="1" indent="179388">
              <a:buFont typeface="Arial" pitchFamily="34" charset="0"/>
              <a:buChar char="•"/>
            </a:pPr>
            <a:r>
              <a:rPr lang="fr-FR" sz="1200" dirty="0" smtClean="0">
                <a:latin typeface="+mj-lt"/>
              </a:rPr>
              <a:t>« </a:t>
            </a:r>
            <a:r>
              <a:rPr lang="fr-FR" sz="1200" dirty="0" err="1" smtClean="0">
                <a:latin typeface="+mj-lt"/>
              </a:rPr>
              <a:t>anonymous</a:t>
            </a:r>
            <a:r>
              <a:rPr lang="fr-FR" sz="1200" dirty="0" smtClean="0">
                <a:latin typeface="+mj-lt"/>
              </a:rPr>
              <a:t> user » (les internautes)</a:t>
            </a:r>
          </a:p>
          <a:p>
            <a:pPr lvl="1" indent="179388">
              <a:buFont typeface="Arial" pitchFamily="34" charset="0"/>
              <a:buChar char="•"/>
            </a:pPr>
            <a:r>
              <a:rPr lang="fr-FR" sz="1200" dirty="0" smtClean="0">
                <a:latin typeface="+mj-lt"/>
              </a:rPr>
              <a:t>« </a:t>
            </a:r>
            <a:r>
              <a:rPr lang="fr-FR" sz="1200" dirty="0" err="1" smtClean="0">
                <a:latin typeface="+mj-lt"/>
              </a:rPr>
              <a:t>authenticated</a:t>
            </a:r>
            <a:r>
              <a:rPr lang="fr-FR" sz="1200" dirty="0" smtClean="0">
                <a:latin typeface="+mj-lt"/>
              </a:rPr>
              <a:t> user » les utilisateurs authentifié qui on en général un rôle supplémentaire</a:t>
            </a:r>
            <a:endParaRPr lang="fr-FR" sz="1200"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704088"/>
            <a:ext cx="7859216" cy="420656"/>
          </a:xfrm>
        </p:spPr>
        <p:txBody>
          <a:bodyPr>
            <a:normAutofit fontScale="90000"/>
          </a:bodyPr>
          <a:lstStyle/>
          <a:p>
            <a:r>
              <a:rPr lang="fr-FR" sz="3200" dirty="0" smtClean="0">
                <a:latin typeface="+mj-lt"/>
              </a:rPr>
              <a:t>Sécurité et performance :</a:t>
            </a:r>
            <a:r>
              <a:rPr lang="fr-FR" sz="3000" dirty="0" smtClean="0">
                <a:latin typeface="+mj-lt"/>
              </a:rPr>
              <a:t> Révision et workflow</a:t>
            </a:r>
            <a:endParaRPr lang="fr-FR" sz="3000" dirty="0">
              <a:latin typeface="+mj-lt"/>
            </a:endParaRPr>
          </a:p>
        </p:txBody>
      </p:sp>
      <p:sp>
        <p:nvSpPr>
          <p:cNvPr id="3" name="Espace réservé du contenu 2"/>
          <p:cNvSpPr>
            <a:spLocks noGrp="1"/>
          </p:cNvSpPr>
          <p:nvPr>
            <p:ph idx="1"/>
          </p:nvPr>
        </p:nvSpPr>
        <p:spPr>
          <a:xfrm>
            <a:off x="457200" y="1484784"/>
            <a:ext cx="8229600" cy="4839816"/>
          </a:xfrm>
        </p:spPr>
        <p:txBody>
          <a:bodyPr/>
          <a:lstStyle/>
          <a:p>
            <a:r>
              <a:rPr lang="fr-FR" sz="1500" dirty="0" smtClean="0">
                <a:latin typeface="+mj-lt"/>
              </a:rPr>
              <a:t>Lorsque l’on vient modifier un </a:t>
            </a:r>
            <a:r>
              <a:rPr lang="fr-FR" sz="1500" dirty="0" err="1" smtClean="0">
                <a:latin typeface="+mj-lt"/>
              </a:rPr>
              <a:t>node</a:t>
            </a:r>
            <a:r>
              <a:rPr lang="fr-FR" sz="1500" dirty="0" smtClean="0">
                <a:latin typeface="+mj-lt"/>
              </a:rPr>
              <a:t> existant on peut choisir ou non de créer une nouvelle révision (version) pour ce </a:t>
            </a:r>
            <a:r>
              <a:rPr lang="fr-FR" sz="1500" dirty="0" err="1" smtClean="0">
                <a:latin typeface="+mj-lt"/>
              </a:rPr>
              <a:t>node</a:t>
            </a:r>
            <a:r>
              <a:rPr lang="fr-FR" sz="1500" dirty="0" smtClean="0">
                <a:latin typeface="+mj-lt"/>
              </a:rPr>
              <a:t>.</a:t>
            </a:r>
          </a:p>
          <a:p>
            <a:endParaRPr lang="fr-FR" sz="1500" dirty="0" smtClean="0">
              <a:latin typeface="+mj-lt"/>
            </a:endParaRPr>
          </a:p>
          <a:p>
            <a:r>
              <a:rPr lang="fr-FR" sz="1500" dirty="0" smtClean="0">
                <a:latin typeface="+mj-lt"/>
              </a:rPr>
              <a:t>On peut imposer la création d’une révision à chaque modification, ou l’interdire</a:t>
            </a:r>
          </a:p>
          <a:p>
            <a:endParaRPr lang="fr-FR" sz="1500" dirty="0" smtClean="0">
              <a:latin typeface="+mj-lt"/>
            </a:endParaRPr>
          </a:p>
          <a:p>
            <a:r>
              <a:rPr lang="fr-FR" sz="1500" dirty="0" smtClean="0">
                <a:latin typeface="+mj-lt"/>
              </a:rPr>
              <a:t>Créer une nouvelle révision permet de conserver l’ancienne version du </a:t>
            </a:r>
            <a:r>
              <a:rPr lang="fr-FR" sz="1500" dirty="0" err="1" smtClean="0">
                <a:latin typeface="+mj-lt"/>
              </a:rPr>
              <a:t>node</a:t>
            </a:r>
            <a:r>
              <a:rPr lang="fr-FR" sz="1500" dirty="0" smtClean="0">
                <a:latin typeface="+mj-lt"/>
              </a:rPr>
              <a:t> avant modification pour pouvoir revenir en arrière en cas d’erreur</a:t>
            </a:r>
          </a:p>
          <a:p>
            <a:endParaRPr lang="fr-FR" sz="1500" dirty="0" smtClean="0">
              <a:latin typeface="+mj-lt"/>
            </a:endParaRPr>
          </a:p>
          <a:p>
            <a:r>
              <a:rPr lang="fr-FR" sz="1500" dirty="0" smtClean="0">
                <a:latin typeface="+mj-lt"/>
              </a:rPr>
              <a:t>Il est possible de lier un </a:t>
            </a:r>
            <a:r>
              <a:rPr lang="fr-FR" sz="1500" dirty="0" err="1" smtClean="0">
                <a:latin typeface="+mj-lt"/>
              </a:rPr>
              <a:t>worflow</a:t>
            </a:r>
            <a:r>
              <a:rPr lang="fr-FR" sz="1500" dirty="0" smtClean="0">
                <a:latin typeface="+mj-lt"/>
              </a:rPr>
              <a:t> de validation à ce système </a:t>
            </a:r>
            <a:r>
              <a:rPr lang="fr-FR" sz="1500" dirty="0" err="1" smtClean="0">
                <a:latin typeface="+mj-lt"/>
              </a:rPr>
              <a:t>grace</a:t>
            </a:r>
            <a:r>
              <a:rPr lang="fr-FR" sz="1500" dirty="0" smtClean="0">
                <a:latin typeface="+mj-lt"/>
              </a:rPr>
              <a:t> au module content </a:t>
            </a:r>
            <a:r>
              <a:rPr lang="fr-FR" sz="1500" dirty="0" err="1" smtClean="0">
                <a:latin typeface="+mj-lt"/>
              </a:rPr>
              <a:t>moderation</a:t>
            </a:r>
            <a:r>
              <a:rPr lang="fr-FR" sz="1500" dirty="0" smtClean="0">
                <a:latin typeface="+mj-lt"/>
              </a:rPr>
              <a:t> de drupal.</a:t>
            </a:r>
          </a:p>
          <a:p>
            <a:endParaRPr lang="fr-FR" sz="1500" dirty="0" smtClean="0">
              <a:latin typeface="+mj-lt"/>
            </a:endParaRPr>
          </a:p>
          <a:p>
            <a:r>
              <a:rPr lang="fr-FR" sz="1500" dirty="0" smtClean="0">
                <a:latin typeface="+mj-lt"/>
              </a:rPr>
              <a:t>On peut par exemple permettre a un rôle « rédacteur » de créer un nœud mais pas de le publier. Un autre rôle « modérateur » pourra lui publier le contenu. Pendant ce temps le « rédacteur » pourra créer une nouvelle version du même contenu.</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404664"/>
            <a:ext cx="8229600" cy="504056"/>
          </a:xfrm>
        </p:spPr>
        <p:txBody>
          <a:bodyPr>
            <a:noAutofit/>
          </a:bodyPr>
          <a:lstStyle/>
          <a:p>
            <a:r>
              <a:rPr lang="fr-FR" sz="2000" dirty="0" smtClean="0">
                <a:latin typeface="+mj-lt"/>
              </a:rPr>
              <a:t>Sécurité et performance : Types de données, La configuration et le manager</a:t>
            </a:r>
            <a:endParaRPr lang="fr-FR" sz="2000" dirty="0">
              <a:latin typeface="+mj-lt"/>
            </a:endParaRPr>
          </a:p>
        </p:txBody>
      </p:sp>
      <p:sp>
        <p:nvSpPr>
          <p:cNvPr id="3" name="Espace réservé du contenu 2"/>
          <p:cNvSpPr>
            <a:spLocks noGrp="1"/>
          </p:cNvSpPr>
          <p:nvPr>
            <p:ph idx="1"/>
          </p:nvPr>
        </p:nvSpPr>
        <p:spPr>
          <a:xfrm>
            <a:off x="395536" y="4149080"/>
            <a:ext cx="3672408" cy="432048"/>
          </a:xfr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a:bodyPr>
          <a:lstStyle/>
          <a:p>
            <a:r>
              <a:rPr lang="fr-FR" sz="1900" dirty="0" smtClean="0">
                <a:latin typeface="+mj-lt"/>
              </a:rPr>
              <a:t>Application PHP</a:t>
            </a:r>
          </a:p>
        </p:txBody>
      </p:sp>
      <p:sp>
        <p:nvSpPr>
          <p:cNvPr id="4" name="Espace réservé du contenu 2"/>
          <p:cNvSpPr txBox="1">
            <a:spLocks/>
          </p:cNvSpPr>
          <p:nvPr/>
        </p:nvSpPr>
        <p:spPr>
          <a:xfrm>
            <a:off x="395536" y="4653136"/>
            <a:ext cx="3672408" cy="360040"/>
          </a:xfrm>
          <a:prstGeom prst="rect">
            <a:avLst/>
          </a:prstGeom>
          <a:solidFill>
            <a:schemeClr val="bg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CGI / PHP</a:t>
            </a:r>
          </a:p>
        </p:txBody>
      </p:sp>
      <p:sp>
        <p:nvSpPr>
          <p:cNvPr id="5" name="Espace réservé du contenu 2"/>
          <p:cNvSpPr txBox="1">
            <a:spLocks/>
          </p:cNvSpPr>
          <p:nvPr/>
        </p:nvSpPr>
        <p:spPr>
          <a:xfrm>
            <a:off x="395536" y="5589240"/>
            <a:ext cx="8208912" cy="432048"/>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Système </a:t>
            </a:r>
          </a:p>
        </p:txBody>
      </p:sp>
      <p:sp>
        <p:nvSpPr>
          <p:cNvPr id="6" name="Espace réservé du contenu 2"/>
          <p:cNvSpPr txBox="1">
            <a:spLocks/>
          </p:cNvSpPr>
          <p:nvPr/>
        </p:nvSpPr>
        <p:spPr>
          <a:xfrm>
            <a:off x="395536" y="5085184"/>
            <a:ext cx="3672408" cy="432048"/>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Démon</a:t>
            </a:r>
            <a:r>
              <a:rPr kumimoji="0" lang="fr-FR" sz="1900" b="0" i="0" u="none" strike="noStrike" kern="1200" cap="none" spc="0" normalizeH="0" noProof="0" dirty="0" smtClean="0">
                <a:ln>
                  <a:noFill/>
                </a:ln>
                <a:solidFill>
                  <a:schemeClr val="tx1"/>
                </a:solidFill>
                <a:effectLst/>
                <a:uLnTx/>
                <a:uFillTx/>
                <a:latin typeface="+mj-lt"/>
                <a:ea typeface="+mn-ea"/>
                <a:cs typeface="+mn-cs"/>
              </a:rPr>
              <a:t> / serveur web (apache)</a:t>
            </a:r>
            <a:endParaRPr kumimoji="0" lang="fr-FR" sz="1900" b="0"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7" name="Espace réservé du contenu 2"/>
          <p:cNvSpPr txBox="1">
            <a:spLocks/>
          </p:cNvSpPr>
          <p:nvPr/>
        </p:nvSpPr>
        <p:spPr>
          <a:xfrm>
            <a:off x="395536" y="6093296"/>
            <a:ext cx="8208912" cy="432048"/>
          </a:xfrm>
          <a:prstGeom prst="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Réseau</a:t>
            </a:r>
          </a:p>
        </p:txBody>
      </p:sp>
      <p:sp>
        <p:nvSpPr>
          <p:cNvPr id="8" name="Espace réservé du contenu 2"/>
          <p:cNvSpPr txBox="1">
            <a:spLocks/>
          </p:cNvSpPr>
          <p:nvPr/>
        </p:nvSpPr>
        <p:spPr>
          <a:xfrm>
            <a:off x="4932040" y="5085184"/>
            <a:ext cx="3672408" cy="432048"/>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Démon /</a:t>
            </a:r>
            <a:r>
              <a:rPr kumimoji="0" lang="fr-FR" sz="1900" b="0" i="0" u="none" strike="noStrike" kern="1200" cap="none" spc="0" normalizeH="0" noProof="0" dirty="0" smtClean="0">
                <a:ln>
                  <a:noFill/>
                </a:ln>
                <a:solidFill>
                  <a:schemeClr val="tx1"/>
                </a:solidFill>
                <a:effectLst/>
                <a:uLnTx/>
                <a:uFillTx/>
                <a:latin typeface="+mj-lt"/>
                <a:ea typeface="+mn-ea"/>
                <a:cs typeface="+mn-cs"/>
              </a:rPr>
              <a:t> base de données</a:t>
            </a:r>
            <a:endParaRPr kumimoji="0" lang="fr-FR" sz="1900" b="0"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9" name="Nuage 8"/>
          <p:cNvSpPr/>
          <p:nvPr/>
        </p:nvSpPr>
        <p:spPr>
          <a:xfrm>
            <a:off x="3563888" y="1484784"/>
            <a:ext cx="1152128" cy="5040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Internet</a:t>
            </a:r>
            <a:endParaRPr lang="fr-FR" sz="1200" dirty="0">
              <a:solidFill>
                <a:schemeClr val="tx1"/>
              </a:solidFill>
              <a:latin typeface="+mj-lt"/>
            </a:endParaRPr>
          </a:p>
        </p:txBody>
      </p:sp>
      <p:cxnSp>
        <p:nvCxnSpPr>
          <p:cNvPr id="11" name="Connecteur droit avec flèche 10"/>
          <p:cNvCxnSpPr>
            <a:stCxn id="3" idx="0"/>
            <a:endCxn id="9" idx="1"/>
          </p:cNvCxnSpPr>
          <p:nvPr/>
        </p:nvCxnSpPr>
        <p:spPr>
          <a:xfrm flipV="1">
            <a:off x="2231740" y="1988303"/>
            <a:ext cx="1908212" cy="2160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8" idx="0"/>
          </p:cNvCxnSpPr>
          <p:nvPr/>
        </p:nvCxnSpPr>
        <p:spPr>
          <a:xfrm flipH="1" flipV="1">
            <a:off x="4067944" y="4365104"/>
            <a:ext cx="270030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404664"/>
            <a:ext cx="8244408" cy="708688"/>
          </a:xfrm>
        </p:spPr>
        <p:txBody>
          <a:bodyPr>
            <a:noAutofit/>
          </a:bodyPr>
          <a:lstStyle/>
          <a:p>
            <a:r>
              <a:rPr lang="fr-FR" sz="3000" dirty="0" smtClean="0"/>
              <a:t>Introduction : CMS  et Framework</a:t>
            </a:r>
            <a:endParaRPr lang="fr-FR" sz="3000" dirty="0"/>
          </a:p>
        </p:txBody>
      </p:sp>
      <p:sp>
        <p:nvSpPr>
          <p:cNvPr id="3" name="Espace réservé du contenu 2"/>
          <p:cNvSpPr>
            <a:spLocks noGrp="1"/>
          </p:cNvSpPr>
          <p:nvPr>
            <p:ph idx="1"/>
          </p:nvPr>
        </p:nvSpPr>
        <p:spPr>
          <a:xfrm>
            <a:off x="179512" y="1628800"/>
            <a:ext cx="4104456" cy="4968552"/>
          </a:xfr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fr-FR" dirty="0" smtClean="0">
                <a:latin typeface="+mj-lt"/>
              </a:rPr>
              <a:t>Framework (</a:t>
            </a:r>
            <a:r>
              <a:rPr lang="fr-FR" i="1" dirty="0" err="1" smtClean="0">
                <a:latin typeface="+mj-lt"/>
              </a:rPr>
              <a:t>cadriciel</a:t>
            </a:r>
            <a:r>
              <a:rPr lang="fr-FR" dirty="0" smtClean="0">
                <a:latin typeface="+mj-lt"/>
              </a:rPr>
              <a:t>)</a:t>
            </a:r>
          </a:p>
          <a:p>
            <a:endParaRPr lang="fr-FR" dirty="0" smtClean="0">
              <a:latin typeface="+mj-lt"/>
            </a:endParaRPr>
          </a:p>
          <a:p>
            <a:pPr marL="0" indent="0">
              <a:buNone/>
            </a:pPr>
            <a:r>
              <a:rPr lang="fr-FR" sz="1500" dirty="0" smtClean="0">
                <a:latin typeface="+mj-lt"/>
              </a:rPr>
              <a:t>Ensemble de fichiers produisant un ensemble cohérant de composants logiciels structurels  qui sert à créer les fondations ainsi que les grandes lignes de tout ou d’une partie d'un logiciel  </a:t>
            </a:r>
          </a:p>
          <a:p>
            <a:pPr marL="0" indent="0">
              <a:buNone/>
            </a:pPr>
            <a:endParaRPr lang="fr-FR" sz="1500" dirty="0" smtClean="0">
              <a:latin typeface="+mj-lt"/>
            </a:endParaRPr>
          </a:p>
          <a:p>
            <a:pPr marL="0" indent="0">
              <a:buNone/>
            </a:pPr>
            <a:r>
              <a:rPr lang="fr-FR" sz="1500" dirty="0" smtClean="0">
                <a:latin typeface="+mj-lt"/>
              </a:rPr>
              <a:t>Un </a:t>
            </a:r>
            <a:r>
              <a:rPr lang="fr-FR" sz="1500" dirty="0" err="1" smtClean="0">
                <a:latin typeface="+mj-lt"/>
              </a:rPr>
              <a:t>framework</a:t>
            </a:r>
            <a:r>
              <a:rPr lang="fr-FR" sz="1500" dirty="0" smtClean="0">
                <a:latin typeface="+mj-lt"/>
              </a:rPr>
              <a:t> expose une API (</a:t>
            </a:r>
            <a:r>
              <a:rPr lang="fr-FR" sz="1600" i="1" dirty="0" smtClean="0">
                <a:latin typeface="+mj-lt"/>
              </a:rPr>
              <a:t>Application </a:t>
            </a:r>
            <a:r>
              <a:rPr lang="fr-FR" sz="1600" i="1" dirty="0" err="1" smtClean="0">
                <a:latin typeface="+mj-lt"/>
              </a:rPr>
              <a:t>Programming</a:t>
            </a:r>
            <a:r>
              <a:rPr lang="fr-FR" sz="1600" i="1" dirty="0" smtClean="0">
                <a:latin typeface="+mj-lt"/>
              </a:rPr>
              <a:t> Interface)</a:t>
            </a:r>
          </a:p>
          <a:p>
            <a:pPr marL="0" indent="0">
              <a:buNone/>
            </a:pPr>
            <a:endParaRPr lang="fr-FR" sz="1600" i="1" dirty="0" smtClean="0">
              <a:latin typeface="+mj-lt"/>
            </a:endParaRPr>
          </a:p>
          <a:p>
            <a:pPr marL="0" indent="0">
              <a:buNone/>
            </a:pPr>
            <a:r>
              <a:rPr lang="fr-FR" sz="1500" dirty="0" smtClean="0">
                <a:latin typeface="+mj-lt"/>
              </a:rPr>
              <a:t>Il est possible de créer un CMS avec un </a:t>
            </a:r>
            <a:r>
              <a:rPr lang="fr-FR" sz="1500" dirty="0" err="1" smtClean="0">
                <a:latin typeface="+mj-lt"/>
              </a:rPr>
              <a:t>framework</a:t>
            </a:r>
            <a:endParaRPr lang="fr-FR" sz="1500" dirty="0" smtClean="0">
              <a:latin typeface="+mj-lt"/>
            </a:endParaRPr>
          </a:p>
        </p:txBody>
      </p:sp>
      <p:sp>
        <p:nvSpPr>
          <p:cNvPr id="4" name="Espace réservé du contenu 2"/>
          <p:cNvSpPr txBox="1">
            <a:spLocks/>
          </p:cNvSpPr>
          <p:nvPr/>
        </p:nvSpPr>
        <p:spPr>
          <a:xfrm>
            <a:off x="4572000" y="1628800"/>
            <a:ext cx="4392488" cy="4968552"/>
          </a:xfrm>
          <a:prstGeom prst="rect">
            <a:avLst/>
          </a:prstGeom>
          <a:solidFill>
            <a:schemeClr val="bg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fontScale="92500"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2600" b="0" i="0" u="none" strike="noStrike" kern="1200" cap="none" spc="0" normalizeH="0" baseline="0" noProof="0" dirty="0" smtClean="0">
                <a:ln>
                  <a:noFill/>
                </a:ln>
                <a:solidFill>
                  <a:schemeClr val="tx1"/>
                </a:solidFill>
                <a:effectLst/>
                <a:uLnTx/>
                <a:uFillTx/>
                <a:latin typeface="+mj-lt"/>
                <a:ea typeface="+mn-ea"/>
                <a:cs typeface="+mn-cs"/>
              </a:rPr>
              <a:t>Content Management System (CMS) (</a:t>
            </a:r>
            <a:r>
              <a:rPr kumimoji="0" lang="fr-FR" sz="2600" b="0" i="1" u="none" strike="noStrike" kern="1200" cap="none" spc="0" normalizeH="0" baseline="0" noProof="0" dirty="0" smtClean="0">
                <a:ln>
                  <a:noFill/>
                </a:ln>
                <a:solidFill>
                  <a:schemeClr val="tx1"/>
                </a:solidFill>
                <a:effectLst/>
                <a:uLnTx/>
                <a:uFillTx/>
                <a:latin typeface="+mj-lt"/>
                <a:ea typeface="+mn-ea"/>
                <a:cs typeface="+mn-cs"/>
              </a:rPr>
              <a:t>gestionnaire de contenu</a:t>
            </a:r>
            <a:r>
              <a:rPr kumimoji="0" lang="fr-FR" sz="2600" b="0" i="0" u="none" strike="noStrike" kern="1200" cap="none" spc="0" normalizeH="0" baseline="0" noProof="0" dirty="0" smtClean="0">
                <a:ln>
                  <a:noFill/>
                </a:ln>
                <a:solidFill>
                  <a:schemeClr val="tx1"/>
                </a:solidFill>
                <a:effectLst/>
                <a:uLnTx/>
                <a:uFillTx/>
                <a:latin typeface="+mj-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fr-FR" sz="2600" dirty="0" smtClean="0">
                <a:latin typeface="+mj-lt"/>
              </a:rPr>
              <a:t>Content Management Framework (CMF)</a:t>
            </a:r>
            <a:endParaRPr kumimoji="0" lang="fr-FR" sz="2600" b="0" i="0" u="none" strike="noStrike" kern="1200" cap="none" spc="0" normalizeH="0" baseline="0" noProof="0" dirty="0" smtClean="0">
              <a:ln>
                <a:noFill/>
              </a:ln>
              <a:solidFill>
                <a:schemeClr val="tx1"/>
              </a:solidFill>
              <a:effectLst/>
              <a:uLnTx/>
              <a:uFillTx/>
              <a:latin typeface="+mj-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kumimoji="0" lang="fr-FR" sz="2600" b="0" i="0" u="none" strike="noStrike" kern="1200" cap="none" spc="0" normalizeH="0" baseline="0" noProof="0" dirty="0" smtClean="0">
              <a:ln>
                <a:noFill/>
              </a:ln>
              <a:solidFill>
                <a:schemeClr val="tx1"/>
              </a:solidFill>
              <a:effectLst/>
              <a:uLnTx/>
              <a:uFillTx/>
              <a:latin typeface="+mj-lt"/>
              <a:ea typeface="+mn-ea"/>
              <a:cs typeface="+mn-cs"/>
            </a:endParaRPr>
          </a:p>
          <a:p>
            <a:pPr lvl="0">
              <a:spcBef>
                <a:spcPct val="20000"/>
              </a:spcBef>
              <a:buClr>
                <a:schemeClr val="accent3"/>
              </a:buClr>
              <a:buSzPct val="95000"/>
            </a:pPr>
            <a:r>
              <a:rPr lang="fr-FR" sz="1500" dirty="0" smtClean="0">
                <a:latin typeface="+mj-lt"/>
              </a:rPr>
              <a:t>logiciel destiné à la conception et à la mise à jour dynamique de sites web ou d'applications multimédia. Avec :</a:t>
            </a:r>
          </a:p>
          <a:p>
            <a:pPr lvl="0">
              <a:spcBef>
                <a:spcPct val="20000"/>
              </a:spcBef>
              <a:buClr>
                <a:schemeClr val="accent3"/>
              </a:buClr>
              <a:buSzPct val="95000"/>
              <a:buFont typeface="Arial" pitchFamily="34" charset="0"/>
              <a:buChar char="•"/>
            </a:pPr>
            <a:r>
              <a:rPr lang="fr-FR" sz="1500" dirty="0" smtClean="0">
                <a:latin typeface="+mj-lt"/>
              </a:rPr>
              <a:t> gestion des utilisateurs, </a:t>
            </a:r>
          </a:p>
          <a:p>
            <a:pPr lvl="0">
              <a:spcBef>
                <a:spcPct val="20000"/>
              </a:spcBef>
              <a:buClr>
                <a:schemeClr val="accent3"/>
              </a:buClr>
              <a:buSzPct val="95000"/>
              <a:buFont typeface="Arial" pitchFamily="34" charset="0"/>
              <a:buChar char="•"/>
            </a:pPr>
            <a:r>
              <a:rPr lang="fr-FR" sz="1500" dirty="0" smtClean="0">
                <a:latin typeface="+mj-lt"/>
              </a:rPr>
              <a:t> séparation contenu et forme, </a:t>
            </a:r>
          </a:p>
          <a:p>
            <a:pPr lvl="0">
              <a:spcBef>
                <a:spcPct val="20000"/>
              </a:spcBef>
              <a:buClr>
                <a:schemeClr val="accent3"/>
              </a:buClr>
              <a:buSzPct val="95000"/>
              <a:buFont typeface="Arial" pitchFamily="34" charset="0"/>
              <a:buChar char="•"/>
            </a:pPr>
            <a:r>
              <a:rPr lang="fr-FR" sz="1500" dirty="0" smtClean="0">
                <a:latin typeface="+mj-lt"/>
              </a:rPr>
              <a:t> organisation du contenu,</a:t>
            </a:r>
          </a:p>
          <a:p>
            <a:pPr lvl="0">
              <a:spcBef>
                <a:spcPct val="20000"/>
              </a:spcBef>
              <a:buClr>
                <a:schemeClr val="accent3"/>
              </a:buClr>
              <a:buSzPct val="95000"/>
              <a:buFont typeface="Arial" pitchFamily="34" charset="0"/>
              <a:buChar char="•"/>
            </a:pPr>
            <a:r>
              <a:rPr lang="fr-FR" sz="1500" dirty="0" smtClean="0">
                <a:latin typeface="+mj-lt"/>
              </a:rPr>
              <a:t> Interface d’administration</a:t>
            </a:r>
          </a:p>
          <a:p>
            <a:pPr lvl="0">
              <a:spcBef>
                <a:spcPct val="20000"/>
              </a:spcBef>
              <a:buClr>
                <a:schemeClr val="accent3"/>
              </a:buClr>
              <a:buSzPct val="95000"/>
              <a:buFont typeface="Arial" pitchFamily="34" charset="0"/>
              <a:buChar char="•"/>
            </a:pPr>
            <a:endParaRPr kumimoji="0" lang="fr-FR" sz="1500" b="0" i="0" u="none" strike="noStrike" kern="1200" cap="none" spc="0" normalizeH="0" baseline="0" noProof="0" dirty="0" smtClean="0">
              <a:ln>
                <a:noFill/>
              </a:ln>
              <a:solidFill>
                <a:schemeClr val="tx1"/>
              </a:solidFill>
              <a:effectLst/>
              <a:uLnTx/>
              <a:uFillTx/>
              <a:latin typeface="+mj-lt"/>
              <a:ea typeface="+mn-ea"/>
              <a:cs typeface="+mn-cs"/>
            </a:endParaRPr>
          </a:p>
          <a:p>
            <a:pPr lvl="0">
              <a:spcBef>
                <a:spcPct val="20000"/>
              </a:spcBef>
              <a:buClr>
                <a:schemeClr val="accent3"/>
              </a:buClr>
              <a:buSzPct val="95000"/>
              <a:buFont typeface="Arial" pitchFamily="34" charset="0"/>
              <a:buChar char="•"/>
            </a:pPr>
            <a:r>
              <a:rPr lang="fr-FR" sz="1500" dirty="0" smtClean="0">
                <a:latin typeface="+mj-lt"/>
              </a:rPr>
              <a:t> Il peut utiliser un </a:t>
            </a:r>
            <a:r>
              <a:rPr lang="fr-FR" sz="1500" dirty="0" err="1" smtClean="0">
                <a:latin typeface="+mj-lt"/>
              </a:rPr>
              <a:t>framework</a:t>
            </a:r>
            <a:endParaRPr lang="fr-FR" sz="1500" dirty="0" smtClean="0">
              <a:latin typeface="+mj-lt"/>
            </a:endParaRPr>
          </a:p>
          <a:p>
            <a:pPr lvl="0">
              <a:spcBef>
                <a:spcPct val="20000"/>
              </a:spcBef>
              <a:buClr>
                <a:schemeClr val="accent3"/>
              </a:buClr>
              <a:buSzPct val="95000"/>
              <a:buFont typeface="Arial" pitchFamily="34" charset="0"/>
              <a:buChar char="•"/>
            </a:pPr>
            <a:r>
              <a:rPr lang="fr-FR" sz="1500" dirty="0" smtClean="0">
                <a:latin typeface="+mj-lt"/>
              </a:rPr>
              <a:t> Il peut définir un </a:t>
            </a:r>
            <a:r>
              <a:rPr lang="fr-FR" sz="1500" dirty="0" err="1" smtClean="0">
                <a:latin typeface="+mj-lt"/>
              </a:rPr>
              <a:t>framework</a:t>
            </a:r>
            <a:r>
              <a:rPr lang="fr-FR" sz="1500" dirty="0" smtClean="0">
                <a:latin typeface="+mj-lt"/>
              </a:rPr>
              <a:t> et exposer une API</a:t>
            </a:r>
          </a:p>
          <a:p>
            <a:pPr lvl="0">
              <a:spcBef>
                <a:spcPct val="20000"/>
              </a:spcBef>
              <a:buClr>
                <a:schemeClr val="accent3"/>
              </a:buClr>
              <a:buSzPct val="95000"/>
              <a:buFont typeface="Arial" pitchFamily="34" charset="0"/>
              <a:buChar char="•"/>
            </a:pPr>
            <a:r>
              <a:rPr lang="fr-FR" sz="1500" dirty="0" smtClean="0">
                <a:latin typeface="+mj-lt"/>
              </a:rPr>
              <a:t> Il utilise souvent une base de données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704088"/>
            <a:ext cx="7787208" cy="492664"/>
          </a:xfrm>
        </p:spPr>
        <p:txBody>
          <a:bodyPr>
            <a:normAutofit fontScale="90000"/>
          </a:bodyPr>
          <a:lstStyle/>
          <a:p>
            <a:pPr lvl="1" algn="l" rtl="0">
              <a:spcBef>
                <a:spcPct val="0"/>
              </a:spcBef>
            </a:pPr>
            <a:r>
              <a:rPr lang="fr-FR" dirty="0" smtClean="0">
                <a:latin typeface="+mj-lt"/>
              </a:rPr>
              <a:t>Sécurité et performance : Types </a:t>
            </a:r>
            <a:r>
              <a:rPr lang="fr-FR" dirty="0" smtClean="0">
                <a:latin typeface="+mj-lt"/>
              </a:rPr>
              <a:t>d’information, </a:t>
            </a:r>
            <a:r>
              <a:rPr lang="fr-FR" dirty="0" smtClean="0">
                <a:latin typeface="+mj-lt"/>
              </a:rPr>
              <a:t>La configuration et le manager</a:t>
            </a:r>
            <a:br>
              <a:rPr lang="fr-FR" dirty="0" smtClean="0">
                <a:latin typeface="+mj-lt"/>
              </a:rPr>
            </a:br>
            <a:endParaRPr lang="en-US" dirty="0">
              <a:latin typeface="+mj-lt"/>
            </a:endParaRPr>
          </a:p>
        </p:txBody>
      </p:sp>
      <p:sp>
        <p:nvSpPr>
          <p:cNvPr id="3" name="Espace réservé du contenu 2"/>
          <p:cNvSpPr>
            <a:spLocks noGrp="1"/>
          </p:cNvSpPr>
          <p:nvPr>
            <p:ph idx="1"/>
          </p:nvPr>
        </p:nvSpPr>
        <p:spPr>
          <a:xfrm>
            <a:off x="457200" y="1412776"/>
            <a:ext cx="8229600" cy="4911824"/>
          </a:xfrm>
        </p:spPr>
        <p:txBody>
          <a:bodyPr>
            <a:normAutofit fontScale="62500" lnSpcReduction="20000"/>
          </a:bodyPr>
          <a:lstStyle/>
          <a:p>
            <a:r>
              <a:rPr lang="en-US" dirty="0" smtClean="0">
                <a:latin typeface="+mj-lt"/>
              </a:rPr>
              <a:t>Les types </a:t>
            </a:r>
            <a:r>
              <a:rPr lang="en-US" dirty="0" err="1" smtClean="0">
                <a:latin typeface="+mj-lt"/>
              </a:rPr>
              <a:t>d’information</a:t>
            </a:r>
            <a:r>
              <a:rPr lang="en-US" dirty="0" smtClean="0">
                <a:latin typeface="+mj-lt"/>
              </a:rPr>
              <a:t>:</a:t>
            </a:r>
            <a:endParaRPr lang="en-US" dirty="0" smtClean="0">
              <a:latin typeface="+mj-lt"/>
            </a:endParaRPr>
          </a:p>
          <a:p>
            <a:pPr lvl="1"/>
            <a:r>
              <a:rPr lang="en-US" b="1" dirty="0" smtClean="0">
                <a:latin typeface="+mj-lt"/>
              </a:rPr>
              <a:t>Content</a:t>
            </a:r>
            <a:r>
              <a:rPr lang="en-US" dirty="0" smtClean="0">
                <a:latin typeface="+mj-lt"/>
              </a:rPr>
              <a:t> : information a </a:t>
            </a:r>
            <a:r>
              <a:rPr lang="en-US" dirty="0" err="1" smtClean="0">
                <a:latin typeface="+mj-lt"/>
              </a:rPr>
              <a:t>afficher</a:t>
            </a:r>
            <a:r>
              <a:rPr lang="en-US" dirty="0" smtClean="0">
                <a:latin typeface="+mj-lt"/>
              </a:rPr>
              <a:t> à </a:t>
            </a:r>
            <a:r>
              <a:rPr lang="en-US" dirty="0" err="1" smtClean="0">
                <a:latin typeface="+mj-lt"/>
              </a:rPr>
              <a:t>l’utilisateur</a:t>
            </a:r>
            <a:r>
              <a:rPr lang="en-US" dirty="0" smtClean="0">
                <a:latin typeface="+mj-lt"/>
              </a:rPr>
              <a:t>. Certain module </a:t>
            </a:r>
            <a:r>
              <a:rPr lang="en-US" dirty="0" err="1" smtClean="0">
                <a:latin typeface="+mj-lt"/>
              </a:rPr>
              <a:t>permette</a:t>
            </a:r>
            <a:r>
              <a:rPr lang="en-US" dirty="0" smtClean="0">
                <a:latin typeface="+mj-lt"/>
              </a:rPr>
              <a:t> </a:t>
            </a:r>
            <a:r>
              <a:rPr lang="en-US" dirty="0" err="1" smtClean="0">
                <a:latin typeface="+mj-lt"/>
              </a:rPr>
              <a:t>l’exportation</a:t>
            </a:r>
            <a:r>
              <a:rPr lang="en-US" dirty="0" smtClean="0">
                <a:latin typeface="+mj-lt"/>
              </a:rPr>
              <a:t> et </a:t>
            </a:r>
            <a:r>
              <a:rPr lang="en-US" dirty="0" err="1" smtClean="0">
                <a:latin typeface="+mj-lt"/>
              </a:rPr>
              <a:t>l’importation</a:t>
            </a:r>
            <a:r>
              <a:rPr lang="en-US" dirty="0" smtClean="0">
                <a:latin typeface="+mj-lt"/>
              </a:rPr>
              <a:t> de </a:t>
            </a:r>
            <a:r>
              <a:rPr lang="en-US" dirty="0" err="1" smtClean="0">
                <a:latin typeface="+mj-lt"/>
              </a:rPr>
              <a:t>c</a:t>
            </a:r>
            <a:r>
              <a:rPr lang="en-US" dirty="0" err="1" smtClean="0">
                <a:latin typeface="+mj-lt"/>
              </a:rPr>
              <a:t>es</a:t>
            </a:r>
            <a:r>
              <a:rPr lang="en-US" dirty="0" smtClean="0">
                <a:latin typeface="+mj-lt"/>
              </a:rPr>
              <a:t> </a:t>
            </a:r>
            <a:r>
              <a:rPr lang="en-US" dirty="0" err="1" smtClean="0">
                <a:latin typeface="+mj-lt"/>
              </a:rPr>
              <a:t>données</a:t>
            </a:r>
            <a:r>
              <a:rPr lang="en-US" dirty="0" smtClean="0">
                <a:latin typeface="+mj-lt"/>
              </a:rPr>
              <a:t> via un UUID.</a:t>
            </a:r>
          </a:p>
          <a:p>
            <a:pPr lvl="1"/>
            <a:endParaRPr lang="en-US" dirty="0" smtClean="0">
              <a:latin typeface="+mj-lt"/>
            </a:endParaRPr>
          </a:p>
          <a:p>
            <a:pPr lvl="1"/>
            <a:r>
              <a:rPr lang="en-US" b="1" dirty="0" smtClean="0">
                <a:latin typeface="+mj-lt"/>
              </a:rPr>
              <a:t>Session</a:t>
            </a:r>
            <a:r>
              <a:rPr lang="en-US" dirty="0" smtClean="0">
                <a:latin typeface="+mj-lt"/>
              </a:rPr>
              <a:t> : information (cookie) </a:t>
            </a:r>
            <a:r>
              <a:rPr lang="en-US" dirty="0" err="1" smtClean="0">
                <a:latin typeface="+mj-lt"/>
              </a:rPr>
              <a:t>sur</a:t>
            </a:r>
            <a:r>
              <a:rPr lang="en-US" dirty="0" smtClean="0">
                <a:latin typeface="+mj-lt"/>
              </a:rPr>
              <a:t> </a:t>
            </a:r>
            <a:r>
              <a:rPr lang="en-US" dirty="0" err="1" smtClean="0">
                <a:latin typeface="+mj-lt"/>
              </a:rPr>
              <a:t>l’utilisateur</a:t>
            </a:r>
            <a:r>
              <a:rPr lang="en-US" dirty="0" smtClean="0">
                <a:latin typeface="+mj-lt"/>
              </a:rPr>
              <a:t> courant, </a:t>
            </a:r>
            <a:r>
              <a:rPr lang="en-US" dirty="0" err="1" smtClean="0">
                <a:latin typeface="+mj-lt"/>
              </a:rPr>
              <a:t>préférence</a:t>
            </a:r>
            <a:r>
              <a:rPr lang="en-US" dirty="0" smtClean="0">
                <a:latin typeface="+mj-lt"/>
              </a:rPr>
              <a:t> de </a:t>
            </a:r>
            <a:r>
              <a:rPr lang="en-US" dirty="0" err="1" smtClean="0">
                <a:latin typeface="+mj-lt"/>
              </a:rPr>
              <a:t>filtre</a:t>
            </a:r>
            <a:r>
              <a:rPr lang="en-US" dirty="0" smtClean="0">
                <a:latin typeface="+mj-lt"/>
              </a:rPr>
              <a:t>... =&gt; </a:t>
            </a:r>
            <a:r>
              <a:rPr lang="en-US" dirty="0" err="1" smtClean="0">
                <a:latin typeface="+mj-lt"/>
              </a:rPr>
              <a:t>donnée</a:t>
            </a:r>
            <a:r>
              <a:rPr lang="en-US" dirty="0" smtClean="0">
                <a:latin typeface="+mj-lt"/>
              </a:rPr>
              <a:t> volatile personnel</a:t>
            </a:r>
          </a:p>
          <a:p>
            <a:pPr lvl="1"/>
            <a:endParaRPr lang="en-US" dirty="0" smtClean="0">
              <a:latin typeface="+mj-lt"/>
            </a:endParaRPr>
          </a:p>
          <a:p>
            <a:pPr lvl="1"/>
            <a:r>
              <a:rPr lang="en-US" b="1" dirty="0" smtClean="0">
                <a:latin typeface="+mj-lt"/>
              </a:rPr>
              <a:t>State</a:t>
            </a:r>
            <a:r>
              <a:rPr lang="en-US" dirty="0" smtClean="0">
                <a:latin typeface="+mj-lt"/>
              </a:rPr>
              <a:t> : Information volatile </a:t>
            </a:r>
            <a:r>
              <a:rPr lang="en-US" dirty="0" err="1" smtClean="0">
                <a:latin typeface="+mj-lt"/>
              </a:rPr>
              <a:t>changeante</a:t>
            </a:r>
            <a:r>
              <a:rPr lang="en-US" dirty="0" smtClean="0">
                <a:latin typeface="+mj-lt"/>
              </a:rPr>
              <a:t>, </a:t>
            </a:r>
            <a:r>
              <a:rPr lang="en-US" dirty="0" err="1" smtClean="0">
                <a:latin typeface="+mj-lt"/>
              </a:rPr>
              <a:t>spécifique</a:t>
            </a:r>
            <a:r>
              <a:rPr lang="en-US" dirty="0" smtClean="0">
                <a:latin typeface="+mj-lt"/>
              </a:rPr>
              <a:t> à un site. </a:t>
            </a:r>
            <a:r>
              <a:rPr lang="en-US" dirty="0" err="1" smtClean="0">
                <a:latin typeface="+mj-lt"/>
              </a:rPr>
              <a:t>Exemple</a:t>
            </a:r>
            <a:r>
              <a:rPr lang="en-US" dirty="0" smtClean="0">
                <a:latin typeface="+mj-lt"/>
              </a:rPr>
              <a:t> : </a:t>
            </a:r>
            <a:r>
              <a:rPr lang="en-US" dirty="0" err="1" smtClean="0">
                <a:latin typeface="+mj-lt"/>
              </a:rPr>
              <a:t>quand</a:t>
            </a:r>
            <a:r>
              <a:rPr lang="en-US" dirty="0" smtClean="0">
                <a:latin typeface="+mj-lt"/>
              </a:rPr>
              <a:t> le </a:t>
            </a:r>
            <a:r>
              <a:rPr lang="en-US" dirty="0" err="1" smtClean="0">
                <a:latin typeface="+mj-lt"/>
              </a:rPr>
              <a:t>cron</a:t>
            </a:r>
            <a:r>
              <a:rPr lang="en-US" dirty="0" smtClean="0">
                <a:latin typeface="+mj-lt"/>
              </a:rPr>
              <a:t> a </a:t>
            </a:r>
            <a:r>
              <a:rPr lang="en-US" dirty="0" err="1" smtClean="0">
                <a:latin typeface="+mj-lt"/>
              </a:rPr>
              <a:t>tourné</a:t>
            </a:r>
            <a:r>
              <a:rPr lang="en-US" dirty="0" smtClean="0">
                <a:latin typeface="+mj-lt"/>
              </a:rPr>
              <a:t> la </a:t>
            </a:r>
            <a:r>
              <a:rPr lang="en-US" dirty="0" err="1" smtClean="0">
                <a:latin typeface="+mj-lt"/>
              </a:rPr>
              <a:t>dernière</a:t>
            </a:r>
            <a:r>
              <a:rPr lang="en-US" dirty="0" smtClean="0">
                <a:latin typeface="+mj-lt"/>
              </a:rPr>
              <a:t> </a:t>
            </a:r>
            <a:r>
              <a:rPr lang="en-US" dirty="0" err="1" smtClean="0">
                <a:latin typeface="+mj-lt"/>
              </a:rPr>
              <a:t>fois</a:t>
            </a:r>
            <a:endParaRPr lang="en-US" dirty="0" smtClean="0">
              <a:latin typeface="+mj-lt"/>
            </a:endParaRPr>
          </a:p>
          <a:p>
            <a:pPr lvl="1"/>
            <a:endParaRPr lang="en-US" dirty="0" smtClean="0">
              <a:latin typeface="+mj-lt"/>
            </a:endParaRPr>
          </a:p>
          <a:p>
            <a:pPr lvl="1"/>
            <a:r>
              <a:rPr lang="en-US" b="1" dirty="0" smtClean="0">
                <a:latin typeface="+mj-lt"/>
              </a:rPr>
              <a:t>Configuration</a:t>
            </a:r>
            <a:r>
              <a:rPr lang="en-US" dirty="0" smtClean="0">
                <a:latin typeface="+mj-lt"/>
              </a:rPr>
              <a:t> : Information qui </a:t>
            </a:r>
            <a:r>
              <a:rPr lang="en-US" dirty="0" err="1" smtClean="0">
                <a:latin typeface="+mj-lt"/>
              </a:rPr>
              <a:t>caractérise</a:t>
            </a:r>
            <a:r>
              <a:rPr lang="en-US" dirty="0" smtClean="0">
                <a:latin typeface="+mj-lt"/>
              </a:rPr>
              <a:t> le site. Elle change </a:t>
            </a:r>
            <a:r>
              <a:rPr lang="en-US" dirty="0" err="1" smtClean="0">
                <a:latin typeface="+mj-lt"/>
              </a:rPr>
              <a:t>peu</a:t>
            </a:r>
            <a:r>
              <a:rPr lang="en-US" dirty="0" smtClean="0">
                <a:latin typeface="+mj-lt"/>
              </a:rPr>
              <a:t>. </a:t>
            </a:r>
            <a:r>
              <a:rPr lang="en-US" dirty="0" err="1" smtClean="0">
                <a:latin typeface="+mj-lt"/>
              </a:rPr>
              <a:t>Exemple</a:t>
            </a:r>
            <a:r>
              <a:rPr lang="en-US" dirty="0" smtClean="0">
                <a:latin typeface="+mj-lt"/>
              </a:rPr>
              <a:t> : nom du site. </a:t>
            </a:r>
            <a:r>
              <a:rPr lang="en-US" dirty="0" err="1" smtClean="0">
                <a:latin typeface="+mj-lt"/>
              </a:rPr>
              <a:t>Ces</a:t>
            </a:r>
            <a:r>
              <a:rPr lang="en-US" dirty="0" smtClean="0">
                <a:latin typeface="+mj-lt"/>
              </a:rPr>
              <a:t> </a:t>
            </a:r>
            <a:r>
              <a:rPr lang="en-US" dirty="0" err="1" smtClean="0">
                <a:latin typeface="+mj-lt"/>
              </a:rPr>
              <a:t>données</a:t>
            </a:r>
            <a:r>
              <a:rPr lang="en-US" dirty="0" smtClean="0">
                <a:latin typeface="+mj-lt"/>
              </a:rPr>
              <a:t> </a:t>
            </a:r>
            <a:r>
              <a:rPr lang="en-US" dirty="0" err="1" smtClean="0">
                <a:latin typeface="+mj-lt"/>
              </a:rPr>
              <a:t>peuvent</a:t>
            </a:r>
            <a:r>
              <a:rPr lang="en-US" dirty="0" smtClean="0">
                <a:latin typeface="+mj-lt"/>
              </a:rPr>
              <a:t> </a:t>
            </a:r>
            <a:r>
              <a:rPr lang="en-US" dirty="0" err="1" smtClean="0">
                <a:latin typeface="+mj-lt"/>
              </a:rPr>
              <a:t>être</a:t>
            </a:r>
            <a:r>
              <a:rPr lang="en-US" dirty="0" smtClean="0">
                <a:latin typeface="+mj-lt"/>
              </a:rPr>
              <a:t> </a:t>
            </a:r>
            <a:r>
              <a:rPr lang="en-US" dirty="0" err="1" smtClean="0">
                <a:latin typeface="+mj-lt"/>
              </a:rPr>
              <a:t>importé</a:t>
            </a:r>
            <a:r>
              <a:rPr lang="en-US" dirty="0" smtClean="0">
                <a:latin typeface="+mj-lt"/>
              </a:rPr>
              <a:t> et exporter grace au </a:t>
            </a:r>
            <a:r>
              <a:rPr lang="en-US" dirty="0" err="1" smtClean="0">
                <a:latin typeface="+mj-lt"/>
              </a:rPr>
              <a:t>manageur</a:t>
            </a:r>
            <a:r>
              <a:rPr lang="en-US" dirty="0" smtClean="0">
                <a:latin typeface="+mj-lt"/>
              </a:rPr>
              <a:t> de configuration. </a:t>
            </a:r>
            <a:r>
              <a:rPr lang="en-US" dirty="0" err="1" smtClean="0">
                <a:latin typeface="+mj-lt"/>
              </a:rPr>
              <a:t>Chaque</a:t>
            </a:r>
            <a:r>
              <a:rPr lang="en-US" dirty="0" smtClean="0">
                <a:latin typeface="+mj-lt"/>
              </a:rPr>
              <a:t> module qui </a:t>
            </a:r>
            <a:r>
              <a:rPr lang="en-US" dirty="0" err="1" smtClean="0">
                <a:latin typeface="+mj-lt"/>
              </a:rPr>
              <a:t>veut</a:t>
            </a:r>
            <a:r>
              <a:rPr lang="en-US" dirty="0" smtClean="0">
                <a:latin typeface="+mj-lt"/>
              </a:rPr>
              <a:t> </a:t>
            </a:r>
            <a:r>
              <a:rPr lang="en-US" dirty="0" err="1" smtClean="0">
                <a:latin typeface="+mj-lt"/>
              </a:rPr>
              <a:t>stocké</a:t>
            </a:r>
            <a:r>
              <a:rPr lang="en-US" dirty="0" smtClean="0">
                <a:latin typeface="+mj-lt"/>
              </a:rPr>
              <a:t> de </a:t>
            </a:r>
            <a:r>
              <a:rPr lang="en-US" dirty="0" err="1" smtClean="0">
                <a:latin typeface="+mj-lt"/>
              </a:rPr>
              <a:t>l’information</a:t>
            </a:r>
            <a:r>
              <a:rPr lang="en-US" dirty="0" smtClean="0">
                <a:latin typeface="+mj-lt"/>
              </a:rPr>
              <a:t> de configuration </a:t>
            </a:r>
            <a:r>
              <a:rPr lang="en-US" dirty="0" err="1" smtClean="0">
                <a:latin typeface="+mj-lt"/>
              </a:rPr>
              <a:t>doit</a:t>
            </a:r>
            <a:r>
              <a:rPr lang="en-US" dirty="0" smtClean="0">
                <a:latin typeface="+mj-lt"/>
              </a:rPr>
              <a:t> faire </a:t>
            </a:r>
            <a:r>
              <a:rPr lang="en-US" dirty="0" err="1" smtClean="0">
                <a:latin typeface="+mj-lt"/>
              </a:rPr>
              <a:t>appel</a:t>
            </a:r>
            <a:r>
              <a:rPr lang="en-US" dirty="0" smtClean="0">
                <a:latin typeface="+mj-lt"/>
              </a:rPr>
              <a:t> à son API.</a:t>
            </a:r>
          </a:p>
          <a:p>
            <a:pPr lvl="1"/>
            <a:endParaRPr lang="en-US" dirty="0" smtClean="0">
              <a:latin typeface="+mj-lt"/>
            </a:endParaRPr>
          </a:p>
          <a:p>
            <a:pPr lvl="1"/>
            <a:r>
              <a:rPr lang="en-US" b="1" dirty="0" smtClean="0">
                <a:latin typeface="+mj-lt"/>
              </a:rPr>
              <a:t>Cache</a:t>
            </a:r>
            <a:r>
              <a:rPr lang="en-US" dirty="0" smtClean="0">
                <a:latin typeface="+mj-lt"/>
              </a:rPr>
              <a:t> : information </a:t>
            </a:r>
            <a:r>
              <a:rPr lang="en-US" dirty="0" err="1" smtClean="0">
                <a:latin typeface="+mj-lt"/>
              </a:rPr>
              <a:t>agrégé</a:t>
            </a:r>
            <a:r>
              <a:rPr lang="en-US" dirty="0" smtClean="0">
                <a:latin typeface="+mj-lt"/>
              </a:rPr>
              <a:t>, </a:t>
            </a:r>
            <a:r>
              <a:rPr lang="en-US" dirty="0" err="1" smtClean="0">
                <a:latin typeface="+mj-lt"/>
              </a:rPr>
              <a:t>stoké</a:t>
            </a:r>
            <a:r>
              <a:rPr lang="en-US" dirty="0" smtClean="0">
                <a:latin typeface="+mj-lt"/>
              </a:rPr>
              <a:t> </a:t>
            </a:r>
            <a:r>
              <a:rPr lang="en-US" dirty="0" err="1" smtClean="0">
                <a:latin typeface="+mj-lt"/>
              </a:rPr>
              <a:t>uniquement</a:t>
            </a:r>
            <a:r>
              <a:rPr lang="en-US" dirty="0" smtClean="0">
                <a:latin typeface="+mj-lt"/>
              </a:rPr>
              <a:t> pour </a:t>
            </a:r>
            <a:r>
              <a:rPr lang="en-US" dirty="0" err="1" smtClean="0">
                <a:latin typeface="+mj-lt"/>
              </a:rPr>
              <a:t>accéléré</a:t>
            </a:r>
            <a:r>
              <a:rPr lang="en-US" dirty="0" smtClean="0">
                <a:latin typeface="+mj-lt"/>
              </a:rPr>
              <a:t> le </a:t>
            </a:r>
            <a:r>
              <a:rPr lang="en-US" dirty="0" err="1" smtClean="0">
                <a:latin typeface="+mj-lt"/>
              </a:rPr>
              <a:t>processus</a:t>
            </a:r>
            <a:r>
              <a:rPr lang="en-US" dirty="0" smtClean="0">
                <a:latin typeface="+mj-lt"/>
              </a:rPr>
              <a:t> </a:t>
            </a:r>
            <a:r>
              <a:rPr lang="en-US" dirty="0" err="1" smtClean="0">
                <a:latin typeface="+mj-lt"/>
              </a:rPr>
              <a:t>d’affichage</a:t>
            </a:r>
            <a:r>
              <a:rPr lang="en-US" dirty="0" smtClean="0">
                <a:latin typeface="+mj-lt"/>
              </a:rPr>
              <a:t>.</a:t>
            </a:r>
          </a:p>
          <a:p>
            <a:pPr lvl="1"/>
            <a:endParaRPr lang="en-US" dirty="0" smtClean="0">
              <a:latin typeface="+mj-lt"/>
            </a:endParaRPr>
          </a:p>
          <a:p>
            <a:pPr lvl="1"/>
            <a:endParaRPr lang="en-US" dirty="0" smtClean="0">
              <a:latin typeface="+mj-lt"/>
            </a:endParaRPr>
          </a:p>
          <a:p>
            <a:r>
              <a:rPr lang="en-US" dirty="0" smtClean="0">
                <a:latin typeface="+mj-lt"/>
              </a:rPr>
              <a:t>Import – export de site : </a:t>
            </a:r>
          </a:p>
          <a:p>
            <a:pPr lvl="1"/>
            <a:r>
              <a:rPr lang="en-US" dirty="0" err="1" smtClean="0">
                <a:latin typeface="+mj-lt"/>
              </a:rPr>
              <a:t>Lors</a:t>
            </a:r>
            <a:r>
              <a:rPr lang="en-US" dirty="0" smtClean="0">
                <a:latin typeface="+mj-lt"/>
              </a:rPr>
              <a:t> de la </a:t>
            </a:r>
            <a:r>
              <a:rPr lang="en-US" dirty="0" err="1" smtClean="0">
                <a:latin typeface="+mj-lt"/>
              </a:rPr>
              <a:t>mise</a:t>
            </a:r>
            <a:r>
              <a:rPr lang="en-US" dirty="0" smtClean="0">
                <a:latin typeface="+mj-lt"/>
              </a:rPr>
              <a:t> en staging </a:t>
            </a:r>
            <a:r>
              <a:rPr lang="en-US" dirty="0" err="1" smtClean="0">
                <a:latin typeface="+mj-lt"/>
              </a:rPr>
              <a:t>ou</a:t>
            </a:r>
            <a:r>
              <a:rPr lang="en-US" dirty="0" smtClean="0">
                <a:latin typeface="+mj-lt"/>
              </a:rPr>
              <a:t> en production d’un site le </a:t>
            </a:r>
            <a:r>
              <a:rPr lang="en-US" dirty="0" err="1" smtClean="0">
                <a:latin typeface="+mj-lt"/>
              </a:rPr>
              <a:t>principe</a:t>
            </a:r>
            <a:r>
              <a:rPr lang="en-US" dirty="0" smtClean="0">
                <a:latin typeface="+mj-lt"/>
              </a:rPr>
              <a:t> </a:t>
            </a:r>
            <a:r>
              <a:rPr lang="en-US" dirty="0" err="1" smtClean="0">
                <a:latin typeface="+mj-lt"/>
              </a:rPr>
              <a:t>est</a:t>
            </a:r>
            <a:r>
              <a:rPr lang="en-US" dirty="0" smtClean="0">
                <a:latin typeface="+mj-lt"/>
              </a:rPr>
              <a:t> de </a:t>
            </a:r>
            <a:r>
              <a:rPr lang="en-US" dirty="0" err="1" smtClean="0">
                <a:latin typeface="+mj-lt"/>
              </a:rPr>
              <a:t>gérer</a:t>
            </a:r>
            <a:r>
              <a:rPr lang="en-US" dirty="0" smtClean="0">
                <a:latin typeface="+mj-lt"/>
              </a:rPr>
              <a:t> </a:t>
            </a:r>
            <a:r>
              <a:rPr lang="en-US" dirty="0" err="1" smtClean="0">
                <a:latin typeface="+mj-lt"/>
              </a:rPr>
              <a:t>l’import</a:t>
            </a:r>
            <a:r>
              <a:rPr lang="en-US" dirty="0" smtClean="0">
                <a:latin typeface="+mj-lt"/>
              </a:rPr>
              <a:t>-export du </a:t>
            </a:r>
            <a:r>
              <a:rPr lang="en-US" dirty="0" err="1" smtClean="0">
                <a:latin typeface="+mj-lt"/>
              </a:rPr>
              <a:t>contenu</a:t>
            </a:r>
            <a:r>
              <a:rPr lang="en-US" dirty="0" smtClean="0">
                <a:latin typeface="+mj-lt"/>
              </a:rPr>
              <a:t> et de la configuration. </a:t>
            </a:r>
            <a:r>
              <a:rPr lang="en-US" dirty="0" err="1" smtClean="0">
                <a:latin typeface="+mj-lt"/>
              </a:rPr>
              <a:t>Ces</a:t>
            </a:r>
            <a:r>
              <a:rPr lang="en-US" dirty="0" smtClean="0">
                <a:latin typeface="+mj-lt"/>
              </a:rPr>
              <a:t> 2 </a:t>
            </a:r>
            <a:r>
              <a:rPr lang="en-US" dirty="0" err="1" smtClean="0">
                <a:latin typeface="+mj-lt"/>
              </a:rPr>
              <a:t>élément</a:t>
            </a:r>
            <a:r>
              <a:rPr lang="en-US" dirty="0" smtClean="0">
                <a:latin typeface="+mj-lt"/>
              </a:rPr>
              <a:t> </a:t>
            </a:r>
            <a:r>
              <a:rPr lang="en-US" dirty="0" err="1" smtClean="0">
                <a:latin typeface="+mj-lt"/>
              </a:rPr>
              <a:t>suffise</a:t>
            </a:r>
            <a:r>
              <a:rPr lang="en-US" dirty="0" smtClean="0">
                <a:latin typeface="+mj-lt"/>
              </a:rPr>
              <a:t> à </a:t>
            </a:r>
            <a:r>
              <a:rPr lang="en-US" dirty="0" err="1" smtClean="0">
                <a:latin typeface="+mj-lt"/>
              </a:rPr>
              <a:t>reconstruire</a:t>
            </a:r>
            <a:r>
              <a:rPr lang="en-US" dirty="0" smtClean="0">
                <a:latin typeface="+mj-lt"/>
              </a:rPr>
              <a:t> le site.</a:t>
            </a:r>
            <a:endParaRPr lang="en-US" dirty="0">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404664"/>
            <a:ext cx="8568952" cy="708688"/>
          </a:xfrm>
        </p:spPr>
        <p:txBody>
          <a:bodyPr>
            <a:noAutofit/>
          </a:bodyPr>
          <a:lstStyle/>
          <a:p>
            <a:r>
              <a:rPr lang="fr-FR" sz="2400" dirty="0" smtClean="0"/>
              <a:t>Le monde web actuel : problématique des livrables et mises à jour</a:t>
            </a:r>
            <a:endParaRPr lang="fr-FR" sz="2400" dirty="0"/>
          </a:p>
        </p:txBody>
      </p:sp>
      <p:sp>
        <p:nvSpPr>
          <p:cNvPr id="5" name="Vague 4"/>
          <p:cNvSpPr/>
          <p:nvPr/>
        </p:nvSpPr>
        <p:spPr>
          <a:xfrm>
            <a:off x="251520" y="2132856"/>
            <a:ext cx="1800200" cy="1296144"/>
          </a:xfrm>
          <a:prstGeom prst="wave">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Ensemble des fichiers de l’application (code et design)</a:t>
            </a:r>
            <a:endParaRPr lang="fr-FR" sz="1200" dirty="0">
              <a:solidFill>
                <a:schemeClr val="tx1"/>
              </a:solidFill>
              <a:latin typeface="+mj-lt"/>
            </a:endParaRPr>
          </a:p>
        </p:txBody>
      </p:sp>
      <p:sp>
        <p:nvSpPr>
          <p:cNvPr id="6" name="ZoneTexte 5"/>
          <p:cNvSpPr txBox="1"/>
          <p:nvPr/>
        </p:nvSpPr>
        <p:spPr>
          <a:xfrm>
            <a:off x="395536" y="1412776"/>
            <a:ext cx="1728192" cy="646331"/>
          </a:xfrm>
          <a:prstGeom prst="rect">
            <a:avLst/>
          </a:prstGeom>
          <a:noFill/>
        </p:spPr>
        <p:txBody>
          <a:bodyPr wrap="square" rtlCol="0">
            <a:spAutoFit/>
          </a:bodyPr>
          <a:lstStyle/>
          <a:p>
            <a:r>
              <a:rPr lang="fr-FR" dirty="0" smtClean="0">
                <a:latin typeface="+mj-lt"/>
              </a:rPr>
              <a:t>Serveur de développement</a:t>
            </a:r>
            <a:endParaRPr lang="fr-FR" dirty="0">
              <a:latin typeface="+mj-lt"/>
            </a:endParaRPr>
          </a:p>
        </p:txBody>
      </p:sp>
      <p:cxnSp>
        <p:nvCxnSpPr>
          <p:cNvPr id="8" name="Connecteur droit 7"/>
          <p:cNvCxnSpPr/>
          <p:nvPr/>
        </p:nvCxnSpPr>
        <p:spPr>
          <a:xfrm>
            <a:off x="2555776" y="1196752"/>
            <a:ext cx="0" cy="5472608"/>
          </a:xfrm>
          <a:prstGeom prst="line">
            <a:avLst/>
          </a:prstGeom>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2843808" y="1340768"/>
            <a:ext cx="1728192" cy="646331"/>
          </a:xfrm>
          <a:prstGeom prst="rect">
            <a:avLst/>
          </a:prstGeom>
          <a:noFill/>
        </p:spPr>
        <p:txBody>
          <a:bodyPr wrap="square" rtlCol="0">
            <a:spAutoFit/>
          </a:bodyPr>
          <a:lstStyle/>
          <a:p>
            <a:r>
              <a:rPr lang="fr-FR" dirty="0" smtClean="0">
                <a:latin typeface="+mj-lt"/>
              </a:rPr>
              <a:t>Serveur de test (</a:t>
            </a:r>
            <a:r>
              <a:rPr lang="fr-FR" dirty="0" err="1" smtClean="0">
                <a:latin typeface="+mj-lt"/>
              </a:rPr>
              <a:t>staging</a:t>
            </a:r>
            <a:r>
              <a:rPr lang="fr-FR" dirty="0" smtClean="0">
                <a:latin typeface="+mj-lt"/>
              </a:rPr>
              <a:t>)</a:t>
            </a:r>
            <a:endParaRPr lang="fr-FR" dirty="0">
              <a:latin typeface="+mj-lt"/>
            </a:endParaRPr>
          </a:p>
        </p:txBody>
      </p:sp>
      <p:sp>
        <p:nvSpPr>
          <p:cNvPr id="10" name="ZoneTexte 9"/>
          <p:cNvSpPr txBox="1"/>
          <p:nvPr/>
        </p:nvSpPr>
        <p:spPr>
          <a:xfrm>
            <a:off x="6660232" y="1340768"/>
            <a:ext cx="1728192" cy="646331"/>
          </a:xfrm>
          <a:prstGeom prst="rect">
            <a:avLst/>
          </a:prstGeom>
          <a:noFill/>
        </p:spPr>
        <p:txBody>
          <a:bodyPr wrap="square" rtlCol="0">
            <a:spAutoFit/>
          </a:bodyPr>
          <a:lstStyle/>
          <a:p>
            <a:r>
              <a:rPr lang="fr-FR" dirty="0" smtClean="0">
                <a:latin typeface="+mj-lt"/>
              </a:rPr>
              <a:t>Serveur de production</a:t>
            </a:r>
            <a:endParaRPr lang="fr-FR" dirty="0">
              <a:latin typeface="+mj-lt"/>
            </a:endParaRPr>
          </a:p>
        </p:txBody>
      </p:sp>
      <p:cxnSp>
        <p:nvCxnSpPr>
          <p:cNvPr id="11" name="Connecteur droit 10"/>
          <p:cNvCxnSpPr/>
          <p:nvPr/>
        </p:nvCxnSpPr>
        <p:spPr>
          <a:xfrm>
            <a:off x="5724128" y="1196752"/>
            <a:ext cx="0" cy="5472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5" idx="3"/>
            <a:endCxn id="23" idx="1"/>
          </p:cNvCxnSpPr>
          <p:nvPr/>
        </p:nvCxnSpPr>
        <p:spPr>
          <a:xfrm>
            <a:off x="2051720" y="2780928"/>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23" idx="3"/>
            <a:endCxn id="24" idx="1"/>
          </p:cNvCxnSpPr>
          <p:nvPr/>
        </p:nvCxnSpPr>
        <p:spPr>
          <a:xfrm>
            <a:off x="4932040" y="2780928"/>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Vague 18"/>
          <p:cNvSpPr/>
          <p:nvPr/>
        </p:nvSpPr>
        <p:spPr>
          <a:xfrm>
            <a:off x="179512" y="3501008"/>
            <a:ext cx="1944216" cy="1152128"/>
          </a:xfrm>
          <a:prstGeom prst="wav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Ensemble des fichiers de données (contenu)</a:t>
            </a:r>
            <a:endParaRPr lang="fr-FR" sz="1200" dirty="0">
              <a:solidFill>
                <a:schemeClr val="tx1"/>
              </a:solidFill>
              <a:latin typeface="+mj-lt"/>
            </a:endParaRPr>
          </a:p>
        </p:txBody>
      </p:sp>
      <p:sp>
        <p:nvSpPr>
          <p:cNvPr id="23" name="Vague 22"/>
          <p:cNvSpPr/>
          <p:nvPr/>
        </p:nvSpPr>
        <p:spPr>
          <a:xfrm>
            <a:off x="3131840" y="2132856"/>
            <a:ext cx="1800200" cy="1296144"/>
          </a:xfrm>
          <a:prstGeom prst="wave">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Ensemble des fichiers de l’application (code et design)</a:t>
            </a:r>
            <a:endParaRPr lang="fr-FR" sz="1200" dirty="0">
              <a:solidFill>
                <a:schemeClr val="tx1"/>
              </a:solidFill>
              <a:latin typeface="+mj-lt"/>
            </a:endParaRPr>
          </a:p>
        </p:txBody>
      </p:sp>
      <p:sp>
        <p:nvSpPr>
          <p:cNvPr id="24" name="Vague 23"/>
          <p:cNvSpPr/>
          <p:nvPr/>
        </p:nvSpPr>
        <p:spPr>
          <a:xfrm>
            <a:off x="6228184" y="2132856"/>
            <a:ext cx="1800200" cy="1296144"/>
          </a:xfrm>
          <a:prstGeom prst="wave">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Ensemble des fichiers de l’application (code et design)</a:t>
            </a:r>
            <a:endParaRPr lang="fr-FR" sz="1200" dirty="0">
              <a:solidFill>
                <a:schemeClr val="tx1"/>
              </a:solidFill>
              <a:latin typeface="+mj-lt"/>
            </a:endParaRPr>
          </a:p>
        </p:txBody>
      </p:sp>
      <p:sp>
        <p:nvSpPr>
          <p:cNvPr id="30" name="Vague 29"/>
          <p:cNvSpPr/>
          <p:nvPr/>
        </p:nvSpPr>
        <p:spPr>
          <a:xfrm>
            <a:off x="3059832" y="3501008"/>
            <a:ext cx="1944216" cy="1152128"/>
          </a:xfrm>
          <a:prstGeom prst="wav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Ensemble des fichiers de données (contenu)</a:t>
            </a:r>
            <a:endParaRPr lang="fr-FR" sz="1200" dirty="0">
              <a:solidFill>
                <a:schemeClr val="tx1"/>
              </a:solidFill>
              <a:latin typeface="+mj-lt"/>
            </a:endParaRPr>
          </a:p>
        </p:txBody>
      </p:sp>
      <p:sp>
        <p:nvSpPr>
          <p:cNvPr id="31" name="Vague 30"/>
          <p:cNvSpPr/>
          <p:nvPr/>
        </p:nvSpPr>
        <p:spPr>
          <a:xfrm>
            <a:off x="6228184" y="3501008"/>
            <a:ext cx="1944216" cy="1152128"/>
          </a:xfrm>
          <a:prstGeom prst="wav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Ensemble des fichiers de données (contenu)</a:t>
            </a:r>
            <a:endParaRPr lang="fr-FR" sz="1200" dirty="0">
              <a:solidFill>
                <a:schemeClr val="tx1"/>
              </a:solidFill>
              <a:latin typeface="+mj-lt"/>
            </a:endParaRPr>
          </a:p>
        </p:txBody>
      </p:sp>
      <p:cxnSp>
        <p:nvCxnSpPr>
          <p:cNvPr id="32" name="Connecteur droit avec flèche 31"/>
          <p:cNvCxnSpPr>
            <a:stCxn id="19" idx="3"/>
            <a:endCxn id="30" idx="1"/>
          </p:cNvCxnSpPr>
          <p:nvPr/>
        </p:nvCxnSpPr>
        <p:spPr>
          <a:xfrm>
            <a:off x="2123728" y="4077072"/>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a:stCxn id="30" idx="3"/>
            <a:endCxn id="31" idx="1"/>
          </p:cNvCxnSpPr>
          <p:nvPr/>
        </p:nvCxnSpPr>
        <p:spPr>
          <a:xfrm>
            <a:off x="5004048" y="4077072"/>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ylindre 40"/>
          <p:cNvSpPr/>
          <p:nvPr/>
        </p:nvSpPr>
        <p:spPr>
          <a:xfrm>
            <a:off x="323528" y="4797152"/>
            <a:ext cx="1584176" cy="1800200"/>
          </a:xfrm>
          <a:prstGeom prst="can">
            <a:avLst/>
          </a:prstGeom>
          <a:solidFill>
            <a:schemeClr val="accent6">
              <a:lumMod val="60000"/>
              <a:lumOff val="4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Données stockées + structure de stockage</a:t>
            </a:r>
            <a:endParaRPr lang="fr-FR" sz="1200" dirty="0">
              <a:solidFill>
                <a:schemeClr val="tx1"/>
              </a:solidFill>
              <a:latin typeface="+mj-lt"/>
            </a:endParaRPr>
          </a:p>
        </p:txBody>
      </p:sp>
      <p:sp>
        <p:nvSpPr>
          <p:cNvPr id="42" name="Cylindre 41"/>
          <p:cNvSpPr/>
          <p:nvPr/>
        </p:nvSpPr>
        <p:spPr>
          <a:xfrm>
            <a:off x="3275856" y="4797152"/>
            <a:ext cx="1584176" cy="1800200"/>
          </a:xfrm>
          <a:prstGeom prst="can">
            <a:avLst/>
          </a:prstGeom>
          <a:solidFill>
            <a:schemeClr val="accent6">
              <a:lumMod val="60000"/>
              <a:lumOff val="4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Données stockées + structure de stockage</a:t>
            </a:r>
            <a:endParaRPr lang="fr-FR" sz="1200" dirty="0">
              <a:solidFill>
                <a:schemeClr val="tx1"/>
              </a:solidFill>
              <a:latin typeface="+mj-lt"/>
            </a:endParaRPr>
          </a:p>
        </p:txBody>
      </p:sp>
      <p:sp>
        <p:nvSpPr>
          <p:cNvPr id="43" name="Cylindre 42"/>
          <p:cNvSpPr/>
          <p:nvPr/>
        </p:nvSpPr>
        <p:spPr>
          <a:xfrm>
            <a:off x="6444208" y="4797152"/>
            <a:ext cx="1584176" cy="1800200"/>
          </a:xfrm>
          <a:prstGeom prst="can">
            <a:avLst/>
          </a:prstGeom>
          <a:solidFill>
            <a:schemeClr val="accent6">
              <a:lumMod val="60000"/>
              <a:lumOff val="4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Données stockées + structure de stockage</a:t>
            </a:r>
            <a:endParaRPr lang="fr-FR" sz="1200" dirty="0">
              <a:solidFill>
                <a:schemeClr val="tx1"/>
              </a:solidFill>
              <a:latin typeface="+mj-lt"/>
            </a:endParaRPr>
          </a:p>
        </p:txBody>
      </p:sp>
      <p:cxnSp>
        <p:nvCxnSpPr>
          <p:cNvPr id="45" name="Connecteur droit avec flèche 44"/>
          <p:cNvCxnSpPr>
            <a:stCxn id="41" idx="4"/>
            <a:endCxn id="42" idx="2"/>
          </p:cNvCxnSpPr>
          <p:nvPr/>
        </p:nvCxnSpPr>
        <p:spPr>
          <a:xfrm>
            <a:off x="1907704" y="5697252"/>
            <a:ext cx="1368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stCxn id="42" idx="4"/>
            <a:endCxn id="43" idx="2"/>
          </p:cNvCxnSpPr>
          <p:nvPr/>
        </p:nvCxnSpPr>
        <p:spPr>
          <a:xfrm>
            <a:off x="4860032" y="5697252"/>
            <a:ext cx="15841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188640"/>
            <a:ext cx="8229600" cy="924712"/>
          </a:xfrm>
        </p:spPr>
        <p:txBody>
          <a:bodyPr>
            <a:noAutofit/>
          </a:bodyPr>
          <a:lstStyle/>
          <a:p>
            <a:r>
              <a:rPr lang="fr-FR" sz="3200" dirty="0" smtClean="0">
                <a:latin typeface="+mj-lt"/>
              </a:rPr>
              <a:t>Sécurité et performance : le </a:t>
            </a:r>
            <a:r>
              <a:rPr lang="fr-FR" sz="3200" dirty="0" err="1" smtClean="0">
                <a:latin typeface="+mj-lt"/>
              </a:rPr>
              <a:t>cron</a:t>
            </a:r>
            <a:endParaRPr lang="fr-FR" sz="3000" dirty="0">
              <a:latin typeface="+mj-lt"/>
            </a:endParaRPr>
          </a:p>
        </p:txBody>
      </p:sp>
      <p:sp>
        <p:nvSpPr>
          <p:cNvPr id="3" name="Espace réservé du contenu 2"/>
          <p:cNvSpPr>
            <a:spLocks noGrp="1"/>
          </p:cNvSpPr>
          <p:nvPr>
            <p:ph idx="1"/>
          </p:nvPr>
        </p:nvSpPr>
        <p:spPr>
          <a:xfrm>
            <a:off x="457200" y="1628800"/>
            <a:ext cx="8229600" cy="5112568"/>
          </a:xfrm>
        </p:spPr>
        <p:txBody>
          <a:bodyPr>
            <a:normAutofit/>
          </a:bodyPr>
          <a:lstStyle/>
          <a:p>
            <a:r>
              <a:rPr lang="fr-FR" dirty="0" smtClean="0">
                <a:latin typeface="+mj-lt"/>
              </a:rPr>
              <a:t>Drupal a besoin d’exécuter régulièrement des tâches de maintenance. Pour cela il existe 2 méthodes :</a:t>
            </a:r>
          </a:p>
          <a:p>
            <a:endParaRPr lang="fr-FR" dirty="0" smtClean="0">
              <a:latin typeface="+mj-lt"/>
            </a:endParaRPr>
          </a:p>
          <a:p>
            <a:pPr lvl="1"/>
            <a:r>
              <a:rPr lang="fr-FR" dirty="0" smtClean="0">
                <a:latin typeface="+mj-lt"/>
              </a:rPr>
              <a:t>Le </a:t>
            </a:r>
            <a:r>
              <a:rPr lang="fr-FR" dirty="0" err="1" smtClean="0">
                <a:latin typeface="+mj-lt"/>
              </a:rPr>
              <a:t>poor</a:t>
            </a:r>
            <a:r>
              <a:rPr lang="fr-FR" dirty="0" smtClean="0">
                <a:latin typeface="+mj-lt"/>
              </a:rPr>
              <a:t> man </a:t>
            </a:r>
            <a:r>
              <a:rPr lang="fr-FR" dirty="0" err="1" smtClean="0">
                <a:latin typeface="+mj-lt"/>
              </a:rPr>
              <a:t>cron</a:t>
            </a:r>
            <a:r>
              <a:rPr lang="fr-FR" dirty="0" smtClean="0">
                <a:latin typeface="+mj-lt"/>
              </a:rPr>
              <a:t> : lors de l’affichage d’une page un petit temps est accordé à drupal pour </a:t>
            </a:r>
            <a:r>
              <a:rPr lang="fr-FR" dirty="0" err="1" smtClean="0">
                <a:latin typeface="+mj-lt"/>
              </a:rPr>
              <a:t>executer</a:t>
            </a:r>
            <a:r>
              <a:rPr lang="fr-FR" dirty="0" smtClean="0">
                <a:latin typeface="+mj-lt"/>
              </a:rPr>
              <a:t> ses tâches de maintenance.</a:t>
            </a:r>
          </a:p>
          <a:p>
            <a:pPr lvl="1"/>
            <a:endParaRPr lang="fr-FR" dirty="0" smtClean="0">
              <a:latin typeface="+mj-lt"/>
            </a:endParaRPr>
          </a:p>
          <a:p>
            <a:pPr lvl="1"/>
            <a:r>
              <a:rPr lang="fr-FR" dirty="0" smtClean="0">
                <a:latin typeface="+mj-lt"/>
              </a:rPr>
              <a:t>Le </a:t>
            </a:r>
            <a:r>
              <a:rPr lang="fr-FR" dirty="0" err="1" smtClean="0">
                <a:latin typeface="+mj-lt"/>
              </a:rPr>
              <a:t>cron</a:t>
            </a:r>
            <a:r>
              <a:rPr lang="fr-FR" dirty="0" smtClean="0">
                <a:latin typeface="+mj-lt"/>
              </a:rPr>
              <a:t> du serveur : utiliser le </a:t>
            </a:r>
            <a:r>
              <a:rPr lang="fr-FR" dirty="0" err="1" smtClean="0">
                <a:latin typeface="+mj-lt"/>
              </a:rPr>
              <a:t>cron</a:t>
            </a:r>
            <a:r>
              <a:rPr lang="fr-FR" dirty="0" smtClean="0">
                <a:latin typeface="+mj-lt"/>
              </a:rPr>
              <a:t> de l’OS pour appeler régulièrement une URL particulière contenant le </a:t>
            </a:r>
            <a:r>
              <a:rPr lang="fr-FR" dirty="0" err="1" smtClean="0">
                <a:latin typeface="+mj-lt"/>
              </a:rPr>
              <a:t>salt</a:t>
            </a:r>
            <a:r>
              <a:rPr lang="fr-FR" dirty="0" smtClean="0">
                <a:latin typeface="+mj-lt"/>
              </a:rPr>
              <a:t> du site, ou exécuter un script de drupal, ou lancer une commande « drush </a:t>
            </a:r>
            <a:r>
              <a:rPr lang="fr-FR" dirty="0" err="1" smtClean="0">
                <a:latin typeface="+mj-lt"/>
              </a:rPr>
              <a:t>cr</a:t>
            </a:r>
            <a:r>
              <a:rPr lang="fr-FR" dirty="0" smtClean="0">
                <a:latin typeface="+mj-lt"/>
              </a:rPr>
              <a:t> ».</a:t>
            </a:r>
            <a:endParaRPr lang="fr-FR" dirty="0">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a:t>
            </a:r>
            <a:endParaRPr lang="fr-FR" sz="3000" dirty="0">
              <a:latin typeface="+mj-lt"/>
            </a:endParaRPr>
          </a:p>
        </p:txBody>
      </p:sp>
      <p:sp>
        <p:nvSpPr>
          <p:cNvPr id="3" name="Espace réservé du contenu 2"/>
          <p:cNvSpPr>
            <a:spLocks noGrp="1"/>
          </p:cNvSpPr>
          <p:nvPr>
            <p:ph idx="1"/>
          </p:nvPr>
        </p:nvSpPr>
        <p:spPr>
          <a:xfrm>
            <a:off x="179512" y="1484784"/>
            <a:ext cx="8507288" cy="5256584"/>
          </a:xfrm>
        </p:spPr>
        <p:txBody>
          <a:bodyPr>
            <a:normAutofit/>
          </a:bodyPr>
          <a:lstStyle/>
          <a:p>
            <a:r>
              <a:rPr lang="fr-FR" sz="1800" dirty="0" smtClean="0">
                <a:latin typeface="+mj-lt"/>
              </a:rPr>
              <a:t>À l’aide de drush installé le module </a:t>
            </a:r>
            <a:r>
              <a:rPr lang="fr-FR" sz="1800" b="1" dirty="0" err="1" smtClean="0">
                <a:latin typeface="+mj-lt"/>
              </a:rPr>
              <a:t>pathauto</a:t>
            </a:r>
            <a:r>
              <a:rPr lang="fr-FR" sz="1800" dirty="0" smtClean="0">
                <a:latin typeface="+mj-lt"/>
              </a:rPr>
              <a:t>. Que ce passe t’il ? Pourquoi ? Ou se trouve le code correspondant ?</a:t>
            </a:r>
          </a:p>
          <a:p>
            <a:endParaRPr lang="fr-FR" sz="1800" dirty="0" smtClean="0">
              <a:latin typeface="+mj-lt"/>
            </a:endParaRPr>
          </a:p>
          <a:p>
            <a:r>
              <a:rPr lang="fr-FR" sz="1800" dirty="0" smtClean="0">
                <a:latin typeface="+mj-lt"/>
              </a:rPr>
              <a:t>A l’aide de composer installer le module </a:t>
            </a:r>
            <a:r>
              <a:rPr lang="fr-FR" sz="1800" b="1" dirty="0" err="1" smtClean="0">
                <a:latin typeface="+mj-lt"/>
              </a:rPr>
              <a:t>pathauto</a:t>
            </a:r>
            <a:r>
              <a:rPr lang="fr-FR" sz="1800" b="1" dirty="0" smtClean="0">
                <a:latin typeface="+mj-lt"/>
              </a:rPr>
              <a:t> </a:t>
            </a:r>
            <a:r>
              <a:rPr lang="fr-FR" sz="1800" b="1" dirty="0" smtClean="0">
                <a:latin typeface="+mj-lt"/>
              </a:rPr>
              <a:t>et </a:t>
            </a:r>
            <a:r>
              <a:rPr lang="fr-FR" sz="1800" b="1" dirty="0" err="1" smtClean="0">
                <a:latin typeface="+mj-lt"/>
              </a:rPr>
              <a:t>ultimate_cron</a:t>
            </a:r>
            <a:endParaRPr lang="fr-FR" sz="1800" b="1" dirty="0" smtClean="0">
              <a:latin typeface="+mj-lt"/>
            </a:endParaRPr>
          </a:p>
          <a:p>
            <a:pPr lvl="1"/>
            <a:endParaRPr lang="fr-FR" sz="1800" dirty="0" smtClean="0">
              <a:latin typeface="+mj-lt"/>
            </a:endParaRPr>
          </a:p>
          <a:p>
            <a:r>
              <a:rPr lang="fr-FR" sz="1800" dirty="0" smtClean="0">
                <a:latin typeface="+mj-lt"/>
              </a:rPr>
              <a:t>A quoi correspondent chaque tache du </a:t>
            </a:r>
            <a:r>
              <a:rPr lang="fr-FR" sz="1800" dirty="0" err="1" smtClean="0">
                <a:latin typeface="+mj-lt"/>
              </a:rPr>
              <a:t>cron</a:t>
            </a:r>
            <a:r>
              <a:rPr lang="fr-FR" sz="1800" dirty="0" smtClean="0">
                <a:latin typeface="+mj-lt"/>
              </a:rPr>
              <a:t> ? Comment sont elle défini ?</a:t>
            </a:r>
          </a:p>
          <a:p>
            <a:endParaRPr lang="fr-FR" sz="1800" dirty="0" smtClean="0">
              <a:latin typeface="+mj-lt"/>
            </a:endParaRPr>
          </a:p>
          <a:p>
            <a:r>
              <a:rPr lang="fr-FR" sz="1800" dirty="0" smtClean="0">
                <a:latin typeface="+mj-lt"/>
              </a:rPr>
              <a:t>Créez un </a:t>
            </a:r>
            <a:r>
              <a:rPr lang="fr-FR" sz="1800" dirty="0" err="1" smtClean="0">
                <a:latin typeface="+mj-lt"/>
              </a:rPr>
              <a:t>role</a:t>
            </a:r>
            <a:r>
              <a:rPr lang="fr-FR" sz="1800" dirty="0" smtClean="0">
                <a:latin typeface="+mj-lt"/>
              </a:rPr>
              <a:t> rédacteur. Mes rédacteurs doivent pouvoir créer des vélo, mais pas des magasins. Il doivent pouvoir ajouter des pages de base et les organiser dans le menu mais pas toucher aux autres menus.</a:t>
            </a:r>
            <a:endParaRPr lang="fr-FR" sz="1800" dirty="0" smtClean="0">
              <a:latin typeface="+mj-lt"/>
            </a:endParaRPr>
          </a:p>
          <a:p>
            <a:pPr lvl="1"/>
            <a:endParaRPr lang="fr-FR" sz="1800" dirty="0" smtClean="0">
              <a:latin typeface="+mj-lt"/>
            </a:endParaRPr>
          </a:p>
          <a:p>
            <a:pPr lvl="1"/>
            <a:endParaRPr lang="fr-FR" sz="1800" dirty="0" smtClean="0">
              <a:latin typeface="+mj-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Introduction : Sommaire</a:t>
            </a:r>
            <a:endParaRPr lang="fr-FR" sz="3000" dirty="0">
              <a:latin typeface="+mj-lt"/>
            </a:endParaRPr>
          </a:p>
        </p:txBody>
      </p:sp>
      <p:sp>
        <p:nvSpPr>
          <p:cNvPr id="3" name="Espace réservé du contenu 2"/>
          <p:cNvSpPr>
            <a:spLocks noGrp="1"/>
          </p:cNvSpPr>
          <p:nvPr>
            <p:ph idx="1"/>
          </p:nvPr>
        </p:nvSpPr>
        <p:spPr>
          <a:xfrm>
            <a:off x="107504" y="1268760"/>
            <a:ext cx="8928992" cy="5472608"/>
          </a:xfrm>
        </p:spPr>
        <p:txBody>
          <a:bodyPr numCol="2">
            <a:normAutofit fontScale="40000" lnSpcReduction="20000"/>
          </a:bodyPr>
          <a:lstStyle/>
          <a:p>
            <a:pPr marL="179388" indent="-179388">
              <a:buFont typeface="+mj-lt"/>
              <a:buAutoNum type="arabicPeriod"/>
            </a:pPr>
            <a:r>
              <a:rPr lang="fr-FR" b="1" dirty="0" smtClean="0">
                <a:solidFill>
                  <a:srgbClr val="7030A0"/>
                </a:solidFill>
                <a:latin typeface="+mj-lt"/>
              </a:rPr>
              <a:t>Introduction à Drupal 8</a:t>
            </a:r>
          </a:p>
          <a:p>
            <a:pPr marL="627063" lvl="1" indent="-234950">
              <a:buFont typeface="+mj-lt"/>
              <a:buAutoNum type="arabicPeriod"/>
            </a:pPr>
            <a:r>
              <a:rPr lang="fr-FR" dirty="0" smtClean="0">
                <a:latin typeface="+mj-lt"/>
              </a:rPr>
              <a:t>CMS et </a:t>
            </a:r>
            <a:r>
              <a:rPr lang="fr-FR" dirty="0" err="1" smtClean="0">
                <a:latin typeface="+mj-lt"/>
              </a:rPr>
              <a:t>framework</a:t>
            </a:r>
            <a:r>
              <a:rPr lang="fr-FR" dirty="0" smtClean="0">
                <a:latin typeface="+mj-lt"/>
              </a:rPr>
              <a:t> PHP</a:t>
            </a:r>
          </a:p>
          <a:p>
            <a:pPr marL="627063" lvl="1" indent="-234950">
              <a:buFont typeface="+mj-lt"/>
              <a:buAutoNum type="arabicPeriod"/>
            </a:pPr>
            <a:r>
              <a:rPr lang="fr-FR" dirty="0" smtClean="0">
                <a:latin typeface="+mj-lt"/>
              </a:rPr>
              <a:t>Multi site</a:t>
            </a:r>
          </a:p>
          <a:p>
            <a:pPr marL="627063" lvl="1" indent="-234950">
              <a:buFont typeface="+mj-lt"/>
              <a:buAutoNum type="arabicPeriod"/>
            </a:pPr>
            <a:r>
              <a:rPr lang="fr-FR" dirty="0" smtClean="0">
                <a:latin typeface="+mj-lt"/>
              </a:rPr>
              <a:t>Structure logique</a:t>
            </a:r>
          </a:p>
          <a:p>
            <a:pPr marL="627063" lvl="1" indent="-234950">
              <a:buFont typeface="+mj-lt"/>
              <a:buAutoNum type="arabicPeriod"/>
            </a:pPr>
            <a:r>
              <a:rPr lang="fr-FR" dirty="0" smtClean="0">
                <a:latin typeface="+mj-lt"/>
              </a:rPr>
              <a:t>Structure physique</a:t>
            </a:r>
          </a:p>
          <a:p>
            <a:pPr marL="627063" lvl="1" indent="-234950">
              <a:buFont typeface="+mj-lt"/>
              <a:buAutoNum type="arabicPeriod"/>
            </a:pPr>
            <a:r>
              <a:rPr lang="fr-FR" dirty="0" smtClean="0">
                <a:latin typeface="+mj-lt"/>
              </a:rPr>
              <a:t>Installation / profil / distribution</a:t>
            </a:r>
          </a:p>
          <a:p>
            <a:pPr marL="627063" lvl="1" indent="-234950">
              <a:buFont typeface="+mj-lt"/>
              <a:buAutoNum type="arabicPeriod"/>
            </a:pPr>
            <a:r>
              <a:rPr lang="fr-FR" dirty="0" smtClean="0">
                <a:latin typeface="+mj-lt"/>
              </a:rPr>
              <a:t>Drupal.org</a:t>
            </a:r>
          </a:p>
          <a:p>
            <a:pPr marL="627063" lvl="1" indent="-234950">
              <a:buFont typeface="+mj-lt"/>
              <a:buAutoNum type="arabicPeriod"/>
            </a:pPr>
            <a:r>
              <a:rPr lang="fr-FR" dirty="0" smtClean="0">
                <a:latin typeface="+mj-lt"/>
              </a:rPr>
              <a:t>Composer, Drush et </a:t>
            </a:r>
            <a:r>
              <a:rPr lang="fr-FR" dirty="0" err="1" smtClean="0">
                <a:latin typeface="+mj-lt"/>
              </a:rPr>
              <a:t>drupalconsole</a:t>
            </a:r>
            <a:endParaRPr lang="fr-FR" dirty="0" smtClean="0">
              <a:latin typeface="+mj-lt"/>
            </a:endParaRPr>
          </a:p>
          <a:p>
            <a:pPr marL="1124712" lvl="2" indent="-457200">
              <a:buFont typeface="+mj-lt"/>
              <a:buAutoNum type="arabicPeriod"/>
            </a:pPr>
            <a:endParaRPr lang="fr-FR" dirty="0" smtClean="0">
              <a:latin typeface="+mj-lt"/>
            </a:endParaRPr>
          </a:p>
          <a:p>
            <a:pPr marL="179388" indent="-179388">
              <a:buFont typeface="+mj-lt"/>
              <a:buAutoNum type="arabicPeriod"/>
            </a:pPr>
            <a:r>
              <a:rPr lang="fr-FR" b="1" dirty="0" smtClean="0">
                <a:solidFill>
                  <a:srgbClr val="7030A0"/>
                </a:solidFill>
                <a:latin typeface="+mj-lt"/>
              </a:rPr>
              <a:t>TP : Installation de drupal</a:t>
            </a:r>
          </a:p>
          <a:p>
            <a:pPr marL="179388" indent="-179388">
              <a:buFont typeface="+mj-lt"/>
              <a:buAutoNum type="arabicPeriod"/>
            </a:pPr>
            <a:endParaRPr lang="fr-FR" b="1" dirty="0" smtClean="0">
              <a:solidFill>
                <a:srgbClr val="7030A0"/>
              </a:solidFill>
              <a:latin typeface="+mj-lt"/>
            </a:endParaRPr>
          </a:p>
          <a:p>
            <a:pPr marL="179388" indent="-179388">
              <a:buFont typeface="+mj-lt"/>
              <a:buAutoNum type="arabicPeriod"/>
            </a:pPr>
            <a:r>
              <a:rPr lang="fr-FR" b="1" dirty="0" smtClean="0">
                <a:solidFill>
                  <a:srgbClr val="7030A0"/>
                </a:solidFill>
                <a:latin typeface="+mj-lt"/>
              </a:rPr>
              <a:t>TD: Présentation du menu d’administration </a:t>
            </a:r>
          </a:p>
          <a:p>
            <a:pPr marL="179388" indent="-179388">
              <a:buFont typeface="+mj-lt"/>
              <a:buAutoNum type="arabicPeriod"/>
            </a:pPr>
            <a:endParaRPr lang="fr-FR" b="1" dirty="0" smtClean="0">
              <a:solidFill>
                <a:srgbClr val="7030A0"/>
              </a:solidFill>
              <a:latin typeface="+mj-lt"/>
            </a:endParaRPr>
          </a:p>
          <a:p>
            <a:pPr marL="179388" indent="-179388">
              <a:buFont typeface="+mj-lt"/>
              <a:buAutoNum type="arabicPeriod"/>
            </a:pPr>
            <a:r>
              <a:rPr lang="fr-FR" b="1" dirty="0" smtClean="0">
                <a:solidFill>
                  <a:srgbClr val="7030A0"/>
                </a:solidFill>
                <a:latin typeface="+mj-lt"/>
              </a:rPr>
              <a:t>Concepts</a:t>
            </a:r>
          </a:p>
          <a:p>
            <a:pPr marL="627063" lvl="1" indent="-234950">
              <a:buFont typeface="+mj-lt"/>
              <a:buAutoNum type="arabicPeriod"/>
            </a:pPr>
            <a:r>
              <a:rPr lang="fr-FR" dirty="0" smtClean="0">
                <a:latin typeface="+mj-lt"/>
              </a:rPr>
              <a:t>Contenu et contenant</a:t>
            </a:r>
          </a:p>
          <a:p>
            <a:pPr marL="627063" lvl="1" indent="-234950">
              <a:buFont typeface="+mj-lt"/>
              <a:buAutoNum type="arabicPeriod"/>
            </a:pPr>
            <a:r>
              <a:rPr lang="fr-FR" dirty="0" smtClean="0">
                <a:latin typeface="+mj-lt"/>
              </a:rPr>
              <a:t>Thèmes, régions, blocks</a:t>
            </a:r>
          </a:p>
          <a:p>
            <a:pPr marL="627063" lvl="1" indent="-234950">
              <a:buFont typeface="+mj-lt"/>
              <a:buAutoNum type="arabicPeriod"/>
            </a:pPr>
            <a:r>
              <a:rPr lang="fr-FR" dirty="0" err="1" smtClean="0">
                <a:latin typeface="+mj-lt"/>
              </a:rPr>
              <a:t>Nodes</a:t>
            </a:r>
            <a:r>
              <a:rPr lang="fr-FR" dirty="0" smtClean="0">
                <a:latin typeface="+mj-lt"/>
              </a:rPr>
              <a:t>, types de contenu, </a:t>
            </a:r>
            <a:r>
              <a:rPr lang="fr-FR" dirty="0" err="1" smtClean="0">
                <a:latin typeface="+mj-lt"/>
              </a:rPr>
              <a:t>fields</a:t>
            </a:r>
            <a:r>
              <a:rPr lang="fr-FR" dirty="0" smtClean="0">
                <a:latin typeface="+mj-lt"/>
              </a:rPr>
              <a:t>, display modes</a:t>
            </a:r>
          </a:p>
          <a:p>
            <a:pPr marL="627063" lvl="1" indent="-234950">
              <a:buFont typeface="+mj-lt"/>
              <a:buAutoNum type="arabicPeriod"/>
            </a:pPr>
            <a:r>
              <a:rPr lang="fr-FR" dirty="0" smtClean="0">
                <a:latin typeface="+mj-lt"/>
              </a:rPr>
              <a:t>Les types de champs</a:t>
            </a:r>
          </a:p>
          <a:p>
            <a:pPr marL="627063" lvl="1" indent="-234950">
              <a:buFont typeface="+mj-lt"/>
              <a:buAutoNum type="arabicPeriod"/>
            </a:pPr>
            <a:r>
              <a:rPr lang="fr-FR" dirty="0" smtClean="0">
                <a:latin typeface="+mj-lt"/>
              </a:rPr>
              <a:t>Les format de texte </a:t>
            </a:r>
          </a:p>
          <a:p>
            <a:pPr marL="627063" lvl="1" indent="-234950">
              <a:buFont typeface="+mj-lt"/>
              <a:buAutoNum type="arabicPeriod"/>
            </a:pPr>
            <a:r>
              <a:rPr lang="fr-FR" dirty="0" smtClean="0">
                <a:latin typeface="+mj-lt"/>
              </a:rPr>
              <a:t>Les </a:t>
            </a:r>
            <a:r>
              <a:rPr lang="fr-FR" dirty="0" err="1" smtClean="0">
                <a:latin typeface="+mj-lt"/>
              </a:rPr>
              <a:t>views</a:t>
            </a:r>
            <a:endParaRPr lang="fr-FR" dirty="0" smtClean="0">
              <a:latin typeface="+mj-lt"/>
            </a:endParaRPr>
          </a:p>
          <a:p>
            <a:pPr marL="627063" lvl="1" indent="-234950">
              <a:buFont typeface="+mj-lt"/>
              <a:buAutoNum type="arabicPeriod"/>
            </a:pPr>
            <a:r>
              <a:rPr lang="fr-FR" dirty="0" smtClean="0">
                <a:latin typeface="+mj-lt"/>
              </a:rPr>
              <a:t>La taxonomie</a:t>
            </a:r>
          </a:p>
          <a:p>
            <a:pPr marL="627063" lvl="1" indent="-234950">
              <a:buFont typeface="+mj-lt"/>
              <a:buAutoNum type="arabicPeriod"/>
            </a:pPr>
            <a:r>
              <a:rPr lang="fr-FR" dirty="0" smtClean="0">
                <a:latin typeface="+mj-lt"/>
              </a:rPr>
              <a:t>Les </a:t>
            </a:r>
            <a:r>
              <a:rPr lang="fr-FR" dirty="0" err="1" smtClean="0">
                <a:latin typeface="+mj-lt"/>
              </a:rPr>
              <a:t>URLs</a:t>
            </a:r>
            <a:r>
              <a:rPr lang="fr-FR" dirty="0" smtClean="0">
                <a:latin typeface="+mj-lt"/>
              </a:rPr>
              <a:t> / alias / pages</a:t>
            </a:r>
          </a:p>
          <a:p>
            <a:pPr marL="627063" lvl="1" indent="-234950">
              <a:buFont typeface="+mj-lt"/>
              <a:buAutoNum type="arabicPeriod"/>
            </a:pPr>
            <a:r>
              <a:rPr lang="fr-FR" dirty="0" smtClean="0">
                <a:latin typeface="+mj-lt"/>
              </a:rPr>
              <a:t>Menu</a:t>
            </a:r>
          </a:p>
          <a:p>
            <a:pPr marL="179388" lvl="1" indent="-179388">
              <a:buClr>
                <a:schemeClr val="accent3"/>
              </a:buClr>
              <a:buSzPct val="95000"/>
              <a:buFont typeface="+mj-lt"/>
              <a:buAutoNum type="arabicPeriod" startAt="4"/>
            </a:pPr>
            <a:endParaRPr lang="fr-FR" sz="2500" b="1" dirty="0" smtClean="0">
              <a:solidFill>
                <a:srgbClr val="7030A0"/>
              </a:solidFill>
              <a:latin typeface="+mj-lt"/>
            </a:endParaRPr>
          </a:p>
          <a:p>
            <a:pPr marL="179388" lvl="1" indent="-179388">
              <a:buClr>
                <a:schemeClr val="accent3"/>
              </a:buClr>
              <a:buSzPct val="95000"/>
              <a:buFont typeface="+mj-lt"/>
              <a:buAutoNum type="arabicPeriod" startAt="5"/>
            </a:pPr>
            <a:r>
              <a:rPr lang="fr-FR" sz="2500" b="1" dirty="0" smtClean="0">
                <a:solidFill>
                  <a:srgbClr val="7030A0"/>
                </a:solidFill>
                <a:latin typeface="+mj-lt"/>
              </a:rPr>
              <a:t>TP: Base d’un site</a:t>
            </a:r>
          </a:p>
          <a:p>
            <a:pPr marL="179388" indent="-179388">
              <a:buFont typeface="+mj-lt"/>
              <a:buAutoNum type="arabicPeriod"/>
            </a:pPr>
            <a:endParaRPr lang="fr-FR" b="1" dirty="0" smtClean="0">
              <a:solidFill>
                <a:srgbClr val="7030A0"/>
              </a:solidFill>
              <a:latin typeface="+mj-lt"/>
            </a:endParaRPr>
          </a:p>
          <a:p>
            <a:pPr marL="179388" indent="-179388">
              <a:buFont typeface="+mj-lt"/>
              <a:buAutoNum type="arabicPeriod" startAt="6"/>
            </a:pPr>
            <a:r>
              <a:rPr lang="fr-FR" b="1" dirty="0" smtClean="0">
                <a:solidFill>
                  <a:srgbClr val="7030A0"/>
                </a:solidFill>
                <a:latin typeface="+mj-lt"/>
              </a:rPr>
              <a:t>Sécurité et performance</a:t>
            </a:r>
          </a:p>
          <a:p>
            <a:pPr marL="627063" lvl="1" indent="-234950">
              <a:buFont typeface="+mj-lt"/>
              <a:buAutoNum type="arabicPeriod"/>
            </a:pPr>
            <a:r>
              <a:rPr lang="fr-FR" dirty="0" smtClean="0">
                <a:latin typeface="+mj-lt"/>
              </a:rPr>
              <a:t>Les </a:t>
            </a:r>
            <a:r>
              <a:rPr lang="fr-FR" dirty="0" err="1" smtClean="0">
                <a:latin typeface="+mj-lt"/>
              </a:rPr>
              <a:t>users</a:t>
            </a:r>
            <a:r>
              <a:rPr lang="fr-FR" dirty="0" smtClean="0">
                <a:latin typeface="+mj-lt"/>
              </a:rPr>
              <a:t> / permissions / rôles</a:t>
            </a:r>
          </a:p>
          <a:p>
            <a:pPr marL="627063" lvl="1" indent="-234950">
              <a:buFont typeface="+mj-lt"/>
              <a:buAutoNum type="arabicPeriod"/>
            </a:pPr>
            <a:r>
              <a:rPr lang="fr-FR" dirty="0" smtClean="0">
                <a:latin typeface="+mj-lt"/>
              </a:rPr>
              <a:t>Révision et workflow</a:t>
            </a:r>
          </a:p>
          <a:p>
            <a:pPr marL="627063" lvl="1" indent="-234950">
              <a:buFont typeface="+mj-lt"/>
              <a:buAutoNum type="arabicPeriod"/>
            </a:pPr>
            <a:r>
              <a:rPr lang="fr-FR" dirty="0" smtClean="0">
                <a:latin typeface="+mj-lt"/>
              </a:rPr>
              <a:t>Type de données, La configuration et le manager</a:t>
            </a:r>
          </a:p>
          <a:p>
            <a:pPr marL="627063" lvl="1" indent="-234950">
              <a:buFont typeface="+mj-lt"/>
              <a:buAutoNum type="arabicPeriod"/>
            </a:pPr>
            <a:r>
              <a:rPr lang="fr-FR" dirty="0" smtClean="0">
                <a:latin typeface="+mj-lt"/>
              </a:rPr>
              <a:t>Le </a:t>
            </a:r>
            <a:r>
              <a:rPr lang="fr-FR" dirty="0" err="1" smtClean="0">
                <a:latin typeface="+mj-lt"/>
              </a:rPr>
              <a:t>cron</a:t>
            </a:r>
            <a:endParaRPr lang="fr-FR" dirty="0" smtClean="0">
              <a:latin typeface="+mj-lt"/>
            </a:endParaRPr>
          </a:p>
          <a:p>
            <a:pPr marL="627063" lvl="1" indent="-234950">
              <a:buFont typeface="+mj-lt"/>
              <a:buAutoNum type="arabicPeriod"/>
            </a:pPr>
            <a:r>
              <a:rPr lang="fr-FR" dirty="0" smtClean="0">
                <a:latin typeface="+mj-lt"/>
              </a:rPr>
              <a:t>Le cache</a:t>
            </a:r>
          </a:p>
          <a:p>
            <a:pPr marL="627063" lvl="1" indent="-234950">
              <a:buFont typeface="+mj-lt"/>
              <a:buAutoNum type="arabicPeriod"/>
            </a:pPr>
            <a:r>
              <a:rPr lang="fr-FR" dirty="0" smtClean="0">
                <a:latin typeface="+mj-lt"/>
              </a:rPr>
              <a:t>Les formulaire et </a:t>
            </a:r>
            <a:r>
              <a:rPr lang="fr-FR" dirty="0" err="1" smtClean="0">
                <a:latin typeface="+mj-lt"/>
              </a:rPr>
              <a:t>form</a:t>
            </a:r>
            <a:r>
              <a:rPr lang="fr-FR" dirty="0" smtClean="0">
                <a:latin typeface="+mj-lt"/>
              </a:rPr>
              <a:t> API</a:t>
            </a:r>
          </a:p>
          <a:p>
            <a:pPr marL="627063" lvl="1" indent="-234950">
              <a:buFont typeface="+mj-lt"/>
              <a:buAutoNum type="arabicPeriod"/>
            </a:pPr>
            <a:r>
              <a:rPr lang="fr-FR" dirty="0" smtClean="0">
                <a:latin typeface="+mj-lt"/>
              </a:rPr>
              <a:t>Multi langue et .po</a:t>
            </a:r>
          </a:p>
          <a:p>
            <a:pPr marL="850392" lvl="1" indent="-457200">
              <a:buNone/>
            </a:pPr>
            <a:endParaRPr lang="fr-FR" dirty="0" smtClean="0">
              <a:latin typeface="+mj-lt"/>
            </a:endParaRPr>
          </a:p>
          <a:p>
            <a:pPr marL="179388" indent="-179388">
              <a:buFont typeface="+mj-lt"/>
              <a:buAutoNum type="arabicPeriod" startAt="6"/>
            </a:pPr>
            <a:r>
              <a:rPr lang="fr-FR" b="1" dirty="0" smtClean="0">
                <a:solidFill>
                  <a:srgbClr val="7030A0"/>
                </a:solidFill>
                <a:latin typeface="+mj-lt"/>
              </a:rPr>
              <a:t>TP : Recherche de module de la communauté</a:t>
            </a:r>
          </a:p>
          <a:p>
            <a:pPr marL="179388" lvl="1" indent="-179388">
              <a:buFont typeface="+mj-lt"/>
              <a:buAutoNum type="arabicPeriod"/>
            </a:pPr>
            <a:endParaRPr lang="fr-FR" b="1" dirty="0" smtClean="0">
              <a:solidFill>
                <a:srgbClr val="7030A0"/>
              </a:solidFill>
              <a:latin typeface="+mj-lt"/>
            </a:endParaRPr>
          </a:p>
          <a:p>
            <a:pPr marL="179388" indent="-179388">
              <a:buFont typeface="+mj-lt"/>
              <a:buAutoNum type="arabicPeriod" startAt="6"/>
            </a:pPr>
            <a:r>
              <a:rPr lang="fr-FR" b="1" dirty="0" smtClean="0">
                <a:solidFill>
                  <a:srgbClr val="7030A0"/>
                </a:solidFill>
                <a:latin typeface="+mj-lt"/>
              </a:rPr>
              <a:t>TD : Les </a:t>
            </a:r>
            <a:r>
              <a:rPr lang="fr-FR" b="1" dirty="0" smtClean="0">
                <a:solidFill>
                  <a:srgbClr val="7030A0"/>
                </a:solidFill>
                <a:latin typeface="+mj-lt"/>
              </a:rPr>
              <a:t>autres modules du </a:t>
            </a:r>
            <a:r>
              <a:rPr lang="fr-FR" b="1" dirty="0" err="1" smtClean="0">
                <a:solidFill>
                  <a:srgbClr val="7030A0"/>
                </a:solidFill>
                <a:latin typeface="+mj-lt"/>
              </a:rPr>
              <a:t>core</a:t>
            </a:r>
            <a:endParaRPr lang="fr-FR" b="1" dirty="0" smtClean="0">
              <a:solidFill>
                <a:srgbClr val="7030A0"/>
              </a:solidFill>
              <a:latin typeface="+mj-lt"/>
            </a:endParaRPr>
          </a:p>
          <a:p>
            <a:pPr marL="538163" lvl="1" indent="-146050">
              <a:buFont typeface="+mj-lt"/>
              <a:buAutoNum type="arabicPeriod"/>
            </a:pPr>
            <a:r>
              <a:rPr lang="fr-FR" dirty="0" err="1" smtClean="0">
                <a:latin typeface="+mj-lt"/>
              </a:rPr>
              <a:t>Ckeditor</a:t>
            </a:r>
            <a:endParaRPr lang="fr-FR" dirty="0" smtClean="0">
              <a:latin typeface="+mj-lt"/>
            </a:endParaRPr>
          </a:p>
          <a:p>
            <a:pPr marL="538163" lvl="1" indent="-146050">
              <a:buFont typeface="+mj-lt"/>
              <a:buAutoNum type="arabicPeriod"/>
            </a:pPr>
            <a:r>
              <a:rPr lang="fr-FR" dirty="0" err="1" smtClean="0">
                <a:latin typeface="+mj-lt"/>
              </a:rPr>
              <a:t>Breakpoint</a:t>
            </a:r>
            <a:r>
              <a:rPr lang="fr-FR" dirty="0" smtClean="0">
                <a:latin typeface="+mj-lt"/>
              </a:rPr>
              <a:t> et image adaptative</a:t>
            </a:r>
          </a:p>
          <a:p>
            <a:pPr marL="538163" lvl="1" indent="-146050">
              <a:buFont typeface="+mj-lt"/>
              <a:buAutoNum type="arabicPeriod"/>
            </a:pPr>
            <a:r>
              <a:rPr lang="fr-FR" dirty="0" err="1" smtClean="0">
                <a:latin typeface="+mj-lt"/>
              </a:rPr>
              <a:t>Search</a:t>
            </a:r>
            <a:endParaRPr lang="fr-FR" dirty="0" smtClean="0">
              <a:latin typeface="+mj-lt"/>
            </a:endParaRPr>
          </a:p>
          <a:p>
            <a:pPr marL="538163" lvl="1" indent="-146050">
              <a:buFont typeface="+mj-lt"/>
              <a:buAutoNum type="arabicPeriod"/>
            </a:pPr>
            <a:r>
              <a:rPr lang="fr-FR" dirty="0" err="1" smtClean="0">
                <a:latin typeface="+mj-lt"/>
              </a:rPr>
              <a:t>In-place</a:t>
            </a:r>
            <a:r>
              <a:rPr lang="fr-FR" dirty="0" smtClean="0">
                <a:latin typeface="+mj-lt"/>
              </a:rPr>
              <a:t> </a:t>
            </a:r>
            <a:r>
              <a:rPr lang="fr-FR" dirty="0" err="1" smtClean="0">
                <a:latin typeface="+mj-lt"/>
              </a:rPr>
              <a:t>editing</a:t>
            </a:r>
            <a:endParaRPr lang="fr-FR" dirty="0" smtClean="0">
              <a:latin typeface="+mj-lt"/>
            </a:endParaRPr>
          </a:p>
          <a:p>
            <a:pPr marL="538163" lvl="1" indent="-146050">
              <a:buFont typeface="+mj-lt"/>
              <a:buAutoNum type="arabicPeriod"/>
            </a:pPr>
            <a:r>
              <a:rPr lang="fr-FR" dirty="0" err="1" smtClean="0">
                <a:latin typeface="+mj-lt"/>
              </a:rPr>
              <a:t>Webservices</a:t>
            </a:r>
            <a:endParaRPr lang="fr-FR" dirty="0" smtClean="0">
              <a:latin typeface="+mj-lt"/>
            </a:endParaRPr>
          </a:p>
          <a:p>
            <a:pPr marL="538163" lvl="1" indent="-146050">
              <a:buFont typeface="+mj-lt"/>
              <a:buAutoNum type="arabicPeriod"/>
            </a:pPr>
            <a:endParaRPr lang="fr-FR" dirty="0" smtClean="0">
              <a:latin typeface="+mj-lt"/>
            </a:endParaRPr>
          </a:p>
          <a:p>
            <a:pPr marL="172403" indent="-146050">
              <a:buFont typeface="+mj-lt"/>
              <a:buAutoNum type="arabicPeriod" startAt="6"/>
            </a:pPr>
            <a:r>
              <a:rPr lang="fr-FR" dirty="0" smtClean="0">
                <a:latin typeface="+mj-lt"/>
              </a:rPr>
              <a:t>TD : les modules courant</a:t>
            </a:r>
          </a:p>
          <a:p>
            <a:pPr marL="538163" lvl="1" indent="-146050">
              <a:buFont typeface="+mj-lt"/>
              <a:buAutoNum type="arabicPeriod"/>
            </a:pPr>
            <a:r>
              <a:rPr lang="fr-FR" dirty="0" err="1" smtClean="0">
                <a:latin typeface="+mj-lt"/>
              </a:rPr>
              <a:t>Feeds</a:t>
            </a:r>
            <a:r>
              <a:rPr lang="fr-FR" dirty="0" smtClean="0">
                <a:latin typeface="+mj-lt"/>
              </a:rPr>
              <a:t> et </a:t>
            </a:r>
            <a:r>
              <a:rPr lang="fr-FR" dirty="0" err="1" smtClean="0">
                <a:latin typeface="+mj-lt"/>
              </a:rPr>
              <a:t>feeds</a:t>
            </a:r>
            <a:r>
              <a:rPr lang="fr-FR" dirty="0" smtClean="0">
                <a:latin typeface="+mj-lt"/>
              </a:rPr>
              <a:t> </a:t>
            </a:r>
            <a:r>
              <a:rPr lang="fr-FR" dirty="0" err="1" smtClean="0">
                <a:latin typeface="+mj-lt"/>
              </a:rPr>
              <a:t>tamper</a:t>
            </a:r>
            <a:endParaRPr lang="fr-FR" dirty="0" smtClean="0">
              <a:latin typeface="+mj-lt"/>
            </a:endParaRPr>
          </a:p>
          <a:p>
            <a:pPr marL="538163" lvl="1" indent="-146050">
              <a:buFont typeface="+mj-lt"/>
              <a:buAutoNum type="arabicPeriod"/>
            </a:pPr>
            <a:r>
              <a:rPr lang="fr-FR" dirty="0" err="1" smtClean="0">
                <a:latin typeface="+mj-lt"/>
              </a:rPr>
              <a:t>Rules</a:t>
            </a:r>
            <a:endParaRPr lang="fr-FR" dirty="0" smtClean="0">
              <a:latin typeface="+mj-lt"/>
            </a:endParaRPr>
          </a:p>
          <a:p>
            <a:pPr marL="538163" lvl="1" indent="-146050">
              <a:buFont typeface="+mj-lt"/>
              <a:buAutoNum type="arabicPeriod"/>
            </a:pPr>
            <a:r>
              <a:rPr lang="fr-FR" dirty="0" smtClean="0">
                <a:latin typeface="+mj-lt"/>
              </a:rPr>
              <a:t>Field collection</a:t>
            </a:r>
          </a:p>
          <a:p>
            <a:pPr marL="538163" lvl="1" indent="-146050">
              <a:buFont typeface="+mj-lt"/>
              <a:buAutoNum type="arabicPeriod"/>
            </a:pPr>
            <a:r>
              <a:rPr lang="fr-FR" dirty="0" err="1" smtClean="0">
                <a:latin typeface="+mj-lt"/>
              </a:rPr>
              <a:t>paragraphs</a:t>
            </a:r>
            <a:endParaRPr lang="fr-FR" dirty="0" smtClean="0">
              <a:latin typeface="+mj-lt"/>
            </a:endParaRPr>
          </a:p>
          <a:p>
            <a:pPr marL="179388" indent="-179388">
              <a:buNone/>
            </a:pPr>
            <a:endParaRPr lang="fr-FR" b="1" dirty="0" smtClean="0">
              <a:solidFill>
                <a:srgbClr val="7030A0"/>
              </a:solidFill>
              <a:latin typeface="+mj-lt"/>
            </a:endParaRPr>
          </a:p>
          <a:p>
            <a:pPr marL="179388" indent="-179388">
              <a:buFont typeface="+mj-lt"/>
              <a:buAutoNum type="arabicPeriod" startAt="6"/>
            </a:pPr>
            <a:r>
              <a:rPr lang="fr-FR" b="1" dirty="0" smtClean="0">
                <a:solidFill>
                  <a:srgbClr val="7030A0"/>
                </a:solidFill>
                <a:latin typeface="+mj-lt"/>
              </a:rPr>
              <a:t>Développement de module</a:t>
            </a:r>
          </a:p>
          <a:p>
            <a:pPr marL="538163" lvl="1" indent="-146050">
              <a:buFont typeface="+mj-lt"/>
              <a:buAutoNum type="arabicPeriod"/>
            </a:pPr>
            <a:r>
              <a:rPr lang="fr-FR" dirty="0" smtClean="0">
                <a:latin typeface="+mj-lt"/>
              </a:rPr>
              <a:t>Les fichiers d’un module</a:t>
            </a:r>
          </a:p>
          <a:p>
            <a:pPr marL="538163" lvl="1" indent="-146050">
              <a:buFont typeface="+mj-lt"/>
              <a:buAutoNum type="arabicPeriod"/>
            </a:pPr>
            <a:r>
              <a:rPr lang="fr-FR" dirty="0" smtClean="0">
                <a:latin typeface="+mj-lt"/>
              </a:rPr>
              <a:t>Les </a:t>
            </a:r>
            <a:r>
              <a:rPr lang="fr-FR" dirty="0" err="1" smtClean="0">
                <a:latin typeface="+mj-lt"/>
              </a:rPr>
              <a:t>hook</a:t>
            </a:r>
            <a:endParaRPr lang="fr-FR" dirty="0" smtClean="0">
              <a:latin typeface="+mj-lt"/>
            </a:endParaRPr>
          </a:p>
          <a:p>
            <a:pPr marL="538163" lvl="1" indent="-146050">
              <a:buFont typeface="+mj-lt"/>
              <a:buAutoNum type="arabicPeriod"/>
            </a:pPr>
            <a:r>
              <a:rPr lang="fr-FR" dirty="0" smtClean="0">
                <a:latin typeface="+mj-lt"/>
              </a:rPr>
              <a:t>Services et </a:t>
            </a:r>
            <a:r>
              <a:rPr lang="fr-FR" dirty="0" err="1" smtClean="0">
                <a:latin typeface="+mj-lt"/>
              </a:rPr>
              <a:t>event</a:t>
            </a:r>
            <a:r>
              <a:rPr lang="fr-FR" dirty="0" smtClean="0">
                <a:latin typeface="+mj-lt"/>
              </a:rPr>
              <a:t> </a:t>
            </a:r>
            <a:r>
              <a:rPr lang="fr-FR" dirty="0" err="1" smtClean="0">
                <a:latin typeface="+mj-lt"/>
              </a:rPr>
              <a:t>Synfony</a:t>
            </a:r>
            <a:r>
              <a:rPr lang="fr-FR" dirty="0" smtClean="0">
                <a:latin typeface="+mj-lt"/>
              </a:rPr>
              <a:t> 2</a:t>
            </a:r>
          </a:p>
          <a:p>
            <a:pPr marL="538163" lvl="1" indent="-146050">
              <a:buFont typeface="+mj-lt"/>
              <a:buAutoNum type="arabicPeriod"/>
            </a:pPr>
            <a:r>
              <a:rPr lang="fr-FR" dirty="0" err="1" smtClean="0">
                <a:latin typeface="+mj-lt"/>
              </a:rPr>
              <a:t>Devel</a:t>
            </a:r>
            <a:r>
              <a:rPr lang="fr-FR" dirty="0" smtClean="0">
                <a:latin typeface="+mj-lt"/>
              </a:rPr>
              <a:t> et </a:t>
            </a:r>
            <a:r>
              <a:rPr lang="fr-FR" dirty="0" err="1" smtClean="0">
                <a:latin typeface="+mj-lt"/>
              </a:rPr>
              <a:t>débuggage</a:t>
            </a:r>
            <a:endParaRPr lang="fr-FR" dirty="0" smtClean="0">
              <a:latin typeface="+mj-lt"/>
            </a:endParaRPr>
          </a:p>
          <a:p>
            <a:pPr marL="538163" lvl="1" indent="-146050">
              <a:buFont typeface="+mj-lt"/>
              <a:buAutoNum type="arabicPeriod"/>
            </a:pPr>
            <a:endParaRPr lang="fr-FR" dirty="0" smtClean="0">
              <a:latin typeface="+mj-lt"/>
            </a:endParaRPr>
          </a:p>
          <a:p>
            <a:pPr marL="179388" indent="-179388">
              <a:buFont typeface="+mj-lt"/>
              <a:buAutoNum type="arabicPeriod" startAt="6"/>
            </a:pPr>
            <a:r>
              <a:rPr lang="fr-FR" b="1" dirty="0" smtClean="0">
                <a:solidFill>
                  <a:srgbClr val="7030A0"/>
                </a:solidFill>
                <a:latin typeface="+mj-lt"/>
              </a:rPr>
              <a:t>TP : création de module et drupal console</a:t>
            </a:r>
          </a:p>
          <a:p>
            <a:pPr marL="179388" indent="-179388">
              <a:buFont typeface="+mj-lt"/>
              <a:buAutoNum type="arabicPeriod" startAt="6"/>
            </a:pPr>
            <a:endParaRPr lang="fr-FR" b="1" dirty="0" smtClean="0">
              <a:solidFill>
                <a:srgbClr val="7030A0"/>
              </a:solidFill>
              <a:latin typeface="+mj-lt"/>
            </a:endParaRPr>
          </a:p>
          <a:p>
            <a:pPr marL="179388" indent="-179388">
              <a:buFont typeface="+mj-lt"/>
              <a:buAutoNum type="arabicPeriod" startAt="6"/>
            </a:pPr>
            <a:r>
              <a:rPr lang="fr-FR" b="1" dirty="0" smtClean="0">
                <a:solidFill>
                  <a:srgbClr val="7030A0"/>
                </a:solidFill>
                <a:latin typeface="+mj-lt"/>
              </a:rPr>
              <a:t>Thème</a:t>
            </a:r>
            <a:endParaRPr lang="fr-FR" dirty="0" smtClean="0">
              <a:latin typeface="+mj-lt"/>
            </a:endParaRPr>
          </a:p>
          <a:p>
            <a:pPr marL="538163" lvl="1" indent="-146050">
              <a:buFont typeface="+mj-lt"/>
              <a:buAutoNum type="arabicPeriod"/>
            </a:pPr>
            <a:r>
              <a:rPr lang="fr-FR" dirty="0" smtClean="0">
                <a:latin typeface="+mj-lt"/>
              </a:rPr>
              <a:t>Les fichiers d’un thème</a:t>
            </a:r>
          </a:p>
          <a:p>
            <a:pPr marL="538163" lvl="1" indent="-146050">
              <a:buFont typeface="+mj-lt"/>
              <a:buAutoNum type="arabicPeriod"/>
            </a:pPr>
            <a:r>
              <a:rPr lang="fr-FR" dirty="0" smtClean="0">
                <a:latin typeface="+mj-lt"/>
              </a:rPr>
              <a:t>L’héritage et surcharge</a:t>
            </a:r>
          </a:p>
          <a:p>
            <a:pPr marL="538163" lvl="1" indent="-146050">
              <a:buFont typeface="+mj-lt"/>
              <a:buAutoNum type="arabicPeriod"/>
            </a:pPr>
            <a:r>
              <a:rPr lang="fr-FR" dirty="0" smtClean="0">
                <a:latin typeface="+mj-lt"/>
              </a:rPr>
              <a:t>TWIG et </a:t>
            </a:r>
            <a:r>
              <a:rPr lang="fr-FR" dirty="0" err="1" smtClean="0">
                <a:latin typeface="+mj-lt"/>
              </a:rPr>
              <a:t>débugage</a:t>
            </a:r>
            <a:r>
              <a:rPr lang="fr-FR" dirty="0" smtClean="0">
                <a:latin typeface="+mj-lt"/>
              </a:rPr>
              <a:t> </a:t>
            </a:r>
            <a:r>
              <a:rPr lang="fr-FR" dirty="0" err="1" smtClean="0">
                <a:latin typeface="+mj-lt"/>
              </a:rPr>
              <a:t>kint</a:t>
            </a:r>
            <a:endParaRPr lang="fr-FR" dirty="0" smtClean="0">
              <a:latin typeface="+mj-lt"/>
            </a:endParaRPr>
          </a:p>
          <a:p>
            <a:pPr lvl="1"/>
            <a:endParaRPr lang="fr-FR" dirty="0" smtClean="0">
              <a:latin typeface="+mj-lt"/>
            </a:endParaRPr>
          </a:p>
          <a:p>
            <a:pPr lvl="1"/>
            <a:endParaRPr lang="fr-FR" dirty="0" smtClean="0">
              <a:latin typeface="+mj-lt"/>
            </a:endParaRPr>
          </a:p>
          <a:p>
            <a:endParaRPr lang="fr-FR" dirty="0" smtClean="0">
              <a:latin typeface="+mj-lt"/>
            </a:endParaRPr>
          </a:p>
          <a:p>
            <a:endParaRPr lang="fr-FR" dirty="0">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a:t>
            </a:r>
            <a:endParaRPr lang="fr-FR" sz="3000" dirty="0">
              <a:latin typeface="+mj-lt"/>
            </a:endParaRPr>
          </a:p>
        </p:txBody>
      </p:sp>
      <p:sp>
        <p:nvSpPr>
          <p:cNvPr id="3" name="Espace réservé du contenu 2"/>
          <p:cNvSpPr>
            <a:spLocks noGrp="1"/>
          </p:cNvSpPr>
          <p:nvPr>
            <p:ph idx="1"/>
          </p:nvPr>
        </p:nvSpPr>
        <p:spPr>
          <a:xfrm>
            <a:off x="179512" y="2708920"/>
            <a:ext cx="8507288" cy="1368152"/>
          </a:xfrm>
        </p:spPr>
        <p:txBody>
          <a:bodyPr>
            <a:normAutofit/>
          </a:bodyPr>
          <a:lstStyle/>
          <a:p>
            <a:pPr lvl="1" algn="ctr">
              <a:buNone/>
            </a:pPr>
            <a:r>
              <a:rPr lang="fr-FR" dirty="0" smtClean="0">
                <a:latin typeface="+mj-lt"/>
              </a:rPr>
              <a:t>ANNEXES</a:t>
            </a:r>
          </a:p>
          <a:p>
            <a:pPr lvl="1"/>
            <a:endParaRPr lang="fr-FR" dirty="0" smtClean="0">
              <a:latin typeface="+mj-lt"/>
            </a:endParaRPr>
          </a:p>
          <a:p>
            <a:pPr lvl="1"/>
            <a:endParaRPr lang="fr-FR" dirty="0" smtClean="0">
              <a:latin typeface="+mj-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7584" y="2492896"/>
            <a:ext cx="180020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 : mon premier site : page d’accueil </a:t>
            </a:r>
            <a:endParaRPr lang="fr-FR" sz="3000" dirty="0">
              <a:latin typeface="+mj-lt"/>
            </a:endParaRPr>
          </a:p>
        </p:txBody>
      </p:sp>
      <p:sp>
        <p:nvSpPr>
          <p:cNvPr id="5" name="Rectangle 4"/>
          <p:cNvSpPr/>
          <p:nvPr/>
        </p:nvSpPr>
        <p:spPr>
          <a:xfrm>
            <a:off x="683568" y="1556792"/>
            <a:ext cx="7704856" cy="8640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C:\Users\FauconV\AppData\Local\Temp\Fichiers Internet temporaires\IE\THZSQCPT\74180-le-velo-electrique-speedy-alu-batterie-lithium-polymeres-lipo-[1].jpg"/>
          <p:cNvPicPr>
            <a:picLocks noChangeAspect="1" noChangeArrowheads="1"/>
          </p:cNvPicPr>
          <p:nvPr/>
        </p:nvPicPr>
        <p:blipFill>
          <a:blip r:embed="rId2" cstate="print"/>
          <a:srcRect/>
          <a:stretch>
            <a:fillRect/>
          </a:stretch>
        </p:blipFill>
        <p:spPr bwMode="auto">
          <a:xfrm>
            <a:off x="827584" y="1628800"/>
            <a:ext cx="750421" cy="692696"/>
          </a:xfrm>
          <a:prstGeom prst="rect">
            <a:avLst/>
          </a:prstGeom>
          <a:noFill/>
        </p:spPr>
      </p:pic>
      <p:sp>
        <p:nvSpPr>
          <p:cNvPr id="8" name="ZoneTexte 7"/>
          <p:cNvSpPr txBox="1"/>
          <p:nvPr/>
        </p:nvSpPr>
        <p:spPr>
          <a:xfrm>
            <a:off x="1763688" y="1772816"/>
            <a:ext cx="4968552" cy="369332"/>
          </a:xfrm>
          <a:prstGeom prst="rect">
            <a:avLst/>
          </a:prstGeom>
          <a:noFill/>
        </p:spPr>
        <p:txBody>
          <a:bodyPr wrap="square" rtlCol="0">
            <a:spAutoFit/>
          </a:bodyPr>
          <a:lstStyle/>
          <a:p>
            <a:r>
              <a:rPr lang="fr-FR" dirty="0" smtClean="0"/>
              <a:t>Mon site de vélo</a:t>
            </a:r>
            <a:endParaRPr lang="fr-FR" dirty="0"/>
          </a:p>
        </p:txBody>
      </p:sp>
      <p:sp>
        <p:nvSpPr>
          <p:cNvPr id="10" name="Rectangle 9"/>
          <p:cNvSpPr/>
          <p:nvPr/>
        </p:nvSpPr>
        <p:spPr>
          <a:xfrm>
            <a:off x="683568" y="1556792"/>
            <a:ext cx="7704856" cy="48965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827584" y="2636912"/>
            <a:ext cx="1944216" cy="1754326"/>
          </a:xfrm>
          <a:prstGeom prst="rect">
            <a:avLst/>
          </a:prstGeom>
          <a:noFill/>
        </p:spPr>
        <p:txBody>
          <a:bodyPr wrap="square" rtlCol="0">
            <a:spAutoFit/>
          </a:bodyPr>
          <a:lstStyle/>
          <a:p>
            <a:pPr>
              <a:buFont typeface="Arial" pitchFamily="34" charset="0"/>
              <a:buChar char="•"/>
            </a:pPr>
            <a:r>
              <a:rPr lang="fr-FR" u="sng" dirty="0" smtClean="0"/>
              <a:t> Nos magasins</a:t>
            </a:r>
          </a:p>
          <a:p>
            <a:pPr>
              <a:buFont typeface="Arial" pitchFamily="34" charset="0"/>
              <a:buChar char="•"/>
            </a:pPr>
            <a:endParaRPr lang="fr-FR" u="sng" dirty="0" smtClean="0"/>
          </a:p>
          <a:p>
            <a:pPr>
              <a:buFont typeface="Arial" pitchFamily="34" charset="0"/>
              <a:buChar char="•"/>
            </a:pPr>
            <a:r>
              <a:rPr lang="fr-FR" u="sng" dirty="0" smtClean="0"/>
              <a:t>Nos Vélos</a:t>
            </a:r>
          </a:p>
          <a:p>
            <a:pPr lvl="1">
              <a:buFont typeface="Arial" pitchFamily="34" charset="0"/>
              <a:buChar char="•"/>
            </a:pPr>
            <a:r>
              <a:rPr lang="fr-FR" u="sng" dirty="0" smtClean="0"/>
              <a:t>VTT</a:t>
            </a:r>
          </a:p>
          <a:p>
            <a:pPr lvl="1">
              <a:buFont typeface="Arial" pitchFamily="34" charset="0"/>
              <a:buChar char="•"/>
            </a:pPr>
            <a:r>
              <a:rPr lang="fr-FR" u="sng" dirty="0" smtClean="0"/>
              <a:t>VTC</a:t>
            </a:r>
          </a:p>
          <a:p>
            <a:pPr lvl="1">
              <a:buFont typeface="Arial" pitchFamily="34" charset="0"/>
              <a:buChar char="•"/>
            </a:pPr>
            <a:r>
              <a:rPr lang="fr-FR" u="sng" dirty="0" smtClean="0"/>
              <a:t>Course</a:t>
            </a:r>
            <a:endParaRPr lang="fr-FR" u="sng" dirty="0"/>
          </a:p>
        </p:txBody>
      </p:sp>
      <p:sp>
        <p:nvSpPr>
          <p:cNvPr id="13" name="ZoneTexte 12"/>
          <p:cNvSpPr txBox="1"/>
          <p:nvPr/>
        </p:nvSpPr>
        <p:spPr>
          <a:xfrm>
            <a:off x="3059832" y="2564904"/>
            <a:ext cx="5040560" cy="369332"/>
          </a:xfrm>
          <a:prstGeom prst="rect">
            <a:avLst/>
          </a:prstGeom>
          <a:noFill/>
        </p:spPr>
        <p:txBody>
          <a:bodyPr wrap="square" rtlCol="0">
            <a:spAutoFit/>
          </a:bodyPr>
          <a:lstStyle/>
          <a:p>
            <a:r>
              <a:rPr lang="fr-FR" dirty="0" smtClean="0"/>
              <a:t>Nos dernières créations :</a:t>
            </a:r>
            <a:endParaRPr lang="fr-FR" dirty="0"/>
          </a:p>
        </p:txBody>
      </p:sp>
      <p:sp>
        <p:nvSpPr>
          <p:cNvPr id="14" name="Rectangle 13"/>
          <p:cNvSpPr/>
          <p:nvPr/>
        </p:nvSpPr>
        <p:spPr>
          <a:xfrm>
            <a:off x="3131840" y="3140968"/>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XX plus </a:t>
            </a:r>
          </a:p>
          <a:p>
            <a:r>
              <a:rPr lang="fr-FR" dirty="0" smtClean="0">
                <a:solidFill>
                  <a:schemeClr val="tx1"/>
                </a:solidFill>
              </a:rPr>
              <a:t>	S’adapte à tous les terrains</a:t>
            </a:r>
            <a:endParaRPr lang="fr-FR" dirty="0">
              <a:solidFill>
                <a:schemeClr val="tx1"/>
              </a:solidFill>
            </a:endParaRPr>
          </a:p>
        </p:txBody>
      </p:sp>
      <p:pic>
        <p:nvPicPr>
          <p:cNvPr id="1028" name="Picture 4" descr="C:\Users\FauconV\AppData\Local\Temp\Fichiers Internet temporaires\IE\3PQOMQPX\velo%20bois[1].jpg"/>
          <p:cNvPicPr>
            <a:picLocks noChangeAspect="1" noChangeArrowheads="1"/>
          </p:cNvPicPr>
          <p:nvPr/>
        </p:nvPicPr>
        <p:blipFill>
          <a:blip r:embed="rId3" cstate="print"/>
          <a:srcRect/>
          <a:stretch>
            <a:fillRect/>
          </a:stretch>
        </p:blipFill>
        <p:spPr bwMode="auto">
          <a:xfrm>
            <a:off x="3275856" y="3501008"/>
            <a:ext cx="374575" cy="405182"/>
          </a:xfrm>
          <a:prstGeom prst="rect">
            <a:avLst/>
          </a:prstGeom>
          <a:noFill/>
        </p:spPr>
      </p:pic>
      <p:sp>
        <p:nvSpPr>
          <p:cNvPr id="16" name="Rectangle 15"/>
          <p:cNvSpPr/>
          <p:nvPr/>
        </p:nvSpPr>
        <p:spPr>
          <a:xfrm>
            <a:off x="3131840" y="4221088"/>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The beauty</a:t>
            </a:r>
          </a:p>
          <a:p>
            <a:r>
              <a:rPr lang="fr-FR" dirty="0" smtClean="0">
                <a:solidFill>
                  <a:schemeClr val="tx1"/>
                </a:solidFill>
              </a:rPr>
              <a:t>	excellente finitions</a:t>
            </a:r>
            <a:endParaRPr lang="fr-FR" dirty="0">
              <a:solidFill>
                <a:schemeClr val="tx1"/>
              </a:solidFill>
            </a:endParaRPr>
          </a:p>
        </p:txBody>
      </p:sp>
      <p:sp>
        <p:nvSpPr>
          <p:cNvPr id="17" name="Rectangle 16"/>
          <p:cNvSpPr/>
          <p:nvPr/>
        </p:nvSpPr>
        <p:spPr>
          <a:xfrm>
            <a:off x="3131840" y="5301208"/>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a:t>
            </a:r>
            <a:r>
              <a:rPr lang="fr-FR" u="sng" dirty="0" err="1" smtClean="0">
                <a:solidFill>
                  <a:schemeClr val="tx1"/>
                </a:solidFill>
              </a:rPr>
              <a:t>small</a:t>
            </a:r>
            <a:endParaRPr lang="fr-FR" u="sng" dirty="0" smtClean="0">
              <a:solidFill>
                <a:schemeClr val="tx1"/>
              </a:solidFill>
            </a:endParaRPr>
          </a:p>
          <a:p>
            <a:r>
              <a:rPr lang="fr-FR" dirty="0" smtClean="0">
                <a:solidFill>
                  <a:schemeClr val="tx1"/>
                </a:solidFill>
              </a:rPr>
              <a:t>	Pour les enfants</a:t>
            </a:r>
            <a:endParaRPr lang="fr-FR" dirty="0">
              <a:solidFill>
                <a:schemeClr val="tx1"/>
              </a:solidFill>
            </a:endParaRPr>
          </a:p>
        </p:txBody>
      </p:sp>
      <p:pic>
        <p:nvPicPr>
          <p:cNvPr id="1029" name="Picture 5" descr="C:\Users\FauconV\AppData\Local\Temp\Fichiers Internet temporaires\IE\THZSQCPT\220px-Delivery_Bike,_Parkend[1].jpg"/>
          <p:cNvPicPr>
            <a:picLocks noChangeAspect="1" noChangeArrowheads="1"/>
          </p:cNvPicPr>
          <p:nvPr/>
        </p:nvPicPr>
        <p:blipFill>
          <a:blip r:embed="rId4" cstate="print"/>
          <a:srcRect/>
          <a:stretch>
            <a:fillRect/>
          </a:stretch>
        </p:blipFill>
        <p:spPr bwMode="auto">
          <a:xfrm>
            <a:off x="3275856" y="4581128"/>
            <a:ext cx="360040" cy="368048"/>
          </a:xfrm>
          <a:prstGeom prst="rect">
            <a:avLst/>
          </a:prstGeom>
          <a:noFill/>
        </p:spPr>
      </p:pic>
      <p:pic>
        <p:nvPicPr>
          <p:cNvPr id="1030" name="Picture 6" descr="C:\Users\FauconV\AppData\Local\Temp\Fichiers Internet temporaires\IE\IKSWSXNM\850px-Bicycle_diagram2-fr.svg[1].png"/>
          <p:cNvPicPr>
            <a:picLocks noChangeAspect="1" noChangeArrowheads="1"/>
          </p:cNvPicPr>
          <p:nvPr/>
        </p:nvPicPr>
        <p:blipFill>
          <a:blip r:embed="rId5" cstate="print"/>
          <a:srcRect/>
          <a:stretch>
            <a:fillRect/>
          </a:stretch>
        </p:blipFill>
        <p:spPr bwMode="auto">
          <a:xfrm>
            <a:off x="3203848" y="5517232"/>
            <a:ext cx="648072" cy="658044"/>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7584" y="2492896"/>
            <a:ext cx="180020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 : mon premier site : page nos magasins</a:t>
            </a:r>
            <a:endParaRPr lang="fr-FR" sz="3000" dirty="0">
              <a:latin typeface="+mj-lt"/>
            </a:endParaRPr>
          </a:p>
        </p:txBody>
      </p:sp>
      <p:sp>
        <p:nvSpPr>
          <p:cNvPr id="5" name="Rectangle 4"/>
          <p:cNvSpPr/>
          <p:nvPr/>
        </p:nvSpPr>
        <p:spPr>
          <a:xfrm>
            <a:off x="683568" y="1556792"/>
            <a:ext cx="7704856" cy="8640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C:\Users\FauconV\AppData\Local\Temp\Fichiers Internet temporaires\IE\THZSQCPT\74180-le-velo-electrique-speedy-alu-batterie-lithium-polymeres-lipo-[1].jpg"/>
          <p:cNvPicPr>
            <a:picLocks noChangeAspect="1" noChangeArrowheads="1"/>
          </p:cNvPicPr>
          <p:nvPr/>
        </p:nvPicPr>
        <p:blipFill>
          <a:blip r:embed="rId2" cstate="print"/>
          <a:srcRect/>
          <a:stretch>
            <a:fillRect/>
          </a:stretch>
        </p:blipFill>
        <p:spPr bwMode="auto">
          <a:xfrm>
            <a:off x="827584" y="1628800"/>
            <a:ext cx="750421" cy="692696"/>
          </a:xfrm>
          <a:prstGeom prst="rect">
            <a:avLst/>
          </a:prstGeom>
          <a:noFill/>
        </p:spPr>
      </p:pic>
      <p:sp>
        <p:nvSpPr>
          <p:cNvPr id="8" name="ZoneTexte 7"/>
          <p:cNvSpPr txBox="1"/>
          <p:nvPr/>
        </p:nvSpPr>
        <p:spPr>
          <a:xfrm>
            <a:off x="1763688" y="1772816"/>
            <a:ext cx="4968552" cy="369332"/>
          </a:xfrm>
          <a:prstGeom prst="rect">
            <a:avLst/>
          </a:prstGeom>
          <a:noFill/>
        </p:spPr>
        <p:txBody>
          <a:bodyPr wrap="square" rtlCol="0">
            <a:spAutoFit/>
          </a:bodyPr>
          <a:lstStyle/>
          <a:p>
            <a:r>
              <a:rPr lang="fr-FR" dirty="0" smtClean="0"/>
              <a:t>Mon site de vélo : nos magasins</a:t>
            </a:r>
            <a:endParaRPr lang="fr-FR" dirty="0"/>
          </a:p>
        </p:txBody>
      </p:sp>
      <p:sp>
        <p:nvSpPr>
          <p:cNvPr id="10" name="Rectangle 9"/>
          <p:cNvSpPr/>
          <p:nvPr/>
        </p:nvSpPr>
        <p:spPr>
          <a:xfrm>
            <a:off x="683568" y="1556792"/>
            <a:ext cx="7704856" cy="48965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827584" y="2636912"/>
            <a:ext cx="1944216" cy="1754326"/>
          </a:xfrm>
          <a:prstGeom prst="rect">
            <a:avLst/>
          </a:prstGeom>
          <a:noFill/>
        </p:spPr>
        <p:txBody>
          <a:bodyPr wrap="square" rtlCol="0">
            <a:spAutoFit/>
          </a:bodyPr>
          <a:lstStyle/>
          <a:p>
            <a:pPr>
              <a:buFont typeface="Arial" pitchFamily="34" charset="0"/>
              <a:buChar char="•"/>
            </a:pPr>
            <a:r>
              <a:rPr lang="fr-FR" u="sng" dirty="0" smtClean="0"/>
              <a:t> Nos magasins</a:t>
            </a:r>
          </a:p>
          <a:p>
            <a:pPr>
              <a:buFont typeface="Arial" pitchFamily="34" charset="0"/>
              <a:buChar char="•"/>
            </a:pPr>
            <a:endParaRPr lang="fr-FR" u="sng" dirty="0" smtClean="0"/>
          </a:p>
          <a:p>
            <a:pPr>
              <a:buFont typeface="Arial" pitchFamily="34" charset="0"/>
              <a:buChar char="•"/>
            </a:pPr>
            <a:r>
              <a:rPr lang="fr-FR" u="sng" dirty="0" smtClean="0"/>
              <a:t>Nos Vélos</a:t>
            </a:r>
          </a:p>
          <a:p>
            <a:pPr lvl="1">
              <a:buFont typeface="Arial" pitchFamily="34" charset="0"/>
              <a:buChar char="•"/>
            </a:pPr>
            <a:r>
              <a:rPr lang="fr-FR" u="sng" dirty="0" smtClean="0"/>
              <a:t>VTT</a:t>
            </a:r>
          </a:p>
          <a:p>
            <a:pPr lvl="1">
              <a:buFont typeface="Arial" pitchFamily="34" charset="0"/>
              <a:buChar char="•"/>
            </a:pPr>
            <a:r>
              <a:rPr lang="fr-FR" u="sng" dirty="0" smtClean="0"/>
              <a:t>VTC</a:t>
            </a:r>
          </a:p>
          <a:p>
            <a:pPr lvl="1">
              <a:buFont typeface="Arial" pitchFamily="34" charset="0"/>
              <a:buChar char="•"/>
            </a:pPr>
            <a:r>
              <a:rPr lang="fr-FR" u="sng" dirty="0" smtClean="0"/>
              <a:t>Course</a:t>
            </a:r>
            <a:endParaRPr lang="fr-FR" u="sng" dirty="0"/>
          </a:p>
        </p:txBody>
      </p:sp>
      <p:sp>
        <p:nvSpPr>
          <p:cNvPr id="17" name="Rectangle 16"/>
          <p:cNvSpPr/>
          <p:nvPr/>
        </p:nvSpPr>
        <p:spPr>
          <a:xfrm>
            <a:off x="2987824" y="2492896"/>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décathlon</a:t>
            </a:r>
          </a:p>
          <a:p>
            <a:r>
              <a:rPr lang="fr-FR" dirty="0" smtClean="0">
                <a:solidFill>
                  <a:schemeClr val="tx1"/>
                </a:solidFill>
              </a:rPr>
              <a:t>	Genève place de l’</a:t>
            </a:r>
            <a:r>
              <a:rPr lang="fr-FR" dirty="0" err="1" smtClean="0">
                <a:solidFill>
                  <a:schemeClr val="tx1"/>
                </a:solidFill>
              </a:rPr>
              <a:t>etoile</a:t>
            </a:r>
            <a:endParaRPr lang="fr-FR" dirty="0">
              <a:solidFill>
                <a:schemeClr val="tx1"/>
              </a:solidFill>
            </a:endParaRPr>
          </a:p>
        </p:txBody>
      </p:sp>
      <p:sp>
        <p:nvSpPr>
          <p:cNvPr id="13" name="Rectangle 12"/>
          <p:cNvSpPr/>
          <p:nvPr/>
        </p:nvSpPr>
        <p:spPr>
          <a:xfrm>
            <a:off x="2987824" y="3501008"/>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err="1" smtClean="0">
                <a:solidFill>
                  <a:schemeClr val="tx1"/>
                </a:solidFill>
              </a:rPr>
              <a:t>intersport</a:t>
            </a:r>
            <a:endParaRPr lang="fr-FR" u="sng" dirty="0" smtClean="0">
              <a:solidFill>
                <a:schemeClr val="tx1"/>
              </a:solidFill>
            </a:endParaRPr>
          </a:p>
          <a:p>
            <a:r>
              <a:rPr lang="fr-FR" dirty="0" smtClean="0">
                <a:solidFill>
                  <a:schemeClr val="tx1"/>
                </a:solidFill>
              </a:rPr>
              <a:t>	Annecy</a:t>
            </a:r>
            <a:endParaRPr lang="fr-FR" dirty="0">
              <a:solidFill>
                <a:schemeClr val="tx1"/>
              </a:solidFill>
            </a:endParaRPr>
          </a:p>
        </p:txBody>
      </p:sp>
      <p:pic>
        <p:nvPicPr>
          <p:cNvPr id="14" name="Picture 3" descr="C:\Users\FauconV\AppData\Local\Temp\Fichiers Internet temporaires\IE\3WWVA1DA\world-physical-map[1].gif"/>
          <p:cNvPicPr>
            <a:picLocks noChangeAspect="1" noChangeArrowheads="1"/>
          </p:cNvPicPr>
          <p:nvPr/>
        </p:nvPicPr>
        <p:blipFill>
          <a:blip r:embed="rId3" cstate="print"/>
          <a:srcRect/>
          <a:stretch>
            <a:fillRect/>
          </a:stretch>
        </p:blipFill>
        <p:spPr bwMode="auto">
          <a:xfrm>
            <a:off x="4283968" y="4509120"/>
            <a:ext cx="2232248" cy="1608178"/>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7584" y="2492896"/>
            <a:ext cx="180020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 : mon premier site : page un magasins</a:t>
            </a:r>
            <a:endParaRPr lang="fr-FR" sz="3000" dirty="0">
              <a:latin typeface="+mj-lt"/>
            </a:endParaRPr>
          </a:p>
        </p:txBody>
      </p:sp>
      <p:sp>
        <p:nvSpPr>
          <p:cNvPr id="5" name="Rectangle 4"/>
          <p:cNvSpPr/>
          <p:nvPr/>
        </p:nvSpPr>
        <p:spPr>
          <a:xfrm>
            <a:off x="683568" y="1556792"/>
            <a:ext cx="7704856" cy="8640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C:\Users\FauconV\AppData\Local\Temp\Fichiers Internet temporaires\IE\THZSQCPT\74180-le-velo-electrique-speedy-alu-batterie-lithium-polymeres-lipo-[1].jpg"/>
          <p:cNvPicPr>
            <a:picLocks noChangeAspect="1" noChangeArrowheads="1"/>
          </p:cNvPicPr>
          <p:nvPr/>
        </p:nvPicPr>
        <p:blipFill>
          <a:blip r:embed="rId2" cstate="print"/>
          <a:srcRect/>
          <a:stretch>
            <a:fillRect/>
          </a:stretch>
        </p:blipFill>
        <p:spPr bwMode="auto">
          <a:xfrm>
            <a:off x="827584" y="1628800"/>
            <a:ext cx="750421" cy="692696"/>
          </a:xfrm>
          <a:prstGeom prst="rect">
            <a:avLst/>
          </a:prstGeom>
          <a:noFill/>
        </p:spPr>
      </p:pic>
      <p:sp>
        <p:nvSpPr>
          <p:cNvPr id="8" name="ZoneTexte 7"/>
          <p:cNvSpPr txBox="1"/>
          <p:nvPr/>
        </p:nvSpPr>
        <p:spPr>
          <a:xfrm>
            <a:off x="1763688" y="1772816"/>
            <a:ext cx="4968552" cy="369332"/>
          </a:xfrm>
          <a:prstGeom prst="rect">
            <a:avLst/>
          </a:prstGeom>
          <a:noFill/>
        </p:spPr>
        <p:txBody>
          <a:bodyPr wrap="square" rtlCol="0">
            <a:spAutoFit/>
          </a:bodyPr>
          <a:lstStyle/>
          <a:p>
            <a:r>
              <a:rPr lang="fr-FR" dirty="0" smtClean="0"/>
              <a:t>Mon site de vélo : décathlon</a:t>
            </a:r>
            <a:endParaRPr lang="fr-FR" dirty="0"/>
          </a:p>
        </p:txBody>
      </p:sp>
      <p:sp>
        <p:nvSpPr>
          <p:cNvPr id="10" name="Rectangle 9"/>
          <p:cNvSpPr/>
          <p:nvPr/>
        </p:nvSpPr>
        <p:spPr>
          <a:xfrm>
            <a:off x="683568" y="1556792"/>
            <a:ext cx="7704856" cy="48965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827584" y="2636912"/>
            <a:ext cx="1944216" cy="1754326"/>
          </a:xfrm>
          <a:prstGeom prst="rect">
            <a:avLst/>
          </a:prstGeom>
          <a:noFill/>
        </p:spPr>
        <p:txBody>
          <a:bodyPr wrap="square" rtlCol="0">
            <a:spAutoFit/>
          </a:bodyPr>
          <a:lstStyle/>
          <a:p>
            <a:pPr>
              <a:buFont typeface="Arial" pitchFamily="34" charset="0"/>
              <a:buChar char="•"/>
            </a:pPr>
            <a:r>
              <a:rPr lang="fr-FR" u="sng" dirty="0" smtClean="0"/>
              <a:t> Nos magasins</a:t>
            </a:r>
          </a:p>
          <a:p>
            <a:pPr>
              <a:buFont typeface="Arial" pitchFamily="34" charset="0"/>
              <a:buChar char="•"/>
            </a:pPr>
            <a:endParaRPr lang="fr-FR" u="sng" dirty="0" smtClean="0"/>
          </a:p>
          <a:p>
            <a:pPr>
              <a:buFont typeface="Arial" pitchFamily="34" charset="0"/>
              <a:buChar char="•"/>
            </a:pPr>
            <a:r>
              <a:rPr lang="fr-FR" u="sng" dirty="0" smtClean="0"/>
              <a:t>Nos Vélos</a:t>
            </a:r>
          </a:p>
          <a:p>
            <a:pPr lvl="1">
              <a:buFont typeface="Arial" pitchFamily="34" charset="0"/>
              <a:buChar char="•"/>
            </a:pPr>
            <a:r>
              <a:rPr lang="fr-FR" u="sng" dirty="0" smtClean="0"/>
              <a:t>VTT</a:t>
            </a:r>
          </a:p>
          <a:p>
            <a:pPr lvl="1">
              <a:buFont typeface="Arial" pitchFamily="34" charset="0"/>
              <a:buChar char="•"/>
            </a:pPr>
            <a:r>
              <a:rPr lang="fr-FR" u="sng" dirty="0" smtClean="0"/>
              <a:t>VTC</a:t>
            </a:r>
          </a:p>
          <a:p>
            <a:pPr lvl="1">
              <a:buFont typeface="Arial" pitchFamily="34" charset="0"/>
              <a:buChar char="•"/>
            </a:pPr>
            <a:r>
              <a:rPr lang="fr-FR" u="sng" dirty="0" smtClean="0"/>
              <a:t>Course</a:t>
            </a:r>
            <a:endParaRPr lang="fr-FR" u="sng" dirty="0"/>
          </a:p>
        </p:txBody>
      </p:sp>
      <p:sp>
        <p:nvSpPr>
          <p:cNvPr id="17" name="Rectangle 16"/>
          <p:cNvSpPr/>
          <p:nvPr/>
        </p:nvSpPr>
        <p:spPr>
          <a:xfrm>
            <a:off x="3203848" y="2492896"/>
            <a:ext cx="338437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err="1" smtClean="0">
                <a:solidFill>
                  <a:schemeClr val="tx1"/>
                </a:solidFill>
              </a:rPr>
              <a:t>decathlon</a:t>
            </a:r>
            <a:endParaRPr lang="fr-FR" u="sng" dirty="0" smtClean="0">
              <a:solidFill>
                <a:schemeClr val="tx1"/>
              </a:solidFill>
            </a:endParaRPr>
          </a:p>
          <a:p>
            <a:r>
              <a:rPr lang="fr-FR" dirty="0" smtClean="0">
                <a:solidFill>
                  <a:schemeClr val="tx1"/>
                </a:solidFill>
              </a:rPr>
              <a:t>	Genève place de l’</a:t>
            </a:r>
            <a:r>
              <a:rPr lang="fr-FR" dirty="0" err="1" smtClean="0">
                <a:solidFill>
                  <a:schemeClr val="tx1"/>
                </a:solidFill>
              </a:rPr>
              <a:t>etoile</a:t>
            </a:r>
            <a:endParaRPr lang="fr-FR" dirty="0">
              <a:solidFill>
                <a:schemeClr val="tx1"/>
              </a:solidFill>
            </a:endParaRPr>
          </a:p>
        </p:txBody>
      </p:sp>
      <p:sp>
        <p:nvSpPr>
          <p:cNvPr id="13" name="ZoneTexte 12"/>
          <p:cNvSpPr txBox="1"/>
          <p:nvPr/>
        </p:nvSpPr>
        <p:spPr>
          <a:xfrm>
            <a:off x="3203848" y="3501008"/>
            <a:ext cx="2736304" cy="369332"/>
          </a:xfrm>
          <a:prstGeom prst="rect">
            <a:avLst/>
          </a:prstGeom>
          <a:noFill/>
        </p:spPr>
        <p:txBody>
          <a:bodyPr wrap="square" rtlCol="0">
            <a:spAutoFit/>
          </a:bodyPr>
          <a:lstStyle/>
          <a:p>
            <a:r>
              <a:rPr lang="fr-FR" dirty="0" smtClean="0"/>
              <a:t>Vend les vélos suivant :</a:t>
            </a:r>
          </a:p>
        </p:txBody>
      </p:sp>
      <p:sp>
        <p:nvSpPr>
          <p:cNvPr id="15" name="Rectangle 14"/>
          <p:cNvSpPr/>
          <p:nvPr/>
        </p:nvSpPr>
        <p:spPr>
          <a:xfrm>
            <a:off x="3275856" y="4077072"/>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XX plus </a:t>
            </a:r>
          </a:p>
          <a:p>
            <a:r>
              <a:rPr lang="fr-FR" dirty="0" smtClean="0">
                <a:solidFill>
                  <a:schemeClr val="tx1"/>
                </a:solidFill>
              </a:rPr>
              <a:t>	S’adapte à tous les terrains</a:t>
            </a:r>
            <a:endParaRPr lang="fr-FR" dirty="0">
              <a:solidFill>
                <a:schemeClr val="tx1"/>
              </a:solidFill>
            </a:endParaRPr>
          </a:p>
        </p:txBody>
      </p:sp>
      <p:pic>
        <p:nvPicPr>
          <p:cNvPr id="16" name="Picture 4" descr="C:\Users\FauconV\AppData\Local\Temp\Fichiers Internet temporaires\IE\3PQOMQPX\velo%20bois[1].jpg"/>
          <p:cNvPicPr>
            <a:picLocks noChangeAspect="1" noChangeArrowheads="1"/>
          </p:cNvPicPr>
          <p:nvPr/>
        </p:nvPicPr>
        <p:blipFill>
          <a:blip r:embed="rId3" cstate="print"/>
          <a:srcRect/>
          <a:stretch>
            <a:fillRect/>
          </a:stretch>
        </p:blipFill>
        <p:spPr bwMode="auto">
          <a:xfrm>
            <a:off x="3491880" y="4437112"/>
            <a:ext cx="374575" cy="405182"/>
          </a:xfrm>
          <a:prstGeom prst="rect">
            <a:avLst/>
          </a:prstGeom>
          <a:noFill/>
        </p:spPr>
      </p:pic>
      <p:sp>
        <p:nvSpPr>
          <p:cNvPr id="18" name="Rectangle 17"/>
          <p:cNvSpPr/>
          <p:nvPr/>
        </p:nvSpPr>
        <p:spPr>
          <a:xfrm>
            <a:off x="3275856" y="5229200"/>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a:t>
            </a:r>
            <a:r>
              <a:rPr lang="fr-FR" u="sng" dirty="0" err="1" smtClean="0">
                <a:solidFill>
                  <a:schemeClr val="tx1"/>
                </a:solidFill>
              </a:rPr>
              <a:t>small</a:t>
            </a:r>
            <a:endParaRPr lang="fr-FR" u="sng" dirty="0" smtClean="0">
              <a:solidFill>
                <a:schemeClr val="tx1"/>
              </a:solidFill>
            </a:endParaRPr>
          </a:p>
          <a:p>
            <a:r>
              <a:rPr lang="fr-FR" dirty="0" smtClean="0">
                <a:solidFill>
                  <a:schemeClr val="tx1"/>
                </a:solidFill>
              </a:rPr>
              <a:t>	Pour les enfants</a:t>
            </a:r>
            <a:endParaRPr lang="fr-FR" dirty="0">
              <a:solidFill>
                <a:schemeClr val="tx1"/>
              </a:solidFill>
            </a:endParaRPr>
          </a:p>
        </p:txBody>
      </p:sp>
      <p:pic>
        <p:nvPicPr>
          <p:cNvPr id="19" name="Picture 6" descr="C:\Users\FauconV\AppData\Local\Temp\Fichiers Internet temporaires\IE\IKSWSXNM\850px-Bicycle_diagram2-fr.svg[1].png"/>
          <p:cNvPicPr>
            <a:picLocks noChangeAspect="1" noChangeArrowheads="1"/>
          </p:cNvPicPr>
          <p:nvPr/>
        </p:nvPicPr>
        <p:blipFill>
          <a:blip r:embed="rId4" cstate="print"/>
          <a:srcRect/>
          <a:stretch>
            <a:fillRect/>
          </a:stretch>
        </p:blipFill>
        <p:spPr bwMode="auto">
          <a:xfrm>
            <a:off x="3275856" y="5517232"/>
            <a:ext cx="648072" cy="658044"/>
          </a:xfrm>
          <a:prstGeom prst="rect">
            <a:avLst/>
          </a:prstGeom>
          <a:noFill/>
        </p:spPr>
      </p:pic>
      <p:pic>
        <p:nvPicPr>
          <p:cNvPr id="20" name="Picture 3" descr="C:\Users\FauconV\AppData\Local\Temp\Fichiers Internet temporaires\IE\3WWVA1DA\world-physical-map[1].gif"/>
          <p:cNvPicPr>
            <a:picLocks noChangeAspect="1" noChangeArrowheads="1"/>
          </p:cNvPicPr>
          <p:nvPr/>
        </p:nvPicPr>
        <p:blipFill>
          <a:blip r:embed="rId5" cstate="print"/>
          <a:srcRect/>
          <a:stretch>
            <a:fillRect/>
          </a:stretch>
        </p:blipFill>
        <p:spPr bwMode="auto">
          <a:xfrm>
            <a:off x="6876256" y="2492896"/>
            <a:ext cx="1440160" cy="1037534"/>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7584" y="2492896"/>
            <a:ext cx="180020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 : mon premier site : page nos vélo</a:t>
            </a:r>
            <a:endParaRPr lang="fr-FR" sz="3000" dirty="0">
              <a:latin typeface="+mj-lt"/>
            </a:endParaRPr>
          </a:p>
        </p:txBody>
      </p:sp>
      <p:sp>
        <p:nvSpPr>
          <p:cNvPr id="5" name="Rectangle 4"/>
          <p:cNvSpPr/>
          <p:nvPr/>
        </p:nvSpPr>
        <p:spPr>
          <a:xfrm>
            <a:off x="683568" y="1556792"/>
            <a:ext cx="7704856" cy="8640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C:\Users\FauconV\AppData\Local\Temp\Fichiers Internet temporaires\IE\THZSQCPT\74180-le-velo-electrique-speedy-alu-batterie-lithium-polymeres-lipo-[1].jpg"/>
          <p:cNvPicPr>
            <a:picLocks noChangeAspect="1" noChangeArrowheads="1"/>
          </p:cNvPicPr>
          <p:nvPr/>
        </p:nvPicPr>
        <p:blipFill>
          <a:blip r:embed="rId2" cstate="print"/>
          <a:srcRect/>
          <a:stretch>
            <a:fillRect/>
          </a:stretch>
        </p:blipFill>
        <p:spPr bwMode="auto">
          <a:xfrm>
            <a:off x="827584" y="1628800"/>
            <a:ext cx="750421" cy="692696"/>
          </a:xfrm>
          <a:prstGeom prst="rect">
            <a:avLst/>
          </a:prstGeom>
          <a:noFill/>
        </p:spPr>
      </p:pic>
      <p:sp>
        <p:nvSpPr>
          <p:cNvPr id="8" name="ZoneTexte 7"/>
          <p:cNvSpPr txBox="1"/>
          <p:nvPr/>
        </p:nvSpPr>
        <p:spPr>
          <a:xfrm>
            <a:off x="1763688" y="1772816"/>
            <a:ext cx="4968552" cy="369332"/>
          </a:xfrm>
          <a:prstGeom prst="rect">
            <a:avLst/>
          </a:prstGeom>
          <a:noFill/>
        </p:spPr>
        <p:txBody>
          <a:bodyPr wrap="square" rtlCol="0">
            <a:spAutoFit/>
          </a:bodyPr>
          <a:lstStyle/>
          <a:p>
            <a:r>
              <a:rPr lang="fr-FR" dirty="0" smtClean="0"/>
              <a:t>Mon site de vélo : nos vélos</a:t>
            </a:r>
            <a:endParaRPr lang="fr-FR" dirty="0"/>
          </a:p>
        </p:txBody>
      </p:sp>
      <p:sp>
        <p:nvSpPr>
          <p:cNvPr id="10" name="Rectangle 9"/>
          <p:cNvSpPr/>
          <p:nvPr/>
        </p:nvSpPr>
        <p:spPr>
          <a:xfrm>
            <a:off x="683568" y="1556792"/>
            <a:ext cx="7704856" cy="48965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827584" y="2636912"/>
            <a:ext cx="1944216" cy="1754326"/>
          </a:xfrm>
          <a:prstGeom prst="rect">
            <a:avLst/>
          </a:prstGeom>
          <a:noFill/>
        </p:spPr>
        <p:txBody>
          <a:bodyPr wrap="square" rtlCol="0">
            <a:spAutoFit/>
          </a:bodyPr>
          <a:lstStyle/>
          <a:p>
            <a:pPr>
              <a:buFont typeface="Arial" pitchFamily="34" charset="0"/>
              <a:buChar char="•"/>
            </a:pPr>
            <a:r>
              <a:rPr lang="fr-FR" u="sng" dirty="0" smtClean="0"/>
              <a:t> Nos magasins</a:t>
            </a:r>
          </a:p>
          <a:p>
            <a:pPr>
              <a:buFont typeface="Arial" pitchFamily="34" charset="0"/>
              <a:buChar char="•"/>
            </a:pPr>
            <a:endParaRPr lang="fr-FR" u="sng" dirty="0" smtClean="0"/>
          </a:p>
          <a:p>
            <a:pPr>
              <a:buFont typeface="Arial" pitchFamily="34" charset="0"/>
              <a:buChar char="•"/>
            </a:pPr>
            <a:r>
              <a:rPr lang="fr-FR" u="sng" dirty="0" smtClean="0"/>
              <a:t>Nos Vélos</a:t>
            </a:r>
          </a:p>
          <a:p>
            <a:pPr lvl="1">
              <a:buFont typeface="Arial" pitchFamily="34" charset="0"/>
              <a:buChar char="•"/>
            </a:pPr>
            <a:r>
              <a:rPr lang="fr-FR" u="sng" dirty="0" smtClean="0"/>
              <a:t>VTT</a:t>
            </a:r>
          </a:p>
          <a:p>
            <a:pPr lvl="1">
              <a:buFont typeface="Arial" pitchFamily="34" charset="0"/>
              <a:buChar char="•"/>
            </a:pPr>
            <a:r>
              <a:rPr lang="fr-FR" u="sng" dirty="0" smtClean="0"/>
              <a:t>VTC</a:t>
            </a:r>
          </a:p>
          <a:p>
            <a:pPr lvl="1">
              <a:buFont typeface="Arial" pitchFamily="34" charset="0"/>
              <a:buChar char="•"/>
            </a:pPr>
            <a:r>
              <a:rPr lang="fr-FR" u="sng" dirty="0" smtClean="0"/>
              <a:t>Course</a:t>
            </a:r>
            <a:endParaRPr lang="fr-FR" u="sng" dirty="0"/>
          </a:p>
        </p:txBody>
      </p:sp>
      <p:sp>
        <p:nvSpPr>
          <p:cNvPr id="13" name="ZoneTexte 12"/>
          <p:cNvSpPr txBox="1"/>
          <p:nvPr/>
        </p:nvSpPr>
        <p:spPr>
          <a:xfrm>
            <a:off x="3275856" y="2564904"/>
            <a:ext cx="2736304" cy="369332"/>
          </a:xfrm>
          <a:prstGeom prst="rect">
            <a:avLst/>
          </a:prstGeom>
          <a:noFill/>
        </p:spPr>
        <p:txBody>
          <a:bodyPr wrap="square" rtlCol="0">
            <a:spAutoFit/>
          </a:bodyPr>
          <a:lstStyle/>
          <a:p>
            <a:r>
              <a:rPr lang="fr-FR" dirty="0" smtClean="0"/>
              <a:t>VTT :</a:t>
            </a:r>
          </a:p>
        </p:txBody>
      </p:sp>
      <p:sp>
        <p:nvSpPr>
          <p:cNvPr id="15" name="Rectangle 14"/>
          <p:cNvSpPr/>
          <p:nvPr/>
        </p:nvSpPr>
        <p:spPr>
          <a:xfrm>
            <a:off x="3347864" y="2996952"/>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XX plus </a:t>
            </a:r>
          </a:p>
          <a:p>
            <a:r>
              <a:rPr lang="fr-FR" dirty="0" smtClean="0">
                <a:solidFill>
                  <a:schemeClr val="tx1"/>
                </a:solidFill>
              </a:rPr>
              <a:t>	S’adapte à tous les terrains</a:t>
            </a:r>
            <a:endParaRPr lang="fr-FR" dirty="0">
              <a:solidFill>
                <a:schemeClr val="tx1"/>
              </a:solidFill>
            </a:endParaRPr>
          </a:p>
        </p:txBody>
      </p:sp>
      <p:pic>
        <p:nvPicPr>
          <p:cNvPr id="16" name="Picture 4" descr="C:\Users\FauconV\AppData\Local\Temp\Fichiers Internet temporaires\IE\3PQOMQPX\velo%20bois[1].jpg"/>
          <p:cNvPicPr>
            <a:picLocks noChangeAspect="1" noChangeArrowheads="1"/>
          </p:cNvPicPr>
          <p:nvPr/>
        </p:nvPicPr>
        <p:blipFill>
          <a:blip r:embed="rId3" cstate="print"/>
          <a:srcRect/>
          <a:stretch>
            <a:fillRect/>
          </a:stretch>
        </p:blipFill>
        <p:spPr bwMode="auto">
          <a:xfrm>
            <a:off x="3563888" y="3356992"/>
            <a:ext cx="374575" cy="405182"/>
          </a:xfrm>
          <a:prstGeom prst="rect">
            <a:avLst/>
          </a:prstGeom>
          <a:noFill/>
        </p:spPr>
      </p:pic>
      <p:sp>
        <p:nvSpPr>
          <p:cNvPr id="18" name="Rectangle 17"/>
          <p:cNvSpPr/>
          <p:nvPr/>
        </p:nvSpPr>
        <p:spPr>
          <a:xfrm>
            <a:off x="3347864" y="4005064"/>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a:t>
            </a:r>
            <a:r>
              <a:rPr lang="fr-FR" u="sng" dirty="0" err="1" smtClean="0">
                <a:solidFill>
                  <a:schemeClr val="tx1"/>
                </a:solidFill>
              </a:rPr>
              <a:t>small</a:t>
            </a:r>
            <a:endParaRPr lang="fr-FR" u="sng" dirty="0" smtClean="0">
              <a:solidFill>
                <a:schemeClr val="tx1"/>
              </a:solidFill>
            </a:endParaRPr>
          </a:p>
          <a:p>
            <a:r>
              <a:rPr lang="fr-FR" dirty="0" smtClean="0">
                <a:solidFill>
                  <a:schemeClr val="tx1"/>
                </a:solidFill>
              </a:rPr>
              <a:t>	Pour les enfants</a:t>
            </a:r>
            <a:endParaRPr lang="fr-FR" dirty="0">
              <a:solidFill>
                <a:schemeClr val="tx1"/>
              </a:solidFill>
            </a:endParaRPr>
          </a:p>
        </p:txBody>
      </p:sp>
      <p:pic>
        <p:nvPicPr>
          <p:cNvPr id="19" name="Picture 6" descr="C:\Users\FauconV\AppData\Local\Temp\Fichiers Internet temporaires\IE\IKSWSXNM\850px-Bicycle_diagram2-fr.svg[1].png"/>
          <p:cNvPicPr>
            <a:picLocks noChangeAspect="1" noChangeArrowheads="1"/>
          </p:cNvPicPr>
          <p:nvPr/>
        </p:nvPicPr>
        <p:blipFill>
          <a:blip r:embed="rId4" cstate="print"/>
          <a:srcRect/>
          <a:stretch>
            <a:fillRect/>
          </a:stretch>
        </p:blipFill>
        <p:spPr bwMode="auto">
          <a:xfrm>
            <a:off x="3419872" y="4221088"/>
            <a:ext cx="648072" cy="658044"/>
          </a:xfrm>
          <a:prstGeom prst="rect">
            <a:avLst/>
          </a:prstGeom>
          <a:noFill/>
        </p:spPr>
      </p:pic>
      <p:sp>
        <p:nvSpPr>
          <p:cNvPr id="20" name="ZoneTexte 19"/>
          <p:cNvSpPr txBox="1"/>
          <p:nvPr/>
        </p:nvSpPr>
        <p:spPr>
          <a:xfrm>
            <a:off x="3275856" y="5013176"/>
            <a:ext cx="2736304" cy="369332"/>
          </a:xfrm>
          <a:prstGeom prst="rect">
            <a:avLst/>
          </a:prstGeom>
          <a:noFill/>
        </p:spPr>
        <p:txBody>
          <a:bodyPr wrap="square" rtlCol="0">
            <a:spAutoFit/>
          </a:bodyPr>
          <a:lstStyle/>
          <a:p>
            <a:r>
              <a:rPr lang="fr-FR" dirty="0" smtClean="0"/>
              <a:t>VTC :</a:t>
            </a:r>
          </a:p>
        </p:txBody>
      </p:sp>
      <p:sp>
        <p:nvSpPr>
          <p:cNvPr id="21" name="Rectangle 20"/>
          <p:cNvSpPr/>
          <p:nvPr/>
        </p:nvSpPr>
        <p:spPr>
          <a:xfrm>
            <a:off x="3347864" y="5445224"/>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The beauty</a:t>
            </a:r>
          </a:p>
          <a:p>
            <a:r>
              <a:rPr lang="fr-FR" dirty="0" smtClean="0">
                <a:solidFill>
                  <a:schemeClr val="tx1"/>
                </a:solidFill>
              </a:rPr>
              <a:t>	excellente finitions</a:t>
            </a:r>
            <a:endParaRPr lang="fr-FR" dirty="0">
              <a:solidFill>
                <a:schemeClr val="tx1"/>
              </a:solidFill>
            </a:endParaRPr>
          </a:p>
        </p:txBody>
      </p:sp>
      <p:pic>
        <p:nvPicPr>
          <p:cNvPr id="22" name="Picture 5" descr="C:\Users\FauconV\AppData\Local\Temp\Fichiers Internet temporaires\IE\THZSQCPT\220px-Delivery_Bike,_Parkend[1].jpg"/>
          <p:cNvPicPr>
            <a:picLocks noChangeAspect="1" noChangeArrowheads="1"/>
          </p:cNvPicPr>
          <p:nvPr/>
        </p:nvPicPr>
        <p:blipFill>
          <a:blip r:embed="rId5" cstate="print"/>
          <a:srcRect/>
          <a:stretch>
            <a:fillRect/>
          </a:stretch>
        </p:blipFill>
        <p:spPr bwMode="auto">
          <a:xfrm>
            <a:off x="3563888" y="5805264"/>
            <a:ext cx="360040" cy="36804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404664"/>
            <a:ext cx="8244408" cy="708688"/>
          </a:xfrm>
        </p:spPr>
        <p:txBody>
          <a:bodyPr>
            <a:noAutofit/>
          </a:bodyPr>
          <a:lstStyle/>
          <a:p>
            <a:r>
              <a:rPr lang="fr-FR" sz="3000" dirty="0" smtClean="0"/>
              <a:t>Introduction : Les CMS  et Framework PHP</a:t>
            </a:r>
            <a:endParaRPr lang="fr-FR" sz="3000" dirty="0"/>
          </a:p>
        </p:txBody>
      </p:sp>
      <p:sp>
        <p:nvSpPr>
          <p:cNvPr id="3" name="Espace réservé du contenu 2"/>
          <p:cNvSpPr>
            <a:spLocks noGrp="1"/>
          </p:cNvSpPr>
          <p:nvPr>
            <p:ph idx="1"/>
          </p:nvPr>
        </p:nvSpPr>
        <p:spPr>
          <a:xfrm>
            <a:off x="179512" y="1628800"/>
            <a:ext cx="4104456" cy="4968552"/>
          </a:xfr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fr-FR" dirty="0" smtClean="0">
                <a:latin typeface="+mj-lt"/>
              </a:rPr>
              <a:t>Framework</a:t>
            </a:r>
          </a:p>
          <a:p>
            <a:endParaRPr lang="fr-FR" dirty="0" smtClean="0">
              <a:latin typeface="+mj-lt"/>
            </a:endParaRPr>
          </a:p>
          <a:p>
            <a:pPr lvl="1"/>
            <a:r>
              <a:rPr lang="fr-FR" sz="1800" dirty="0" smtClean="0">
                <a:latin typeface="+mj-lt"/>
              </a:rPr>
              <a:t>Zend </a:t>
            </a:r>
            <a:r>
              <a:rPr lang="fr-FR" sz="1800" dirty="0" err="1" smtClean="0">
                <a:latin typeface="+mj-lt"/>
              </a:rPr>
              <a:t>framework</a:t>
            </a:r>
            <a:endParaRPr lang="fr-FR" sz="1800" dirty="0" smtClean="0">
              <a:latin typeface="+mj-lt"/>
            </a:endParaRPr>
          </a:p>
          <a:p>
            <a:pPr lvl="1"/>
            <a:endParaRPr lang="fr-FR" sz="1800" dirty="0" smtClean="0">
              <a:latin typeface="+mj-lt"/>
            </a:endParaRPr>
          </a:p>
          <a:p>
            <a:pPr lvl="1"/>
            <a:r>
              <a:rPr lang="fr-FR" sz="1800" dirty="0" smtClean="0">
                <a:latin typeface="+mj-lt"/>
              </a:rPr>
              <a:t>PEAR</a:t>
            </a:r>
          </a:p>
          <a:p>
            <a:pPr lvl="1"/>
            <a:endParaRPr lang="fr-FR" sz="1800" dirty="0" smtClean="0">
              <a:latin typeface="+mj-lt"/>
            </a:endParaRPr>
          </a:p>
          <a:p>
            <a:pPr lvl="1"/>
            <a:r>
              <a:rPr lang="fr-FR" sz="1800" dirty="0" err="1" smtClean="0">
                <a:latin typeface="+mj-lt"/>
              </a:rPr>
              <a:t>Laravel</a:t>
            </a:r>
            <a:endParaRPr lang="fr-FR" sz="1800" dirty="0" smtClean="0">
              <a:latin typeface="+mj-lt"/>
            </a:endParaRPr>
          </a:p>
          <a:p>
            <a:pPr lvl="1"/>
            <a:endParaRPr lang="fr-FR" sz="1800" dirty="0" smtClean="0">
              <a:latin typeface="+mj-lt"/>
            </a:endParaRPr>
          </a:p>
          <a:p>
            <a:pPr lvl="1"/>
            <a:r>
              <a:rPr lang="fr-FR" sz="1800" dirty="0" smtClean="0">
                <a:latin typeface="+mj-lt"/>
              </a:rPr>
              <a:t>Symfony 2</a:t>
            </a:r>
          </a:p>
          <a:p>
            <a:pPr lvl="1"/>
            <a:endParaRPr lang="fr-FR" sz="1800" dirty="0" smtClean="0">
              <a:latin typeface="+mj-lt"/>
            </a:endParaRPr>
          </a:p>
          <a:p>
            <a:pPr lvl="1"/>
            <a:r>
              <a:rPr lang="fr-FR" sz="1800" dirty="0" err="1" smtClean="0">
                <a:latin typeface="+mj-lt"/>
              </a:rPr>
              <a:t>cakePHP</a:t>
            </a:r>
            <a:endParaRPr lang="fr-FR" sz="1800" dirty="0" smtClean="0">
              <a:latin typeface="+mj-lt"/>
            </a:endParaRPr>
          </a:p>
          <a:p>
            <a:endParaRPr lang="fr-FR" dirty="0" smtClean="0">
              <a:latin typeface="+mj-lt"/>
            </a:endParaRPr>
          </a:p>
        </p:txBody>
      </p:sp>
      <p:sp>
        <p:nvSpPr>
          <p:cNvPr id="4" name="Espace réservé du contenu 2"/>
          <p:cNvSpPr txBox="1">
            <a:spLocks/>
          </p:cNvSpPr>
          <p:nvPr/>
        </p:nvSpPr>
        <p:spPr>
          <a:xfrm>
            <a:off x="4572000" y="1628800"/>
            <a:ext cx="4392488" cy="4968552"/>
          </a:xfrm>
          <a:prstGeom prst="rect">
            <a:avLst/>
          </a:prstGeom>
          <a:solidFill>
            <a:schemeClr val="bg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fr-FR" sz="2600" b="0" i="0" u="none" strike="noStrike" kern="1200" cap="none" spc="0" normalizeH="0" baseline="0" noProof="0" dirty="0" smtClean="0">
                <a:ln>
                  <a:noFill/>
                </a:ln>
                <a:solidFill>
                  <a:schemeClr val="tx1"/>
                </a:solidFill>
                <a:effectLst/>
                <a:uLnTx/>
                <a:uFillTx/>
                <a:latin typeface="+mj-lt"/>
                <a:ea typeface="+mn-ea"/>
                <a:cs typeface="+mn-cs"/>
              </a:rPr>
              <a:t>CMS</a:t>
            </a:r>
            <a:endParaRPr lang="fr-FR" sz="2600" dirty="0" smtClean="0">
              <a:latin typeface="+mj-lt"/>
            </a:endParaRPr>
          </a:p>
          <a:p>
            <a:pPr marL="731520" lvl="1" indent="-274320">
              <a:spcBef>
                <a:spcPct val="20000"/>
              </a:spcBef>
              <a:buClr>
                <a:schemeClr val="accent3"/>
              </a:buClr>
              <a:buSzPct val="95000"/>
              <a:buFont typeface="Wingdings 2"/>
              <a:buChar char=""/>
            </a:pPr>
            <a:r>
              <a:rPr kumimoji="0" lang="fr-FR" sz="1500" b="0" i="0" u="none" strike="noStrike" kern="1200" cap="none" spc="0" normalizeH="0" baseline="0" noProof="0" dirty="0" err="1" smtClean="0">
                <a:ln>
                  <a:noFill/>
                </a:ln>
                <a:solidFill>
                  <a:schemeClr val="tx1"/>
                </a:solidFill>
                <a:effectLst/>
                <a:uLnTx/>
                <a:uFillTx/>
                <a:latin typeface="+mj-lt"/>
                <a:ea typeface="+mn-ea"/>
                <a:cs typeface="+mn-cs"/>
              </a:rPr>
              <a:t>Wordpress</a:t>
            </a:r>
            <a:endParaRPr kumimoji="0" lang="fr-FR" sz="1500" b="0" i="0" u="none" strike="noStrike" kern="1200" cap="none" spc="0" normalizeH="0" baseline="0" noProof="0" dirty="0" smtClean="0">
              <a:ln>
                <a:noFill/>
              </a:ln>
              <a:solidFill>
                <a:schemeClr val="tx1"/>
              </a:solidFill>
              <a:effectLst/>
              <a:uLnTx/>
              <a:uFillTx/>
              <a:latin typeface="+mj-lt"/>
              <a:ea typeface="+mn-ea"/>
              <a:cs typeface="+mn-cs"/>
            </a:endParaRPr>
          </a:p>
          <a:p>
            <a:pPr marL="731520" lvl="1" indent="-274320">
              <a:spcBef>
                <a:spcPct val="20000"/>
              </a:spcBef>
              <a:buClr>
                <a:schemeClr val="accent3"/>
              </a:buClr>
              <a:buSzPct val="95000"/>
              <a:buFont typeface="Wingdings 2"/>
              <a:buChar char=""/>
            </a:pPr>
            <a:r>
              <a:rPr lang="fr-FR" sz="1500" dirty="0" smtClean="0">
                <a:latin typeface="+mj-lt"/>
              </a:rPr>
              <a:t>Joomla</a:t>
            </a:r>
          </a:p>
          <a:p>
            <a:pPr marL="731520" lvl="1" indent="-274320">
              <a:spcBef>
                <a:spcPct val="20000"/>
              </a:spcBef>
              <a:buClr>
                <a:schemeClr val="accent3"/>
              </a:buClr>
              <a:buSzPct val="95000"/>
              <a:buFont typeface="Wingdings 2"/>
              <a:buChar char=""/>
            </a:pPr>
            <a:r>
              <a:rPr kumimoji="0" lang="fr-FR" sz="1500" b="0" i="0" u="none" strike="noStrike" kern="1200" cap="none" spc="0" normalizeH="0" baseline="0" noProof="0" dirty="0" smtClean="0">
                <a:ln>
                  <a:noFill/>
                </a:ln>
                <a:solidFill>
                  <a:schemeClr val="tx1"/>
                </a:solidFill>
                <a:effectLst/>
                <a:uLnTx/>
                <a:uFillTx/>
                <a:latin typeface="+mj-lt"/>
                <a:ea typeface="+mn-ea"/>
                <a:cs typeface="+mn-cs"/>
              </a:rPr>
              <a:t>Drupal</a:t>
            </a:r>
          </a:p>
          <a:p>
            <a:pPr marL="731520" lvl="1" indent="-274320">
              <a:spcBef>
                <a:spcPct val="20000"/>
              </a:spcBef>
              <a:buClr>
                <a:schemeClr val="accent3"/>
              </a:buClr>
              <a:buSzPct val="95000"/>
              <a:buFont typeface="Wingdings 2"/>
              <a:buChar char=""/>
            </a:pPr>
            <a:r>
              <a:rPr lang="fr-FR" sz="1500" dirty="0" smtClean="0">
                <a:latin typeface="+mj-lt"/>
              </a:rPr>
              <a:t>Typo3</a:t>
            </a:r>
          </a:p>
          <a:p>
            <a:pPr marL="731520" lvl="1" indent="-274320">
              <a:spcBef>
                <a:spcPct val="20000"/>
              </a:spcBef>
              <a:buClr>
                <a:schemeClr val="accent3"/>
              </a:buClr>
              <a:buSzPct val="95000"/>
              <a:buFont typeface="Wingdings 2"/>
              <a:buChar char=""/>
            </a:pPr>
            <a:r>
              <a:rPr kumimoji="0" lang="fr-FR" sz="1500" b="0" i="0" u="none" strike="noStrike" kern="1200" cap="none" spc="0" normalizeH="0" baseline="0" noProof="0" dirty="0" smtClean="0">
                <a:ln>
                  <a:noFill/>
                </a:ln>
                <a:solidFill>
                  <a:schemeClr val="tx1"/>
                </a:solidFill>
                <a:effectLst/>
                <a:uLnTx/>
                <a:uFillTx/>
                <a:latin typeface="+mj-lt"/>
                <a:ea typeface="+mn-ea"/>
                <a:cs typeface="+mn-cs"/>
              </a:rPr>
              <a:t>SPIP</a:t>
            </a:r>
          </a:p>
          <a:p>
            <a:pPr marL="731520" lvl="1" indent="-274320">
              <a:spcBef>
                <a:spcPct val="20000"/>
              </a:spcBef>
              <a:buClr>
                <a:schemeClr val="accent3"/>
              </a:buClr>
              <a:buSzPct val="95000"/>
              <a:buFont typeface="Wingdings 2"/>
              <a:buChar char=""/>
            </a:pPr>
            <a:endParaRPr lang="fr-FR" sz="1500" dirty="0" smtClean="0">
              <a:latin typeface="+mj-lt"/>
            </a:endParaRPr>
          </a:p>
          <a:p>
            <a:pPr marL="274320" indent="-274320">
              <a:spcBef>
                <a:spcPct val="20000"/>
              </a:spcBef>
              <a:buClr>
                <a:schemeClr val="accent3"/>
              </a:buClr>
              <a:buSzPct val="95000"/>
              <a:buFont typeface="Wingdings 2"/>
              <a:buChar char=""/>
            </a:pPr>
            <a:r>
              <a:rPr kumimoji="0" lang="fr-FR" sz="2600" b="0" u="none" strike="noStrike" kern="1200" cap="none" spc="0" normalizeH="0" baseline="0" noProof="0" dirty="0" smtClean="0">
                <a:ln>
                  <a:noFill/>
                </a:ln>
                <a:solidFill>
                  <a:schemeClr val="tx1"/>
                </a:solidFill>
                <a:effectLst/>
                <a:uLnTx/>
                <a:uFillTx/>
                <a:latin typeface="+mj-lt"/>
                <a:ea typeface="+mn-ea"/>
                <a:cs typeface="+mn-cs"/>
              </a:rPr>
              <a:t>CMS e-commerce</a:t>
            </a:r>
          </a:p>
          <a:p>
            <a:pPr marL="731520" lvl="1" indent="-274320">
              <a:spcBef>
                <a:spcPct val="20000"/>
              </a:spcBef>
              <a:buClr>
                <a:schemeClr val="accent3"/>
              </a:buClr>
              <a:buSzPct val="95000"/>
              <a:buFont typeface="Wingdings 2"/>
              <a:buChar char=""/>
            </a:pPr>
            <a:r>
              <a:rPr lang="fr-FR" sz="1500" dirty="0" smtClean="0">
                <a:latin typeface="+mj-lt"/>
              </a:rPr>
              <a:t>Magento</a:t>
            </a:r>
          </a:p>
          <a:p>
            <a:pPr marL="731520" lvl="1" indent="-274320">
              <a:spcBef>
                <a:spcPct val="20000"/>
              </a:spcBef>
              <a:buClr>
                <a:schemeClr val="accent3"/>
              </a:buClr>
              <a:buSzPct val="95000"/>
              <a:buFont typeface="Wingdings 2"/>
              <a:buChar char=""/>
            </a:pPr>
            <a:r>
              <a:rPr kumimoji="0" lang="fr-FR" sz="1500" b="0" i="0" u="none" strike="noStrike" kern="1200" cap="none" spc="0" normalizeH="0" baseline="0" noProof="0" dirty="0" err="1" smtClean="0">
                <a:ln>
                  <a:noFill/>
                </a:ln>
                <a:solidFill>
                  <a:schemeClr val="tx1"/>
                </a:solidFill>
                <a:effectLst/>
                <a:uLnTx/>
                <a:uFillTx/>
                <a:latin typeface="+mj-lt"/>
                <a:ea typeface="+mn-ea"/>
                <a:cs typeface="+mn-cs"/>
              </a:rPr>
              <a:t>Prestashop</a:t>
            </a:r>
            <a:endParaRPr kumimoji="0" lang="fr-FR" sz="1500" b="0" i="0" u="none" strike="noStrike" kern="1200" cap="none" spc="0" normalizeH="0" baseline="0" noProof="0" dirty="0" smtClean="0">
              <a:ln>
                <a:noFill/>
              </a:ln>
              <a:solidFill>
                <a:schemeClr val="tx1"/>
              </a:solidFill>
              <a:effectLst/>
              <a:uLnTx/>
              <a:uFillTx/>
              <a:latin typeface="+mj-lt"/>
              <a:ea typeface="+mn-ea"/>
              <a:cs typeface="+mn-cs"/>
            </a:endParaRPr>
          </a:p>
          <a:p>
            <a:pPr marL="731520" lvl="1" indent="-274320">
              <a:spcBef>
                <a:spcPct val="20000"/>
              </a:spcBef>
              <a:buClr>
                <a:schemeClr val="accent3"/>
              </a:buClr>
              <a:buSzPct val="95000"/>
              <a:buFont typeface="Wingdings 2"/>
              <a:buChar char=""/>
            </a:pPr>
            <a:r>
              <a:rPr lang="fr-FR" sz="1500" dirty="0" smtClean="0">
                <a:latin typeface="+mj-lt"/>
              </a:rPr>
              <a:t>Drupal </a:t>
            </a:r>
            <a:r>
              <a:rPr lang="fr-FR" sz="1500" dirty="0" err="1" smtClean="0">
                <a:latin typeface="+mj-lt"/>
              </a:rPr>
              <a:t>Ubercart</a:t>
            </a:r>
            <a:endParaRPr kumimoji="0" lang="fr-FR" sz="1500" b="0" i="0" u="none" strike="noStrike" kern="1200" cap="none" spc="0" normalizeH="0" baseline="0" noProof="0" dirty="0" smtClean="0">
              <a:ln>
                <a:noFill/>
              </a:ln>
              <a:solidFill>
                <a:schemeClr val="tx1"/>
              </a:solidFill>
              <a:effectLst/>
              <a:uLnTx/>
              <a:uFillTx/>
              <a:latin typeface="+mj-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7584" y="2492896"/>
            <a:ext cx="180020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 : mon premier site : page VTT</a:t>
            </a:r>
            <a:endParaRPr lang="fr-FR" sz="3000" dirty="0">
              <a:latin typeface="+mj-lt"/>
            </a:endParaRPr>
          </a:p>
        </p:txBody>
      </p:sp>
      <p:sp>
        <p:nvSpPr>
          <p:cNvPr id="5" name="Rectangle 4"/>
          <p:cNvSpPr/>
          <p:nvPr/>
        </p:nvSpPr>
        <p:spPr>
          <a:xfrm>
            <a:off x="683568" y="1556792"/>
            <a:ext cx="7704856" cy="8640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C:\Users\FauconV\AppData\Local\Temp\Fichiers Internet temporaires\IE\THZSQCPT\74180-le-velo-electrique-speedy-alu-batterie-lithium-polymeres-lipo-[1].jpg"/>
          <p:cNvPicPr>
            <a:picLocks noChangeAspect="1" noChangeArrowheads="1"/>
          </p:cNvPicPr>
          <p:nvPr/>
        </p:nvPicPr>
        <p:blipFill>
          <a:blip r:embed="rId2" cstate="print"/>
          <a:srcRect/>
          <a:stretch>
            <a:fillRect/>
          </a:stretch>
        </p:blipFill>
        <p:spPr bwMode="auto">
          <a:xfrm>
            <a:off x="827584" y="1628800"/>
            <a:ext cx="750421" cy="692696"/>
          </a:xfrm>
          <a:prstGeom prst="rect">
            <a:avLst/>
          </a:prstGeom>
          <a:noFill/>
        </p:spPr>
      </p:pic>
      <p:sp>
        <p:nvSpPr>
          <p:cNvPr id="8" name="ZoneTexte 7"/>
          <p:cNvSpPr txBox="1"/>
          <p:nvPr/>
        </p:nvSpPr>
        <p:spPr>
          <a:xfrm>
            <a:off x="1763688" y="1772816"/>
            <a:ext cx="4968552" cy="369332"/>
          </a:xfrm>
          <a:prstGeom prst="rect">
            <a:avLst/>
          </a:prstGeom>
          <a:noFill/>
        </p:spPr>
        <p:txBody>
          <a:bodyPr wrap="square" rtlCol="0">
            <a:spAutoFit/>
          </a:bodyPr>
          <a:lstStyle/>
          <a:p>
            <a:r>
              <a:rPr lang="fr-FR" dirty="0" smtClean="0"/>
              <a:t>Mon site de vélo : nos VTT</a:t>
            </a:r>
            <a:endParaRPr lang="fr-FR" dirty="0"/>
          </a:p>
        </p:txBody>
      </p:sp>
      <p:sp>
        <p:nvSpPr>
          <p:cNvPr id="10" name="Rectangle 9"/>
          <p:cNvSpPr/>
          <p:nvPr/>
        </p:nvSpPr>
        <p:spPr>
          <a:xfrm>
            <a:off x="683568" y="1556792"/>
            <a:ext cx="7704856" cy="48965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827584" y="2636912"/>
            <a:ext cx="1944216" cy="1754326"/>
          </a:xfrm>
          <a:prstGeom prst="rect">
            <a:avLst/>
          </a:prstGeom>
          <a:noFill/>
        </p:spPr>
        <p:txBody>
          <a:bodyPr wrap="square" rtlCol="0">
            <a:spAutoFit/>
          </a:bodyPr>
          <a:lstStyle/>
          <a:p>
            <a:pPr>
              <a:buFont typeface="Arial" pitchFamily="34" charset="0"/>
              <a:buChar char="•"/>
            </a:pPr>
            <a:r>
              <a:rPr lang="fr-FR" u="sng" dirty="0" smtClean="0"/>
              <a:t> Nos magasins</a:t>
            </a:r>
          </a:p>
          <a:p>
            <a:pPr>
              <a:buFont typeface="Arial" pitchFamily="34" charset="0"/>
              <a:buChar char="•"/>
            </a:pPr>
            <a:endParaRPr lang="fr-FR" u="sng" dirty="0" smtClean="0"/>
          </a:p>
          <a:p>
            <a:pPr>
              <a:buFont typeface="Arial" pitchFamily="34" charset="0"/>
              <a:buChar char="•"/>
            </a:pPr>
            <a:r>
              <a:rPr lang="fr-FR" u="sng" dirty="0" smtClean="0"/>
              <a:t>Nos Vélos</a:t>
            </a:r>
          </a:p>
          <a:p>
            <a:pPr lvl="1">
              <a:buFont typeface="Arial" pitchFamily="34" charset="0"/>
              <a:buChar char="•"/>
            </a:pPr>
            <a:r>
              <a:rPr lang="fr-FR" u="sng" dirty="0" smtClean="0"/>
              <a:t>VTT</a:t>
            </a:r>
          </a:p>
          <a:p>
            <a:pPr lvl="1">
              <a:buFont typeface="Arial" pitchFamily="34" charset="0"/>
              <a:buChar char="•"/>
            </a:pPr>
            <a:r>
              <a:rPr lang="fr-FR" u="sng" dirty="0" smtClean="0"/>
              <a:t>VTC</a:t>
            </a:r>
          </a:p>
          <a:p>
            <a:pPr lvl="1">
              <a:buFont typeface="Arial" pitchFamily="34" charset="0"/>
              <a:buChar char="•"/>
            </a:pPr>
            <a:r>
              <a:rPr lang="fr-FR" u="sng" dirty="0" smtClean="0"/>
              <a:t>Course</a:t>
            </a:r>
            <a:endParaRPr lang="fr-FR" u="sng" dirty="0"/>
          </a:p>
        </p:txBody>
      </p:sp>
      <p:sp>
        <p:nvSpPr>
          <p:cNvPr id="15" name="Rectangle 14"/>
          <p:cNvSpPr/>
          <p:nvPr/>
        </p:nvSpPr>
        <p:spPr>
          <a:xfrm>
            <a:off x="3347864" y="2996952"/>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XX plus </a:t>
            </a:r>
          </a:p>
          <a:p>
            <a:r>
              <a:rPr lang="fr-FR" dirty="0" smtClean="0">
                <a:solidFill>
                  <a:schemeClr val="tx1"/>
                </a:solidFill>
              </a:rPr>
              <a:t>	S’adapte à tous les terrains</a:t>
            </a:r>
            <a:endParaRPr lang="fr-FR" dirty="0">
              <a:solidFill>
                <a:schemeClr val="tx1"/>
              </a:solidFill>
            </a:endParaRPr>
          </a:p>
        </p:txBody>
      </p:sp>
      <p:pic>
        <p:nvPicPr>
          <p:cNvPr id="16" name="Picture 4" descr="C:\Users\FauconV\AppData\Local\Temp\Fichiers Internet temporaires\IE\3PQOMQPX\velo%20bois[1].jpg"/>
          <p:cNvPicPr>
            <a:picLocks noChangeAspect="1" noChangeArrowheads="1"/>
          </p:cNvPicPr>
          <p:nvPr/>
        </p:nvPicPr>
        <p:blipFill>
          <a:blip r:embed="rId3" cstate="print"/>
          <a:srcRect/>
          <a:stretch>
            <a:fillRect/>
          </a:stretch>
        </p:blipFill>
        <p:spPr bwMode="auto">
          <a:xfrm>
            <a:off x="3563888" y="3356992"/>
            <a:ext cx="374575" cy="405182"/>
          </a:xfrm>
          <a:prstGeom prst="rect">
            <a:avLst/>
          </a:prstGeom>
          <a:noFill/>
        </p:spPr>
      </p:pic>
      <p:sp>
        <p:nvSpPr>
          <p:cNvPr id="18" name="Rectangle 17"/>
          <p:cNvSpPr/>
          <p:nvPr/>
        </p:nvSpPr>
        <p:spPr>
          <a:xfrm>
            <a:off x="3347864" y="4005064"/>
            <a:ext cx="496855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a:t>
            </a:r>
            <a:r>
              <a:rPr lang="fr-FR" u="sng" dirty="0" err="1" smtClean="0">
                <a:solidFill>
                  <a:schemeClr val="tx1"/>
                </a:solidFill>
              </a:rPr>
              <a:t>small</a:t>
            </a:r>
            <a:endParaRPr lang="fr-FR" u="sng" dirty="0" smtClean="0">
              <a:solidFill>
                <a:schemeClr val="tx1"/>
              </a:solidFill>
            </a:endParaRPr>
          </a:p>
          <a:p>
            <a:r>
              <a:rPr lang="fr-FR" dirty="0" smtClean="0">
                <a:solidFill>
                  <a:schemeClr val="tx1"/>
                </a:solidFill>
              </a:rPr>
              <a:t>	Pour les enfants</a:t>
            </a:r>
            <a:endParaRPr lang="fr-FR" dirty="0">
              <a:solidFill>
                <a:schemeClr val="tx1"/>
              </a:solidFill>
            </a:endParaRPr>
          </a:p>
        </p:txBody>
      </p:sp>
      <p:pic>
        <p:nvPicPr>
          <p:cNvPr id="19" name="Picture 6" descr="C:\Users\FauconV\AppData\Local\Temp\Fichiers Internet temporaires\IE\IKSWSXNM\850px-Bicycle_diagram2-fr.svg[1].png"/>
          <p:cNvPicPr>
            <a:picLocks noChangeAspect="1" noChangeArrowheads="1"/>
          </p:cNvPicPr>
          <p:nvPr/>
        </p:nvPicPr>
        <p:blipFill>
          <a:blip r:embed="rId4" cstate="print"/>
          <a:srcRect/>
          <a:stretch>
            <a:fillRect/>
          </a:stretch>
        </p:blipFill>
        <p:spPr bwMode="auto">
          <a:xfrm>
            <a:off x="3419872" y="4221088"/>
            <a:ext cx="648072" cy="658044"/>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7584" y="2492896"/>
            <a:ext cx="180020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27584" y="260648"/>
            <a:ext cx="8229600" cy="852704"/>
          </a:xfrm>
        </p:spPr>
        <p:txBody>
          <a:bodyPr>
            <a:noAutofit/>
          </a:bodyPr>
          <a:lstStyle/>
          <a:p>
            <a:r>
              <a:rPr lang="fr-FR" sz="3000" dirty="0" smtClean="0">
                <a:latin typeface="+mj-lt"/>
              </a:rPr>
              <a:t>TP : mon premier site : page un vélo</a:t>
            </a:r>
            <a:endParaRPr lang="fr-FR" sz="3000" dirty="0">
              <a:latin typeface="+mj-lt"/>
            </a:endParaRPr>
          </a:p>
        </p:txBody>
      </p:sp>
      <p:sp>
        <p:nvSpPr>
          <p:cNvPr id="5" name="Rectangle 4"/>
          <p:cNvSpPr/>
          <p:nvPr/>
        </p:nvSpPr>
        <p:spPr>
          <a:xfrm>
            <a:off x="683568" y="1556792"/>
            <a:ext cx="7704856" cy="86409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C:\Users\FauconV\AppData\Local\Temp\Fichiers Internet temporaires\IE\THZSQCPT\74180-le-velo-electrique-speedy-alu-batterie-lithium-polymeres-lipo-[1].jpg"/>
          <p:cNvPicPr>
            <a:picLocks noChangeAspect="1" noChangeArrowheads="1"/>
          </p:cNvPicPr>
          <p:nvPr/>
        </p:nvPicPr>
        <p:blipFill>
          <a:blip r:embed="rId2" cstate="print"/>
          <a:srcRect/>
          <a:stretch>
            <a:fillRect/>
          </a:stretch>
        </p:blipFill>
        <p:spPr bwMode="auto">
          <a:xfrm>
            <a:off x="827584" y="1628800"/>
            <a:ext cx="750421" cy="692696"/>
          </a:xfrm>
          <a:prstGeom prst="rect">
            <a:avLst/>
          </a:prstGeom>
          <a:noFill/>
        </p:spPr>
      </p:pic>
      <p:sp>
        <p:nvSpPr>
          <p:cNvPr id="8" name="ZoneTexte 7"/>
          <p:cNvSpPr txBox="1"/>
          <p:nvPr/>
        </p:nvSpPr>
        <p:spPr>
          <a:xfrm>
            <a:off x="1763688" y="1772816"/>
            <a:ext cx="4968552" cy="369332"/>
          </a:xfrm>
          <a:prstGeom prst="rect">
            <a:avLst/>
          </a:prstGeom>
          <a:noFill/>
        </p:spPr>
        <p:txBody>
          <a:bodyPr wrap="square" rtlCol="0">
            <a:spAutoFit/>
          </a:bodyPr>
          <a:lstStyle/>
          <a:p>
            <a:r>
              <a:rPr lang="fr-FR" dirty="0" smtClean="0"/>
              <a:t>Mon site de vélo : Le XX plus</a:t>
            </a:r>
            <a:endParaRPr lang="fr-FR" dirty="0"/>
          </a:p>
        </p:txBody>
      </p:sp>
      <p:sp>
        <p:nvSpPr>
          <p:cNvPr id="10" name="Rectangle 9"/>
          <p:cNvSpPr/>
          <p:nvPr/>
        </p:nvSpPr>
        <p:spPr>
          <a:xfrm>
            <a:off x="683568" y="1556792"/>
            <a:ext cx="7704856" cy="48965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827584" y="2636912"/>
            <a:ext cx="1944216" cy="1754326"/>
          </a:xfrm>
          <a:prstGeom prst="rect">
            <a:avLst/>
          </a:prstGeom>
          <a:noFill/>
        </p:spPr>
        <p:txBody>
          <a:bodyPr wrap="square" rtlCol="0">
            <a:spAutoFit/>
          </a:bodyPr>
          <a:lstStyle/>
          <a:p>
            <a:pPr>
              <a:buFont typeface="Arial" pitchFamily="34" charset="0"/>
              <a:buChar char="•"/>
            </a:pPr>
            <a:r>
              <a:rPr lang="fr-FR" u="sng" dirty="0" smtClean="0"/>
              <a:t> Nos magasins</a:t>
            </a:r>
          </a:p>
          <a:p>
            <a:pPr>
              <a:buFont typeface="Arial" pitchFamily="34" charset="0"/>
              <a:buChar char="•"/>
            </a:pPr>
            <a:endParaRPr lang="fr-FR" u="sng" dirty="0" smtClean="0"/>
          </a:p>
          <a:p>
            <a:pPr>
              <a:buFont typeface="Arial" pitchFamily="34" charset="0"/>
              <a:buChar char="•"/>
            </a:pPr>
            <a:r>
              <a:rPr lang="fr-FR" u="sng" dirty="0" smtClean="0"/>
              <a:t>Nos Vélos</a:t>
            </a:r>
          </a:p>
          <a:p>
            <a:pPr lvl="1">
              <a:buFont typeface="Arial" pitchFamily="34" charset="0"/>
              <a:buChar char="•"/>
            </a:pPr>
            <a:r>
              <a:rPr lang="fr-FR" u="sng" dirty="0" smtClean="0"/>
              <a:t>VTT</a:t>
            </a:r>
          </a:p>
          <a:p>
            <a:pPr lvl="1">
              <a:buFont typeface="Arial" pitchFamily="34" charset="0"/>
              <a:buChar char="•"/>
            </a:pPr>
            <a:r>
              <a:rPr lang="fr-FR" u="sng" dirty="0" smtClean="0"/>
              <a:t>VTC</a:t>
            </a:r>
          </a:p>
          <a:p>
            <a:pPr lvl="1">
              <a:buFont typeface="Arial" pitchFamily="34" charset="0"/>
              <a:buChar char="•"/>
            </a:pPr>
            <a:r>
              <a:rPr lang="fr-FR" u="sng" dirty="0" smtClean="0"/>
              <a:t>Course</a:t>
            </a:r>
            <a:endParaRPr lang="fr-FR" u="sng" dirty="0"/>
          </a:p>
        </p:txBody>
      </p:sp>
      <p:sp>
        <p:nvSpPr>
          <p:cNvPr id="15" name="Rectangle 14"/>
          <p:cNvSpPr/>
          <p:nvPr/>
        </p:nvSpPr>
        <p:spPr>
          <a:xfrm>
            <a:off x="3203848" y="2564904"/>
            <a:ext cx="4968552" cy="36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u="sng" dirty="0" smtClean="0">
                <a:solidFill>
                  <a:schemeClr val="tx1"/>
                </a:solidFill>
              </a:rPr>
              <a:t>Le XX plus </a:t>
            </a:r>
          </a:p>
          <a:p>
            <a:r>
              <a:rPr lang="fr-FR" dirty="0" smtClean="0">
                <a:solidFill>
                  <a:schemeClr val="tx1"/>
                </a:solidFill>
              </a:rPr>
              <a:t>	S’adapte à tous les terrains</a:t>
            </a:r>
            <a:endParaRPr lang="fr-FR" dirty="0">
              <a:solidFill>
                <a:schemeClr val="tx1"/>
              </a:solidFill>
            </a:endParaRPr>
          </a:p>
        </p:txBody>
      </p:sp>
      <p:pic>
        <p:nvPicPr>
          <p:cNvPr id="16" name="Picture 4" descr="C:\Users\FauconV\AppData\Local\Temp\Fichiers Internet temporaires\IE\3PQOMQPX\velo%20bois[1].jpg"/>
          <p:cNvPicPr>
            <a:picLocks noChangeAspect="1" noChangeArrowheads="1"/>
          </p:cNvPicPr>
          <p:nvPr/>
        </p:nvPicPr>
        <p:blipFill>
          <a:blip r:embed="rId3" cstate="print"/>
          <a:srcRect/>
          <a:stretch>
            <a:fillRect/>
          </a:stretch>
        </p:blipFill>
        <p:spPr bwMode="auto">
          <a:xfrm>
            <a:off x="3347864" y="3356992"/>
            <a:ext cx="2414340" cy="2611619"/>
          </a:xfrm>
          <a:prstGeom prst="rect">
            <a:avLst/>
          </a:prstGeom>
          <a:noFill/>
        </p:spPr>
      </p:pic>
      <p:sp>
        <p:nvSpPr>
          <p:cNvPr id="13" name="ZoneTexte 12"/>
          <p:cNvSpPr txBox="1"/>
          <p:nvPr/>
        </p:nvSpPr>
        <p:spPr>
          <a:xfrm>
            <a:off x="5868144" y="4077072"/>
            <a:ext cx="2304256" cy="923330"/>
          </a:xfrm>
          <a:prstGeom prst="rect">
            <a:avLst/>
          </a:prstGeom>
          <a:noFill/>
        </p:spPr>
        <p:txBody>
          <a:bodyPr wrap="square" rtlCol="0">
            <a:spAutoFit/>
          </a:bodyPr>
          <a:lstStyle/>
          <a:p>
            <a:pPr>
              <a:buFont typeface="Arial" pitchFamily="34" charset="0"/>
              <a:buChar char="•"/>
            </a:pPr>
            <a:r>
              <a:rPr lang="fr-FR" dirty="0" smtClean="0"/>
              <a:t>Cadre : bois</a:t>
            </a:r>
          </a:p>
          <a:p>
            <a:pPr>
              <a:buFont typeface="Arial" pitchFamily="34" charset="0"/>
              <a:buChar char="•"/>
            </a:pPr>
            <a:r>
              <a:rPr lang="fr-FR" dirty="0" smtClean="0"/>
              <a:t>Longueur : 150cm</a:t>
            </a:r>
          </a:p>
          <a:p>
            <a:pPr>
              <a:buFont typeface="Arial" pitchFamily="34" charset="0"/>
              <a:buChar char="•"/>
            </a:pPr>
            <a:r>
              <a:rPr lang="fr-FR" dirty="0" smtClean="0"/>
              <a:t>Poids : 20kg</a:t>
            </a:r>
            <a:endParaRPr lang="fr-FR" dirty="0"/>
          </a:p>
        </p:txBody>
      </p:sp>
      <p:sp>
        <p:nvSpPr>
          <p:cNvPr id="14" name="ZoneTexte 13"/>
          <p:cNvSpPr txBox="1"/>
          <p:nvPr/>
        </p:nvSpPr>
        <p:spPr>
          <a:xfrm>
            <a:off x="5868144" y="3356992"/>
            <a:ext cx="2304256" cy="369332"/>
          </a:xfrm>
          <a:prstGeom prst="rect">
            <a:avLst/>
          </a:prstGeom>
          <a:noFill/>
        </p:spPr>
        <p:txBody>
          <a:bodyPr wrap="square" rtlCol="0">
            <a:spAutoFit/>
          </a:bodyPr>
          <a:lstStyle/>
          <a:p>
            <a:r>
              <a:rPr lang="fr-FR" u="sng" dirty="0" smtClean="0"/>
              <a:t>Fiche technique.pdf</a:t>
            </a:r>
            <a:endParaRPr lang="fr-FR"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Introduction : multi-site</a:t>
            </a:r>
            <a:endParaRPr lang="fr-FR" sz="3000" dirty="0">
              <a:latin typeface="+mj-lt"/>
            </a:endParaRPr>
          </a:p>
        </p:txBody>
      </p:sp>
      <p:sp>
        <p:nvSpPr>
          <p:cNvPr id="3" name="Espace réservé du contenu 2"/>
          <p:cNvSpPr>
            <a:spLocks noGrp="1"/>
          </p:cNvSpPr>
          <p:nvPr>
            <p:ph idx="1"/>
          </p:nvPr>
        </p:nvSpPr>
        <p:spPr>
          <a:xfrm>
            <a:off x="457200" y="1628800"/>
            <a:ext cx="8291264" cy="4896544"/>
          </a:xfr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lvl="1">
              <a:buNone/>
            </a:pPr>
            <a:r>
              <a:rPr lang="fr-FR" dirty="0" smtClean="0">
                <a:latin typeface="+mj-lt"/>
              </a:rPr>
              <a:t>Serveur Apache</a:t>
            </a:r>
            <a:endParaRPr lang="fr-FR" dirty="0">
              <a:latin typeface="+mj-lt"/>
            </a:endParaRPr>
          </a:p>
        </p:txBody>
      </p:sp>
      <p:sp>
        <p:nvSpPr>
          <p:cNvPr id="4" name="Espace réservé du contenu 2"/>
          <p:cNvSpPr txBox="1">
            <a:spLocks/>
          </p:cNvSpPr>
          <p:nvPr/>
        </p:nvSpPr>
        <p:spPr>
          <a:xfrm>
            <a:off x="899592" y="2276872"/>
            <a:ext cx="3168352" cy="4104456"/>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Drupal du client A</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5" name="Espace réservé du contenu 2"/>
          <p:cNvSpPr txBox="1">
            <a:spLocks/>
          </p:cNvSpPr>
          <p:nvPr/>
        </p:nvSpPr>
        <p:spPr>
          <a:xfrm>
            <a:off x="5220072" y="2276872"/>
            <a:ext cx="3024336" cy="4104456"/>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Drupal du client B</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6" name="Espace réservé du contenu 2"/>
          <p:cNvSpPr txBox="1">
            <a:spLocks/>
          </p:cNvSpPr>
          <p:nvPr/>
        </p:nvSpPr>
        <p:spPr>
          <a:xfrm>
            <a:off x="1259632" y="2924944"/>
            <a:ext cx="2520280" cy="115212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Site 1 de A</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7" name="Espace réservé du contenu 2"/>
          <p:cNvSpPr txBox="1">
            <a:spLocks/>
          </p:cNvSpPr>
          <p:nvPr/>
        </p:nvSpPr>
        <p:spPr>
          <a:xfrm>
            <a:off x="1259632" y="4149080"/>
            <a:ext cx="2520280" cy="115212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Site 2 de A</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8" name="Espace réservé du contenu 2"/>
          <p:cNvSpPr txBox="1">
            <a:spLocks/>
          </p:cNvSpPr>
          <p:nvPr/>
        </p:nvSpPr>
        <p:spPr>
          <a:xfrm>
            <a:off x="5436096" y="2924944"/>
            <a:ext cx="2520280" cy="115212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Site 1 de B</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9" name="Espace réservé du contenu 2"/>
          <p:cNvSpPr txBox="1">
            <a:spLocks/>
          </p:cNvSpPr>
          <p:nvPr/>
        </p:nvSpPr>
        <p:spPr>
          <a:xfrm>
            <a:off x="5436096" y="4149080"/>
            <a:ext cx="2520280" cy="115212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Site 2 de B</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10" name="Espace réservé du contenu 2"/>
          <p:cNvSpPr txBox="1">
            <a:spLocks/>
          </p:cNvSpPr>
          <p:nvPr/>
        </p:nvSpPr>
        <p:spPr>
          <a:xfrm>
            <a:off x="1259632" y="5445224"/>
            <a:ext cx="2520280" cy="79208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All de A</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
        <p:nvSpPr>
          <p:cNvPr id="11" name="Espace réservé du contenu 2"/>
          <p:cNvSpPr txBox="1">
            <a:spLocks/>
          </p:cNvSpPr>
          <p:nvPr/>
        </p:nvSpPr>
        <p:spPr>
          <a:xfrm>
            <a:off x="5436096" y="5445224"/>
            <a:ext cx="2520280" cy="792088"/>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0" marR="0" lvl="1"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fr-FR" sz="2400" b="0" i="0" u="none" strike="noStrike" kern="1200" cap="none" spc="0" normalizeH="0" baseline="0" noProof="0" dirty="0" smtClean="0">
                <a:ln>
                  <a:noFill/>
                </a:ln>
                <a:solidFill>
                  <a:schemeClr val="tx1"/>
                </a:solidFill>
                <a:effectLst/>
                <a:uLnTx/>
                <a:uFillTx/>
                <a:latin typeface="+mj-lt"/>
                <a:ea typeface="+mn-ea"/>
                <a:cs typeface="+mn-cs"/>
              </a:rPr>
              <a:t>All B</a:t>
            </a:r>
            <a:endParaRPr kumimoji="0" lang="fr-FR" sz="2400" b="0" i="0" u="none" strike="noStrike" kern="1200" cap="none" spc="0" normalizeH="0" baseline="0" noProof="0" dirty="0">
              <a:ln>
                <a:noFill/>
              </a:ln>
              <a:solidFill>
                <a:schemeClr val="tx1"/>
              </a:solidFill>
              <a:effectLst/>
              <a:uLnTx/>
              <a:uFillTx/>
              <a:latin typeface="+mj-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space réservé du contenu 2"/>
          <p:cNvSpPr txBox="1">
            <a:spLocks/>
          </p:cNvSpPr>
          <p:nvPr/>
        </p:nvSpPr>
        <p:spPr>
          <a:xfrm>
            <a:off x="395536" y="2996952"/>
            <a:ext cx="4392488" cy="2016224"/>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ormAutofit/>
          </a:bodyPr>
          <a:lstStyle/>
          <a:p>
            <a:pPr marL="274320" marR="0" lvl="0" indent="-27432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fr-FR" sz="1900" b="0" i="0" u="sng" strike="noStrike" kern="1200" cap="none" spc="0" normalizeH="0" baseline="0" noProof="0" dirty="0" smtClean="0">
                <a:ln>
                  <a:noFill/>
                </a:ln>
                <a:solidFill>
                  <a:schemeClr val="tx1"/>
                </a:solidFill>
                <a:effectLst/>
                <a:uLnTx/>
                <a:uFillTx/>
                <a:latin typeface="+mj-lt"/>
                <a:ea typeface="+mn-ea"/>
                <a:cs typeface="+mn-cs"/>
              </a:rPr>
              <a:t>Thème et héritage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fr-FR" sz="1900" b="0"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3" name="Espace réservé du contenu 2"/>
          <p:cNvSpPr>
            <a:spLocks noGrp="1"/>
          </p:cNvSpPr>
          <p:nvPr>
            <p:ph idx="1"/>
          </p:nvPr>
        </p:nvSpPr>
        <p:spPr>
          <a:xfrm>
            <a:off x="395536" y="3933056"/>
            <a:ext cx="3528392" cy="1728192"/>
          </a:xfr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buNone/>
            </a:pPr>
            <a:r>
              <a:rPr lang="fr-FR" sz="1900" u="sng" dirty="0" smtClean="0">
                <a:latin typeface="+mj-lt"/>
              </a:rPr>
              <a:t>Autres modules</a:t>
            </a:r>
          </a:p>
          <a:p>
            <a:pPr>
              <a:buNone/>
            </a:pPr>
            <a:endParaRPr lang="fr-FR" sz="1900" dirty="0" smtClean="0">
              <a:latin typeface="+mj-lt"/>
            </a:endParaRPr>
          </a:p>
        </p:txBody>
      </p:sp>
      <p:sp>
        <p:nvSpPr>
          <p:cNvPr id="4" name="Espace réservé du contenu 2"/>
          <p:cNvSpPr txBox="1">
            <a:spLocks/>
          </p:cNvSpPr>
          <p:nvPr/>
        </p:nvSpPr>
        <p:spPr>
          <a:xfrm>
            <a:off x="395536" y="4725144"/>
            <a:ext cx="2664296" cy="936104"/>
          </a:xfrm>
          <a:prstGeom prst="rect">
            <a:avLst/>
          </a:prstGeom>
          <a:solidFill>
            <a:schemeClr val="bg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R="0" lvl="0" algn="ctr" defTabSz="914400" rtl="0" eaLnBrk="1" fontAlgn="auto" latinLnBrk="0" hangingPunct="1">
              <a:lnSpc>
                <a:spcPct val="100000"/>
              </a:lnSpc>
              <a:spcBef>
                <a:spcPct val="20000"/>
              </a:spcBef>
              <a:spcAft>
                <a:spcPts val="0"/>
              </a:spcAft>
              <a:buClr>
                <a:schemeClr val="accent3"/>
              </a:buClr>
              <a:buSzPct val="95000"/>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Modules du </a:t>
            </a:r>
            <a:r>
              <a:rPr kumimoji="0" lang="fr-FR" sz="1900" b="0" i="0" u="none" strike="noStrike" kern="1200" cap="none" spc="0" normalizeH="0" baseline="0" noProof="0" dirty="0" err="1" smtClean="0">
                <a:ln>
                  <a:noFill/>
                </a:ln>
                <a:solidFill>
                  <a:schemeClr val="tx1"/>
                </a:solidFill>
                <a:effectLst/>
                <a:uLnTx/>
                <a:uFillTx/>
                <a:latin typeface="+mj-lt"/>
                <a:ea typeface="+mn-ea"/>
                <a:cs typeface="+mn-cs"/>
              </a:rPr>
              <a:t>core</a:t>
            </a:r>
            <a:endParaRPr kumimoji="0" lang="fr-FR" sz="1900" b="0" i="0" u="none" strike="noStrike" kern="1200" cap="none" spc="0" normalizeH="0" baseline="0" noProof="0" dirty="0" smtClean="0">
              <a:ln>
                <a:noFill/>
              </a:ln>
              <a:solidFill>
                <a:schemeClr val="tx1"/>
              </a:solidFill>
              <a:effectLst/>
              <a:uLnTx/>
              <a:uFillTx/>
              <a:latin typeface="+mj-lt"/>
              <a:ea typeface="+mn-ea"/>
              <a:cs typeface="+mn-cs"/>
            </a:endParaRPr>
          </a:p>
        </p:txBody>
      </p:sp>
      <p:sp>
        <p:nvSpPr>
          <p:cNvPr id="5" name="Espace réservé du contenu 2"/>
          <p:cNvSpPr txBox="1">
            <a:spLocks/>
          </p:cNvSpPr>
          <p:nvPr/>
        </p:nvSpPr>
        <p:spPr>
          <a:xfrm>
            <a:off x="3347864" y="6093296"/>
            <a:ext cx="1440160" cy="432048"/>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Doctrine </a:t>
            </a:r>
          </a:p>
        </p:txBody>
      </p:sp>
      <p:sp>
        <p:nvSpPr>
          <p:cNvPr id="6" name="Espace réservé du contenu 2"/>
          <p:cNvSpPr txBox="1">
            <a:spLocks/>
          </p:cNvSpPr>
          <p:nvPr/>
        </p:nvSpPr>
        <p:spPr>
          <a:xfrm>
            <a:off x="395536" y="5661248"/>
            <a:ext cx="4392488" cy="432048"/>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Module system</a:t>
            </a:r>
          </a:p>
        </p:txBody>
      </p:sp>
      <p:sp>
        <p:nvSpPr>
          <p:cNvPr id="7" name="Espace réservé du contenu 2"/>
          <p:cNvSpPr txBox="1">
            <a:spLocks/>
          </p:cNvSpPr>
          <p:nvPr/>
        </p:nvSpPr>
        <p:spPr>
          <a:xfrm>
            <a:off x="395536" y="6093296"/>
            <a:ext cx="2952328" cy="432048"/>
          </a:xfrm>
          <a:prstGeom prst="rect">
            <a:avLst/>
          </a:prstGeom>
          <a:solidFill>
            <a:schemeClr val="accent3">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fr-FR" sz="1900" b="0" i="0" u="none" strike="noStrike" kern="1200" cap="none" spc="0" normalizeH="0" baseline="0" noProof="0" dirty="0" err="1" smtClean="0">
                <a:ln>
                  <a:noFill/>
                </a:ln>
                <a:solidFill>
                  <a:schemeClr val="tx1"/>
                </a:solidFill>
                <a:effectLst/>
                <a:uLnTx/>
                <a:uFillTx/>
                <a:latin typeface="+mj-lt"/>
                <a:ea typeface="+mn-ea"/>
                <a:cs typeface="+mn-cs"/>
              </a:rPr>
              <a:t>Symphony</a:t>
            </a:r>
            <a:r>
              <a:rPr kumimoji="0" lang="fr-FR" sz="1900" b="0" i="0" u="none" strike="noStrike" kern="1200" cap="none" spc="0" normalizeH="0" baseline="0" noProof="0" dirty="0" smtClean="0">
                <a:ln>
                  <a:noFill/>
                </a:ln>
                <a:solidFill>
                  <a:schemeClr val="tx1"/>
                </a:solidFill>
                <a:effectLst/>
                <a:uLnTx/>
                <a:uFillTx/>
                <a:latin typeface="+mj-lt"/>
                <a:ea typeface="+mn-ea"/>
                <a:cs typeface="+mn-cs"/>
              </a:rPr>
              <a:t> 2</a:t>
            </a:r>
          </a:p>
        </p:txBody>
      </p:sp>
      <p:sp>
        <p:nvSpPr>
          <p:cNvPr id="8" name="Espace réservé du contenu 2"/>
          <p:cNvSpPr txBox="1">
            <a:spLocks/>
          </p:cNvSpPr>
          <p:nvPr/>
        </p:nvSpPr>
        <p:spPr>
          <a:xfrm>
            <a:off x="6732240" y="6093296"/>
            <a:ext cx="2088232" cy="432048"/>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fr-FR" sz="1900" b="0" i="0" u="sng" strike="noStrike" kern="1200" cap="none" spc="0" normalizeH="0" noProof="0" dirty="0" smtClean="0">
                <a:ln>
                  <a:noFill/>
                </a:ln>
                <a:solidFill>
                  <a:schemeClr val="tx1"/>
                </a:solidFill>
                <a:effectLst/>
                <a:uLnTx/>
                <a:uFillTx/>
                <a:latin typeface="+mj-lt"/>
                <a:ea typeface="+mn-ea"/>
                <a:cs typeface="+mn-cs"/>
              </a:rPr>
              <a:t>base de données</a:t>
            </a:r>
            <a:endParaRPr kumimoji="0" lang="fr-FR" sz="1900" b="0" i="0" u="sng" strike="noStrike" kern="1200" cap="none" spc="0" normalizeH="0" baseline="0" noProof="0" dirty="0" smtClean="0">
              <a:ln>
                <a:noFill/>
              </a:ln>
              <a:solidFill>
                <a:schemeClr val="tx1"/>
              </a:solidFill>
              <a:effectLst/>
              <a:uLnTx/>
              <a:uFillTx/>
              <a:latin typeface="+mj-lt"/>
              <a:ea typeface="+mn-ea"/>
              <a:cs typeface="+mn-cs"/>
            </a:endParaRPr>
          </a:p>
        </p:txBody>
      </p:sp>
      <p:sp>
        <p:nvSpPr>
          <p:cNvPr id="9" name="Nuage 8"/>
          <p:cNvSpPr/>
          <p:nvPr/>
        </p:nvSpPr>
        <p:spPr>
          <a:xfrm>
            <a:off x="6804248" y="1268760"/>
            <a:ext cx="1152128" cy="5040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Internet</a:t>
            </a:r>
            <a:endParaRPr lang="fr-FR" sz="1200" dirty="0">
              <a:solidFill>
                <a:schemeClr val="tx1"/>
              </a:solidFill>
              <a:latin typeface="+mj-lt"/>
            </a:endParaRPr>
          </a:p>
        </p:txBody>
      </p:sp>
      <p:cxnSp>
        <p:nvCxnSpPr>
          <p:cNvPr id="11" name="Connecteur droit avec flèche 10"/>
          <p:cNvCxnSpPr>
            <a:stCxn id="29" idx="0"/>
            <a:endCxn id="9" idx="2"/>
          </p:cNvCxnSpPr>
          <p:nvPr/>
        </p:nvCxnSpPr>
        <p:spPr>
          <a:xfrm flipV="1">
            <a:off x="2591780" y="1520788"/>
            <a:ext cx="4216042" cy="14761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8" idx="1"/>
            <a:endCxn id="5" idx="3"/>
          </p:cNvCxnSpPr>
          <p:nvPr/>
        </p:nvCxnSpPr>
        <p:spPr>
          <a:xfrm flipH="1">
            <a:off x="4788024" y="6309320"/>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itre 1"/>
          <p:cNvSpPr txBox="1">
            <a:spLocks/>
          </p:cNvSpPr>
          <p:nvPr/>
        </p:nvSpPr>
        <p:spPr>
          <a:xfrm>
            <a:off x="914400" y="404664"/>
            <a:ext cx="8229600" cy="708688"/>
          </a:xfrm>
          <a:prstGeom prst="rect">
            <a:avLst/>
          </a:prstGeom>
        </p:spPr>
        <p:txBody>
          <a:bodyPr vert="horz" lIns="0" rIns="0" bIns="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3000" b="0" i="0" u="none" strike="noStrike" kern="1200" cap="none" spc="0" normalizeH="0" baseline="0" noProof="0" dirty="0" smtClean="0">
                <a:ln>
                  <a:noFill/>
                </a:ln>
                <a:solidFill>
                  <a:schemeClr val="tx1"/>
                </a:solidFill>
                <a:effectLst/>
                <a:uLnTx/>
                <a:uFillTx/>
                <a:latin typeface="+mj-lt"/>
                <a:ea typeface="+mj-ea"/>
                <a:cs typeface="+mj-cs"/>
              </a:rPr>
              <a:t>Introduction : Structure logique</a:t>
            </a:r>
            <a:endParaRPr kumimoji="0" lang="fr-FR" sz="30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26" name="Forme 25"/>
          <p:cNvCxnSpPr>
            <a:stCxn id="9" idx="1"/>
            <a:endCxn id="6" idx="3"/>
          </p:cNvCxnSpPr>
          <p:nvPr/>
        </p:nvCxnSpPr>
        <p:spPr>
          <a:xfrm rot="5400000">
            <a:off x="4031672" y="2528631"/>
            <a:ext cx="4104993" cy="25922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Espace réservé du contenu 2"/>
          <p:cNvSpPr txBox="1">
            <a:spLocks/>
          </p:cNvSpPr>
          <p:nvPr/>
        </p:nvSpPr>
        <p:spPr>
          <a:xfrm>
            <a:off x="3923928" y="5013176"/>
            <a:ext cx="864096" cy="648072"/>
          </a:xfrm>
          <a:prstGeom prst="rect">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fr-FR" sz="1900" b="0" i="0" u="none" strike="noStrike" kern="1200" cap="none" spc="0" normalizeH="0" baseline="0" noProof="0" dirty="0" smtClean="0">
                <a:ln>
                  <a:noFill/>
                </a:ln>
                <a:solidFill>
                  <a:schemeClr val="tx1"/>
                </a:solidFill>
                <a:effectLst/>
                <a:uLnTx/>
                <a:uFillTx/>
                <a:latin typeface="+mj-lt"/>
                <a:ea typeface="+mn-ea"/>
                <a:cs typeface="+mn-cs"/>
              </a:rPr>
              <a:t>TWIG</a:t>
            </a:r>
          </a:p>
        </p:txBody>
      </p:sp>
      <p:cxnSp>
        <p:nvCxnSpPr>
          <p:cNvPr id="16" name="Connecteur droit 15"/>
          <p:cNvCxnSpPr/>
          <p:nvPr/>
        </p:nvCxnSpPr>
        <p:spPr>
          <a:xfrm>
            <a:off x="755576" y="4725144"/>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1079760" y="4725144"/>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1355544" y="4725144"/>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1661504" y="4725144"/>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1955808" y="4725144"/>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2255792" y="4725144"/>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2573704" y="4725144"/>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2843808" y="4725144"/>
            <a:ext cx="0"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a:off x="611560" y="393305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a:off x="899592" y="393305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1187624" y="393305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a:off x="3059832" y="3933056"/>
            <a:ext cx="0"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a:off x="3275856" y="3933056"/>
            <a:ext cx="0"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a:off x="3563888" y="3933056"/>
            <a:ext cx="0" cy="172819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Introduction : Structure physique</a:t>
            </a:r>
            <a:endParaRPr lang="fr-FR" sz="3000" dirty="0">
              <a:latin typeface="+mj-lt"/>
            </a:endParaRPr>
          </a:p>
        </p:txBody>
      </p:sp>
      <p:sp>
        <p:nvSpPr>
          <p:cNvPr id="3" name="Espace réservé du contenu 2"/>
          <p:cNvSpPr>
            <a:spLocks noGrp="1"/>
          </p:cNvSpPr>
          <p:nvPr>
            <p:ph idx="1"/>
          </p:nvPr>
        </p:nvSpPr>
        <p:spPr>
          <a:xfrm>
            <a:off x="251520" y="1196752"/>
            <a:ext cx="8460432" cy="5472608"/>
          </a:xfrm>
        </p:spPr>
        <p:txBody>
          <a:bodyPr>
            <a:normAutofit lnSpcReduction="10000"/>
          </a:bodyPr>
          <a:lstStyle/>
          <a:p>
            <a:r>
              <a:rPr lang="fr-FR" sz="1200" b="1" dirty="0" err="1" smtClean="0">
                <a:latin typeface="+mj-lt"/>
              </a:rPr>
              <a:t>Core</a:t>
            </a:r>
            <a:r>
              <a:rPr lang="fr-FR" sz="1200" dirty="0" smtClean="0">
                <a:latin typeface="+mj-lt"/>
              </a:rPr>
              <a:t> : fichiers du cœur de drupal</a:t>
            </a:r>
          </a:p>
          <a:p>
            <a:pPr lvl="1"/>
            <a:r>
              <a:rPr lang="fr-FR" sz="1200" b="1" dirty="0" err="1" smtClean="0">
                <a:latin typeface="+mj-lt"/>
              </a:rPr>
              <a:t>Assets</a:t>
            </a:r>
            <a:r>
              <a:rPr lang="fr-FR" sz="1200" b="1" dirty="0" smtClean="0">
                <a:latin typeface="+mj-lt"/>
              </a:rPr>
              <a:t> : </a:t>
            </a:r>
            <a:r>
              <a:rPr lang="fr-FR" sz="1200" dirty="0" smtClean="0">
                <a:latin typeface="+mj-lt"/>
              </a:rPr>
              <a:t>Stockage des librairies externes Javascript. jQuery, </a:t>
            </a:r>
            <a:r>
              <a:rPr lang="fr-FR" sz="1200" dirty="0" err="1" smtClean="0">
                <a:latin typeface="+mj-lt"/>
              </a:rPr>
              <a:t>CKeditor</a:t>
            </a:r>
            <a:r>
              <a:rPr lang="fr-FR" sz="1200" dirty="0" smtClean="0">
                <a:latin typeface="+mj-lt"/>
              </a:rPr>
              <a:t>, Backbone.js, etc.</a:t>
            </a:r>
            <a:endParaRPr lang="fr-FR" sz="1200" b="1" dirty="0" smtClean="0">
              <a:latin typeface="+mj-lt"/>
            </a:endParaRPr>
          </a:p>
          <a:p>
            <a:pPr lvl="1"/>
            <a:r>
              <a:rPr lang="fr-FR" sz="1200" b="1" dirty="0" smtClean="0">
                <a:latin typeface="+mj-lt"/>
              </a:rPr>
              <a:t>Config : </a:t>
            </a:r>
            <a:r>
              <a:rPr lang="fr-FR" sz="1200" dirty="0" smtClean="0">
                <a:latin typeface="+mj-lt"/>
              </a:rPr>
              <a:t>Fichiers de définition des schémas d’une partie des données du cœur (les modules peuvent en définir d’autres).</a:t>
            </a:r>
            <a:endParaRPr lang="fr-FR" sz="1200" b="1" dirty="0" smtClean="0">
              <a:latin typeface="+mj-lt"/>
            </a:endParaRPr>
          </a:p>
          <a:p>
            <a:pPr lvl="1"/>
            <a:r>
              <a:rPr lang="fr-FR" sz="1200" b="1" dirty="0" err="1" smtClean="0">
                <a:latin typeface="+mj-lt"/>
              </a:rPr>
              <a:t>Includes</a:t>
            </a:r>
            <a:r>
              <a:rPr lang="fr-FR" sz="1200" b="1" dirty="0" smtClean="0">
                <a:latin typeface="+mj-lt"/>
              </a:rPr>
              <a:t> : </a:t>
            </a:r>
            <a:r>
              <a:rPr lang="fr-FR" sz="1200" dirty="0" smtClean="0">
                <a:latin typeface="+mj-lt"/>
              </a:rPr>
              <a:t>fichiers contenant des fonctions supplémentaire de l’API ou du système qui ne sont ni des modules ni des librairies</a:t>
            </a:r>
          </a:p>
          <a:p>
            <a:pPr lvl="1"/>
            <a:r>
              <a:rPr lang="fr-FR" sz="1200" b="1" dirty="0" smtClean="0">
                <a:latin typeface="+mj-lt"/>
              </a:rPr>
              <a:t>Lib : </a:t>
            </a:r>
            <a:r>
              <a:rPr lang="fr-FR" sz="1200" dirty="0" smtClean="0">
                <a:latin typeface="+mj-lt"/>
              </a:rPr>
              <a:t>Lieu de vie de toutes les classes qui font des trucs vachement intelligents dans Drupal.</a:t>
            </a:r>
            <a:endParaRPr lang="fr-FR" sz="1200" b="1" dirty="0" smtClean="0">
              <a:latin typeface="+mj-lt"/>
            </a:endParaRPr>
          </a:p>
          <a:p>
            <a:pPr lvl="1"/>
            <a:r>
              <a:rPr lang="fr-FR" sz="1200" b="1" dirty="0" err="1" smtClean="0">
                <a:latin typeface="+mj-lt"/>
              </a:rPr>
              <a:t>Misc</a:t>
            </a:r>
            <a:r>
              <a:rPr lang="fr-FR" sz="1200" b="1" dirty="0" smtClean="0">
                <a:latin typeface="+mj-lt"/>
              </a:rPr>
              <a:t> : </a:t>
            </a:r>
            <a:r>
              <a:rPr lang="fr-FR" sz="1200" dirty="0" smtClean="0">
                <a:latin typeface="+mj-lt"/>
              </a:rPr>
              <a:t>fichiers </a:t>
            </a:r>
            <a:r>
              <a:rPr lang="fr-FR" sz="1200" dirty="0" err="1" smtClean="0">
                <a:latin typeface="+mj-lt"/>
              </a:rPr>
              <a:t>js</a:t>
            </a:r>
            <a:r>
              <a:rPr lang="fr-FR" sz="1200" dirty="0" smtClean="0">
                <a:latin typeface="+mj-lt"/>
              </a:rPr>
              <a:t> spécifique à drupal</a:t>
            </a:r>
          </a:p>
          <a:p>
            <a:pPr lvl="1"/>
            <a:r>
              <a:rPr lang="fr-FR" sz="1200" b="1" dirty="0" smtClean="0">
                <a:latin typeface="+mj-lt"/>
              </a:rPr>
              <a:t>Modules </a:t>
            </a:r>
            <a:r>
              <a:rPr lang="fr-FR" sz="1200" dirty="0" smtClean="0">
                <a:latin typeface="+mj-lt"/>
              </a:rPr>
              <a:t>: tous les modules du cœur  de drupal</a:t>
            </a:r>
          </a:p>
          <a:p>
            <a:pPr lvl="1"/>
            <a:r>
              <a:rPr lang="fr-FR" sz="1200" b="1" dirty="0" smtClean="0">
                <a:latin typeface="+mj-lt"/>
              </a:rPr>
              <a:t>Profiles </a:t>
            </a:r>
            <a:r>
              <a:rPr lang="fr-FR" sz="1200" dirty="0" smtClean="0">
                <a:latin typeface="+mj-lt"/>
              </a:rPr>
              <a:t>: profiles d’installation du cœur de drupal</a:t>
            </a:r>
          </a:p>
          <a:p>
            <a:pPr lvl="1"/>
            <a:r>
              <a:rPr lang="fr-FR" sz="1200" b="1" dirty="0" smtClean="0">
                <a:latin typeface="+mj-lt"/>
              </a:rPr>
              <a:t>Scripts </a:t>
            </a:r>
            <a:r>
              <a:rPr lang="fr-FR" sz="1200" dirty="0" smtClean="0">
                <a:latin typeface="+mj-lt"/>
              </a:rPr>
              <a:t>: divers script linux et </a:t>
            </a:r>
            <a:r>
              <a:rPr lang="fr-FR" sz="1200" dirty="0" err="1" smtClean="0">
                <a:latin typeface="+mj-lt"/>
              </a:rPr>
              <a:t>php</a:t>
            </a:r>
            <a:r>
              <a:rPr lang="fr-FR" sz="1200" dirty="0" smtClean="0">
                <a:latin typeface="+mj-lt"/>
              </a:rPr>
              <a:t> pour effectuer certaines action en ligne de commande</a:t>
            </a:r>
          </a:p>
          <a:p>
            <a:pPr lvl="1"/>
            <a:r>
              <a:rPr lang="fr-FR" sz="1200" b="1" dirty="0" smtClean="0">
                <a:latin typeface="+mj-lt"/>
              </a:rPr>
              <a:t>Tests :  </a:t>
            </a:r>
            <a:r>
              <a:rPr lang="fr-FR" sz="1200" dirty="0" smtClean="0">
                <a:latin typeface="+mj-lt"/>
              </a:rPr>
              <a:t>fichiers permettant de tester la non régression du cœur de drupal</a:t>
            </a:r>
          </a:p>
          <a:p>
            <a:pPr lvl="1"/>
            <a:r>
              <a:rPr lang="fr-FR" sz="1200" b="1" dirty="0" err="1" smtClean="0">
                <a:latin typeface="+mj-lt"/>
              </a:rPr>
              <a:t>Themes</a:t>
            </a:r>
            <a:r>
              <a:rPr lang="fr-FR" sz="1200" b="1" dirty="0" smtClean="0">
                <a:latin typeface="+mj-lt"/>
              </a:rPr>
              <a:t> :  </a:t>
            </a:r>
            <a:r>
              <a:rPr lang="fr-FR" sz="1200" dirty="0" smtClean="0">
                <a:latin typeface="+mj-lt"/>
              </a:rPr>
              <a:t>les thèmes par défaut de drupal</a:t>
            </a:r>
          </a:p>
          <a:p>
            <a:r>
              <a:rPr lang="fr-FR" sz="1200" b="1" dirty="0" smtClean="0">
                <a:latin typeface="+mj-lt"/>
              </a:rPr>
              <a:t>Modules </a:t>
            </a:r>
            <a:r>
              <a:rPr lang="fr-FR" sz="1200" dirty="0" smtClean="0">
                <a:latin typeface="+mj-lt"/>
              </a:rPr>
              <a:t>: répertoire où ajouter les modules de la communauté commun à tous les sites de ce drupal</a:t>
            </a:r>
          </a:p>
          <a:p>
            <a:r>
              <a:rPr lang="fr-FR" sz="1200" b="1" dirty="0" smtClean="0">
                <a:latin typeface="+mj-lt"/>
              </a:rPr>
              <a:t>Profiles </a:t>
            </a:r>
            <a:r>
              <a:rPr lang="fr-FR" sz="1200" dirty="0" smtClean="0">
                <a:latin typeface="+mj-lt"/>
              </a:rPr>
              <a:t>: répertoire où ajouter les profils d’installation commun  à tous les sites de ce drupal</a:t>
            </a:r>
          </a:p>
          <a:p>
            <a:r>
              <a:rPr lang="fr-FR" sz="1200" b="1" dirty="0" smtClean="0">
                <a:latin typeface="+mj-lt"/>
              </a:rPr>
              <a:t>Sites </a:t>
            </a:r>
            <a:r>
              <a:rPr lang="fr-FR" sz="1200" dirty="0" smtClean="0">
                <a:latin typeface="+mj-lt"/>
              </a:rPr>
              <a:t>: un sous répertoire par site géré par ce drupal. Default et All sont 2 cas particuliers</a:t>
            </a:r>
          </a:p>
          <a:p>
            <a:pPr lvl="1"/>
            <a:r>
              <a:rPr lang="fr-FR" sz="1200" b="1" dirty="0" smtClean="0">
                <a:latin typeface="+mj-lt"/>
              </a:rPr>
              <a:t>Default </a:t>
            </a:r>
            <a:r>
              <a:rPr lang="fr-FR" sz="1200" dirty="0" smtClean="0">
                <a:latin typeface="+mj-lt"/>
              </a:rPr>
              <a:t>:</a:t>
            </a:r>
          </a:p>
          <a:p>
            <a:pPr lvl="2"/>
            <a:r>
              <a:rPr lang="fr-FR" sz="1200" dirty="0" smtClean="0">
                <a:latin typeface="+mj-lt"/>
              </a:rPr>
              <a:t>Files répertoire contenant les fichiers statique de contenu</a:t>
            </a:r>
          </a:p>
          <a:p>
            <a:pPr lvl="2"/>
            <a:r>
              <a:rPr lang="fr-FR" sz="1200" dirty="0" smtClean="0">
                <a:latin typeface="+mj-lt"/>
              </a:rPr>
              <a:t>Modules</a:t>
            </a:r>
          </a:p>
          <a:p>
            <a:pPr lvl="2"/>
            <a:r>
              <a:rPr lang="fr-FR" sz="1200" dirty="0" smtClean="0">
                <a:latin typeface="+mj-lt"/>
              </a:rPr>
              <a:t>Profiles</a:t>
            </a:r>
          </a:p>
          <a:p>
            <a:pPr lvl="2"/>
            <a:r>
              <a:rPr lang="fr-FR" sz="1200" dirty="0" err="1" smtClean="0">
                <a:latin typeface="+mj-lt"/>
              </a:rPr>
              <a:t>themes</a:t>
            </a:r>
            <a:endParaRPr lang="fr-FR" sz="1200" dirty="0" smtClean="0">
              <a:latin typeface="+mj-lt"/>
            </a:endParaRPr>
          </a:p>
          <a:p>
            <a:pPr lvl="1"/>
            <a:r>
              <a:rPr lang="fr-FR" sz="1200" b="1" dirty="0" smtClean="0">
                <a:latin typeface="+mj-lt"/>
              </a:rPr>
              <a:t>All</a:t>
            </a:r>
            <a:r>
              <a:rPr lang="fr-FR" sz="1200" dirty="0" smtClean="0">
                <a:latin typeface="+mj-lt"/>
              </a:rPr>
              <a:t> : commun à tous les sites</a:t>
            </a:r>
          </a:p>
          <a:p>
            <a:pPr lvl="1"/>
            <a:r>
              <a:rPr lang="fr-FR" sz="1200" b="1" dirty="0" smtClean="0">
                <a:latin typeface="+mj-lt"/>
              </a:rPr>
              <a:t>XXXXX</a:t>
            </a:r>
            <a:r>
              <a:rPr lang="fr-FR" sz="1200" dirty="0" smtClean="0">
                <a:latin typeface="+mj-lt"/>
              </a:rPr>
              <a:t> : répertoire du site XXXX</a:t>
            </a:r>
          </a:p>
          <a:p>
            <a:pPr lvl="1"/>
            <a:r>
              <a:rPr lang="fr-FR" sz="1200" dirty="0" smtClean="0">
                <a:latin typeface="+mj-lt"/>
              </a:rPr>
              <a:t>Sites.php : permet de choisir le répertoire à utiliser en fonction de l’URL</a:t>
            </a:r>
          </a:p>
          <a:p>
            <a:r>
              <a:rPr lang="fr-FR" sz="1200" b="1" dirty="0" err="1" smtClean="0">
                <a:latin typeface="+mj-lt"/>
              </a:rPr>
              <a:t>Themes</a:t>
            </a:r>
            <a:r>
              <a:rPr lang="fr-FR" sz="1200" b="1" dirty="0" smtClean="0">
                <a:latin typeface="+mj-lt"/>
              </a:rPr>
              <a:t> </a:t>
            </a:r>
            <a:r>
              <a:rPr lang="fr-FR" sz="1200" dirty="0" smtClean="0">
                <a:latin typeface="+mj-lt"/>
              </a:rPr>
              <a:t>: répertoire où ajouter les thèmes de la communauté commun à tous les sites de ce drupal</a:t>
            </a:r>
          </a:p>
          <a:p>
            <a:r>
              <a:rPr lang="fr-FR" sz="1200" b="1" dirty="0" err="1" smtClean="0">
                <a:latin typeface="+mj-lt"/>
              </a:rPr>
              <a:t>Vendor</a:t>
            </a:r>
            <a:r>
              <a:rPr lang="fr-FR" sz="1200" b="1" dirty="0" smtClean="0">
                <a:latin typeface="+mj-lt"/>
              </a:rPr>
              <a:t> </a:t>
            </a:r>
            <a:r>
              <a:rPr lang="fr-FR" sz="1200" dirty="0" smtClean="0">
                <a:latin typeface="+mj-lt"/>
              </a:rPr>
              <a:t>: packages composer utilisé par drupal</a:t>
            </a:r>
          </a:p>
          <a:p>
            <a:pPr lvl="1"/>
            <a:endParaRPr lang="fr-FR"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Drupal 8 : Structure physique</a:t>
            </a:r>
            <a:endParaRPr lang="fr-FR" sz="3000" dirty="0">
              <a:latin typeface="+mj-lt"/>
            </a:endParaRPr>
          </a:p>
        </p:txBody>
      </p:sp>
      <p:sp>
        <p:nvSpPr>
          <p:cNvPr id="3" name="Espace réservé du contenu 2"/>
          <p:cNvSpPr>
            <a:spLocks noGrp="1"/>
          </p:cNvSpPr>
          <p:nvPr>
            <p:ph idx="1"/>
          </p:nvPr>
        </p:nvSpPr>
        <p:spPr>
          <a:xfrm>
            <a:off x="251520" y="1412776"/>
            <a:ext cx="8460432" cy="5040560"/>
          </a:xfrm>
        </p:spPr>
        <p:txBody>
          <a:bodyPr>
            <a:normAutofit fontScale="85000" lnSpcReduction="20000"/>
          </a:bodyPr>
          <a:lstStyle/>
          <a:p>
            <a:pPr lvl="1"/>
            <a:r>
              <a:rPr lang="fr-FR" dirty="0" smtClean="0">
                <a:latin typeface="+mj-lt"/>
              </a:rPr>
              <a:t>Le fichier sites/sites.php :</a:t>
            </a:r>
          </a:p>
          <a:p>
            <a:pPr lvl="3"/>
            <a:r>
              <a:rPr lang="fr-FR" dirty="0" smtClean="0">
                <a:latin typeface="+mj-lt"/>
              </a:rPr>
              <a:t>Permet de gérer un drupal multi site</a:t>
            </a:r>
          </a:p>
          <a:p>
            <a:pPr lvl="3"/>
            <a:r>
              <a:rPr lang="fr-FR" dirty="0" smtClean="0">
                <a:latin typeface="+mj-lt"/>
              </a:rPr>
              <a:t>Défini un tableau $sites qui fait la liaison entre l’url d’un site (en index) et le sous-répertoire de « sites » qui doit être utilisé pour ce site (en valeur)</a:t>
            </a:r>
          </a:p>
          <a:p>
            <a:pPr lvl="2"/>
            <a:endParaRPr lang="fr-FR" dirty="0" smtClean="0">
              <a:latin typeface="+mj-lt"/>
            </a:endParaRPr>
          </a:p>
          <a:p>
            <a:pPr lvl="1"/>
            <a:r>
              <a:rPr lang="fr-FR" dirty="0" smtClean="0">
                <a:latin typeface="+mj-lt"/>
              </a:rPr>
              <a:t>Le fichier settings.php :</a:t>
            </a:r>
          </a:p>
          <a:p>
            <a:pPr lvl="2"/>
            <a:r>
              <a:rPr lang="fr-FR" dirty="0" smtClean="0">
                <a:latin typeface="+mj-lt"/>
              </a:rPr>
              <a:t>Doit se trouver dans chacun des sous-répertoire de sites, il défini pour chaque site :</a:t>
            </a:r>
          </a:p>
          <a:p>
            <a:pPr lvl="3"/>
            <a:r>
              <a:rPr lang="fr-FR" dirty="0" smtClean="0">
                <a:latin typeface="+mj-lt"/>
              </a:rPr>
              <a:t>Les informations de connexion à la base de données</a:t>
            </a:r>
          </a:p>
          <a:p>
            <a:pPr lvl="3"/>
            <a:r>
              <a:rPr lang="fr-FR" dirty="0" smtClean="0">
                <a:latin typeface="+mj-lt"/>
              </a:rPr>
              <a:t>Les répertoires contenant les fichiers de configuration</a:t>
            </a:r>
          </a:p>
          <a:p>
            <a:pPr lvl="3"/>
            <a:r>
              <a:rPr lang="fr-FR" dirty="0" smtClean="0">
                <a:latin typeface="+mj-lt"/>
              </a:rPr>
              <a:t>Le </a:t>
            </a:r>
            <a:r>
              <a:rPr lang="fr-FR" dirty="0" err="1" smtClean="0">
                <a:latin typeface="+mj-lt"/>
              </a:rPr>
              <a:t>salt</a:t>
            </a:r>
            <a:r>
              <a:rPr lang="fr-FR" dirty="0" smtClean="0">
                <a:latin typeface="+mj-lt"/>
              </a:rPr>
              <a:t> du site</a:t>
            </a:r>
          </a:p>
          <a:p>
            <a:pPr lvl="3"/>
            <a:r>
              <a:rPr lang="fr-FR" dirty="0" smtClean="0">
                <a:latin typeface="+mj-lt"/>
              </a:rPr>
              <a:t>Les informations du proxy</a:t>
            </a:r>
          </a:p>
          <a:p>
            <a:pPr lvl="3"/>
            <a:r>
              <a:rPr lang="fr-FR" dirty="0" smtClean="0">
                <a:latin typeface="+mj-lt"/>
              </a:rPr>
              <a:t>Le </a:t>
            </a:r>
            <a:r>
              <a:rPr lang="fr-FR" dirty="0" err="1" smtClean="0">
                <a:latin typeface="+mj-lt"/>
              </a:rPr>
              <a:t>path</a:t>
            </a:r>
            <a:r>
              <a:rPr lang="fr-FR" dirty="0" smtClean="0">
                <a:latin typeface="+mj-lt"/>
              </a:rPr>
              <a:t> vers le répertoire files et son base url</a:t>
            </a:r>
          </a:p>
          <a:p>
            <a:pPr lvl="3"/>
            <a:r>
              <a:rPr lang="fr-FR" dirty="0" smtClean="0">
                <a:latin typeface="+mj-lt"/>
              </a:rPr>
              <a:t>Le </a:t>
            </a:r>
            <a:r>
              <a:rPr lang="fr-FR" dirty="0" err="1" smtClean="0">
                <a:latin typeface="+mj-lt"/>
              </a:rPr>
              <a:t>fast</a:t>
            </a:r>
            <a:r>
              <a:rPr lang="fr-FR" dirty="0" smtClean="0">
                <a:latin typeface="+mj-lt"/>
              </a:rPr>
              <a:t> 404</a:t>
            </a:r>
          </a:p>
          <a:p>
            <a:pPr lvl="3"/>
            <a:endParaRPr lang="fr-FR" dirty="0" smtClean="0">
              <a:latin typeface="+mj-lt"/>
            </a:endParaRPr>
          </a:p>
          <a:p>
            <a:pPr lvl="1"/>
            <a:r>
              <a:rPr lang="fr-FR" dirty="0" smtClean="0">
                <a:latin typeface="+mj-lt"/>
              </a:rPr>
              <a:t>Le fichier service.yml :</a:t>
            </a:r>
          </a:p>
          <a:p>
            <a:pPr lvl="3"/>
            <a:r>
              <a:rPr lang="fr-FR" dirty="0" smtClean="0">
                <a:latin typeface="+mj-lt"/>
              </a:rPr>
              <a:t>Est lié au fichier settings.php:</a:t>
            </a:r>
          </a:p>
          <a:p>
            <a:pPr lvl="3"/>
            <a:r>
              <a:rPr lang="fr-FR" dirty="0" smtClean="0">
                <a:latin typeface="+mj-lt"/>
              </a:rPr>
              <a:t>Il permet de préconfigurer les services </a:t>
            </a:r>
            <a:r>
              <a:rPr lang="fr-FR" dirty="0" err="1" smtClean="0">
                <a:latin typeface="+mj-lt"/>
              </a:rPr>
              <a:t>synfony</a:t>
            </a:r>
            <a:r>
              <a:rPr lang="fr-FR" dirty="0" smtClean="0">
                <a:latin typeface="+mj-lt"/>
              </a:rPr>
              <a:t> 2 (exemple activer le mode </a:t>
            </a:r>
            <a:r>
              <a:rPr lang="fr-FR" dirty="0" err="1" smtClean="0">
                <a:latin typeface="+mj-lt"/>
              </a:rPr>
              <a:t>debug</a:t>
            </a:r>
            <a:r>
              <a:rPr lang="fr-FR" dirty="0" smtClean="0">
                <a:latin typeface="+mj-lt"/>
              </a:rPr>
              <a:t> de drupal…</a:t>
            </a:r>
            <a:r>
              <a:rPr lang="fr-FR" dirty="0" err="1" smtClean="0">
                <a:latin typeface="+mj-lt"/>
              </a:rPr>
              <a:t>etc</a:t>
            </a:r>
            <a:r>
              <a:rPr lang="fr-FR" dirty="0" smtClean="0">
                <a:latin typeface="+mj-lt"/>
              </a:rPr>
              <a:t>)</a:t>
            </a:r>
          </a:p>
          <a:p>
            <a:pPr lvl="3"/>
            <a:endParaRPr lang="fr-FR" dirty="0" smtClean="0">
              <a:latin typeface="+mj-lt"/>
            </a:endParaRPr>
          </a:p>
          <a:p>
            <a:pPr lvl="3"/>
            <a:endParaRPr lang="fr-FR"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404664"/>
            <a:ext cx="8229600" cy="708688"/>
          </a:xfrm>
        </p:spPr>
        <p:txBody>
          <a:bodyPr>
            <a:noAutofit/>
          </a:bodyPr>
          <a:lstStyle/>
          <a:p>
            <a:r>
              <a:rPr lang="fr-FR" sz="3000" dirty="0" smtClean="0">
                <a:latin typeface="+mj-lt"/>
              </a:rPr>
              <a:t>Introduction : installation, profil, et distribution</a:t>
            </a:r>
            <a:endParaRPr lang="fr-FR" sz="3000" dirty="0">
              <a:latin typeface="+mj-lt"/>
            </a:endParaRPr>
          </a:p>
        </p:txBody>
      </p:sp>
      <p:sp>
        <p:nvSpPr>
          <p:cNvPr id="3" name="Espace réservé du contenu 2"/>
          <p:cNvSpPr>
            <a:spLocks noGrp="1"/>
          </p:cNvSpPr>
          <p:nvPr>
            <p:ph idx="1"/>
          </p:nvPr>
        </p:nvSpPr>
        <p:spPr>
          <a:xfrm>
            <a:off x="457200" y="1628800"/>
            <a:ext cx="8435280" cy="4896544"/>
          </a:xfrm>
        </p:spPr>
        <p:txBody>
          <a:bodyPr>
            <a:normAutofit/>
          </a:bodyPr>
          <a:lstStyle/>
          <a:p>
            <a:r>
              <a:rPr lang="fr-FR" sz="2400" b="1" dirty="0" smtClean="0">
                <a:latin typeface="+mj-lt"/>
              </a:rPr>
              <a:t>Profil : </a:t>
            </a:r>
            <a:r>
              <a:rPr lang="fr-FR" sz="2400" dirty="0" smtClean="0">
                <a:latin typeface="+mj-lt"/>
              </a:rPr>
              <a:t>ensemble de fichier donnant un scénario d’installation à drupal :</a:t>
            </a:r>
          </a:p>
          <a:p>
            <a:pPr lvl="1"/>
            <a:r>
              <a:rPr lang="fr-FR" dirty="0" smtClean="0">
                <a:latin typeface="+mj-lt"/>
              </a:rPr>
              <a:t>Configuration de base du système</a:t>
            </a:r>
          </a:p>
          <a:p>
            <a:pPr lvl="1"/>
            <a:r>
              <a:rPr lang="fr-FR" dirty="0" smtClean="0">
                <a:latin typeface="+mj-lt"/>
              </a:rPr>
              <a:t>Activation et configuration de certain module</a:t>
            </a:r>
          </a:p>
          <a:p>
            <a:pPr lvl="1"/>
            <a:endParaRPr lang="fr-FR" dirty="0" smtClean="0">
              <a:latin typeface="+mj-lt"/>
            </a:endParaRPr>
          </a:p>
          <a:p>
            <a:r>
              <a:rPr lang="fr-FR" sz="2400" b="1" dirty="0" smtClean="0">
                <a:latin typeface="+mj-lt"/>
              </a:rPr>
              <a:t>Distribution</a:t>
            </a:r>
            <a:r>
              <a:rPr lang="fr-FR" sz="2400" dirty="0" smtClean="0">
                <a:latin typeface="+mj-lt"/>
              </a:rPr>
              <a:t>  : version téléchargeable d’un drupal contenant des modules de la communauté sélectionnés dans un but particulier. Elle est associer à un profil développé dans le but de configurer les modules du cœur de drupal, et les modules sélectionnés, pour réalisé ce but.</a:t>
            </a:r>
          </a:p>
          <a:p>
            <a:pPr lvl="1"/>
            <a:endParaRPr lang="fr-FR" dirty="0">
              <a:latin typeface="+mj-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Personnalisé 2">
      <a:dk1>
        <a:srgbClr val="000000"/>
      </a:dk1>
      <a:lt1>
        <a:srgbClr val="0F6FC6"/>
      </a:lt1>
      <a:dk2>
        <a:srgbClr val="FFFFFF"/>
      </a:dk2>
      <a:lt2>
        <a:srgbClr val="FFFFFF"/>
      </a:lt2>
      <a:accent1>
        <a:srgbClr val="0F6FC6"/>
      </a:accent1>
      <a:accent2>
        <a:srgbClr val="009DD9"/>
      </a:accent2>
      <a:accent3>
        <a:srgbClr val="0BD0D9"/>
      </a:accent3>
      <a:accent4>
        <a:srgbClr val="10CF9B"/>
      </a:accent4>
      <a:accent5>
        <a:srgbClr val="7CCA62"/>
      </a:accent5>
      <a:accent6>
        <a:srgbClr val="A5C249"/>
      </a:accent6>
      <a:hlink>
        <a:srgbClr val="073763"/>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977</TotalTime>
  <Words>2723</Words>
  <Application>Microsoft Office PowerPoint</Application>
  <PresentationFormat>Affichage à l'écran (4:3)</PresentationFormat>
  <Paragraphs>633</Paragraphs>
  <Slides>41</Slides>
  <Notes>0</Notes>
  <HiddenSlides>0</HiddenSlides>
  <MMClips>0</MMClips>
  <ScaleCrop>false</ScaleCrop>
  <HeadingPairs>
    <vt:vector size="4" baseType="variant">
      <vt:variant>
        <vt:lpstr>Thème</vt:lpstr>
      </vt:variant>
      <vt:variant>
        <vt:i4>1</vt:i4>
      </vt:variant>
      <vt:variant>
        <vt:lpstr>Titres des diapositives</vt:lpstr>
      </vt:variant>
      <vt:variant>
        <vt:i4>41</vt:i4>
      </vt:variant>
    </vt:vector>
  </HeadingPairs>
  <TitlesOfParts>
    <vt:vector size="42" baseType="lpstr">
      <vt:lpstr>Flow</vt:lpstr>
      <vt:lpstr>Drupal 8</vt:lpstr>
      <vt:lpstr>Introduction : Sommaire</vt:lpstr>
      <vt:lpstr>Introduction : CMS  et Framework</vt:lpstr>
      <vt:lpstr>Introduction : Les CMS  et Framework PHP</vt:lpstr>
      <vt:lpstr>Introduction : multi-site</vt:lpstr>
      <vt:lpstr>Diapositive 6</vt:lpstr>
      <vt:lpstr>Introduction : Structure physique</vt:lpstr>
      <vt:lpstr>Drupal 8 : Structure physique</vt:lpstr>
      <vt:lpstr>Introduction : installation, profil, et distribution</vt:lpstr>
      <vt:lpstr>Introduction : drupal.org</vt:lpstr>
      <vt:lpstr>Introduction : Composer, Drush et drupal console</vt:lpstr>
      <vt:lpstr>TP : installation de drupal</vt:lpstr>
      <vt:lpstr>Le monde web actuel : contenant et contenu</vt:lpstr>
      <vt:lpstr>Concepts : thèmes, régions, blocks</vt:lpstr>
      <vt:lpstr>Concepts : thèmes et régions</vt:lpstr>
      <vt:lpstr>Concepts : node, type de contenu, fields, display modes</vt:lpstr>
      <vt:lpstr>Concepts : node, type de contenu, fields, display modes</vt:lpstr>
      <vt:lpstr>Concepts : type de champs courant</vt:lpstr>
      <vt:lpstr>Concepts : format de texte</vt:lpstr>
      <vt:lpstr>Concepts : views et entités</vt:lpstr>
      <vt:lpstr>Concepts : views</vt:lpstr>
      <vt:lpstr>Concepts : taxonomie</vt:lpstr>
      <vt:lpstr>Concepts : URLs, alias, pages</vt:lpstr>
      <vt:lpstr>Concepts: Menu</vt:lpstr>
      <vt:lpstr>Concepts : Menu</vt:lpstr>
      <vt:lpstr>TP</vt:lpstr>
      <vt:lpstr>Sécurité et performance : users / permissions / rôles </vt:lpstr>
      <vt:lpstr>Sécurité et performance : Révision et workflow</vt:lpstr>
      <vt:lpstr>Sécurité et performance : Types de données, La configuration et le manager</vt:lpstr>
      <vt:lpstr>Sécurité et performance : Types d’information, La configuration et le manager </vt:lpstr>
      <vt:lpstr>Le monde web actuel : problématique des livrables et mises à jour</vt:lpstr>
      <vt:lpstr>Sécurité et performance : le cron</vt:lpstr>
      <vt:lpstr>TP</vt:lpstr>
      <vt:lpstr>Introduction : Sommaire</vt:lpstr>
      <vt:lpstr>TP</vt:lpstr>
      <vt:lpstr>TP : mon premier site : page d’accueil </vt:lpstr>
      <vt:lpstr>TP : mon premier site : page nos magasins</vt:lpstr>
      <vt:lpstr>TP : mon premier site : page un magasins</vt:lpstr>
      <vt:lpstr>TP : mon premier site : page nos vélo</vt:lpstr>
      <vt:lpstr>TP : mon premier site : page VTT</vt:lpstr>
      <vt:lpstr>TP : mon premier site : page un vélo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Drupal 8</dc:title>
  <dc:subject>drupal 8</dc:subject>
  <dc:creator>christian.vallebella@b-i.com</dc:creator>
  <cp:lastModifiedBy>Christian Vallebella</cp:lastModifiedBy>
  <cp:revision>95</cp:revision>
  <dcterms:created xsi:type="dcterms:W3CDTF">2016-09-24T15:45:31Z</dcterms:created>
  <dcterms:modified xsi:type="dcterms:W3CDTF">2017-02-19T16:59:53Z</dcterms:modified>
</cp:coreProperties>
</file>