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70" r:id="rId5"/>
    <p:sldId id="282" r:id="rId6"/>
    <p:sldId id="278" r:id="rId7"/>
    <p:sldId id="279" r:id="rId8"/>
    <p:sldId id="299" r:id="rId9"/>
    <p:sldId id="281" r:id="rId10"/>
    <p:sldId id="280" r:id="rId11"/>
    <p:sldId id="283" r:id="rId12"/>
    <p:sldId id="308" r:id="rId13"/>
    <p:sldId id="328" r:id="rId14"/>
    <p:sldId id="265" r:id="rId15"/>
    <p:sldId id="285" r:id="rId16"/>
    <p:sldId id="298" r:id="rId17"/>
    <p:sldId id="288" r:id="rId18"/>
    <p:sldId id="300" r:id="rId19"/>
    <p:sldId id="329" r:id="rId20"/>
    <p:sldId id="289" r:id="rId21"/>
    <p:sldId id="330" r:id="rId22"/>
    <p:sldId id="301" r:id="rId23"/>
    <p:sldId id="331" r:id="rId24"/>
    <p:sldId id="337" r:id="rId25"/>
    <p:sldId id="290" r:id="rId26"/>
    <p:sldId id="302" r:id="rId27"/>
    <p:sldId id="332" r:id="rId28"/>
    <p:sldId id="291" r:id="rId29"/>
    <p:sldId id="333" r:id="rId30"/>
    <p:sldId id="292" r:id="rId31"/>
    <p:sldId id="304" r:id="rId32"/>
    <p:sldId id="305" r:id="rId33"/>
    <p:sldId id="325" r:id="rId34"/>
    <p:sldId id="334" r:id="rId35"/>
    <p:sldId id="320" r:id="rId36"/>
    <p:sldId id="327" r:id="rId37"/>
    <p:sldId id="306" r:id="rId38"/>
    <p:sldId id="326" r:id="rId39"/>
    <p:sldId id="321" r:id="rId40"/>
    <p:sldId id="335" r:id="rId41"/>
    <p:sldId id="311" r:id="rId42"/>
    <p:sldId id="336" r:id="rId43"/>
    <p:sldId id="338" r:id="rId44"/>
    <p:sldId id="309" r:id="rId45"/>
    <p:sldId id="324" r:id="rId46"/>
    <p:sldId id="313" r:id="rId47"/>
    <p:sldId id="314" r:id="rId48"/>
    <p:sldId id="315" r:id="rId49"/>
    <p:sldId id="316" r:id="rId50"/>
    <p:sldId id="317" r:id="rId51"/>
    <p:sldId id="31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21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2" autoAdjust="0"/>
    <p:restoredTop sz="94641" autoAdjust="0"/>
  </p:normalViewPr>
  <p:slideViewPr>
    <p:cSldViewPr>
      <p:cViewPr varScale="1">
        <p:scale>
          <a:sx n="159" d="100"/>
          <a:sy n="159" d="100"/>
        </p:scale>
        <p:origin x="-2094" y="-72"/>
      </p:cViewPr>
      <p:guideLst>
        <p:guide orient="horz" pos="2160"/>
        <p:guide pos="2880"/>
      </p:guideLst>
    </p:cSldViewPr>
  </p:slideViewPr>
  <p:outlineViewPr>
    <p:cViewPr>
      <p:scale>
        <a:sx n="33" d="100"/>
        <a:sy n="33" d="100"/>
      </p:scale>
      <p:origin x="0" y="3323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lumMod val="7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dirty="0" smtClean="0"/>
              <a:t>Cliquez pour modifier le style du titre</a:t>
            </a:r>
            <a:endParaRPr kumimoji="0" lang="en-US" dirty="0"/>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47C9B81F-C347-4BEF-BFDF-29C42F48304A}" type="datetimeFigureOut">
              <a:rPr lang="en-US" smtClean="0"/>
              <a:pPr/>
              <a:t>2/27/2017</a:t>
            </a:fld>
            <a:endParaRPr lang="en-US"/>
          </a:p>
        </p:txBody>
      </p:sp>
      <p:sp>
        <p:nvSpPr>
          <p:cNvPr id="19" name="Espace réservé du pied de page 18"/>
          <p:cNvSpPr>
            <a:spLocks noGrp="1"/>
          </p:cNvSpPr>
          <p:nvPr>
            <p:ph type="ftr" sz="quarter" idx="11"/>
          </p:nvPr>
        </p:nvSpPr>
        <p:spPr/>
        <p:txBody>
          <a:bodyPr/>
          <a:lstStyle/>
          <a:p>
            <a:endParaRPr kumimoji="0" lang="en-US"/>
          </a:p>
        </p:txBody>
      </p:sp>
      <p:sp>
        <p:nvSpPr>
          <p:cNvPr id="27" name="Espace réservé du numéro de diapositive 26"/>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2/27/2017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2/27/2017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2/27/2017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lumMod val="7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dirty="0" smtClean="0"/>
              <a:t>Cliquez pour modifier le style du titre</a:t>
            </a:r>
            <a:endParaRPr kumimoji="0" lang="en-US" dirty="0"/>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2/27/2017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2/27/2017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47C9B81F-C347-4BEF-BFDF-29C42F48304A}" type="datetimeFigureOut">
              <a:rPr lang="en-US" smtClean="0"/>
              <a:pPr/>
              <a:t>2/27/2017</a:t>
            </a:fld>
            <a:endParaRPr lang="en-US"/>
          </a:p>
        </p:txBody>
      </p:sp>
      <p:sp>
        <p:nvSpPr>
          <p:cNvPr id="8" name="Espace réservé du pied de page 7"/>
          <p:cNvSpPr>
            <a:spLocks noGrp="1"/>
          </p:cNvSpPr>
          <p:nvPr>
            <p:ph type="ftr" sz="quarter" idx="11"/>
          </p:nvPr>
        </p:nvSpPr>
        <p:spPr/>
        <p:txBody>
          <a:bodyPr/>
          <a:lstStyle/>
          <a:p>
            <a:endParaRPr kumimoji="0" lang="en-US" dirty="0"/>
          </a:p>
        </p:txBody>
      </p:sp>
      <p:sp>
        <p:nvSpPr>
          <p:cNvPr id="9" name="Espace réservé du numéro de diapositive 8"/>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7C9B81F-C347-4BEF-BFDF-29C42F48304A}" type="datetimeFigureOut">
              <a:rPr lang="en-US" smtClean="0"/>
              <a:pPr/>
              <a:t>2/27/2017</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7C9B81F-C347-4BEF-BFDF-29C42F48304A}" type="datetimeFigureOut">
              <a:rPr lang="en-US" smtClean="0"/>
              <a:pPr/>
              <a:t>2/27/2017</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2/27/2017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7C9B81F-C347-4BEF-BFDF-29C42F48304A}" type="datetimeFigureOut">
              <a:rPr lang="en-US" smtClean="0"/>
              <a:pPr/>
              <a:t>2/27/2017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a:t>
            </a:fld>
            <a:endParaRPr kumimoji="0"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488C4"/>
              </a:gs>
              <a:gs pos="53000">
                <a:srgbClr val="D4DEFF"/>
              </a:gs>
              <a:gs pos="83000">
                <a:srgbClr val="D4DEFF"/>
              </a:gs>
              <a:gs pos="100000">
                <a:srgbClr val="96AB94"/>
              </a:gs>
            </a:gsLst>
            <a:lin ang="5400000" scaled="0"/>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bg1">
                  <a:lumMod val="75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dirty="0" smtClean="0"/>
              <a:t>Cliquez pour modifier le style du titre</a:t>
            </a:r>
            <a:endParaRPr kumimoji="0" lang="en-US" dirty="0"/>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2/27/2017</a:t>
            </a:fld>
            <a:endParaRPr lang="en-US" dirty="0">
              <a:solidFill>
                <a:schemeClr val="tx2">
                  <a:shade val="90000"/>
                </a:schemeClr>
              </a:solidFill>
            </a:endParaRP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a:t>
            </a:fld>
            <a:endParaRPr kumimoji="0" lang="en-US" dirty="0">
              <a:solidFill>
                <a:schemeClr val="tx2">
                  <a:shade val="90000"/>
                </a:schemeClr>
              </a:solidFill>
            </a:endParaRPr>
          </a:p>
        </p:txBody>
      </p:sp>
      <p:pic>
        <p:nvPicPr>
          <p:cNvPr id="14" name="Image 13" descr="druplicon.large_.png"/>
          <p:cNvPicPr>
            <a:picLocks noChangeAspect="1"/>
          </p:cNvPicPr>
          <p:nvPr/>
        </p:nvPicPr>
        <p:blipFill>
          <a:blip r:embed="rId13" cstate="print"/>
          <a:stretch>
            <a:fillRect/>
          </a:stretch>
        </p:blipFill>
        <p:spPr>
          <a:xfrm>
            <a:off x="251520" y="332656"/>
            <a:ext cx="576064" cy="6590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1"/>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keditor.com/" TargetMode="External"/><Relationship Id="rId3" Type="http://schemas.openxmlformats.org/officeDocument/2006/relationships/hyperlink" Target="https://github.com/drupal-composer/drupal-project" TargetMode="External"/><Relationship Id="rId7" Type="http://schemas.openxmlformats.org/officeDocument/2006/relationships/hyperlink" Target="http://twig.sensiolabs.org/" TargetMode="External"/><Relationship Id="rId2" Type="http://schemas.openxmlformats.org/officeDocument/2006/relationships/hyperlink" Target="https://www.drupal.org/download" TargetMode="External"/><Relationship Id="rId1" Type="http://schemas.openxmlformats.org/officeDocument/2006/relationships/slideLayout" Target="../slideLayouts/slideLayout2.xml"/><Relationship Id="rId6" Type="http://schemas.openxmlformats.org/officeDocument/2006/relationships/hyperlink" Target="http://www.yaml.org/spec/1.2/spec.html" TargetMode="External"/><Relationship Id="rId5" Type="http://schemas.openxmlformats.org/officeDocument/2006/relationships/hyperlink" Target="https://api.drupal.org/" TargetMode="External"/><Relationship Id="rId4" Type="http://schemas.openxmlformats.org/officeDocument/2006/relationships/hyperlink" Target="https://www.drupal.org/documentation" TargetMode="External"/><Relationship Id="rId9" Type="http://schemas.openxmlformats.org/officeDocument/2006/relationships/hyperlink" Target="https://symfony.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rupal-composer/drupal-proje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ruplicon.large_.png"/>
          <p:cNvPicPr>
            <a:picLocks noChangeAspect="1"/>
          </p:cNvPicPr>
          <p:nvPr/>
        </p:nvPicPr>
        <p:blipFill>
          <a:blip r:embed="rId2" cstate="print"/>
          <a:stretch>
            <a:fillRect/>
          </a:stretch>
        </p:blipFill>
        <p:spPr>
          <a:xfrm>
            <a:off x="251520" y="116632"/>
            <a:ext cx="872217" cy="997875"/>
          </a:xfrm>
          <a:prstGeom prst="rect">
            <a:avLst/>
          </a:prstGeom>
        </p:spPr>
      </p:pic>
      <p:sp>
        <p:nvSpPr>
          <p:cNvPr id="2" name="Titre 1"/>
          <p:cNvSpPr>
            <a:spLocks noGrp="1"/>
          </p:cNvSpPr>
          <p:nvPr>
            <p:ph type="ctrTitle"/>
          </p:nvPr>
        </p:nvSpPr>
        <p:spPr/>
        <p:txBody>
          <a:bodyPr/>
          <a:lstStyle/>
          <a:p>
            <a:r>
              <a:rPr lang="fr-FR" dirty="0" smtClean="0">
                <a:latin typeface="+mj-lt"/>
              </a:rPr>
              <a:t>Drupal 8</a:t>
            </a:r>
            <a:endParaRPr lang="fr-FR" dirty="0">
              <a:latin typeface="+mj-lt"/>
            </a:endParaRPr>
          </a:p>
        </p:txBody>
      </p:sp>
      <p:sp>
        <p:nvSpPr>
          <p:cNvPr id="3" name="Sous-titre 2"/>
          <p:cNvSpPr>
            <a:spLocks noGrp="1"/>
          </p:cNvSpPr>
          <p:nvPr>
            <p:ph type="subTitle" idx="1"/>
          </p:nvPr>
        </p:nvSpPr>
        <p:spPr/>
        <p:txBody>
          <a:bodyPr/>
          <a:lstStyle/>
          <a:p>
            <a:r>
              <a:rPr lang="fr-FR" dirty="0" smtClean="0">
                <a:latin typeface="+mj-lt"/>
              </a:rPr>
              <a:t>Nomades Advanced technologies</a:t>
            </a:r>
            <a:endParaRPr lang="fr-FR" dirty="0">
              <a:latin typeface="+mj-lt"/>
            </a:endParaRPr>
          </a:p>
        </p:txBody>
      </p:sp>
      <p:sp>
        <p:nvSpPr>
          <p:cNvPr id="5" name="ZoneTexte 4"/>
          <p:cNvSpPr txBox="1"/>
          <p:nvPr/>
        </p:nvSpPr>
        <p:spPr>
          <a:xfrm>
            <a:off x="323528" y="6093296"/>
            <a:ext cx="4176464" cy="369332"/>
          </a:xfrm>
          <a:prstGeom prst="rect">
            <a:avLst/>
          </a:prstGeom>
          <a:noFill/>
        </p:spPr>
        <p:txBody>
          <a:bodyPr wrap="square" rtlCol="0">
            <a:spAutoFit/>
          </a:bodyPr>
          <a:lstStyle/>
          <a:p>
            <a:r>
              <a:rPr lang="fr-FR" dirty="0" smtClean="0"/>
              <a:t>Christian Vallebella - 2017</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drupal.org</a:t>
            </a:r>
            <a:endParaRPr lang="fr-FR" sz="3000" dirty="0">
              <a:latin typeface="+mj-lt"/>
            </a:endParaRPr>
          </a:p>
        </p:txBody>
      </p:sp>
      <p:sp>
        <p:nvSpPr>
          <p:cNvPr id="3" name="Espace réservé du contenu 2"/>
          <p:cNvSpPr>
            <a:spLocks noGrp="1"/>
          </p:cNvSpPr>
          <p:nvPr>
            <p:ph idx="1"/>
          </p:nvPr>
        </p:nvSpPr>
        <p:spPr>
          <a:xfrm>
            <a:off x="179512" y="1628800"/>
            <a:ext cx="8856984" cy="4896544"/>
          </a:xfrm>
          <a:noFill/>
          <a:ln>
            <a:noFill/>
          </a:ln>
        </p:spPr>
        <p:txBody>
          <a:bodyPr>
            <a:normAutofit/>
          </a:bodyPr>
          <a:lstStyle/>
          <a:p>
            <a:r>
              <a:rPr lang="fr-FR" sz="1800" dirty="0" smtClean="0">
                <a:latin typeface="+mj-lt"/>
              </a:rPr>
              <a:t>Installation via zip: </a:t>
            </a:r>
            <a:r>
              <a:rPr lang="fr-FR" sz="1800" dirty="0" smtClean="0">
                <a:latin typeface="+mj-lt"/>
                <a:hlinkClick r:id="rId2"/>
              </a:rPr>
              <a:t>https://www.drupal.org/download</a:t>
            </a:r>
            <a:endParaRPr lang="fr-FR" sz="1800" dirty="0" smtClean="0">
              <a:latin typeface="+mj-lt"/>
            </a:endParaRPr>
          </a:p>
          <a:p>
            <a:r>
              <a:rPr lang="fr-FR" sz="1800" dirty="0" smtClean="0">
                <a:latin typeface="+mj-lt"/>
              </a:rPr>
              <a:t>Installation via composer: </a:t>
            </a:r>
            <a:r>
              <a:rPr lang="fr-FR" sz="1800" dirty="0" smtClean="0">
                <a:latin typeface="+mj-lt"/>
                <a:hlinkClick r:id="rId3"/>
              </a:rPr>
              <a:t>https://github.com/drupal-composer/drupal-project</a:t>
            </a:r>
            <a:endParaRPr lang="fr-FR" sz="1800" dirty="0" smtClean="0">
              <a:latin typeface="+mj-lt"/>
            </a:endParaRPr>
          </a:p>
          <a:p>
            <a:endParaRPr lang="fr-FR" sz="1800" dirty="0" smtClean="0">
              <a:latin typeface="+mj-lt"/>
            </a:endParaRPr>
          </a:p>
          <a:p>
            <a:endParaRPr lang="fr-FR" sz="1800" dirty="0" smtClean="0">
              <a:latin typeface="+mj-lt"/>
            </a:endParaRPr>
          </a:p>
          <a:p>
            <a:r>
              <a:rPr lang="fr-FR" sz="1800" dirty="0" smtClean="0">
                <a:latin typeface="+mj-lt"/>
              </a:rPr>
              <a:t>Documentation drupal : </a:t>
            </a:r>
            <a:r>
              <a:rPr lang="fr-FR" sz="1800" dirty="0" smtClean="0">
                <a:solidFill>
                  <a:schemeClr val="accent2">
                    <a:lumMod val="50000"/>
                  </a:schemeClr>
                </a:solidFill>
                <a:latin typeface="+mj-lt"/>
                <a:hlinkClick r:id="rId4"/>
              </a:rPr>
              <a:t>https://www.drupal.org/documentation</a:t>
            </a:r>
            <a:endParaRPr lang="fr-FR" sz="1800" dirty="0" smtClean="0">
              <a:solidFill>
                <a:schemeClr val="accent2">
                  <a:lumMod val="50000"/>
                </a:schemeClr>
              </a:solidFill>
              <a:latin typeface="+mj-lt"/>
            </a:endParaRPr>
          </a:p>
          <a:p>
            <a:r>
              <a:rPr lang="fr-FR" sz="1800" dirty="0" smtClean="0">
                <a:latin typeface="+mj-lt"/>
              </a:rPr>
              <a:t>API drupal : </a:t>
            </a:r>
            <a:r>
              <a:rPr lang="fr-FR" sz="1800" dirty="0" smtClean="0">
                <a:solidFill>
                  <a:schemeClr val="accent2">
                    <a:lumMod val="50000"/>
                  </a:schemeClr>
                </a:solidFill>
                <a:latin typeface="+mj-lt"/>
                <a:hlinkClick r:id="rId5"/>
              </a:rPr>
              <a:t>https://api.drupal.org/</a:t>
            </a:r>
            <a:endParaRPr lang="fr-FR" sz="1800" dirty="0" smtClean="0">
              <a:solidFill>
                <a:schemeClr val="accent2">
                  <a:lumMod val="50000"/>
                </a:schemeClr>
              </a:solidFill>
              <a:latin typeface="+mj-lt"/>
            </a:endParaRPr>
          </a:p>
          <a:p>
            <a:r>
              <a:rPr lang="fr-FR" sz="1800" dirty="0" smtClean="0">
                <a:latin typeface="+mj-lt"/>
              </a:rPr>
              <a:t>Modules, thèmes et distribution drupal : </a:t>
            </a:r>
            <a:r>
              <a:rPr lang="fr-FR" sz="1800" dirty="0" smtClean="0">
                <a:solidFill>
                  <a:schemeClr val="accent2">
                    <a:lumMod val="50000"/>
                  </a:schemeClr>
                </a:solidFill>
                <a:latin typeface="+mj-lt"/>
                <a:hlinkClick r:id="rId2"/>
              </a:rPr>
              <a:t>https://www.drupal.org/download</a:t>
            </a:r>
            <a:endParaRPr lang="fr-FR" sz="1800" dirty="0" smtClean="0">
              <a:solidFill>
                <a:schemeClr val="accent2">
                  <a:lumMod val="50000"/>
                </a:schemeClr>
              </a:solidFill>
              <a:latin typeface="+mj-lt"/>
            </a:endParaRPr>
          </a:p>
          <a:p>
            <a:endParaRPr lang="fr-FR" sz="1800" dirty="0" smtClean="0">
              <a:solidFill>
                <a:schemeClr val="accent2">
                  <a:lumMod val="50000"/>
                </a:schemeClr>
              </a:solidFill>
              <a:latin typeface="+mj-lt"/>
            </a:endParaRPr>
          </a:p>
          <a:p>
            <a:endParaRPr lang="fr-FR" sz="1800" dirty="0" smtClean="0">
              <a:solidFill>
                <a:schemeClr val="accent2">
                  <a:lumMod val="50000"/>
                </a:schemeClr>
              </a:solidFill>
              <a:latin typeface="+mj-lt"/>
            </a:endParaRPr>
          </a:p>
          <a:p>
            <a:r>
              <a:rPr lang="fr-FR" sz="1800" dirty="0" smtClean="0">
                <a:latin typeface="+mj-lt"/>
              </a:rPr>
              <a:t>YAML : </a:t>
            </a:r>
            <a:r>
              <a:rPr lang="fr-FR" sz="1800" dirty="0" smtClean="0">
                <a:solidFill>
                  <a:schemeClr val="accent2">
                    <a:lumMod val="50000"/>
                  </a:schemeClr>
                </a:solidFill>
                <a:latin typeface="+mj-lt"/>
                <a:hlinkClick r:id="rId6"/>
              </a:rPr>
              <a:t>http://www.yaml.org/spec/1.2/spec.html</a:t>
            </a:r>
            <a:endParaRPr lang="fr-FR" sz="1800" dirty="0" smtClean="0">
              <a:latin typeface="+mj-lt"/>
            </a:endParaRPr>
          </a:p>
          <a:p>
            <a:r>
              <a:rPr lang="fr-FR" sz="1800" dirty="0" smtClean="0">
                <a:latin typeface="+mj-lt"/>
              </a:rPr>
              <a:t>TWIG : </a:t>
            </a:r>
            <a:r>
              <a:rPr lang="fr-FR" sz="1800" dirty="0" smtClean="0">
                <a:solidFill>
                  <a:schemeClr val="accent2">
                    <a:lumMod val="50000"/>
                  </a:schemeClr>
                </a:solidFill>
                <a:latin typeface="+mj-lt"/>
                <a:hlinkClick r:id="rId7"/>
              </a:rPr>
              <a:t>http://twig.sensiolabs.org/</a:t>
            </a:r>
            <a:endParaRPr lang="fr-FR" sz="1800" dirty="0" smtClean="0">
              <a:solidFill>
                <a:schemeClr val="accent2">
                  <a:lumMod val="50000"/>
                </a:schemeClr>
              </a:solidFill>
              <a:latin typeface="+mj-lt"/>
            </a:endParaRPr>
          </a:p>
          <a:p>
            <a:r>
              <a:rPr lang="fr-FR" sz="1800" dirty="0" err="1" smtClean="0">
                <a:latin typeface="+mj-lt"/>
              </a:rPr>
              <a:t>Ckeditor</a:t>
            </a:r>
            <a:r>
              <a:rPr lang="fr-FR" sz="1800" dirty="0" smtClean="0">
                <a:latin typeface="+mj-lt"/>
              </a:rPr>
              <a:t> : </a:t>
            </a:r>
            <a:r>
              <a:rPr lang="fr-FR" sz="1800" dirty="0" smtClean="0">
                <a:solidFill>
                  <a:schemeClr val="accent2">
                    <a:lumMod val="50000"/>
                  </a:schemeClr>
                </a:solidFill>
                <a:latin typeface="+mj-lt"/>
                <a:hlinkClick r:id="rId8"/>
              </a:rPr>
              <a:t>http://ckeditor.com/</a:t>
            </a:r>
            <a:endParaRPr lang="fr-FR" sz="1800" dirty="0" smtClean="0">
              <a:solidFill>
                <a:schemeClr val="accent2">
                  <a:lumMod val="50000"/>
                </a:schemeClr>
              </a:solidFill>
              <a:latin typeface="+mj-lt"/>
            </a:endParaRPr>
          </a:p>
          <a:p>
            <a:r>
              <a:rPr lang="fr-FR" sz="1800" dirty="0" smtClean="0">
                <a:latin typeface="+mj-lt"/>
              </a:rPr>
              <a:t>Symfony : </a:t>
            </a:r>
            <a:r>
              <a:rPr lang="fr-FR" sz="1800" dirty="0" smtClean="0">
                <a:solidFill>
                  <a:schemeClr val="accent2">
                    <a:lumMod val="50000"/>
                  </a:schemeClr>
                </a:solidFill>
                <a:latin typeface="+mj-lt"/>
                <a:hlinkClick r:id="rId9"/>
              </a:rPr>
              <a:t>https://symfony.com</a:t>
            </a:r>
            <a:endParaRPr lang="fr-FR" sz="1800" dirty="0" smtClean="0">
              <a:solidFill>
                <a:schemeClr val="accent2">
                  <a:lumMod val="50000"/>
                </a:schemeClr>
              </a:solidFill>
              <a:latin typeface="+mj-lt"/>
            </a:endParaRPr>
          </a:p>
          <a:p>
            <a:endParaRPr lang="fr-FR" sz="2000" dirty="0" smtClean="0">
              <a:solidFill>
                <a:schemeClr val="accent2">
                  <a:lumMod val="50000"/>
                </a:schemeClr>
              </a:solidFill>
              <a:latin typeface="+mj-lt"/>
            </a:endParaRPr>
          </a:p>
          <a:p>
            <a:endParaRPr lang="fr-FR" dirty="0" smtClean="0">
              <a:solidFill>
                <a:schemeClr val="accent2">
                  <a:lumMod val="50000"/>
                </a:schemeClr>
              </a:solidFill>
              <a:latin typeface="+mj-lt"/>
            </a:endParaRPr>
          </a:p>
          <a:p>
            <a:endParaRPr lang="fr-FR" dirty="0" smtClean="0">
              <a:solidFill>
                <a:schemeClr val="accent2">
                  <a:lumMod val="50000"/>
                </a:schemeClr>
              </a:solidFill>
              <a:latin typeface="+mj-lt"/>
            </a:endParaRPr>
          </a:p>
          <a:p>
            <a:endParaRPr lang="fr-FR" dirty="0" smtClean="0">
              <a:solidFill>
                <a:schemeClr val="accent2">
                  <a:lumMod val="50000"/>
                </a:schemeClr>
              </a:solidFill>
              <a:latin typeface="+mj-lt"/>
            </a:endParaRPr>
          </a:p>
          <a:p>
            <a:endParaRPr lang="fr-FR"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Composer, Drush et drupal console</a:t>
            </a:r>
            <a:endParaRPr lang="fr-FR" sz="3000" dirty="0">
              <a:latin typeface="+mj-lt"/>
            </a:endParaRPr>
          </a:p>
        </p:txBody>
      </p:sp>
      <p:sp>
        <p:nvSpPr>
          <p:cNvPr id="3" name="Espace réservé du contenu 2"/>
          <p:cNvSpPr>
            <a:spLocks noGrp="1"/>
          </p:cNvSpPr>
          <p:nvPr>
            <p:ph idx="1"/>
          </p:nvPr>
        </p:nvSpPr>
        <p:spPr>
          <a:xfrm>
            <a:off x="457200" y="1628800"/>
            <a:ext cx="8435280" cy="4896544"/>
          </a:xfrm>
        </p:spPr>
        <p:txBody>
          <a:bodyPr>
            <a:normAutofit fontScale="92500" lnSpcReduction="20000"/>
          </a:bodyPr>
          <a:lstStyle/>
          <a:p>
            <a:r>
              <a:rPr lang="fr-FR" sz="2000" dirty="0" smtClean="0">
                <a:latin typeface="+mj-lt"/>
              </a:rPr>
              <a:t>Composer</a:t>
            </a:r>
          </a:p>
          <a:p>
            <a:pPr lvl="1"/>
            <a:r>
              <a:rPr lang="fr-FR" sz="1800" dirty="0" smtClean="0">
                <a:latin typeface="+mj-lt"/>
              </a:rPr>
              <a:t>Gestionnaire de package PHP</a:t>
            </a:r>
          </a:p>
          <a:p>
            <a:pPr lvl="1"/>
            <a:r>
              <a:rPr lang="fr-FR" sz="1800" dirty="0" smtClean="0">
                <a:latin typeface="+mj-lt"/>
              </a:rPr>
              <a:t>Equivalent de </a:t>
            </a:r>
            <a:r>
              <a:rPr lang="fr-FR" sz="1800" dirty="0" err="1" smtClean="0">
                <a:latin typeface="+mj-lt"/>
              </a:rPr>
              <a:t>npm</a:t>
            </a:r>
            <a:r>
              <a:rPr lang="fr-FR" sz="1800" dirty="0" smtClean="0">
                <a:latin typeface="+mj-lt"/>
              </a:rPr>
              <a:t> pour nodejs</a:t>
            </a:r>
          </a:p>
          <a:p>
            <a:pPr lvl="1"/>
            <a:r>
              <a:rPr lang="fr-FR" sz="1800" dirty="0" smtClean="0">
                <a:latin typeface="+mj-lt"/>
              </a:rPr>
              <a:t>Drupal peut être installer:</a:t>
            </a:r>
          </a:p>
          <a:p>
            <a:pPr lvl="2"/>
            <a:r>
              <a:rPr lang="fr-FR" sz="1500" dirty="0" smtClean="0">
                <a:latin typeface="+mj-lt"/>
              </a:rPr>
              <a:t>En téléchargeant le fichier zip sur drupal.org</a:t>
            </a:r>
          </a:p>
          <a:p>
            <a:pPr lvl="2"/>
            <a:r>
              <a:rPr lang="fr-FR" sz="1500" dirty="0" smtClean="0">
                <a:latin typeface="+mj-lt"/>
              </a:rPr>
              <a:t>En installant le paquet: composer </a:t>
            </a:r>
            <a:r>
              <a:rPr lang="fr-FR" sz="1500" dirty="0" err="1" smtClean="0">
                <a:latin typeface="+mj-lt"/>
              </a:rPr>
              <a:t>require</a:t>
            </a:r>
            <a:r>
              <a:rPr lang="fr-FR" sz="1500" dirty="0" smtClean="0">
                <a:latin typeface="+mj-lt"/>
              </a:rPr>
              <a:t> drupal/drupal</a:t>
            </a:r>
          </a:p>
          <a:p>
            <a:pPr lvl="2"/>
            <a:r>
              <a:rPr lang="fr-FR" sz="1500" dirty="0" smtClean="0">
                <a:latin typeface="+mj-lt"/>
              </a:rPr>
              <a:t>En utilisant les paquet de drupal-composer (voir TP) qui installe également drush et drupal console</a:t>
            </a:r>
          </a:p>
          <a:p>
            <a:pPr algn="ctr">
              <a:buNone/>
            </a:pPr>
            <a:endParaRPr lang="fr-FR" sz="2000" dirty="0" smtClean="0">
              <a:latin typeface="+mj-lt"/>
            </a:endParaRPr>
          </a:p>
          <a:p>
            <a:r>
              <a:rPr lang="fr-FR" sz="2000" dirty="0" smtClean="0">
                <a:latin typeface="+mj-lt"/>
              </a:rPr>
              <a:t>Drush</a:t>
            </a:r>
          </a:p>
          <a:p>
            <a:pPr lvl="1"/>
            <a:r>
              <a:rPr lang="fr-FR" sz="1800" dirty="0" smtClean="0">
                <a:latin typeface="+mj-lt"/>
              </a:rPr>
              <a:t>Permet de passer des commande à drupal en ligne de commande sans utiliser l’interface d administration web. </a:t>
            </a:r>
          </a:p>
          <a:p>
            <a:pPr lvl="1"/>
            <a:r>
              <a:rPr lang="fr-FR" sz="1800" dirty="0" smtClean="0">
                <a:latin typeface="+mj-lt"/>
              </a:rPr>
              <a:t>Il existe de très nombreuses fonctionnalités</a:t>
            </a:r>
          </a:p>
          <a:p>
            <a:pPr lvl="1"/>
            <a:r>
              <a:rPr lang="fr-FR" sz="1800" dirty="0" smtClean="0">
                <a:latin typeface="+mj-lt"/>
              </a:rPr>
              <a:t>Beaucoup de module de la communauté ajoute leur fonctionnalités à drush</a:t>
            </a:r>
          </a:p>
          <a:p>
            <a:endParaRPr lang="fr-FR" sz="2000" dirty="0" smtClean="0">
              <a:latin typeface="+mj-lt"/>
            </a:endParaRPr>
          </a:p>
          <a:p>
            <a:r>
              <a:rPr lang="fr-FR" sz="2000" dirty="0" smtClean="0">
                <a:latin typeface="+mj-lt"/>
              </a:rPr>
              <a:t>Drupal Console</a:t>
            </a:r>
          </a:p>
          <a:p>
            <a:pPr lvl="1"/>
            <a:r>
              <a:rPr lang="fr-FR" sz="1800" dirty="0" smtClean="0">
                <a:latin typeface="+mj-lt"/>
              </a:rPr>
              <a:t>Prévu pour être le remplaçant de drush</a:t>
            </a:r>
          </a:p>
          <a:p>
            <a:pPr lvl="1"/>
            <a:r>
              <a:rPr lang="fr-FR" sz="1800" dirty="0" smtClean="0">
                <a:latin typeface="+mj-lt"/>
              </a:rPr>
              <a:t>N’est pas encore très stable</a:t>
            </a:r>
          </a:p>
          <a:p>
            <a:pPr lvl="1"/>
            <a:r>
              <a:rPr lang="fr-FR" sz="1800" dirty="0" smtClean="0">
                <a:latin typeface="+mj-lt"/>
              </a:rPr>
              <a:t>Utilisé surtout pour générer les modules custom</a:t>
            </a:r>
          </a:p>
          <a:p>
            <a:endParaRPr lang="fr-FR" sz="2000" dirty="0" smtClean="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TP : installation de drupal</a:t>
            </a:r>
            <a:endParaRPr lang="fr-FR" sz="3000" dirty="0">
              <a:latin typeface="+mj-lt"/>
            </a:endParaRPr>
          </a:p>
        </p:txBody>
      </p:sp>
      <p:sp>
        <p:nvSpPr>
          <p:cNvPr id="3" name="Espace réservé du contenu 2"/>
          <p:cNvSpPr>
            <a:spLocks noGrp="1"/>
          </p:cNvSpPr>
          <p:nvPr>
            <p:ph idx="1"/>
          </p:nvPr>
        </p:nvSpPr>
        <p:spPr>
          <a:xfrm>
            <a:off x="457200" y="1628800"/>
            <a:ext cx="8435280" cy="4896544"/>
          </a:xfrm>
        </p:spPr>
        <p:txBody>
          <a:bodyPr>
            <a:normAutofit lnSpcReduction="10000"/>
          </a:bodyPr>
          <a:lstStyle/>
          <a:p>
            <a:r>
              <a:rPr lang="fr-FR" sz="2000" dirty="0" smtClean="0">
                <a:latin typeface="+mj-lt"/>
              </a:rPr>
              <a:t>Installer drupal à l’aide de </a:t>
            </a:r>
            <a:r>
              <a:rPr lang="fr-FR" sz="2000" b="1" dirty="0" smtClean="0">
                <a:latin typeface="+mj-lt"/>
              </a:rPr>
              <a:t>composer</a:t>
            </a:r>
            <a:r>
              <a:rPr lang="fr-FR" sz="2000" dirty="0" smtClean="0">
                <a:latin typeface="+mj-lt"/>
              </a:rPr>
              <a:t> et du profil </a:t>
            </a:r>
            <a:r>
              <a:rPr lang="fr-FR" sz="2000" b="1" dirty="0" smtClean="0">
                <a:latin typeface="+mj-lt"/>
              </a:rPr>
              <a:t>standard:</a:t>
            </a:r>
          </a:p>
          <a:p>
            <a:endParaRPr lang="fr-FR" sz="2000" b="1" dirty="0" smtClean="0">
              <a:latin typeface="+mj-lt"/>
            </a:endParaRPr>
          </a:p>
          <a:p>
            <a:pPr algn="ctr">
              <a:buNone/>
            </a:pPr>
            <a:r>
              <a:rPr lang="fr-FR" sz="2000" dirty="0" smtClean="0">
                <a:latin typeface="+mj-lt"/>
                <a:hlinkClick r:id="rId2"/>
              </a:rPr>
              <a:t>https://github.com/drupal-composer/drupal-project</a:t>
            </a:r>
            <a:endParaRPr lang="fr-FR" sz="2000" dirty="0" smtClean="0">
              <a:latin typeface="+mj-lt"/>
            </a:endParaRPr>
          </a:p>
          <a:p>
            <a:pPr algn="ctr">
              <a:buNone/>
            </a:pPr>
            <a:endParaRPr lang="fr-FR" sz="2000" dirty="0" smtClean="0">
              <a:latin typeface="+mj-lt"/>
            </a:endParaRPr>
          </a:p>
          <a:p>
            <a:r>
              <a:rPr lang="fr-FR" sz="2000" dirty="0" smtClean="0">
                <a:latin typeface="+mj-lt"/>
              </a:rPr>
              <a:t>Identifiez </a:t>
            </a:r>
            <a:r>
              <a:rPr lang="fr-FR" sz="2000" dirty="0" smtClean="0">
                <a:latin typeface="+mj-lt"/>
              </a:rPr>
              <a:t>où </a:t>
            </a:r>
            <a:r>
              <a:rPr lang="fr-FR" sz="2000" dirty="0" smtClean="0">
                <a:latin typeface="+mj-lt"/>
              </a:rPr>
              <a:t>se trouve les données de connexion que vous avez </a:t>
            </a:r>
            <a:r>
              <a:rPr lang="fr-FR" sz="2000" dirty="0" smtClean="0">
                <a:latin typeface="+mj-lt"/>
              </a:rPr>
              <a:t>indiquées</a:t>
            </a:r>
            <a:endParaRPr lang="fr-FR" sz="2000" dirty="0" smtClean="0">
              <a:latin typeface="+mj-lt"/>
            </a:endParaRPr>
          </a:p>
          <a:p>
            <a:endParaRPr lang="fr-FR" sz="2000" dirty="0" smtClean="0">
              <a:latin typeface="+mj-lt"/>
            </a:endParaRPr>
          </a:p>
          <a:p>
            <a:r>
              <a:rPr lang="fr-FR" sz="2000" dirty="0" smtClean="0">
                <a:latin typeface="+mj-lt"/>
              </a:rPr>
              <a:t>Pourquoi drupal console et drush sont automatiquement installé ?</a:t>
            </a:r>
          </a:p>
          <a:p>
            <a:endParaRPr lang="fr-FR" sz="2000" dirty="0" smtClean="0">
              <a:latin typeface="+mj-lt"/>
            </a:endParaRPr>
          </a:p>
          <a:p>
            <a:r>
              <a:rPr lang="fr-FR" sz="2000" dirty="0" smtClean="0">
                <a:latin typeface="+mj-lt"/>
              </a:rPr>
              <a:t>Que fait drupal </a:t>
            </a:r>
            <a:r>
              <a:rPr lang="fr-FR" sz="2000" dirty="0" err="1" smtClean="0">
                <a:latin typeface="+mj-lt"/>
              </a:rPr>
              <a:t>scafold</a:t>
            </a:r>
            <a:r>
              <a:rPr lang="fr-FR" sz="2000" dirty="0" smtClean="0">
                <a:latin typeface="+mj-lt"/>
              </a:rPr>
              <a:t> ? Pourquoi ?</a:t>
            </a:r>
          </a:p>
          <a:p>
            <a:pPr>
              <a:buNone/>
            </a:pPr>
            <a:endParaRPr lang="fr-FR" sz="2000" dirty="0" smtClean="0">
              <a:latin typeface="+mj-lt"/>
            </a:endParaRPr>
          </a:p>
          <a:p>
            <a:pPr marL="274320" lvl="1" indent="-274320">
              <a:buClr>
                <a:schemeClr val="accent3"/>
              </a:buClr>
              <a:buSzPct val="95000"/>
            </a:pPr>
            <a:r>
              <a:rPr lang="fr-FR" sz="2000" dirty="0" smtClean="0">
                <a:latin typeface="+mj-lt"/>
              </a:rPr>
              <a:t>A la fin de l’installation rendez vous dans le fichier web/.</a:t>
            </a:r>
            <a:r>
              <a:rPr lang="fr-FR" sz="2000" dirty="0" err="1" smtClean="0">
                <a:latin typeface="+mj-lt"/>
              </a:rPr>
              <a:t>htaccess</a:t>
            </a:r>
            <a:r>
              <a:rPr lang="fr-FR" sz="2000" dirty="0" smtClean="0">
                <a:latin typeface="+mj-lt"/>
              </a:rPr>
              <a:t> pour set votre </a:t>
            </a:r>
            <a:r>
              <a:rPr lang="fr-FR" sz="2000" dirty="0" err="1" smtClean="0">
                <a:latin typeface="+mj-lt"/>
              </a:rPr>
              <a:t>rewritebase</a:t>
            </a:r>
            <a:r>
              <a:rPr lang="fr-FR" sz="2000" dirty="0" smtClean="0">
                <a:latin typeface="+mj-lt"/>
              </a:rPr>
              <a:t>.</a:t>
            </a:r>
          </a:p>
          <a:p>
            <a:pPr marL="274320" lvl="1" indent="-274320">
              <a:buClr>
                <a:schemeClr val="accent3"/>
              </a:buClr>
              <a:buSzPct val="95000"/>
            </a:pPr>
            <a:endParaRPr lang="fr-FR" sz="2000" dirty="0" smtClean="0">
              <a:latin typeface="+mj-lt"/>
            </a:endParaRPr>
          </a:p>
          <a:p>
            <a:pPr marL="274320" lvl="1" indent="-274320">
              <a:buClr>
                <a:schemeClr val="accent3"/>
              </a:buClr>
              <a:buSzPct val="95000"/>
            </a:pPr>
            <a:r>
              <a:rPr lang="fr-FR" sz="2000" dirty="0" smtClean="0">
                <a:latin typeface="+mj-lt"/>
              </a:rPr>
              <a:t>En regardant votre </a:t>
            </a:r>
            <a:r>
              <a:rPr lang="fr-FR" sz="2000" dirty="0" err="1" smtClean="0">
                <a:latin typeface="+mj-lt"/>
              </a:rPr>
              <a:t>status</a:t>
            </a:r>
            <a:r>
              <a:rPr lang="fr-FR" sz="2000" dirty="0" smtClean="0">
                <a:latin typeface="+mj-lt"/>
              </a:rPr>
              <a:t> report que vous reste t il à faire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Concepts : le menu d’administration</a:t>
            </a:r>
            <a:endParaRPr lang="fr-FR" sz="3000" dirty="0">
              <a:latin typeface="+mj-lt"/>
            </a:endParaRPr>
          </a:p>
        </p:txBody>
      </p:sp>
      <p:sp>
        <p:nvSpPr>
          <p:cNvPr id="3" name="Espace réservé du contenu 2"/>
          <p:cNvSpPr>
            <a:spLocks noGrp="1"/>
          </p:cNvSpPr>
          <p:nvPr>
            <p:ph idx="1"/>
          </p:nvPr>
        </p:nvSpPr>
        <p:spPr>
          <a:xfrm>
            <a:off x="179512" y="2204864"/>
            <a:ext cx="8640960" cy="4392488"/>
          </a:xfrm>
        </p:spPr>
        <p:txBody>
          <a:bodyPr>
            <a:normAutofit fontScale="77500" lnSpcReduction="20000"/>
          </a:bodyPr>
          <a:lstStyle/>
          <a:p>
            <a:pPr marL="0" indent="0">
              <a:buNone/>
            </a:pPr>
            <a:r>
              <a:rPr lang="fr-FR" sz="2000" dirty="0" smtClean="0">
                <a:latin typeface="+mj-lt"/>
              </a:rPr>
              <a:t>Drupal se compose d’un </a:t>
            </a:r>
            <a:r>
              <a:rPr lang="fr-FR" sz="2000" dirty="0" err="1" smtClean="0">
                <a:latin typeface="+mj-lt"/>
              </a:rPr>
              <a:t>frontoffice</a:t>
            </a:r>
            <a:r>
              <a:rPr lang="fr-FR" sz="2000" dirty="0" smtClean="0">
                <a:latin typeface="+mj-lt"/>
              </a:rPr>
              <a:t> c’est-à-dire le site en lui-même et d’un backoffice qui sert d’interface d’administration. Lorsqu’un utilisateur disposant au minimum de droit d’édition est connecté il peut voir une barre d’administration généralement en haut de la page lui permettant d’accéder aux différente page du backoffice :</a:t>
            </a:r>
          </a:p>
          <a:p>
            <a:endParaRPr lang="fr-FR" sz="2000" dirty="0" smtClean="0">
              <a:latin typeface="+mj-lt"/>
            </a:endParaRPr>
          </a:p>
          <a:p>
            <a:r>
              <a:rPr lang="fr-FR" sz="2000" b="1" dirty="0" smtClean="0">
                <a:latin typeface="+mj-lt"/>
              </a:rPr>
              <a:t>Content </a:t>
            </a:r>
            <a:r>
              <a:rPr lang="fr-FR" sz="2000" dirty="0" smtClean="0">
                <a:latin typeface="+mj-lt"/>
              </a:rPr>
              <a:t>: permet de créer des contenus. Principalement dédier aux rédacteurs</a:t>
            </a:r>
          </a:p>
          <a:p>
            <a:endParaRPr lang="fr-FR" sz="2000" dirty="0" smtClean="0">
              <a:latin typeface="+mj-lt"/>
            </a:endParaRPr>
          </a:p>
          <a:p>
            <a:r>
              <a:rPr lang="fr-FR" sz="2000" b="1" dirty="0" smtClean="0">
                <a:latin typeface="+mj-lt"/>
              </a:rPr>
              <a:t>Structure </a:t>
            </a:r>
            <a:r>
              <a:rPr lang="fr-FR" sz="2000" dirty="0" smtClean="0">
                <a:latin typeface="+mj-lt"/>
              </a:rPr>
              <a:t>: menu principal lors du développement du site, il permet de créer la structure du site</a:t>
            </a:r>
          </a:p>
          <a:p>
            <a:endParaRPr lang="fr-FR" sz="2000" dirty="0" smtClean="0">
              <a:latin typeface="+mj-lt"/>
            </a:endParaRPr>
          </a:p>
          <a:p>
            <a:r>
              <a:rPr lang="fr-FR" sz="2000" b="1" dirty="0" err="1" smtClean="0">
                <a:latin typeface="+mj-lt"/>
              </a:rPr>
              <a:t>Appearance</a:t>
            </a:r>
            <a:r>
              <a:rPr lang="fr-FR" sz="2000" dirty="0" smtClean="0">
                <a:latin typeface="+mj-lt"/>
              </a:rPr>
              <a:t> : permet de choisir le thème du site et du back-office</a:t>
            </a:r>
          </a:p>
          <a:p>
            <a:endParaRPr lang="fr-FR" sz="2000" dirty="0" smtClean="0">
              <a:latin typeface="+mj-lt"/>
            </a:endParaRPr>
          </a:p>
          <a:p>
            <a:r>
              <a:rPr lang="fr-FR" sz="2000" b="1" dirty="0" err="1" smtClean="0">
                <a:latin typeface="+mj-lt"/>
              </a:rPr>
              <a:t>Extend</a:t>
            </a:r>
            <a:r>
              <a:rPr lang="fr-FR" sz="2000" dirty="0" smtClean="0">
                <a:latin typeface="+mj-lt"/>
              </a:rPr>
              <a:t> : pour activer et désactiver les modules</a:t>
            </a:r>
          </a:p>
          <a:p>
            <a:endParaRPr lang="fr-FR" sz="2000" dirty="0" smtClean="0">
              <a:latin typeface="+mj-lt"/>
            </a:endParaRPr>
          </a:p>
          <a:p>
            <a:r>
              <a:rPr lang="fr-FR" sz="2000" b="1" dirty="0" smtClean="0">
                <a:latin typeface="+mj-lt"/>
              </a:rPr>
              <a:t>Configuration</a:t>
            </a:r>
            <a:r>
              <a:rPr lang="fr-FR" sz="2000" dirty="0" smtClean="0">
                <a:latin typeface="+mj-lt"/>
              </a:rPr>
              <a:t> : liste les pages permettant de configurer les modules </a:t>
            </a:r>
          </a:p>
          <a:p>
            <a:endParaRPr lang="fr-FR" sz="2000" dirty="0" smtClean="0">
              <a:latin typeface="+mj-lt"/>
            </a:endParaRPr>
          </a:p>
          <a:p>
            <a:r>
              <a:rPr lang="fr-FR" sz="2000" b="1" dirty="0" smtClean="0">
                <a:latin typeface="+mj-lt"/>
              </a:rPr>
              <a:t>People</a:t>
            </a:r>
            <a:r>
              <a:rPr lang="fr-FR" sz="2000" dirty="0" smtClean="0">
                <a:latin typeface="+mj-lt"/>
              </a:rPr>
              <a:t> : liste les utilisateurs et leur droit</a:t>
            </a:r>
          </a:p>
          <a:p>
            <a:endParaRPr lang="fr-FR" sz="2000" dirty="0" smtClean="0">
              <a:latin typeface="+mj-lt"/>
            </a:endParaRPr>
          </a:p>
          <a:p>
            <a:r>
              <a:rPr lang="fr-FR" sz="2000" b="1" dirty="0" smtClean="0">
                <a:latin typeface="+mj-lt"/>
              </a:rPr>
              <a:t>Reports</a:t>
            </a:r>
            <a:r>
              <a:rPr lang="fr-FR" sz="2000" dirty="0" smtClean="0">
                <a:latin typeface="+mj-lt"/>
              </a:rPr>
              <a:t> : donne des informations sur l’état du site</a:t>
            </a:r>
          </a:p>
        </p:txBody>
      </p:sp>
      <p:pic>
        <p:nvPicPr>
          <p:cNvPr id="5" name="Image 4" descr="Capture.PNG"/>
          <p:cNvPicPr>
            <a:picLocks noChangeAspect="1"/>
          </p:cNvPicPr>
          <p:nvPr/>
        </p:nvPicPr>
        <p:blipFill>
          <a:blip r:embed="rId2" cstate="print"/>
          <a:stretch>
            <a:fillRect/>
          </a:stretch>
        </p:blipFill>
        <p:spPr>
          <a:xfrm>
            <a:off x="467544" y="1358981"/>
            <a:ext cx="7725854" cy="4858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04664"/>
            <a:ext cx="8568952" cy="708688"/>
          </a:xfrm>
        </p:spPr>
        <p:txBody>
          <a:bodyPr>
            <a:noAutofit/>
          </a:bodyPr>
          <a:lstStyle/>
          <a:p>
            <a:r>
              <a:rPr lang="fr-FR" sz="3000" dirty="0" smtClean="0"/>
              <a:t>Concepts : contenant et contenu</a:t>
            </a:r>
            <a:endParaRPr lang="fr-FR" sz="3000" dirty="0"/>
          </a:p>
        </p:txBody>
      </p:sp>
      <p:pic>
        <p:nvPicPr>
          <p:cNvPr id="1026" name="Picture 2" descr="C:\Users\FauconV\Desktop\Contenant.PNG"/>
          <p:cNvPicPr>
            <a:picLocks noChangeAspect="1" noChangeArrowheads="1"/>
          </p:cNvPicPr>
          <p:nvPr/>
        </p:nvPicPr>
        <p:blipFill>
          <a:blip r:embed="rId2" cstate="print"/>
          <a:srcRect/>
          <a:stretch>
            <a:fillRect/>
          </a:stretch>
        </p:blipFill>
        <p:spPr bwMode="auto">
          <a:xfrm>
            <a:off x="1187624" y="1698923"/>
            <a:ext cx="6696118" cy="4682405"/>
          </a:xfrm>
          <a:prstGeom prst="rect">
            <a:avLst/>
          </a:prstGeom>
          <a:noFill/>
        </p:spPr>
      </p:pic>
      <p:sp>
        <p:nvSpPr>
          <p:cNvPr id="6" name="Rectangle 5"/>
          <p:cNvSpPr/>
          <p:nvPr/>
        </p:nvSpPr>
        <p:spPr>
          <a:xfrm>
            <a:off x="2051720" y="4106382"/>
            <a:ext cx="1728192"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7" name="Rectangle 6"/>
          <p:cNvSpPr/>
          <p:nvPr/>
        </p:nvSpPr>
        <p:spPr>
          <a:xfrm>
            <a:off x="2051720" y="4365104"/>
            <a:ext cx="4032448" cy="4320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1" name="Rectangle 10"/>
          <p:cNvSpPr/>
          <p:nvPr/>
        </p:nvSpPr>
        <p:spPr>
          <a:xfrm>
            <a:off x="2411760" y="5301208"/>
            <a:ext cx="1224136" cy="21602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2" name="Rectangle 11"/>
          <p:cNvSpPr/>
          <p:nvPr/>
        </p:nvSpPr>
        <p:spPr>
          <a:xfrm>
            <a:off x="2051720" y="5949280"/>
            <a:ext cx="360040" cy="21602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3" name="Rectangle 12"/>
          <p:cNvSpPr/>
          <p:nvPr/>
        </p:nvSpPr>
        <p:spPr>
          <a:xfrm>
            <a:off x="2051720" y="2132856"/>
            <a:ext cx="3888432" cy="288032"/>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4" name="ZoneTexte 13"/>
          <p:cNvSpPr txBox="1"/>
          <p:nvPr/>
        </p:nvSpPr>
        <p:spPr>
          <a:xfrm>
            <a:off x="611560" y="2348880"/>
            <a:ext cx="79208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latin typeface="+mj-lt"/>
              </a:rPr>
              <a:t>Menu</a:t>
            </a:r>
            <a:endParaRPr lang="fr-FR" dirty="0">
              <a:latin typeface="+mj-lt"/>
            </a:endParaRPr>
          </a:p>
        </p:txBody>
      </p:sp>
      <p:sp>
        <p:nvSpPr>
          <p:cNvPr id="15" name="ZoneTexte 14"/>
          <p:cNvSpPr txBox="1"/>
          <p:nvPr/>
        </p:nvSpPr>
        <p:spPr>
          <a:xfrm>
            <a:off x="107504" y="4581128"/>
            <a:ext cx="1512168"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latin typeface="+mj-lt"/>
              </a:rPr>
              <a:t>Contenu (dynamique dont éléments statiques de contenu)</a:t>
            </a:r>
            <a:endParaRPr lang="fr-FR" dirty="0">
              <a:latin typeface="+mj-lt"/>
            </a:endParaRPr>
          </a:p>
        </p:txBody>
      </p:sp>
      <p:cxnSp>
        <p:nvCxnSpPr>
          <p:cNvPr id="17" name="Connecteur droit avec flèche 16"/>
          <p:cNvCxnSpPr/>
          <p:nvPr/>
        </p:nvCxnSpPr>
        <p:spPr>
          <a:xfrm flipV="1">
            <a:off x="1403648" y="2276872"/>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5" idx="3"/>
          </p:cNvCxnSpPr>
          <p:nvPr/>
        </p:nvCxnSpPr>
        <p:spPr>
          <a:xfrm flipV="1">
            <a:off x="1619672" y="4509124"/>
            <a:ext cx="432048" cy="949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347864" y="1124744"/>
            <a:ext cx="1944216"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latin typeface="+mj-lt"/>
              </a:rPr>
              <a:t>Contenant </a:t>
            </a:r>
          </a:p>
          <a:p>
            <a:r>
              <a:rPr lang="fr-FR" dirty="0" smtClean="0">
                <a:latin typeface="+mj-lt"/>
              </a:rPr>
              <a:t>(code statique)</a:t>
            </a:r>
            <a:endParaRPr lang="fr-FR" dirty="0">
              <a:latin typeface="+mj-lt"/>
            </a:endParaRPr>
          </a:p>
        </p:txBody>
      </p:sp>
      <p:cxnSp>
        <p:nvCxnSpPr>
          <p:cNvPr id="22" name="Connecteur droit avec flèche 21"/>
          <p:cNvCxnSpPr>
            <a:stCxn id="20" idx="1"/>
          </p:cNvCxnSpPr>
          <p:nvPr/>
        </p:nvCxnSpPr>
        <p:spPr>
          <a:xfrm flipH="1">
            <a:off x="1763688" y="1447910"/>
            <a:ext cx="1584176" cy="25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20" idx="3"/>
          </p:cNvCxnSpPr>
          <p:nvPr/>
        </p:nvCxnSpPr>
        <p:spPr>
          <a:xfrm>
            <a:off x="5292080" y="1447910"/>
            <a:ext cx="1800200" cy="3249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5" idx="3"/>
            <a:endCxn id="12" idx="1"/>
          </p:cNvCxnSpPr>
          <p:nvPr/>
        </p:nvCxnSpPr>
        <p:spPr>
          <a:xfrm>
            <a:off x="1619672" y="5458291"/>
            <a:ext cx="432048" cy="599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15" idx="3"/>
            <a:endCxn id="11" idx="1"/>
          </p:cNvCxnSpPr>
          <p:nvPr/>
        </p:nvCxnSpPr>
        <p:spPr>
          <a:xfrm flipV="1">
            <a:off x="1619672" y="5409220"/>
            <a:ext cx="792088" cy="49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thèmes, régions, blocs, types de bloc</a:t>
            </a:r>
            <a:endParaRPr lang="fr-FR" sz="3000" dirty="0">
              <a:latin typeface="+mj-lt"/>
            </a:endParaRPr>
          </a:p>
        </p:txBody>
      </p:sp>
      <p:sp>
        <p:nvSpPr>
          <p:cNvPr id="3" name="Espace réservé du contenu 2"/>
          <p:cNvSpPr>
            <a:spLocks noGrp="1"/>
          </p:cNvSpPr>
          <p:nvPr>
            <p:ph idx="1"/>
          </p:nvPr>
        </p:nvSpPr>
        <p:spPr>
          <a:xfrm>
            <a:off x="457200" y="1556792"/>
            <a:ext cx="8229600" cy="5184576"/>
          </a:xfrm>
        </p:spPr>
        <p:txBody>
          <a:bodyPr>
            <a:normAutofit lnSpcReduction="10000"/>
          </a:bodyPr>
          <a:lstStyle/>
          <a:p>
            <a:r>
              <a:rPr lang="fr-FR" sz="2000" dirty="0" smtClean="0">
                <a:latin typeface="+mj-lt"/>
              </a:rPr>
              <a:t>Il est possible de définir un thème pour le front office et un thème pour le backoffice ou d’utiliser le même à l’aide du menu apparence.</a:t>
            </a:r>
          </a:p>
          <a:p>
            <a:endParaRPr lang="fr-FR" sz="2000" dirty="0" smtClean="0">
              <a:latin typeface="+mj-lt"/>
            </a:endParaRPr>
          </a:p>
          <a:p>
            <a:r>
              <a:rPr lang="fr-FR" sz="2000" dirty="0" smtClean="0">
                <a:latin typeface="+mj-lt"/>
              </a:rPr>
              <a:t>Un </a:t>
            </a:r>
            <a:r>
              <a:rPr lang="fr-FR" sz="2000" dirty="0" smtClean="0">
                <a:latin typeface="+mj-lt"/>
              </a:rPr>
              <a:t>thème défini un ensemble de régions</a:t>
            </a:r>
          </a:p>
          <a:p>
            <a:endParaRPr lang="fr-FR" sz="2000" dirty="0" smtClean="0">
              <a:latin typeface="+mj-lt"/>
            </a:endParaRPr>
          </a:p>
          <a:p>
            <a:r>
              <a:rPr lang="fr-FR" sz="2000" dirty="0" smtClean="0">
                <a:latin typeface="+mj-lt"/>
              </a:rPr>
              <a:t>Une région peut contenir un ou </a:t>
            </a:r>
            <a:r>
              <a:rPr lang="fr-FR" sz="2000" dirty="0" smtClean="0">
                <a:latin typeface="+mj-lt"/>
              </a:rPr>
              <a:t>des blocs gérés </a:t>
            </a:r>
            <a:r>
              <a:rPr lang="fr-FR" sz="2000" dirty="0" smtClean="0">
                <a:latin typeface="+mj-lt"/>
              </a:rPr>
              <a:t>dans le menu « block </a:t>
            </a:r>
            <a:r>
              <a:rPr lang="fr-FR" sz="2000" dirty="0" err="1" smtClean="0">
                <a:latin typeface="+mj-lt"/>
              </a:rPr>
              <a:t>layout</a:t>
            </a:r>
            <a:r>
              <a:rPr lang="fr-FR" sz="2000" dirty="0" smtClean="0">
                <a:latin typeface="+mj-lt"/>
              </a:rPr>
              <a:t> »</a:t>
            </a:r>
          </a:p>
          <a:p>
            <a:endParaRPr lang="fr-FR" sz="2000" dirty="0" smtClean="0">
              <a:latin typeface="+mj-lt"/>
            </a:endParaRPr>
          </a:p>
          <a:p>
            <a:r>
              <a:rPr lang="fr-FR" sz="2000" dirty="0" smtClean="0">
                <a:latin typeface="+mj-lt"/>
              </a:rPr>
              <a:t>Les </a:t>
            </a:r>
            <a:r>
              <a:rPr lang="fr-FR" sz="2000" dirty="0" smtClean="0">
                <a:latin typeface="+mj-lt"/>
              </a:rPr>
              <a:t>blocs </a:t>
            </a:r>
            <a:r>
              <a:rPr lang="fr-FR" sz="2000" dirty="0" smtClean="0">
                <a:latin typeface="+mj-lt"/>
              </a:rPr>
              <a:t>et leur contenu sont défini par les modules : </a:t>
            </a:r>
            <a:r>
              <a:rPr lang="fr-FR" sz="2000" dirty="0" err="1" smtClean="0">
                <a:latin typeface="+mj-lt"/>
              </a:rPr>
              <a:t>node</a:t>
            </a:r>
            <a:r>
              <a:rPr lang="fr-FR" sz="2000" dirty="0" smtClean="0">
                <a:latin typeface="+mj-lt"/>
              </a:rPr>
              <a:t>, </a:t>
            </a:r>
            <a:r>
              <a:rPr lang="fr-FR" sz="2000" dirty="0" err="1" smtClean="0">
                <a:latin typeface="+mj-lt"/>
              </a:rPr>
              <a:t>views</a:t>
            </a:r>
            <a:r>
              <a:rPr lang="fr-FR" sz="2000" dirty="0" smtClean="0">
                <a:latin typeface="+mj-lt"/>
              </a:rPr>
              <a:t>, </a:t>
            </a:r>
            <a:r>
              <a:rPr lang="fr-FR" sz="2000" dirty="0" err="1" smtClean="0">
                <a:latin typeface="+mj-lt"/>
              </a:rPr>
              <a:t>taxonomy</a:t>
            </a:r>
            <a:r>
              <a:rPr lang="fr-FR" sz="2000" dirty="0" smtClean="0">
                <a:latin typeface="+mj-lt"/>
              </a:rPr>
              <a:t>, custom block, ou créé à partir d’un type de bloc</a:t>
            </a:r>
          </a:p>
          <a:p>
            <a:endParaRPr lang="fr-FR" sz="2000" dirty="0" smtClean="0">
              <a:latin typeface="+mj-lt"/>
            </a:endParaRPr>
          </a:p>
          <a:p>
            <a:r>
              <a:rPr lang="fr-FR" sz="2000" dirty="0" smtClean="0">
                <a:latin typeface="+mj-lt"/>
              </a:rPr>
              <a:t>Les types de bloc fonctionnent comme les types de </a:t>
            </a:r>
            <a:r>
              <a:rPr lang="fr-FR" sz="2000" dirty="0" smtClean="0">
                <a:latin typeface="+mj-lt"/>
              </a:rPr>
              <a:t>contenu (voir plus loin)</a:t>
            </a:r>
            <a:endParaRPr lang="fr-FR" sz="2000" dirty="0" smtClean="0">
              <a:latin typeface="+mj-lt"/>
            </a:endParaRPr>
          </a:p>
          <a:p>
            <a:endParaRPr lang="fr-FR" sz="2000" dirty="0" smtClean="0">
              <a:latin typeface="+mj-lt"/>
            </a:endParaRPr>
          </a:p>
          <a:p>
            <a:r>
              <a:rPr lang="fr-FR" sz="2000" dirty="0" smtClean="0">
                <a:latin typeface="+mj-lt"/>
              </a:rPr>
              <a:t>Il existe un </a:t>
            </a:r>
            <a:r>
              <a:rPr lang="fr-FR" sz="2000" dirty="0" smtClean="0">
                <a:latin typeface="+mj-lt"/>
              </a:rPr>
              <a:t>bloc </a:t>
            </a:r>
            <a:r>
              <a:rPr lang="fr-FR" sz="2000" dirty="0" smtClean="0">
                <a:latin typeface="+mj-lt"/>
              </a:rPr>
              <a:t>« main page content » qui correspond à l’élément principal qui doit être affiché dans la page</a:t>
            </a:r>
            <a:endParaRPr lang="fr-FR" sz="20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smtClean="0"/>
              <a:t> </a:t>
            </a:r>
            <a:r>
              <a:rPr lang="fr-FR" sz="3000" dirty="0" smtClean="0"/>
              <a:t>Exemple de r</a:t>
            </a:r>
            <a:r>
              <a:rPr lang="fr-FR" sz="3000" dirty="0" smtClean="0">
                <a:latin typeface="+mj-lt"/>
              </a:rPr>
              <a:t>égions et blocs</a:t>
            </a:r>
            <a:endParaRPr lang="fr-FR" sz="3000" dirty="0">
              <a:latin typeface="+mj-lt"/>
            </a:endParaRPr>
          </a:p>
        </p:txBody>
      </p:sp>
      <p:pic>
        <p:nvPicPr>
          <p:cNvPr id="4098" name="Picture 2" descr="C:\Users\FauconV\Desktop\block.PNG"/>
          <p:cNvPicPr>
            <a:picLocks noChangeAspect="1" noChangeArrowheads="1"/>
          </p:cNvPicPr>
          <p:nvPr/>
        </p:nvPicPr>
        <p:blipFill>
          <a:blip r:embed="rId2" cstate="print"/>
          <a:srcRect/>
          <a:stretch>
            <a:fillRect/>
          </a:stretch>
        </p:blipFill>
        <p:spPr bwMode="auto">
          <a:xfrm>
            <a:off x="1331640" y="1196752"/>
            <a:ext cx="6600408" cy="5544616"/>
          </a:xfrm>
          <a:prstGeom prst="rect">
            <a:avLst/>
          </a:prstGeom>
          <a:noFill/>
        </p:spPr>
      </p:pic>
      <p:sp>
        <p:nvSpPr>
          <p:cNvPr id="5" name="Rectangle 4"/>
          <p:cNvSpPr/>
          <p:nvPr/>
        </p:nvSpPr>
        <p:spPr>
          <a:xfrm>
            <a:off x="1115616" y="2420888"/>
            <a:ext cx="1368152" cy="792088"/>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588224" y="1556792"/>
            <a:ext cx="1152128" cy="28803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627784" y="2348880"/>
            <a:ext cx="3960440" cy="144016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627784" y="3861048"/>
            <a:ext cx="3960440" cy="57606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627784" y="4509120"/>
            <a:ext cx="3960440" cy="201622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732240" y="2420888"/>
            <a:ext cx="1080120" cy="165618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6732240" y="4149080"/>
            <a:ext cx="1080120" cy="158417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084168" y="1124744"/>
            <a:ext cx="1872208" cy="36004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7" name="Rectangle 16"/>
          <p:cNvSpPr/>
          <p:nvPr/>
        </p:nvSpPr>
        <p:spPr>
          <a:xfrm>
            <a:off x="6444208" y="1529609"/>
            <a:ext cx="1440160" cy="648072"/>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8" name="Rectangle 17"/>
          <p:cNvSpPr/>
          <p:nvPr/>
        </p:nvSpPr>
        <p:spPr>
          <a:xfrm>
            <a:off x="1043608" y="2348880"/>
            <a:ext cx="1512168" cy="4248472"/>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9" name="Rectangle 18"/>
          <p:cNvSpPr/>
          <p:nvPr/>
        </p:nvSpPr>
        <p:spPr>
          <a:xfrm>
            <a:off x="6660232" y="2348880"/>
            <a:ext cx="1224136" cy="3456384"/>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20" name="Rectangle 19"/>
          <p:cNvSpPr/>
          <p:nvPr/>
        </p:nvSpPr>
        <p:spPr>
          <a:xfrm>
            <a:off x="2591924" y="2276008"/>
            <a:ext cx="4068308" cy="4393352"/>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21" name="Rectangle 20"/>
          <p:cNvSpPr/>
          <p:nvPr/>
        </p:nvSpPr>
        <p:spPr>
          <a:xfrm>
            <a:off x="6156176" y="1196752"/>
            <a:ext cx="1728192" cy="28803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2500" dirty="0" smtClean="0">
                <a:latin typeface="+mj-lt"/>
              </a:rPr>
              <a:t>Concepts : </a:t>
            </a:r>
            <a:r>
              <a:rPr lang="fr-FR" sz="2500" dirty="0" err="1" smtClean="0">
                <a:latin typeface="+mj-lt"/>
              </a:rPr>
              <a:t>node</a:t>
            </a:r>
            <a:r>
              <a:rPr lang="fr-FR" sz="2500" dirty="0" smtClean="0">
                <a:latin typeface="+mj-lt"/>
              </a:rPr>
              <a:t>, type de contenu, </a:t>
            </a:r>
            <a:r>
              <a:rPr lang="fr-FR" sz="2500" dirty="0" err="1" smtClean="0">
                <a:latin typeface="+mj-lt"/>
              </a:rPr>
              <a:t>fields</a:t>
            </a:r>
            <a:endParaRPr lang="fr-FR" sz="2500" dirty="0">
              <a:latin typeface="+mj-lt"/>
            </a:endParaRPr>
          </a:p>
        </p:txBody>
      </p:sp>
      <p:sp>
        <p:nvSpPr>
          <p:cNvPr id="3" name="Espace réservé du contenu 2"/>
          <p:cNvSpPr>
            <a:spLocks noGrp="1"/>
          </p:cNvSpPr>
          <p:nvPr>
            <p:ph idx="1"/>
          </p:nvPr>
        </p:nvSpPr>
        <p:spPr>
          <a:xfrm>
            <a:off x="457200" y="1484784"/>
            <a:ext cx="8229600" cy="5256584"/>
          </a:xfrm>
        </p:spPr>
        <p:txBody>
          <a:bodyPr>
            <a:normAutofit fontScale="92500" lnSpcReduction="20000"/>
          </a:bodyPr>
          <a:lstStyle/>
          <a:p>
            <a:r>
              <a:rPr lang="fr-FR" sz="2000" dirty="0" smtClean="0">
                <a:latin typeface="+mj-lt"/>
              </a:rPr>
              <a:t>1 </a:t>
            </a:r>
            <a:r>
              <a:rPr lang="fr-FR" sz="2000" dirty="0" err="1" smtClean="0">
                <a:latin typeface="+mj-lt"/>
              </a:rPr>
              <a:t>node</a:t>
            </a:r>
            <a:r>
              <a:rPr lang="fr-FR" sz="2000" dirty="0" smtClean="0">
                <a:latin typeface="+mj-lt"/>
              </a:rPr>
              <a:t> = 1 contenu</a:t>
            </a:r>
          </a:p>
          <a:p>
            <a:endParaRPr lang="fr-FR" sz="2000" dirty="0" smtClean="0">
              <a:latin typeface="+mj-lt"/>
            </a:endParaRPr>
          </a:p>
          <a:p>
            <a:r>
              <a:rPr lang="fr-FR" sz="2000" dirty="0" smtClean="0">
                <a:latin typeface="+mj-lt"/>
              </a:rPr>
              <a:t>Un </a:t>
            </a:r>
            <a:r>
              <a:rPr lang="fr-FR" sz="2000" dirty="0" err="1" smtClean="0">
                <a:latin typeface="+mj-lt"/>
              </a:rPr>
              <a:t>node</a:t>
            </a:r>
            <a:r>
              <a:rPr lang="fr-FR" sz="2000" dirty="0" smtClean="0">
                <a:latin typeface="+mj-lt"/>
              </a:rPr>
              <a:t> (objet, </a:t>
            </a:r>
            <a:r>
              <a:rPr lang="fr-FR" sz="2000" dirty="0" smtClean="0">
                <a:latin typeface="+mj-lt"/>
              </a:rPr>
              <a:t>gâteau) </a:t>
            </a:r>
            <a:r>
              <a:rPr lang="fr-FR" sz="2000" dirty="0" smtClean="0">
                <a:latin typeface="+mj-lt"/>
              </a:rPr>
              <a:t>a toujours un type de contenu (classe, recette) qui le caractérise</a:t>
            </a:r>
          </a:p>
          <a:p>
            <a:endParaRPr lang="fr-FR" sz="2000" dirty="0" smtClean="0">
              <a:latin typeface="+mj-lt"/>
            </a:endParaRPr>
          </a:p>
          <a:p>
            <a:r>
              <a:rPr lang="fr-FR" sz="2000" dirty="0" smtClean="0">
                <a:latin typeface="+mj-lt"/>
              </a:rPr>
              <a:t>Chaque type de contenu (classe, recette) a différent </a:t>
            </a:r>
            <a:r>
              <a:rPr lang="fr-FR" sz="2000" dirty="0" err="1" smtClean="0">
                <a:latin typeface="+mj-lt"/>
              </a:rPr>
              <a:t>fields</a:t>
            </a:r>
            <a:r>
              <a:rPr lang="fr-FR" sz="2000" dirty="0" smtClean="0">
                <a:latin typeface="+mj-lt"/>
              </a:rPr>
              <a:t> (attributs, ingrédient). </a:t>
            </a:r>
            <a:endParaRPr lang="fr-FR" sz="2000" dirty="0" smtClean="0">
              <a:latin typeface="+mj-lt"/>
            </a:endParaRPr>
          </a:p>
          <a:p>
            <a:endParaRPr lang="fr-FR" sz="2000" dirty="0" smtClean="0">
              <a:latin typeface="+mj-lt"/>
            </a:endParaRPr>
          </a:p>
          <a:p>
            <a:r>
              <a:rPr lang="fr-FR" sz="2000" dirty="0" smtClean="0">
                <a:latin typeface="+mj-lt"/>
              </a:rPr>
              <a:t>1 </a:t>
            </a:r>
            <a:r>
              <a:rPr lang="fr-FR" sz="2000" dirty="0" err="1" smtClean="0">
                <a:latin typeface="+mj-lt"/>
              </a:rPr>
              <a:t>field</a:t>
            </a:r>
            <a:r>
              <a:rPr lang="fr-FR" sz="2000" dirty="0" smtClean="0">
                <a:latin typeface="+mj-lt"/>
              </a:rPr>
              <a:t> peut avoir 1 à N valeur dans un nœud selon ce qui a été défini dans le content type. </a:t>
            </a:r>
            <a:endParaRPr lang="fr-FR" sz="2000" dirty="0" smtClean="0">
              <a:latin typeface="+mj-lt"/>
            </a:endParaRPr>
          </a:p>
          <a:p>
            <a:endParaRPr lang="fr-FR" sz="2000" dirty="0" smtClean="0">
              <a:latin typeface="+mj-lt"/>
            </a:endParaRPr>
          </a:p>
          <a:p>
            <a:r>
              <a:rPr lang="fr-FR" sz="2000" dirty="0" smtClean="0">
                <a:latin typeface="+mj-lt"/>
              </a:rPr>
              <a:t>1 </a:t>
            </a:r>
            <a:r>
              <a:rPr lang="fr-FR" sz="2000" dirty="0" err="1" smtClean="0">
                <a:latin typeface="+mj-lt"/>
              </a:rPr>
              <a:t>field</a:t>
            </a:r>
            <a:r>
              <a:rPr lang="fr-FR" sz="2000" dirty="0" smtClean="0">
                <a:latin typeface="+mj-lt"/>
              </a:rPr>
              <a:t> peut être obligatoire ou pas, et avoir une valeur par défaut ou pas.</a:t>
            </a:r>
          </a:p>
          <a:p>
            <a:pPr>
              <a:buNone/>
            </a:pPr>
            <a:endParaRPr lang="fr-FR" sz="2000" dirty="0" smtClean="0">
              <a:latin typeface="+mj-lt"/>
            </a:endParaRPr>
          </a:p>
          <a:p>
            <a:r>
              <a:rPr lang="fr-FR" sz="2000" dirty="0" smtClean="0">
                <a:latin typeface="+mj-lt"/>
              </a:rPr>
              <a:t>La définition d’un type de contenu se décompose en </a:t>
            </a:r>
            <a:r>
              <a:rPr lang="fr-FR" sz="2000" dirty="0" smtClean="0">
                <a:latin typeface="+mj-lt"/>
              </a:rPr>
              <a:t>4 </a:t>
            </a:r>
            <a:r>
              <a:rPr lang="fr-FR" sz="2000" dirty="0" smtClean="0">
                <a:latin typeface="+mj-lt"/>
              </a:rPr>
              <a:t>phases :</a:t>
            </a:r>
          </a:p>
          <a:p>
            <a:pPr marL="736092" lvl="1" indent="-342900">
              <a:buFont typeface="+mj-lt"/>
              <a:buAutoNum type="arabicPeriod"/>
            </a:pPr>
            <a:r>
              <a:rPr lang="fr-FR" sz="1800" b="1" dirty="0" smtClean="0">
                <a:latin typeface="+mj-lt"/>
              </a:rPr>
              <a:t>Edition</a:t>
            </a:r>
            <a:r>
              <a:rPr lang="fr-FR" sz="1800" dirty="0" smtClean="0">
                <a:latin typeface="+mj-lt"/>
              </a:rPr>
              <a:t> : informations de base sur le type de contenu</a:t>
            </a:r>
          </a:p>
          <a:p>
            <a:pPr marL="736092" lvl="1" indent="-342900">
              <a:buFont typeface="+mj-lt"/>
              <a:buAutoNum type="arabicPeriod"/>
            </a:pPr>
            <a:r>
              <a:rPr lang="fr-FR" sz="1800" dirty="0" smtClean="0">
                <a:latin typeface="+mj-lt"/>
              </a:rPr>
              <a:t>La </a:t>
            </a:r>
            <a:r>
              <a:rPr lang="fr-FR" sz="1800" b="1" dirty="0" smtClean="0">
                <a:latin typeface="+mj-lt"/>
              </a:rPr>
              <a:t>définition des </a:t>
            </a:r>
            <a:r>
              <a:rPr lang="fr-FR" sz="1800" b="1" dirty="0" err="1" smtClean="0">
                <a:latin typeface="+mj-lt"/>
              </a:rPr>
              <a:t>fields</a:t>
            </a:r>
            <a:r>
              <a:rPr lang="fr-FR" sz="1800" b="1" dirty="0" smtClean="0">
                <a:latin typeface="+mj-lt"/>
              </a:rPr>
              <a:t> </a:t>
            </a:r>
            <a:r>
              <a:rPr lang="fr-FR" sz="1800" dirty="0" smtClean="0">
                <a:latin typeface="+mj-lt"/>
              </a:rPr>
              <a:t>(nombre de valeur, type, </a:t>
            </a:r>
            <a:r>
              <a:rPr lang="fr-FR" sz="1800" dirty="0" err="1" smtClean="0">
                <a:latin typeface="+mj-lt"/>
              </a:rPr>
              <a:t>require</a:t>
            </a:r>
            <a:r>
              <a:rPr lang="fr-FR" sz="1800" dirty="0" smtClean="0">
                <a:latin typeface="+mj-lt"/>
              </a:rPr>
              <a:t> ou non</a:t>
            </a:r>
            <a:r>
              <a:rPr lang="fr-FR" sz="1800" dirty="0" smtClean="0">
                <a:latin typeface="+mj-lt"/>
              </a:rPr>
              <a:t>..)</a:t>
            </a:r>
          </a:p>
          <a:p>
            <a:pPr marL="736092" lvl="1" indent="-342900">
              <a:buFont typeface="+mj-lt"/>
              <a:buAutoNum type="arabicPeriod"/>
            </a:pPr>
            <a:r>
              <a:rPr lang="fr-FR" sz="1800" b="1" dirty="0" err="1" smtClean="0">
                <a:latin typeface="+mj-lt"/>
              </a:rPr>
              <a:t>Form</a:t>
            </a:r>
            <a:r>
              <a:rPr lang="fr-FR" sz="1800" b="1" dirty="0" smtClean="0">
                <a:latin typeface="+mj-lt"/>
              </a:rPr>
              <a:t> display </a:t>
            </a:r>
            <a:r>
              <a:rPr lang="fr-FR" sz="1800" dirty="0" smtClean="0">
                <a:latin typeface="+mj-lt"/>
              </a:rPr>
              <a:t>: comment se présente le formulaire d’édition d’un contenu pour chaque champs</a:t>
            </a:r>
          </a:p>
          <a:p>
            <a:pPr marL="736092" lvl="1" indent="-342900">
              <a:buFont typeface="+mj-lt"/>
              <a:buAutoNum type="arabicPeriod"/>
            </a:pPr>
            <a:r>
              <a:rPr lang="fr-FR" sz="1800" b="1" dirty="0" smtClean="0">
                <a:latin typeface="+mj-lt"/>
              </a:rPr>
              <a:t>Affichage</a:t>
            </a:r>
            <a:r>
              <a:rPr lang="fr-FR" sz="1800" dirty="0" smtClean="0">
                <a:latin typeface="+mj-lt"/>
              </a:rPr>
              <a:t> : comment s’affiche chaque champs sur le front office</a:t>
            </a:r>
            <a:endParaRPr lang="fr-FR" sz="18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2000" dirty="0" smtClean="0"/>
              <a:t>Concepts : </a:t>
            </a:r>
            <a:r>
              <a:rPr lang="fr-FR" sz="2000" dirty="0" err="1" smtClean="0"/>
              <a:t>node</a:t>
            </a:r>
            <a:r>
              <a:rPr lang="fr-FR" sz="2000" dirty="0" smtClean="0"/>
              <a:t>, type de contenu, </a:t>
            </a:r>
            <a:r>
              <a:rPr lang="fr-FR" sz="2000" dirty="0" err="1" smtClean="0"/>
              <a:t>fields</a:t>
            </a:r>
            <a:r>
              <a:rPr lang="fr-FR" sz="2000" dirty="0" smtClean="0"/>
              <a:t>, display modes</a:t>
            </a:r>
            <a:endParaRPr lang="fr-FR" sz="2000" dirty="0"/>
          </a:p>
        </p:txBody>
      </p:sp>
      <p:pic>
        <p:nvPicPr>
          <p:cNvPr id="1027" name="Picture 3"/>
          <p:cNvPicPr>
            <a:picLocks noChangeAspect="1" noChangeArrowheads="1"/>
          </p:cNvPicPr>
          <p:nvPr/>
        </p:nvPicPr>
        <p:blipFill>
          <a:blip r:embed="rId2" cstate="print"/>
          <a:srcRect/>
          <a:stretch>
            <a:fillRect/>
          </a:stretch>
        </p:blipFill>
        <p:spPr bwMode="auto">
          <a:xfrm>
            <a:off x="611560" y="1550610"/>
            <a:ext cx="7704855" cy="425465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pPr lvl="1" algn="l" rtl="0">
              <a:spcBef>
                <a:spcPct val="0"/>
              </a:spcBef>
            </a:pPr>
            <a:r>
              <a:rPr lang="fr-FR" sz="2400" dirty="0" smtClean="0">
                <a:latin typeface="+mj-lt"/>
              </a:rPr>
              <a:t>Concepts : </a:t>
            </a:r>
            <a:r>
              <a:rPr lang="fr-FR" sz="2400" dirty="0">
                <a:latin typeface="+mj-lt"/>
              </a:rPr>
              <a:t>Type de champs et relation entre </a:t>
            </a:r>
            <a:r>
              <a:rPr lang="fr-FR" sz="2400" dirty="0" err="1" smtClean="0">
                <a:latin typeface="+mj-lt"/>
              </a:rPr>
              <a:t>nodes</a:t>
            </a:r>
            <a:r>
              <a:rPr lang="fr-FR" sz="2400" dirty="0" smtClean="0">
                <a:latin typeface="+mj-lt"/>
              </a:rPr>
              <a:t>.</a:t>
            </a:r>
            <a:endParaRPr lang="fr-FR" sz="2400" dirty="0">
              <a:latin typeface="+mj-lt"/>
            </a:endParaRPr>
          </a:p>
        </p:txBody>
      </p:sp>
      <p:sp>
        <p:nvSpPr>
          <p:cNvPr id="3" name="Espace réservé du contenu 2"/>
          <p:cNvSpPr>
            <a:spLocks noGrp="1"/>
          </p:cNvSpPr>
          <p:nvPr>
            <p:ph idx="1"/>
          </p:nvPr>
        </p:nvSpPr>
        <p:spPr>
          <a:xfrm>
            <a:off x="457200" y="1484784"/>
            <a:ext cx="8229600" cy="5256584"/>
          </a:xfrm>
        </p:spPr>
        <p:txBody>
          <a:bodyPr>
            <a:normAutofit/>
          </a:bodyPr>
          <a:lstStyle/>
          <a:p>
            <a:r>
              <a:rPr lang="fr-FR" sz="2000" dirty="0" smtClean="0">
                <a:latin typeface="+mj-lt"/>
              </a:rPr>
              <a:t>Il existe différent type de champs (voir le tableau ci-après). </a:t>
            </a:r>
          </a:p>
          <a:p>
            <a:endParaRPr lang="fr-FR" sz="2000" dirty="0" smtClean="0">
              <a:latin typeface="+mj-lt"/>
            </a:endParaRPr>
          </a:p>
          <a:p>
            <a:r>
              <a:rPr lang="fr-FR" sz="2000" dirty="0" smtClean="0">
                <a:latin typeface="+mj-lt"/>
              </a:rPr>
              <a:t>En ajoutant des modules il est possible de disposer de type de champs supplémentaire ou d’autre </a:t>
            </a:r>
            <a:r>
              <a:rPr lang="fr-FR" sz="2000" dirty="0" err="1" smtClean="0">
                <a:latin typeface="+mj-lt"/>
              </a:rPr>
              <a:t>formatter</a:t>
            </a:r>
            <a:r>
              <a:rPr lang="fr-FR" sz="2000" dirty="0" smtClean="0">
                <a:latin typeface="+mj-lt"/>
              </a:rPr>
              <a:t> ou </a:t>
            </a:r>
            <a:r>
              <a:rPr lang="fr-FR" sz="2000" dirty="0" err="1" smtClean="0">
                <a:latin typeface="+mj-lt"/>
              </a:rPr>
              <a:t>widget</a:t>
            </a:r>
            <a:r>
              <a:rPr lang="fr-FR" sz="2000" dirty="0" smtClean="0">
                <a:latin typeface="+mj-lt"/>
              </a:rPr>
              <a:t> (voir ci après)</a:t>
            </a:r>
          </a:p>
          <a:p>
            <a:endParaRPr lang="fr-FR" sz="2000" dirty="0" smtClean="0">
              <a:latin typeface="+mj-lt"/>
            </a:endParaRPr>
          </a:p>
          <a:p>
            <a:r>
              <a:rPr lang="fr-FR" sz="2000" dirty="0" smtClean="0">
                <a:latin typeface="+mj-lt"/>
              </a:rPr>
              <a:t>Les </a:t>
            </a:r>
            <a:r>
              <a:rPr lang="fr-FR" sz="2000" dirty="0" err="1" smtClean="0">
                <a:latin typeface="+mj-lt"/>
              </a:rPr>
              <a:t>nodes</a:t>
            </a:r>
            <a:r>
              <a:rPr lang="fr-FR" sz="2000" dirty="0" smtClean="0">
                <a:latin typeface="+mj-lt"/>
              </a:rPr>
              <a:t> peuvent être lier entre eux comme une relation entre 2 tables dans une base de données grâce au type de champs « </a:t>
            </a:r>
            <a:r>
              <a:rPr lang="fr-FR" sz="2000" dirty="0" err="1" smtClean="0">
                <a:latin typeface="+mj-lt"/>
              </a:rPr>
              <a:t>entity</a:t>
            </a:r>
            <a:r>
              <a:rPr lang="fr-FR" sz="2000" dirty="0" smtClean="0">
                <a:latin typeface="+mj-lt"/>
              </a:rPr>
              <a:t> </a:t>
            </a:r>
            <a:r>
              <a:rPr lang="fr-FR" sz="2000" dirty="0" err="1" smtClean="0">
                <a:latin typeface="+mj-lt"/>
              </a:rPr>
              <a:t>reference</a:t>
            </a:r>
            <a:r>
              <a:rPr lang="fr-FR" sz="2000" dirty="0" smtClean="0">
                <a:latin typeface="+mj-lt"/>
              </a:rPr>
              <a:t> » ou à d’autres modules de la communauté. </a:t>
            </a:r>
          </a:p>
          <a:p>
            <a:endParaRPr lang="fr-FR" sz="2000" dirty="0" smtClean="0">
              <a:latin typeface="+mj-lt"/>
            </a:endParaRPr>
          </a:p>
          <a:p>
            <a:r>
              <a:rPr lang="fr-FR" sz="2000" dirty="0" smtClean="0">
                <a:latin typeface="+mj-lt"/>
              </a:rPr>
              <a:t>Contrairement à une base de donnée il est possible d’établir des liaisons N-N sans table de jointure. Sauf module particulier</a:t>
            </a:r>
            <a:r>
              <a:rPr lang="fr-FR" sz="2000" dirty="0" smtClean="0">
                <a:latin typeface="+mj-lt"/>
              </a:rPr>
              <a:t>.</a:t>
            </a:r>
            <a:endParaRPr lang="fr-FR" sz="2000" dirty="0" smtClean="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Sommaire</a:t>
            </a:r>
            <a:endParaRPr lang="fr-FR" sz="3000" dirty="0">
              <a:latin typeface="+mj-lt"/>
            </a:endParaRPr>
          </a:p>
        </p:txBody>
      </p:sp>
      <p:sp>
        <p:nvSpPr>
          <p:cNvPr id="3" name="Espace réservé du contenu 2"/>
          <p:cNvSpPr>
            <a:spLocks noGrp="1"/>
          </p:cNvSpPr>
          <p:nvPr>
            <p:ph idx="1"/>
          </p:nvPr>
        </p:nvSpPr>
        <p:spPr>
          <a:xfrm>
            <a:off x="107504" y="1340768"/>
            <a:ext cx="8928992" cy="5400600"/>
          </a:xfrm>
        </p:spPr>
        <p:txBody>
          <a:bodyPr numCol="2">
            <a:normAutofit lnSpcReduction="10000"/>
          </a:bodyPr>
          <a:lstStyle/>
          <a:p>
            <a:pPr marL="179388" indent="-179388">
              <a:buFont typeface="+mj-lt"/>
              <a:buAutoNum type="arabicPeriod"/>
            </a:pPr>
            <a:r>
              <a:rPr lang="fr-FR" sz="800" b="1" dirty="0" smtClean="0">
                <a:solidFill>
                  <a:srgbClr val="7030A0"/>
                </a:solidFill>
                <a:latin typeface="+mj-lt"/>
              </a:rPr>
              <a:t>Introduction à Drupal 8</a:t>
            </a:r>
          </a:p>
          <a:p>
            <a:pPr marL="627063" lvl="1" indent="-234950">
              <a:buFont typeface="+mj-lt"/>
              <a:buAutoNum type="arabicPeriod"/>
            </a:pPr>
            <a:r>
              <a:rPr lang="fr-FR" sz="800" dirty="0" smtClean="0">
                <a:latin typeface="+mj-lt"/>
              </a:rPr>
              <a:t>CMS et </a:t>
            </a:r>
            <a:r>
              <a:rPr lang="fr-FR" sz="800" dirty="0" err="1" smtClean="0">
                <a:latin typeface="+mj-lt"/>
              </a:rPr>
              <a:t>framework</a:t>
            </a:r>
            <a:r>
              <a:rPr lang="fr-FR" sz="800" dirty="0" smtClean="0">
                <a:latin typeface="+mj-lt"/>
              </a:rPr>
              <a:t> PHP</a:t>
            </a:r>
          </a:p>
          <a:p>
            <a:pPr marL="627063" lvl="1" indent="-234950">
              <a:buFont typeface="+mj-lt"/>
              <a:buAutoNum type="arabicPeriod"/>
            </a:pPr>
            <a:r>
              <a:rPr lang="fr-FR" sz="800" dirty="0" smtClean="0">
                <a:latin typeface="+mj-lt"/>
              </a:rPr>
              <a:t>Multi site</a:t>
            </a:r>
          </a:p>
          <a:p>
            <a:pPr marL="627063" lvl="1" indent="-234950">
              <a:buFont typeface="+mj-lt"/>
              <a:buAutoNum type="arabicPeriod"/>
            </a:pPr>
            <a:r>
              <a:rPr lang="fr-FR" sz="800" dirty="0" smtClean="0">
                <a:latin typeface="+mj-lt"/>
              </a:rPr>
              <a:t>Structure logique, modules et </a:t>
            </a:r>
            <a:r>
              <a:rPr lang="fr-FR" sz="800" dirty="0" err="1" smtClean="0">
                <a:latin typeface="+mj-lt"/>
              </a:rPr>
              <a:t>bootstrap</a:t>
            </a:r>
            <a:endParaRPr lang="fr-FR" sz="800" dirty="0" smtClean="0">
              <a:latin typeface="+mj-lt"/>
            </a:endParaRPr>
          </a:p>
          <a:p>
            <a:pPr marL="627063" lvl="1" indent="-234950">
              <a:buFont typeface="+mj-lt"/>
              <a:buAutoNum type="arabicPeriod"/>
            </a:pPr>
            <a:r>
              <a:rPr lang="fr-FR" sz="800" dirty="0" smtClean="0">
                <a:latin typeface="+mj-lt"/>
              </a:rPr>
              <a:t>Structure physique</a:t>
            </a:r>
          </a:p>
          <a:p>
            <a:pPr marL="627063" lvl="1" indent="-234950">
              <a:buFont typeface="+mj-lt"/>
              <a:buAutoNum type="arabicPeriod"/>
            </a:pPr>
            <a:r>
              <a:rPr lang="fr-FR" sz="800" dirty="0" smtClean="0">
                <a:latin typeface="+mj-lt"/>
              </a:rPr>
              <a:t>Installation / profil / distribution</a:t>
            </a:r>
          </a:p>
          <a:p>
            <a:pPr marL="627063" lvl="1" indent="-234950">
              <a:buFont typeface="+mj-lt"/>
              <a:buAutoNum type="arabicPeriod"/>
            </a:pPr>
            <a:r>
              <a:rPr lang="fr-FR" sz="800" dirty="0" smtClean="0">
                <a:latin typeface="+mj-lt"/>
              </a:rPr>
              <a:t>Drupal.org</a:t>
            </a:r>
          </a:p>
          <a:p>
            <a:pPr marL="627063" lvl="1" indent="-234950">
              <a:buFont typeface="+mj-lt"/>
              <a:buAutoNum type="arabicPeriod"/>
            </a:pPr>
            <a:r>
              <a:rPr lang="fr-FR" sz="800" dirty="0" smtClean="0">
                <a:latin typeface="+mj-lt"/>
              </a:rPr>
              <a:t>Composer, Drush et drupal-console</a:t>
            </a:r>
          </a:p>
          <a:p>
            <a:pPr marL="1124712" lvl="2" indent="-457200">
              <a:buFont typeface="+mj-lt"/>
              <a:buAutoNum type="arabicPeriod"/>
            </a:pPr>
            <a:endParaRPr lang="fr-FR" sz="800" dirty="0" smtClean="0">
              <a:latin typeface="+mj-lt"/>
            </a:endParaRPr>
          </a:p>
          <a:p>
            <a:pPr marL="179388" indent="-179388">
              <a:buFont typeface="+mj-lt"/>
              <a:buAutoNum type="arabicPeriod"/>
            </a:pPr>
            <a:r>
              <a:rPr lang="fr-FR" sz="800" b="1" dirty="0" smtClean="0">
                <a:solidFill>
                  <a:srgbClr val="7030A0"/>
                </a:solidFill>
                <a:latin typeface="+mj-lt"/>
              </a:rPr>
              <a:t>TP : Installation de drupal</a:t>
            </a:r>
          </a:p>
          <a:p>
            <a:pPr marL="179388" indent="-179388">
              <a:buNone/>
            </a:pPr>
            <a:endParaRPr lang="fr-FR" sz="800" b="1" dirty="0" smtClean="0">
              <a:solidFill>
                <a:srgbClr val="7030A0"/>
              </a:solidFill>
              <a:latin typeface="+mj-lt"/>
            </a:endParaRPr>
          </a:p>
          <a:p>
            <a:pPr marL="179388" indent="-179388">
              <a:buFont typeface="+mj-lt"/>
              <a:buAutoNum type="arabicPeriod" startAt="3"/>
            </a:pPr>
            <a:r>
              <a:rPr lang="fr-FR" sz="800" b="1" dirty="0" smtClean="0">
                <a:solidFill>
                  <a:srgbClr val="7030A0"/>
                </a:solidFill>
                <a:latin typeface="+mj-lt"/>
              </a:rPr>
              <a:t>Concepts</a:t>
            </a:r>
          </a:p>
          <a:p>
            <a:pPr marL="627063" lvl="1" indent="-234950">
              <a:buFont typeface="+mj-lt"/>
              <a:buAutoNum type="arabicPeriod"/>
            </a:pPr>
            <a:r>
              <a:rPr lang="fr-FR" sz="800" dirty="0" smtClean="0">
                <a:latin typeface="+mj-lt"/>
              </a:rPr>
              <a:t>Le menu </a:t>
            </a:r>
            <a:r>
              <a:rPr lang="fr-FR" sz="800" dirty="0" smtClean="0">
                <a:latin typeface="+mj-lt"/>
              </a:rPr>
              <a:t>d’administration</a:t>
            </a:r>
            <a:endParaRPr lang="fr-FR" sz="800" dirty="0" smtClean="0">
              <a:latin typeface="+mj-lt"/>
            </a:endParaRPr>
          </a:p>
          <a:p>
            <a:pPr marL="627063" lvl="1" indent="-234950">
              <a:buFont typeface="+mj-lt"/>
              <a:buAutoNum type="arabicPeriod"/>
            </a:pPr>
            <a:r>
              <a:rPr lang="fr-FR" sz="800" dirty="0" smtClean="0">
                <a:latin typeface="+mj-lt"/>
              </a:rPr>
              <a:t>Contenu et contenant</a:t>
            </a:r>
          </a:p>
          <a:p>
            <a:pPr marL="627063" lvl="1" indent="-234950">
              <a:buFont typeface="+mj-lt"/>
              <a:buAutoNum type="arabicPeriod"/>
            </a:pPr>
            <a:r>
              <a:rPr lang="fr-FR" sz="800" dirty="0" smtClean="0">
                <a:latin typeface="+mj-lt"/>
              </a:rPr>
              <a:t>Thèmes, régions, </a:t>
            </a:r>
            <a:r>
              <a:rPr lang="fr-FR" sz="800" dirty="0" smtClean="0">
                <a:latin typeface="+mj-lt"/>
              </a:rPr>
              <a:t>Blocs</a:t>
            </a:r>
            <a:r>
              <a:rPr lang="fr-FR" sz="800" dirty="0" smtClean="0">
                <a:latin typeface="+mj-lt"/>
              </a:rPr>
              <a:t>, type de </a:t>
            </a:r>
            <a:r>
              <a:rPr lang="fr-FR" sz="800" dirty="0" smtClean="0">
                <a:latin typeface="+mj-lt"/>
              </a:rPr>
              <a:t>blocs</a:t>
            </a:r>
            <a:endParaRPr lang="fr-FR" sz="800" dirty="0" smtClean="0">
              <a:latin typeface="+mj-lt"/>
            </a:endParaRPr>
          </a:p>
          <a:p>
            <a:pPr marL="627063" lvl="1" indent="-234950">
              <a:buFont typeface="+mj-lt"/>
              <a:buAutoNum type="arabicPeriod"/>
            </a:pPr>
            <a:r>
              <a:rPr lang="fr-FR" sz="800" dirty="0" err="1" smtClean="0">
                <a:latin typeface="+mj-lt"/>
              </a:rPr>
              <a:t>Nodes</a:t>
            </a:r>
            <a:r>
              <a:rPr lang="fr-FR" sz="800" dirty="0" smtClean="0">
                <a:latin typeface="+mj-lt"/>
              </a:rPr>
              <a:t>, types de contenu, </a:t>
            </a:r>
            <a:r>
              <a:rPr lang="fr-FR" sz="800" dirty="0" err="1" smtClean="0">
                <a:latin typeface="+mj-lt"/>
              </a:rPr>
              <a:t>fields</a:t>
            </a:r>
            <a:endParaRPr lang="fr-FR" sz="800" dirty="0" smtClean="0">
              <a:latin typeface="+mj-lt"/>
            </a:endParaRPr>
          </a:p>
          <a:p>
            <a:pPr marL="627063" lvl="1" indent="-234950">
              <a:buFont typeface="+mj-lt"/>
              <a:buAutoNum type="arabicPeriod"/>
            </a:pPr>
            <a:r>
              <a:rPr lang="fr-FR" sz="800" dirty="0" smtClean="0">
                <a:latin typeface="+mj-lt"/>
              </a:rPr>
              <a:t>Type de champs et relation entre </a:t>
            </a:r>
            <a:r>
              <a:rPr lang="fr-FR" sz="800" dirty="0" err="1" smtClean="0">
                <a:latin typeface="+mj-lt"/>
              </a:rPr>
              <a:t>nodes</a:t>
            </a:r>
            <a:endParaRPr lang="fr-FR" sz="800" dirty="0" smtClean="0">
              <a:latin typeface="+mj-lt"/>
            </a:endParaRPr>
          </a:p>
          <a:p>
            <a:pPr marL="627063" lvl="1" indent="-234950">
              <a:buFont typeface="+mj-lt"/>
              <a:buAutoNum type="arabicPeriod"/>
            </a:pPr>
            <a:r>
              <a:rPr lang="fr-FR" sz="800" dirty="0" smtClean="0">
                <a:latin typeface="+mj-lt"/>
              </a:rPr>
              <a:t>Les </a:t>
            </a:r>
            <a:r>
              <a:rPr lang="fr-FR" sz="800" dirty="0" smtClean="0">
                <a:latin typeface="+mj-lt"/>
              </a:rPr>
              <a:t>types de champs</a:t>
            </a:r>
          </a:p>
          <a:p>
            <a:pPr marL="627063" lvl="1" indent="-234950">
              <a:buFont typeface="+mj-lt"/>
              <a:buAutoNum type="arabicPeriod"/>
            </a:pPr>
            <a:r>
              <a:rPr lang="fr-FR" sz="800" dirty="0" err="1" smtClean="0">
                <a:latin typeface="+mj-lt"/>
              </a:rPr>
              <a:t>form</a:t>
            </a:r>
            <a:r>
              <a:rPr lang="fr-FR" sz="800" dirty="0" smtClean="0">
                <a:latin typeface="+mj-lt"/>
              </a:rPr>
              <a:t> display et </a:t>
            </a:r>
            <a:r>
              <a:rPr lang="fr-FR" sz="800" dirty="0" err="1" smtClean="0">
                <a:latin typeface="+mj-lt"/>
              </a:rPr>
              <a:t>widget</a:t>
            </a:r>
            <a:endParaRPr lang="fr-FR" sz="800" dirty="0" smtClean="0">
              <a:latin typeface="+mj-lt"/>
            </a:endParaRPr>
          </a:p>
          <a:p>
            <a:pPr marL="627063" lvl="1" indent="-234950">
              <a:buFont typeface="+mj-lt"/>
              <a:buAutoNum type="arabicPeriod"/>
            </a:pPr>
            <a:r>
              <a:rPr lang="fr-FR" sz="800" dirty="0" smtClean="0">
                <a:latin typeface="+mj-lt"/>
              </a:rPr>
              <a:t>Les </a:t>
            </a:r>
            <a:r>
              <a:rPr lang="fr-FR" sz="800" dirty="0" smtClean="0">
                <a:latin typeface="+mj-lt"/>
              </a:rPr>
              <a:t>formats </a:t>
            </a:r>
            <a:r>
              <a:rPr lang="fr-FR" sz="800" dirty="0" smtClean="0">
                <a:latin typeface="+mj-lt"/>
              </a:rPr>
              <a:t>de texte et </a:t>
            </a:r>
            <a:r>
              <a:rPr lang="fr-FR" sz="800" dirty="0" err="1" smtClean="0">
                <a:latin typeface="+mj-lt"/>
              </a:rPr>
              <a:t>ckeditor</a:t>
            </a:r>
            <a:endParaRPr lang="fr-FR" sz="800" dirty="0" smtClean="0">
              <a:latin typeface="+mj-lt"/>
            </a:endParaRPr>
          </a:p>
          <a:p>
            <a:pPr marL="627063" lvl="1" indent="-234950">
              <a:buFont typeface="+mj-lt"/>
              <a:buAutoNum type="arabicPeriod"/>
            </a:pPr>
            <a:r>
              <a:rPr lang="fr-FR" sz="800" dirty="0" smtClean="0">
                <a:latin typeface="+mj-lt"/>
              </a:rPr>
              <a:t>display modes et </a:t>
            </a:r>
            <a:r>
              <a:rPr lang="fr-FR" sz="800" dirty="0" err="1" smtClean="0">
                <a:latin typeface="+mj-lt"/>
              </a:rPr>
              <a:t>formatter</a:t>
            </a:r>
            <a:endParaRPr lang="fr-FR" sz="800" dirty="0" smtClean="0">
              <a:latin typeface="+mj-lt"/>
            </a:endParaRPr>
          </a:p>
          <a:p>
            <a:pPr marL="627063" lvl="1" indent="-234950">
              <a:buFont typeface="+mj-lt"/>
              <a:buAutoNum type="arabicPeriod"/>
            </a:pPr>
            <a:r>
              <a:rPr lang="fr-FR" sz="800" dirty="0" smtClean="0">
                <a:latin typeface="+mj-lt"/>
              </a:rPr>
              <a:t>Style d’image</a:t>
            </a:r>
            <a:endParaRPr lang="fr-FR" sz="800" dirty="0" smtClean="0">
              <a:latin typeface="+mj-lt"/>
            </a:endParaRPr>
          </a:p>
          <a:p>
            <a:pPr marL="627063" lvl="1" indent="-234950">
              <a:buFont typeface="+mj-lt"/>
              <a:buAutoNum type="arabicPeriod"/>
            </a:pPr>
            <a:r>
              <a:rPr lang="fr-FR" sz="800" dirty="0" err="1" smtClean="0">
                <a:latin typeface="+mj-lt"/>
              </a:rPr>
              <a:t>Views</a:t>
            </a:r>
            <a:endParaRPr lang="fr-FR" sz="800" dirty="0" smtClean="0">
              <a:latin typeface="+mj-lt"/>
            </a:endParaRPr>
          </a:p>
          <a:p>
            <a:pPr marL="627063" lvl="1" indent="-234950">
              <a:buFont typeface="+mj-lt"/>
              <a:buAutoNum type="arabicPeriod"/>
            </a:pPr>
            <a:r>
              <a:rPr lang="fr-FR" sz="800" dirty="0" smtClean="0">
                <a:latin typeface="+mj-lt"/>
              </a:rPr>
              <a:t>La taxonomie</a:t>
            </a:r>
          </a:p>
          <a:p>
            <a:pPr marL="627063" lvl="1" indent="-234950">
              <a:buFont typeface="+mj-lt"/>
              <a:buAutoNum type="arabicPeriod"/>
            </a:pPr>
            <a:r>
              <a:rPr lang="fr-FR" sz="800" dirty="0" smtClean="0">
                <a:latin typeface="+mj-lt"/>
              </a:rPr>
              <a:t>Nid, </a:t>
            </a:r>
            <a:r>
              <a:rPr lang="fr-FR" sz="800" dirty="0" smtClean="0">
                <a:latin typeface="+mj-lt"/>
              </a:rPr>
              <a:t> </a:t>
            </a:r>
            <a:r>
              <a:rPr lang="fr-FR" sz="800" dirty="0" err="1" smtClean="0">
                <a:latin typeface="+mj-lt"/>
              </a:rPr>
              <a:t>vid</a:t>
            </a:r>
            <a:r>
              <a:rPr lang="fr-FR" sz="800" dirty="0" smtClean="0">
                <a:latin typeface="+mj-lt"/>
              </a:rPr>
              <a:t>, publier, </a:t>
            </a:r>
            <a:r>
              <a:rPr lang="fr-FR" sz="800" dirty="0" err="1" smtClean="0">
                <a:latin typeface="+mj-lt"/>
              </a:rPr>
              <a:t>sticky</a:t>
            </a:r>
            <a:r>
              <a:rPr lang="fr-FR" sz="800" dirty="0" smtClean="0">
                <a:latin typeface="+mj-lt"/>
              </a:rPr>
              <a:t> et autre</a:t>
            </a:r>
          </a:p>
          <a:p>
            <a:pPr marL="627063" lvl="1" indent="-234950">
              <a:buFont typeface="+mj-lt"/>
              <a:buAutoNum type="arabicPeriod"/>
            </a:pPr>
            <a:r>
              <a:rPr lang="fr-FR" sz="800" dirty="0" smtClean="0">
                <a:latin typeface="+mj-lt"/>
              </a:rPr>
              <a:t>Les </a:t>
            </a:r>
            <a:r>
              <a:rPr lang="fr-FR" sz="800" dirty="0" err="1" smtClean="0">
                <a:latin typeface="+mj-lt"/>
              </a:rPr>
              <a:t>URLs</a:t>
            </a:r>
            <a:r>
              <a:rPr lang="fr-FR" sz="800" dirty="0" smtClean="0">
                <a:latin typeface="+mj-lt"/>
              </a:rPr>
              <a:t> / alias / pages</a:t>
            </a:r>
          </a:p>
          <a:p>
            <a:pPr marL="627063" lvl="1" indent="-234950">
              <a:buFont typeface="+mj-lt"/>
              <a:buAutoNum type="arabicPeriod"/>
            </a:pPr>
            <a:r>
              <a:rPr lang="fr-FR" sz="800" dirty="0" smtClean="0">
                <a:latin typeface="+mj-lt"/>
              </a:rPr>
              <a:t>Menu et fil d’Ariane</a:t>
            </a:r>
            <a:endParaRPr lang="fr-FR" sz="800" dirty="0" smtClean="0">
              <a:latin typeface="+mj-lt"/>
            </a:endParaRPr>
          </a:p>
          <a:p>
            <a:pPr marL="850392" lvl="1" indent="-457200">
              <a:buNone/>
            </a:pPr>
            <a:endParaRPr lang="fr-FR" sz="800" dirty="0" smtClean="0">
              <a:latin typeface="+mj-lt"/>
            </a:endParaRPr>
          </a:p>
          <a:p>
            <a:pPr marL="179388" indent="-179388">
              <a:buFont typeface="+mj-lt"/>
              <a:buAutoNum type="arabicPeriod" startAt="4"/>
            </a:pPr>
            <a:r>
              <a:rPr lang="fr-FR" sz="800" b="1" dirty="0" smtClean="0">
                <a:solidFill>
                  <a:srgbClr val="7030A0"/>
                </a:solidFill>
                <a:latin typeface="+mj-lt"/>
              </a:rPr>
              <a:t>TP: Base d’un site vitre</a:t>
            </a:r>
          </a:p>
          <a:p>
            <a:pPr marL="179388" indent="-179388">
              <a:buFont typeface="+mj-lt"/>
              <a:buAutoNum type="arabicPeriod" startAt="4"/>
            </a:pPr>
            <a:endParaRPr lang="fr-FR" sz="800" b="1" dirty="0" smtClean="0">
              <a:solidFill>
                <a:srgbClr val="7030A0"/>
              </a:solidFill>
              <a:latin typeface="+mj-lt"/>
            </a:endParaRPr>
          </a:p>
          <a:p>
            <a:pPr marL="179388" indent="-179388">
              <a:buFont typeface="+mj-lt"/>
              <a:buAutoNum type="arabicPeriod" startAt="4"/>
            </a:pPr>
            <a:r>
              <a:rPr lang="fr-FR" sz="800" b="1" dirty="0" smtClean="0">
                <a:solidFill>
                  <a:srgbClr val="7030A0"/>
                </a:solidFill>
                <a:latin typeface="+mj-lt"/>
              </a:rPr>
              <a:t>Sécurité et performance</a:t>
            </a:r>
          </a:p>
          <a:p>
            <a:pPr marL="627063" lvl="1" indent="-234950">
              <a:buFont typeface="+mj-lt"/>
              <a:buAutoNum type="arabicPeriod"/>
            </a:pPr>
            <a:r>
              <a:rPr lang="fr-FR" sz="800" dirty="0" smtClean="0">
                <a:latin typeface="+mj-lt"/>
              </a:rPr>
              <a:t>Login et user 1</a:t>
            </a:r>
            <a:endParaRPr lang="fr-FR" sz="800" dirty="0" smtClean="0">
              <a:latin typeface="+mj-lt"/>
            </a:endParaRPr>
          </a:p>
          <a:p>
            <a:pPr marL="627063" lvl="1" indent="-234950">
              <a:buFont typeface="+mj-lt"/>
              <a:buAutoNum type="arabicPeriod"/>
            </a:pPr>
            <a:r>
              <a:rPr lang="fr-FR" sz="800" dirty="0" smtClean="0">
                <a:latin typeface="+mj-lt"/>
              </a:rPr>
              <a:t>Les </a:t>
            </a:r>
            <a:r>
              <a:rPr lang="fr-FR" sz="800" dirty="0" err="1" smtClean="0">
                <a:latin typeface="+mj-lt"/>
              </a:rPr>
              <a:t>users</a:t>
            </a:r>
            <a:r>
              <a:rPr lang="fr-FR" sz="800" dirty="0" smtClean="0">
                <a:latin typeface="+mj-lt"/>
              </a:rPr>
              <a:t> / permissions / </a:t>
            </a:r>
            <a:r>
              <a:rPr lang="fr-FR" sz="800" dirty="0" smtClean="0">
                <a:latin typeface="+mj-lt"/>
              </a:rPr>
              <a:t>rôles</a:t>
            </a:r>
            <a:endParaRPr lang="fr-FR" sz="800" dirty="0" smtClean="0">
              <a:latin typeface="+mj-lt"/>
            </a:endParaRPr>
          </a:p>
          <a:p>
            <a:pPr marL="627063" lvl="1" indent="-234950">
              <a:buFont typeface="+mj-lt"/>
              <a:buAutoNum type="arabicPeriod"/>
            </a:pPr>
            <a:r>
              <a:rPr lang="fr-FR" sz="800" dirty="0" smtClean="0">
                <a:latin typeface="+mj-lt"/>
              </a:rPr>
              <a:t>Révision, workflow et modération</a:t>
            </a:r>
          </a:p>
          <a:p>
            <a:pPr marL="627063" lvl="1" indent="-234950">
              <a:buFont typeface="+mj-lt"/>
              <a:buAutoNum type="arabicPeriod"/>
            </a:pPr>
            <a:r>
              <a:rPr lang="fr-FR" sz="800" dirty="0" smtClean="0">
                <a:latin typeface="+mj-lt"/>
              </a:rPr>
              <a:t>Les types d’information, configuration</a:t>
            </a:r>
          </a:p>
          <a:p>
            <a:pPr marL="627063" lvl="1" indent="-234950">
              <a:buFont typeface="+mj-lt"/>
              <a:buAutoNum type="arabicPeriod"/>
            </a:pPr>
            <a:r>
              <a:rPr lang="fr-FR" sz="800" dirty="0" smtClean="0">
                <a:latin typeface="+mj-lt"/>
              </a:rPr>
              <a:t>Le </a:t>
            </a:r>
            <a:r>
              <a:rPr lang="fr-FR" sz="800" dirty="0" err="1" smtClean="0">
                <a:latin typeface="+mj-lt"/>
              </a:rPr>
              <a:t>cron</a:t>
            </a:r>
            <a:endParaRPr lang="fr-FR" sz="800" dirty="0" smtClean="0">
              <a:latin typeface="+mj-lt"/>
            </a:endParaRPr>
          </a:p>
          <a:p>
            <a:pPr marL="627063" lvl="1" indent="-234950">
              <a:buFont typeface="+mj-lt"/>
              <a:buAutoNum type="arabicPeriod"/>
            </a:pPr>
            <a:r>
              <a:rPr lang="fr-FR" sz="800" dirty="0" smtClean="0">
                <a:latin typeface="+mj-lt"/>
              </a:rPr>
              <a:t>Cache</a:t>
            </a:r>
            <a:r>
              <a:rPr lang="fr-FR" sz="800" dirty="0" smtClean="0">
                <a:latin typeface="+mj-lt"/>
              </a:rPr>
              <a:t>, agrégation et </a:t>
            </a:r>
            <a:r>
              <a:rPr lang="fr-FR" sz="800" dirty="0" smtClean="0">
                <a:latin typeface="+mj-lt"/>
              </a:rPr>
              <a:t>modules UI</a:t>
            </a:r>
            <a:endParaRPr lang="fr-FR" sz="800" dirty="0" smtClean="0">
              <a:latin typeface="+mj-lt"/>
            </a:endParaRPr>
          </a:p>
          <a:p>
            <a:pPr marL="627063" lvl="1" indent="-234950">
              <a:buFont typeface="+mj-lt"/>
              <a:buAutoNum type="arabicPeriod"/>
            </a:pPr>
            <a:r>
              <a:rPr lang="fr-FR" sz="800" dirty="0" smtClean="0">
                <a:latin typeface="+mj-lt"/>
              </a:rPr>
              <a:t>Gestion des mises à jour</a:t>
            </a:r>
          </a:p>
          <a:p>
            <a:pPr marL="850392" lvl="1" indent="-457200">
              <a:buNone/>
            </a:pPr>
            <a:endParaRPr lang="fr-FR" sz="800" dirty="0" smtClean="0">
              <a:latin typeface="+mj-lt"/>
            </a:endParaRPr>
          </a:p>
          <a:p>
            <a:pPr marL="179388" indent="-179388">
              <a:buFont typeface="+mj-lt"/>
              <a:buAutoNum type="arabicPeriod" startAt="4"/>
            </a:pPr>
            <a:r>
              <a:rPr lang="fr-FR" sz="800" b="1" dirty="0" smtClean="0">
                <a:solidFill>
                  <a:srgbClr val="7030A0"/>
                </a:solidFill>
                <a:latin typeface="+mj-lt"/>
              </a:rPr>
              <a:t>TP : Recherche de module de la communauté</a:t>
            </a:r>
          </a:p>
          <a:p>
            <a:pPr marL="179388" lvl="1" indent="-179388">
              <a:buFont typeface="+mj-lt"/>
              <a:buAutoNum type="arabicPeriod"/>
            </a:pPr>
            <a:endParaRPr lang="fr-FR" sz="800" b="1" dirty="0" smtClean="0">
              <a:solidFill>
                <a:srgbClr val="7030A0"/>
              </a:solidFill>
              <a:latin typeface="+mj-lt"/>
            </a:endParaRPr>
          </a:p>
          <a:p>
            <a:pPr marL="179388" indent="-179388">
              <a:buFont typeface="+mj-lt"/>
              <a:buAutoNum type="arabicPeriod" startAt="4"/>
            </a:pPr>
            <a:r>
              <a:rPr lang="fr-FR" sz="800" b="1" dirty="0" smtClean="0">
                <a:solidFill>
                  <a:srgbClr val="7030A0"/>
                </a:solidFill>
                <a:latin typeface="+mj-lt"/>
              </a:rPr>
              <a:t>Les autres modules du </a:t>
            </a:r>
            <a:r>
              <a:rPr lang="fr-FR" sz="800" b="1" dirty="0" err="1" smtClean="0">
                <a:solidFill>
                  <a:srgbClr val="7030A0"/>
                </a:solidFill>
                <a:latin typeface="+mj-lt"/>
              </a:rPr>
              <a:t>core</a:t>
            </a:r>
            <a:endParaRPr lang="fr-FR" sz="800" b="1" dirty="0" smtClean="0">
              <a:solidFill>
                <a:srgbClr val="7030A0"/>
              </a:solidFill>
              <a:latin typeface="+mj-lt"/>
            </a:endParaRPr>
          </a:p>
          <a:p>
            <a:pPr marL="538163" lvl="1" indent="-146050">
              <a:buFont typeface="+mj-lt"/>
              <a:buAutoNum type="arabicPeriod"/>
            </a:pPr>
            <a:r>
              <a:rPr lang="fr-FR" sz="800" dirty="0" err="1" smtClean="0">
                <a:latin typeface="+mj-lt"/>
              </a:rPr>
              <a:t>Breakpoint</a:t>
            </a:r>
            <a:r>
              <a:rPr lang="fr-FR" sz="800" dirty="0" smtClean="0">
                <a:latin typeface="+mj-lt"/>
              </a:rPr>
              <a:t> et image adaptative</a:t>
            </a:r>
          </a:p>
          <a:p>
            <a:pPr marL="538163" lvl="1" indent="-146050">
              <a:buFont typeface="+mj-lt"/>
              <a:buAutoNum type="arabicPeriod"/>
            </a:pPr>
            <a:r>
              <a:rPr lang="fr-FR" sz="800" dirty="0" err="1" smtClean="0">
                <a:latin typeface="+mj-lt"/>
              </a:rPr>
              <a:t>Search</a:t>
            </a:r>
            <a:endParaRPr lang="fr-FR" sz="800" dirty="0" smtClean="0">
              <a:latin typeface="+mj-lt"/>
            </a:endParaRPr>
          </a:p>
          <a:p>
            <a:pPr marL="538163" lvl="1" indent="-146050">
              <a:buFont typeface="+mj-lt"/>
              <a:buAutoNum type="arabicPeriod"/>
            </a:pPr>
            <a:r>
              <a:rPr lang="fr-FR" sz="800" dirty="0" err="1" smtClean="0">
                <a:latin typeface="+mj-lt"/>
              </a:rPr>
              <a:t>In-place</a:t>
            </a:r>
            <a:r>
              <a:rPr lang="fr-FR" sz="800" dirty="0" smtClean="0">
                <a:latin typeface="+mj-lt"/>
              </a:rPr>
              <a:t> </a:t>
            </a:r>
            <a:r>
              <a:rPr lang="fr-FR" sz="800" dirty="0" err="1" smtClean="0">
                <a:latin typeface="+mj-lt"/>
              </a:rPr>
              <a:t>editing</a:t>
            </a:r>
            <a:endParaRPr lang="fr-FR" sz="800" dirty="0" smtClean="0">
              <a:latin typeface="+mj-lt"/>
            </a:endParaRPr>
          </a:p>
          <a:p>
            <a:pPr marL="538163" lvl="1" indent="-146050">
              <a:buFont typeface="+mj-lt"/>
              <a:buAutoNum type="arabicPeriod"/>
            </a:pPr>
            <a:r>
              <a:rPr lang="fr-FR" sz="800" dirty="0" err="1" smtClean="0">
                <a:latin typeface="+mj-lt"/>
              </a:rPr>
              <a:t>Webservices</a:t>
            </a:r>
            <a:endParaRPr lang="fr-FR" sz="800" dirty="0" smtClean="0">
              <a:latin typeface="+mj-lt"/>
            </a:endParaRPr>
          </a:p>
          <a:p>
            <a:pPr marL="538163" lvl="1" indent="-146050">
              <a:buFont typeface="+mj-lt"/>
              <a:buAutoNum type="arabicPeriod"/>
            </a:pPr>
            <a:r>
              <a:rPr lang="fr-FR" sz="800" dirty="0" err="1" smtClean="0">
                <a:latin typeface="+mj-lt"/>
              </a:rPr>
              <a:t>Migrate</a:t>
            </a:r>
            <a:endParaRPr lang="fr-FR" sz="800" dirty="0" smtClean="0">
              <a:latin typeface="+mj-lt"/>
            </a:endParaRPr>
          </a:p>
          <a:p>
            <a:pPr marL="538163" lvl="1" indent="-146050">
              <a:buFont typeface="+mj-lt"/>
              <a:buAutoNum type="arabicPeriod"/>
            </a:pPr>
            <a:endParaRPr lang="fr-FR" sz="800" dirty="0" smtClean="0">
              <a:latin typeface="+mj-lt"/>
            </a:endParaRPr>
          </a:p>
          <a:p>
            <a:pPr marL="179388" indent="-153988">
              <a:buFont typeface="+mj-lt"/>
              <a:buAutoNum type="arabicPeriod" startAt="4"/>
            </a:pPr>
            <a:r>
              <a:rPr lang="fr-FR" sz="800" b="1" dirty="0" smtClean="0">
                <a:solidFill>
                  <a:srgbClr val="7030A0"/>
                </a:solidFill>
                <a:latin typeface="+mj-lt"/>
              </a:rPr>
              <a:t>Les modules courant</a:t>
            </a:r>
          </a:p>
          <a:p>
            <a:pPr marL="538163" lvl="1" indent="-146050">
              <a:buFont typeface="+mj-lt"/>
              <a:buAutoNum type="arabicPeriod"/>
            </a:pPr>
            <a:r>
              <a:rPr lang="fr-FR" sz="800" dirty="0" err="1" smtClean="0">
                <a:latin typeface="+mj-lt"/>
              </a:rPr>
              <a:t>Feeds</a:t>
            </a:r>
            <a:r>
              <a:rPr lang="fr-FR" sz="800" dirty="0" smtClean="0">
                <a:latin typeface="+mj-lt"/>
              </a:rPr>
              <a:t> et </a:t>
            </a:r>
            <a:r>
              <a:rPr lang="fr-FR" sz="800" dirty="0" err="1" smtClean="0">
                <a:latin typeface="+mj-lt"/>
              </a:rPr>
              <a:t>feeds</a:t>
            </a:r>
            <a:r>
              <a:rPr lang="fr-FR" sz="800" dirty="0" smtClean="0">
                <a:latin typeface="+mj-lt"/>
              </a:rPr>
              <a:t> </a:t>
            </a:r>
            <a:r>
              <a:rPr lang="fr-FR" sz="800" dirty="0" err="1" smtClean="0">
                <a:latin typeface="+mj-lt"/>
              </a:rPr>
              <a:t>tamper</a:t>
            </a:r>
            <a:endParaRPr lang="fr-FR" sz="800" dirty="0" smtClean="0">
              <a:latin typeface="+mj-lt"/>
            </a:endParaRPr>
          </a:p>
          <a:p>
            <a:pPr marL="538163" lvl="1" indent="-146050">
              <a:buFont typeface="+mj-lt"/>
              <a:buAutoNum type="arabicPeriod"/>
            </a:pPr>
            <a:r>
              <a:rPr lang="fr-FR" sz="800" dirty="0" err="1" smtClean="0">
                <a:latin typeface="+mj-lt"/>
              </a:rPr>
              <a:t>Rules</a:t>
            </a:r>
            <a:endParaRPr lang="fr-FR" sz="800" dirty="0" smtClean="0">
              <a:latin typeface="+mj-lt"/>
            </a:endParaRPr>
          </a:p>
          <a:p>
            <a:pPr marL="538163" lvl="1" indent="-146050">
              <a:buFont typeface="+mj-lt"/>
              <a:buAutoNum type="arabicPeriod"/>
            </a:pPr>
            <a:r>
              <a:rPr lang="fr-FR" sz="800" dirty="0" smtClean="0">
                <a:latin typeface="+mj-lt"/>
              </a:rPr>
              <a:t>Field collection</a:t>
            </a:r>
          </a:p>
          <a:p>
            <a:pPr marL="538163" lvl="1" indent="-146050">
              <a:buFont typeface="+mj-lt"/>
              <a:buAutoNum type="arabicPeriod"/>
            </a:pPr>
            <a:r>
              <a:rPr lang="fr-FR" sz="800" dirty="0" err="1" smtClean="0">
                <a:latin typeface="+mj-lt"/>
              </a:rPr>
              <a:t>Paragraphs</a:t>
            </a:r>
            <a:endParaRPr lang="fr-FR" sz="800" dirty="0" smtClean="0">
              <a:latin typeface="+mj-lt"/>
            </a:endParaRPr>
          </a:p>
          <a:p>
            <a:pPr marL="538163" lvl="1" indent="-146050">
              <a:buFont typeface="+mj-lt"/>
              <a:buAutoNum type="arabicPeriod"/>
            </a:pPr>
            <a:r>
              <a:rPr lang="fr-FR" sz="800" dirty="0" err="1" smtClean="0">
                <a:latin typeface="+mj-lt"/>
              </a:rPr>
              <a:t>Title</a:t>
            </a:r>
            <a:endParaRPr lang="fr-FR" sz="800" dirty="0" smtClean="0">
              <a:latin typeface="+mj-lt"/>
            </a:endParaRPr>
          </a:p>
          <a:p>
            <a:pPr marL="538163" lvl="1" indent="-146050">
              <a:buFont typeface="+mj-lt"/>
              <a:buAutoNum type="arabicPeriod"/>
            </a:pPr>
            <a:r>
              <a:rPr lang="fr-FR" sz="800" dirty="0" smtClean="0">
                <a:latin typeface="+mj-lt"/>
              </a:rPr>
              <a:t>Panels</a:t>
            </a:r>
          </a:p>
          <a:p>
            <a:pPr marL="538163" lvl="1" indent="-146050">
              <a:buFont typeface="+mj-lt"/>
              <a:buAutoNum type="arabicPeriod"/>
            </a:pPr>
            <a:r>
              <a:rPr lang="fr-FR" sz="800" dirty="0" smtClean="0">
                <a:latin typeface="+mj-lt"/>
              </a:rPr>
              <a:t>Display suite</a:t>
            </a:r>
          </a:p>
          <a:p>
            <a:pPr marL="179388" indent="-179388">
              <a:buNone/>
            </a:pPr>
            <a:endParaRPr lang="fr-FR" sz="800" b="1" dirty="0" smtClean="0">
              <a:solidFill>
                <a:srgbClr val="7030A0"/>
              </a:solidFill>
              <a:latin typeface="+mj-lt"/>
            </a:endParaRPr>
          </a:p>
          <a:p>
            <a:pPr marL="179388" indent="-179388">
              <a:buFont typeface="+mj-lt"/>
              <a:buAutoNum type="arabicPeriod" startAt="9"/>
            </a:pPr>
            <a:r>
              <a:rPr lang="fr-FR" sz="800" b="1" dirty="0" smtClean="0">
                <a:solidFill>
                  <a:srgbClr val="7030A0"/>
                </a:solidFill>
                <a:latin typeface="+mj-lt"/>
              </a:rPr>
              <a:t>Développement de module</a:t>
            </a:r>
          </a:p>
          <a:p>
            <a:pPr marL="538163" lvl="1" indent="-146050">
              <a:buFont typeface="+mj-lt"/>
              <a:buAutoNum type="arabicPeriod"/>
            </a:pPr>
            <a:r>
              <a:rPr lang="fr-FR" sz="800" dirty="0" smtClean="0">
                <a:latin typeface="+mj-lt"/>
              </a:rPr>
              <a:t>Les fichiers d’un module</a:t>
            </a:r>
          </a:p>
          <a:p>
            <a:pPr marL="538163" lvl="1" indent="-146050">
              <a:buFont typeface="+mj-lt"/>
              <a:buAutoNum type="arabicPeriod"/>
            </a:pPr>
            <a:r>
              <a:rPr lang="fr-FR" sz="800" dirty="0" smtClean="0">
                <a:latin typeface="+mj-lt"/>
              </a:rPr>
              <a:t>Les </a:t>
            </a:r>
            <a:r>
              <a:rPr lang="fr-FR" sz="800" dirty="0" err="1" smtClean="0">
                <a:latin typeface="+mj-lt"/>
              </a:rPr>
              <a:t>hooks</a:t>
            </a:r>
            <a:endParaRPr lang="fr-FR" sz="800" dirty="0" smtClean="0">
              <a:latin typeface="+mj-lt"/>
            </a:endParaRPr>
          </a:p>
          <a:p>
            <a:pPr marL="538163" lvl="1" indent="-146050">
              <a:buFont typeface="+mj-lt"/>
              <a:buAutoNum type="arabicPeriod"/>
            </a:pPr>
            <a:r>
              <a:rPr lang="fr-FR" sz="800" dirty="0" smtClean="0">
                <a:latin typeface="+mj-lt"/>
              </a:rPr>
              <a:t>Services et </a:t>
            </a:r>
            <a:r>
              <a:rPr lang="fr-FR" sz="800" dirty="0" err="1" smtClean="0">
                <a:latin typeface="+mj-lt"/>
              </a:rPr>
              <a:t>event</a:t>
            </a:r>
            <a:r>
              <a:rPr lang="fr-FR" sz="800" dirty="0" smtClean="0">
                <a:latin typeface="+mj-lt"/>
              </a:rPr>
              <a:t> </a:t>
            </a:r>
            <a:r>
              <a:rPr lang="fr-FR" sz="800" dirty="0" err="1" smtClean="0">
                <a:latin typeface="+mj-lt"/>
              </a:rPr>
              <a:t>Synfony</a:t>
            </a:r>
            <a:r>
              <a:rPr lang="fr-FR" sz="800" dirty="0" smtClean="0">
                <a:latin typeface="+mj-lt"/>
              </a:rPr>
              <a:t> 2</a:t>
            </a:r>
          </a:p>
          <a:p>
            <a:pPr marL="538163" lvl="1" indent="-146050">
              <a:buFont typeface="+mj-lt"/>
              <a:buAutoNum type="arabicPeriod"/>
            </a:pPr>
            <a:r>
              <a:rPr lang="fr-FR" sz="800" dirty="0" err="1" smtClean="0">
                <a:latin typeface="+mj-lt"/>
              </a:rPr>
              <a:t>Devel</a:t>
            </a:r>
            <a:r>
              <a:rPr lang="fr-FR" sz="800" dirty="0" smtClean="0">
                <a:latin typeface="+mj-lt"/>
              </a:rPr>
              <a:t>, </a:t>
            </a:r>
            <a:r>
              <a:rPr lang="fr-FR" sz="800" dirty="0" smtClean="0">
                <a:latin typeface="+mj-lt"/>
              </a:rPr>
              <a:t>débogage </a:t>
            </a:r>
            <a:r>
              <a:rPr lang="fr-FR" sz="800" dirty="0" smtClean="0">
                <a:latin typeface="+mj-lt"/>
              </a:rPr>
              <a:t>et profilage</a:t>
            </a:r>
          </a:p>
          <a:p>
            <a:pPr marL="538163" lvl="1" indent="-146050">
              <a:buFont typeface="+mj-lt"/>
              <a:buAutoNum type="arabicPeriod"/>
            </a:pPr>
            <a:endParaRPr lang="fr-FR" sz="800" dirty="0" smtClean="0">
              <a:latin typeface="+mj-lt"/>
            </a:endParaRPr>
          </a:p>
          <a:p>
            <a:pPr marL="179388" indent="-179388">
              <a:buFont typeface="+mj-lt"/>
              <a:buAutoNum type="arabicPeriod" startAt="10"/>
            </a:pPr>
            <a:r>
              <a:rPr lang="fr-FR" sz="800" b="1" dirty="0" smtClean="0">
                <a:solidFill>
                  <a:srgbClr val="7030A0"/>
                </a:solidFill>
                <a:latin typeface="+mj-lt"/>
              </a:rPr>
              <a:t>TP : création de module avec la </a:t>
            </a:r>
            <a:r>
              <a:rPr lang="fr-FR" sz="800" b="1" dirty="0" err="1" smtClean="0">
                <a:solidFill>
                  <a:srgbClr val="7030A0"/>
                </a:solidFill>
                <a:latin typeface="+mj-lt"/>
              </a:rPr>
              <a:t>form</a:t>
            </a:r>
            <a:r>
              <a:rPr lang="fr-FR" sz="800" b="1" dirty="0" smtClean="0">
                <a:solidFill>
                  <a:srgbClr val="7030A0"/>
                </a:solidFill>
                <a:latin typeface="+mj-lt"/>
              </a:rPr>
              <a:t> API et drupal console</a:t>
            </a:r>
          </a:p>
          <a:p>
            <a:pPr marL="179388" indent="-179388">
              <a:buFont typeface="+mj-lt"/>
              <a:buAutoNum type="arabicPeriod" startAt="10"/>
            </a:pPr>
            <a:endParaRPr lang="fr-FR" sz="800" b="1" dirty="0" smtClean="0">
              <a:solidFill>
                <a:srgbClr val="7030A0"/>
              </a:solidFill>
              <a:latin typeface="+mj-lt"/>
            </a:endParaRPr>
          </a:p>
          <a:p>
            <a:pPr marL="179388" indent="-179388">
              <a:buFont typeface="+mj-lt"/>
              <a:buAutoNum type="arabicPeriod" startAt="10"/>
            </a:pPr>
            <a:r>
              <a:rPr lang="fr-FR" sz="800" b="1" dirty="0" smtClean="0">
                <a:solidFill>
                  <a:srgbClr val="7030A0"/>
                </a:solidFill>
                <a:latin typeface="+mj-lt"/>
              </a:rPr>
              <a:t>Thème</a:t>
            </a:r>
            <a:endParaRPr lang="fr-FR" sz="800" dirty="0" smtClean="0">
              <a:latin typeface="+mj-lt"/>
            </a:endParaRPr>
          </a:p>
          <a:p>
            <a:pPr marL="538163" lvl="1" indent="-146050">
              <a:buFont typeface="+mj-lt"/>
              <a:buAutoNum type="arabicPeriod"/>
            </a:pPr>
            <a:r>
              <a:rPr lang="fr-FR" sz="800" dirty="0" smtClean="0">
                <a:latin typeface="+mj-lt"/>
              </a:rPr>
              <a:t>Apparence, thème front et thème back, settings</a:t>
            </a:r>
          </a:p>
          <a:p>
            <a:pPr marL="538163" lvl="1" indent="-146050">
              <a:buFont typeface="+mj-lt"/>
              <a:buAutoNum type="arabicPeriod"/>
            </a:pPr>
            <a:r>
              <a:rPr lang="fr-FR" sz="800" dirty="0" smtClean="0">
                <a:latin typeface="+mj-lt"/>
              </a:rPr>
              <a:t>Les thèmes de base et les thèmes cachés.</a:t>
            </a:r>
          </a:p>
          <a:p>
            <a:pPr marL="538163" lvl="1" indent="-146050">
              <a:buFont typeface="+mj-lt"/>
              <a:buAutoNum type="arabicPeriod"/>
            </a:pPr>
            <a:r>
              <a:rPr lang="fr-FR" sz="800" dirty="0" smtClean="0">
                <a:latin typeface="+mj-lt"/>
              </a:rPr>
              <a:t>Les fichiers d’un thème</a:t>
            </a:r>
          </a:p>
          <a:p>
            <a:pPr marL="538163" lvl="1" indent="-146050">
              <a:buFont typeface="+mj-lt"/>
              <a:buAutoNum type="arabicPeriod"/>
            </a:pPr>
            <a:r>
              <a:rPr lang="fr-FR" sz="800" dirty="0" smtClean="0">
                <a:latin typeface="+mj-lt"/>
              </a:rPr>
              <a:t>Structure </a:t>
            </a:r>
            <a:r>
              <a:rPr lang="fr-FR" sz="800" dirty="0" smtClean="0">
                <a:latin typeface="+mj-lt"/>
              </a:rPr>
              <a:t>des </a:t>
            </a:r>
            <a:r>
              <a:rPr lang="fr-FR" sz="800" dirty="0" err="1" smtClean="0">
                <a:latin typeface="+mj-lt"/>
              </a:rPr>
              <a:t>templates</a:t>
            </a:r>
            <a:endParaRPr lang="fr-FR" sz="800" dirty="0" smtClean="0">
              <a:latin typeface="+mj-lt"/>
            </a:endParaRPr>
          </a:p>
          <a:p>
            <a:pPr marL="538163" lvl="1" indent="-146050">
              <a:buFont typeface="+mj-lt"/>
              <a:buAutoNum type="arabicPeriod"/>
            </a:pPr>
            <a:r>
              <a:rPr lang="fr-FR" sz="800" dirty="0" smtClean="0">
                <a:latin typeface="+mj-lt"/>
              </a:rPr>
              <a:t>Les fonctions de pré-</a:t>
            </a:r>
            <a:r>
              <a:rPr lang="fr-FR" sz="800" dirty="0" err="1" smtClean="0">
                <a:latin typeface="+mj-lt"/>
              </a:rPr>
              <a:t>process</a:t>
            </a:r>
            <a:endParaRPr lang="fr-FR" sz="800" dirty="0" smtClean="0">
              <a:latin typeface="+mj-lt"/>
            </a:endParaRPr>
          </a:p>
          <a:p>
            <a:pPr marL="538163" lvl="1" indent="-146050">
              <a:buFont typeface="+mj-lt"/>
              <a:buAutoNum type="arabicPeriod"/>
            </a:pPr>
            <a:r>
              <a:rPr lang="fr-FR" sz="800" dirty="0" smtClean="0">
                <a:latin typeface="+mj-lt"/>
              </a:rPr>
              <a:t>Héritage et surcharge</a:t>
            </a:r>
          </a:p>
          <a:p>
            <a:pPr marL="538163" lvl="1" indent="-146050">
              <a:buFont typeface="+mj-lt"/>
              <a:buAutoNum type="arabicPeriod"/>
            </a:pPr>
            <a:r>
              <a:rPr lang="fr-FR" sz="800" dirty="0" smtClean="0">
                <a:latin typeface="+mj-lt"/>
              </a:rPr>
              <a:t>TWIG et </a:t>
            </a:r>
            <a:r>
              <a:rPr lang="fr-FR" sz="800" dirty="0" smtClean="0">
                <a:latin typeface="+mj-lt"/>
              </a:rPr>
              <a:t>débogage</a:t>
            </a:r>
            <a:endParaRPr lang="fr-FR" sz="800" dirty="0" smtClean="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type de champs courant</a:t>
            </a:r>
            <a:endParaRPr lang="fr-FR" sz="3000" dirty="0">
              <a:latin typeface="+mj-lt"/>
            </a:endParaRPr>
          </a:p>
        </p:txBody>
      </p:sp>
      <p:graphicFrame>
        <p:nvGraphicFramePr>
          <p:cNvPr id="4" name="Tableau 3"/>
          <p:cNvGraphicFramePr>
            <a:graphicFrameLocks noGrp="1"/>
          </p:cNvGraphicFramePr>
          <p:nvPr/>
        </p:nvGraphicFramePr>
        <p:xfrm>
          <a:off x="107503" y="1052736"/>
          <a:ext cx="8856985" cy="5653286"/>
        </p:xfrm>
        <a:graphic>
          <a:graphicData uri="http://schemas.openxmlformats.org/drawingml/2006/table">
            <a:tbl>
              <a:tblPr firstRow="1" bandRow="1">
                <a:tableStyleId>{5C22544A-7EE6-4342-B048-85BDC9FD1C3A}</a:tableStyleId>
              </a:tblPr>
              <a:tblGrid>
                <a:gridCol w="3096344"/>
                <a:gridCol w="3341795"/>
                <a:gridCol w="2418846"/>
              </a:tblGrid>
              <a:tr h="373843">
                <a:tc>
                  <a:txBody>
                    <a:bodyPr/>
                    <a:lstStyle/>
                    <a:p>
                      <a:r>
                        <a:rPr lang="fr-FR" sz="1500" dirty="0" smtClean="0">
                          <a:solidFill>
                            <a:schemeClr val="tx1"/>
                          </a:solidFill>
                          <a:latin typeface="+mj-lt"/>
                        </a:rPr>
                        <a:t>champs</a:t>
                      </a:r>
                      <a:endParaRPr lang="fr-FR" sz="1500" dirty="0">
                        <a:solidFill>
                          <a:schemeClr val="tx1"/>
                        </a:solidFill>
                        <a:latin typeface="+mj-lt"/>
                      </a:endParaRPr>
                    </a:p>
                  </a:txBody>
                  <a:tcPr/>
                </a:tc>
                <a:tc>
                  <a:txBody>
                    <a:bodyPr/>
                    <a:lstStyle/>
                    <a:p>
                      <a:r>
                        <a:rPr lang="fr-FR" sz="1500" dirty="0" smtClean="0">
                          <a:solidFill>
                            <a:schemeClr val="tx1"/>
                          </a:solidFill>
                          <a:latin typeface="+mj-lt"/>
                        </a:rPr>
                        <a:t>édition</a:t>
                      </a:r>
                      <a:endParaRPr lang="fr-FR" sz="1500" dirty="0">
                        <a:solidFill>
                          <a:schemeClr val="tx1"/>
                        </a:solidFill>
                        <a:latin typeface="+mj-lt"/>
                      </a:endParaRPr>
                    </a:p>
                  </a:txBody>
                  <a:tcPr/>
                </a:tc>
                <a:tc>
                  <a:txBody>
                    <a:bodyPr/>
                    <a:lstStyle/>
                    <a:p>
                      <a:r>
                        <a:rPr lang="fr-FR" sz="1500" dirty="0" smtClean="0">
                          <a:solidFill>
                            <a:schemeClr val="tx1"/>
                          </a:solidFill>
                          <a:latin typeface="+mj-lt"/>
                        </a:rPr>
                        <a:t>Affichage</a:t>
                      </a:r>
                      <a:endParaRPr lang="fr-FR" sz="1500" dirty="0">
                        <a:solidFill>
                          <a:schemeClr val="tx1"/>
                        </a:solidFill>
                        <a:latin typeface="+mj-lt"/>
                      </a:endParaRPr>
                    </a:p>
                  </a:txBody>
                  <a:tcPr/>
                </a:tc>
              </a:tr>
              <a:tr h="361563">
                <a:tc>
                  <a:txBody>
                    <a:bodyPr/>
                    <a:lstStyle/>
                    <a:p>
                      <a:r>
                        <a:rPr lang="fr-FR" sz="1500" dirty="0" err="1" smtClean="0">
                          <a:solidFill>
                            <a:schemeClr val="tx1"/>
                          </a:solidFill>
                          <a:latin typeface="+mj-lt"/>
                        </a:rPr>
                        <a:t>boolean</a:t>
                      </a:r>
                      <a:endParaRPr lang="fr-FR" sz="1500" dirty="0">
                        <a:solidFill>
                          <a:schemeClr val="tx1"/>
                        </a:solidFill>
                        <a:latin typeface="+mj-lt"/>
                      </a:endParaRPr>
                    </a:p>
                  </a:txBody>
                  <a:tcPr/>
                </a:tc>
                <a:tc>
                  <a:txBody>
                    <a:bodyPr/>
                    <a:lstStyle/>
                    <a:p>
                      <a:r>
                        <a:rPr lang="fr-FR" sz="1500" dirty="0" smtClean="0">
                          <a:solidFill>
                            <a:schemeClr val="tx1"/>
                          </a:solidFill>
                          <a:latin typeface="+mj-lt"/>
                        </a:rPr>
                        <a:t>Case à coché</a:t>
                      </a:r>
                      <a:endParaRPr lang="fr-FR" sz="1500" dirty="0">
                        <a:solidFill>
                          <a:schemeClr val="tx1"/>
                        </a:solidFill>
                        <a:latin typeface="+mj-lt"/>
                      </a:endParaRPr>
                    </a:p>
                  </a:txBody>
                  <a:tcPr/>
                </a:tc>
                <a:tc>
                  <a:txBody>
                    <a:bodyPr/>
                    <a:lstStyle/>
                    <a:p>
                      <a:r>
                        <a:rPr lang="fr-FR" sz="1500" dirty="0" smtClean="0">
                          <a:solidFill>
                            <a:schemeClr val="tx1"/>
                          </a:solidFill>
                          <a:latin typeface="+mj-lt"/>
                        </a:rPr>
                        <a:t>0 ou 1</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Date (et/ou heure)</a:t>
                      </a:r>
                      <a:endParaRPr lang="fr-FR" sz="1500" dirty="0">
                        <a:solidFill>
                          <a:schemeClr val="tx1"/>
                        </a:solidFill>
                        <a:latin typeface="+mj-lt"/>
                      </a:endParaRPr>
                    </a:p>
                  </a:txBody>
                  <a:tcPr/>
                </a:tc>
                <a:tc>
                  <a:txBody>
                    <a:bodyPr/>
                    <a:lstStyle/>
                    <a:p>
                      <a:r>
                        <a:rPr lang="fr-FR" sz="1500" dirty="0" smtClean="0">
                          <a:solidFill>
                            <a:schemeClr val="tx1"/>
                          </a:solidFill>
                          <a:latin typeface="+mj-lt"/>
                        </a:rPr>
                        <a:t>calendrier</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email</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r>
                        <a:rPr lang="fr-FR" sz="1500" baseline="0" dirty="0" smtClean="0">
                          <a:solidFill>
                            <a:schemeClr val="tx1"/>
                          </a:solidFill>
                          <a:latin typeface="+mj-lt"/>
                        </a:rPr>
                        <a:t> cliquable</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lien</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 avec options</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Texte</a:t>
                      </a:r>
                      <a:r>
                        <a:rPr lang="fr-FR" sz="1500" baseline="0" dirty="0" smtClean="0">
                          <a:solidFill>
                            <a:schemeClr val="tx1"/>
                          </a:solidFill>
                          <a:latin typeface="+mj-lt"/>
                        </a:rPr>
                        <a:t> cliquable</a:t>
                      </a:r>
                      <a:endParaRPr lang="fr-FR" sz="1500" dirty="0" smtClean="0">
                        <a:solidFill>
                          <a:schemeClr val="tx1"/>
                        </a:solidFill>
                        <a:latin typeface="+mj-lt"/>
                      </a:endParaRPr>
                    </a:p>
                  </a:txBody>
                  <a:tcPr/>
                </a:tc>
              </a:tr>
              <a:tr h="361563">
                <a:tc>
                  <a:txBody>
                    <a:bodyPr/>
                    <a:lstStyle/>
                    <a:p>
                      <a:r>
                        <a:rPr lang="fr-FR" sz="1500" dirty="0" smtClean="0">
                          <a:solidFill>
                            <a:schemeClr val="tx1"/>
                          </a:solidFill>
                          <a:latin typeface="+mj-lt"/>
                        </a:rPr>
                        <a:t>nombre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téléphone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r h="624068">
                <a:tc>
                  <a:txBody>
                    <a:bodyPr/>
                    <a:lstStyle/>
                    <a:p>
                      <a:r>
                        <a:rPr lang="fr-FR" sz="1500" dirty="0" smtClean="0">
                          <a:solidFill>
                            <a:schemeClr val="tx1"/>
                          </a:solidFill>
                          <a:latin typeface="+mj-lt"/>
                        </a:rPr>
                        <a:t>fichier</a:t>
                      </a:r>
                      <a:endParaRPr lang="fr-FR" sz="1500" dirty="0">
                        <a:solidFill>
                          <a:schemeClr val="tx1"/>
                        </a:solidFill>
                        <a:latin typeface="+mj-lt"/>
                      </a:endParaRPr>
                    </a:p>
                  </a:txBody>
                  <a:tcPr/>
                </a:tc>
                <a:tc>
                  <a:txBody>
                    <a:bodyPr/>
                    <a:lstStyle/>
                    <a:p>
                      <a:r>
                        <a:rPr lang="fr-FR" sz="1500" dirty="0" smtClean="0">
                          <a:solidFill>
                            <a:schemeClr val="tx1"/>
                          </a:solidFill>
                          <a:latin typeface="+mj-lt"/>
                        </a:rPr>
                        <a:t>Champs pour télécharger un fichier</a:t>
                      </a:r>
                      <a:endParaRPr lang="fr-FR" sz="1500" dirty="0">
                        <a:solidFill>
                          <a:schemeClr val="tx1"/>
                        </a:solidFill>
                        <a:latin typeface="+mj-lt"/>
                      </a:endParaRPr>
                    </a:p>
                  </a:txBody>
                  <a:tcPr/>
                </a:tc>
                <a:tc>
                  <a:txBody>
                    <a:bodyPr/>
                    <a:lstStyle/>
                    <a:p>
                      <a:r>
                        <a:rPr lang="fr-FR" sz="1500" dirty="0" smtClean="0">
                          <a:solidFill>
                            <a:schemeClr val="tx1"/>
                          </a:solidFill>
                          <a:latin typeface="+mj-lt"/>
                        </a:rPr>
                        <a:t>Lien vers le fichier</a:t>
                      </a:r>
                      <a:endParaRPr lang="fr-FR" sz="1500" dirty="0">
                        <a:solidFill>
                          <a:schemeClr val="tx1"/>
                        </a:solidFill>
                        <a:latin typeface="+mj-lt"/>
                      </a:endParaRPr>
                    </a:p>
                  </a:txBody>
                  <a:tcPr/>
                </a:tc>
              </a:tr>
              <a:tr h="624068">
                <a:tc>
                  <a:txBody>
                    <a:bodyPr/>
                    <a:lstStyle/>
                    <a:p>
                      <a:r>
                        <a:rPr lang="fr-FR" sz="1500" dirty="0" smtClean="0">
                          <a:solidFill>
                            <a:schemeClr val="tx1"/>
                          </a:solidFill>
                          <a:latin typeface="+mj-lt"/>
                        </a:rPr>
                        <a:t>Image</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Champs pour télécharger un fichier</a:t>
                      </a:r>
                    </a:p>
                  </a:txBody>
                  <a:tcPr/>
                </a:tc>
                <a:tc>
                  <a:txBody>
                    <a:bodyPr/>
                    <a:lstStyle/>
                    <a:p>
                      <a:r>
                        <a:rPr lang="fr-FR" sz="1500" dirty="0" smtClean="0">
                          <a:solidFill>
                            <a:schemeClr val="tx1"/>
                          </a:solidFill>
                          <a:latin typeface="+mj-lt"/>
                        </a:rPr>
                        <a:t>image</a:t>
                      </a:r>
                      <a:endParaRPr lang="fr-FR" sz="1500" dirty="0">
                        <a:solidFill>
                          <a:schemeClr val="tx1"/>
                        </a:solidFill>
                        <a:latin typeface="+mj-lt"/>
                      </a:endParaRPr>
                    </a:p>
                  </a:txBody>
                  <a:tcPr/>
                </a:tc>
              </a:tr>
              <a:tr h="361563">
                <a:tc>
                  <a:txBody>
                    <a:bodyPr/>
                    <a:lstStyle/>
                    <a:p>
                      <a:r>
                        <a:rPr lang="fr-FR" sz="1500" dirty="0" err="1" smtClean="0">
                          <a:solidFill>
                            <a:schemeClr val="tx1"/>
                          </a:solidFill>
                          <a:latin typeface="+mj-lt"/>
                        </a:rPr>
                        <a:t>Entity</a:t>
                      </a:r>
                      <a:r>
                        <a:rPr lang="fr-FR" sz="1500" dirty="0" smtClean="0">
                          <a:solidFill>
                            <a:schemeClr val="tx1"/>
                          </a:solidFill>
                          <a:latin typeface="+mj-lt"/>
                        </a:rPr>
                        <a:t> </a:t>
                      </a:r>
                      <a:r>
                        <a:rPr lang="fr-FR" sz="1500" dirty="0" smtClean="0">
                          <a:solidFill>
                            <a:schemeClr val="tx1"/>
                          </a:solidFill>
                          <a:latin typeface="+mj-lt"/>
                        </a:rPr>
                        <a:t>référence (content)</a:t>
                      </a:r>
                      <a:endParaRPr lang="fr-FR" sz="1500" dirty="0">
                        <a:solidFill>
                          <a:schemeClr val="tx1"/>
                        </a:solidFill>
                        <a:latin typeface="+mj-lt"/>
                      </a:endParaRPr>
                    </a:p>
                  </a:txBody>
                  <a:tcPr/>
                </a:tc>
                <a:tc>
                  <a:txBody>
                    <a:bodyPr/>
                    <a:lstStyle/>
                    <a:p>
                      <a:r>
                        <a:rPr lang="fr-FR" sz="1500" dirty="0" smtClean="0">
                          <a:solidFill>
                            <a:schemeClr val="tx1"/>
                          </a:solidFill>
                          <a:latin typeface="+mj-lt"/>
                        </a:rPr>
                        <a:t>Champs pour indiquer l’id du </a:t>
                      </a:r>
                      <a:r>
                        <a:rPr lang="fr-FR" sz="1500" dirty="0" err="1" smtClean="0">
                          <a:solidFill>
                            <a:schemeClr val="tx1"/>
                          </a:solidFill>
                          <a:latin typeface="+mj-lt"/>
                        </a:rPr>
                        <a:t>noeud</a:t>
                      </a:r>
                      <a:endParaRPr lang="fr-FR" sz="1500" dirty="0">
                        <a:solidFill>
                          <a:schemeClr val="tx1"/>
                        </a:solidFill>
                        <a:latin typeface="+mj-lt"/>
                      </a:endParaRPr>
                    </a:p>
                  </a:txBody>
                  <a:tcPr/>
                </a:tc>
                <a:tc>
                  <a:txBody>
                    <a:bodyPr/>
                    <a:lstStyle/>
                    <a:p>
                      <a:r>
                        <a:rPr lang="fr-FR" sz="1500" dirty="0" smtClean="0">
                          <a:solidFill>
                            <a:schemeClr val="tx1"/>
                          </a:solidFill>
                          <a:latin typeface="+mj-lt"/>
                        </a:rPr>
                        <a:t>Lien vers le </a:t>
                      </a:r>
                      <a:r>
                        <a:rPr lang="fr-FR" sz="1500" dirty="0" err="1" smtClean="0">
                          <a:solidFill>
                            <a:schemeClr val="tx1"/>
                          </a:solidFill>
                          <a:latin typeface="+mj-lt"/>
                        </a:rPr>
                        <a:t>noeud</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Utilisateur</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Champs pour indiquer l’id du user</a:t>
                      </a:r>
                    </a:p>
                  </a:txBody>
                  <a:tcPr/>
                </a:tc>
                <a:tc>
                  <a:txBody>
                    <a:bodyPr/>
                    <a:lstStyle/>
                    <a:p>
                      <a:r>
                        <a:rPr lang="fr-FR" sz="1500" dirty="0" smtClean="0">
                          <a:solidFill>
                            <a:schemeClr val="tx1"/>
                          </a:solidFill>
                          <a:latin typeface="+mj-lt"/>
                        </a:rPr>
                        <a:t>Lien vers l’utilisateur</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Terme</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Champs pour indiquer l’id du terme</a:t>
                      </a:r>
                    </a:p>
                  </a:txBody>
                  <a:tcPr/>
                </a:tc>
                <a:tc>
                  <a:txBody>
                    <a:bodyPr/>
                    <a:lstStyle/>
                    <a:p>
                      <a:r>
                        <a:rPr lang="fr-FR" sz="1500" dirty="0" smtClean="0">
                          <a:solidFill>
                            <a:schemeClr val="tx1"/>
                          </a:solidFill>
                          <a:latin typeface="+mj-lt"/>
                        </a:rPr>
                        <a:t>Lien vers la page de terme</a:t>
                      </a:r>
                      <a:endParaRPr lang="fr-FR" sz="1500" dirty="0">
                        <a:solidFill>
                          <a:schemeClr val="tx1"/>
                        </a:solidFill>
                        <a:latin typeface="+mj-lt"/>
                      </a:endParaRPr>
                    </a:p>
                  </a:txBody>
                  <a:tcPr/>
                </a:tc>
              </a:tr>
              <a:tr h="624068">
                <a:tc>
                  <a:txBody>
                    <a:bodyPr/>
                    <a:lstStyle/>
                    <a:p>
                      <a:r>
                        <a:rPr lang="fr-FR" sz="1500" dirty="0" smtClean="0">
                          <a:solidFill>
                            <a:schemeClr val="tx1"/>
                          </a:solidFill>
                          <a:latin typeface="+mj-lt"/>
                        </a:rPr>
                        <a:t>Texte (long) (</a:t>
                      </a:r>
                      <a:r>
                        <a:rPr lang="fr-FR" sz="1500" dirty="0" err="1" smtClean="0">
                          <a:solidFill>
                            <a:schemeClr val="tx1"/>
                          </a:solidFill>
                          <a:latin typeface="+mj-lt"/>
                        </a:rPr>
                        <a:t>with</a:t>
                      </a:r>
                      <a:r>
                        <a:rPr lang="fr-FR" sz="1500" dirty="0" smtClean="0">
                          <a:solidFill>
                            <a:schemeClr val="tx1"/>
                          </a:solidFill>
                          <a:latin typeface="+mj-lt"/>
                        </a:rPr>
                        <a:t> </a:t>
                      </a:r>
                      <a:r>
                        <a:rPr lang="fr-FR" sz="1500" dirty="0" err="1" smtClean="0">
                          <a:solidFill>
                            <a:schemeClr val="tx1"/>
                          </a:solidFill>
                          <a:latin typeface="+mj-lt"/>
                        </a:rPr>
                        <a:t>summary</a:t>
                      </a:r>
                      <a:r>
                        <a:rPr lang="fr-FR" sz="1500" dirty="0" smtClean="0">
                          <a:solidFill>
                            <a:schemeClr val="tx1"/>
                          </a:solidFill>
                          <a:latin typeface="+mj-lt"/>
                        </a:rPr>
                        <a:t>) (</a:t>
                      </a:r>
                      <a:r>
                        <a:rPr lang="fr-FR" sz="1500" dirty="0" err="1" smtClean="0">
                          <a:solidFill>
                            <a:schemeClr val="tx1"/>
                          </a:solidFill>
                          <a:latin typeface="+mj-lt"/>
                        </a:rPr>
                        <a:t>formated</a:t>
                      </a:r>
                      <a:r>
                        <a:rPr lang="fr-FR" sz="1500" dirty="0" smtClean="0">
                          <a:solidFill>
                            <a:schemeClr val="tx1"/>
                          </a:solidFill>
                          <a:latin typeface="+mj-lt"/>
                        </a:rPr>
                        <a:t>) </a:t>
                      </a:r>
                      <a:endParaRPr lang="fr-FR" sz="1500" dirty="0">
                        <a:solidFill>
                          <a:schemeClr val="tx1"/>
                        </a:solidFill>
                        <a:latin typeface="+mj-lt"/>
                      </a:endParaRPr>
                    </a:p>
                  </a:txBody>
                  <a:tcPr/>
                </a:tc>
                <a:tc>
                  <a:txBody>
                    <a:bodyPr/>
                    <a:lstStyle/>
                    <a:p>
                      <a:r>
                        <a:rPr lang="fr-FR" sz="1500" dirty="0" smtClean="0">
                          <a:solidFill>
                            <a:schemeClr val="tx1"/>
                          </a:solidFill>
                          <a:latin typeface="+mj-lt"/>
                        </a:rPr>
                        <a:t>Champs texte</a:t>
                      </a:r>
                      <a:r>
                        <a:rPr lang="fr-FR" sz="1500" baseline="0" dirty="0" smtClean="0">
                          <a:solidFill>
                            <a:schemeClr val="tx1"/>
                          </a:solidFill>
                          <a:latin typeface="+mj-lt"/>
                        </a:rPr>
                        <a:t> (long-&gt;texte area) (</a:t>
                      </a:r>
                      <a:r>
                        <a:rPr lang="fr-FR" sz="1500" baseline="0" dirty="0" err="1" smtClean="0">
                          <a:solidFill>
                            <a:schemeClr val="tx1"/>
                          </a:solidFill>
                          <a:latin typeface="+mj-lt"/>
                        </a:rPr>
                        <a:t>with</a:t>
                      </a:r>
                      <a:r>
                        <a:rPr lang="fr-FR" sz="1500" baseline="0" dirty="0" smtClean="0">
                          <a:solidFill>
                            <a:schemeClr val="tx1"/>
                          </a:solidFill>
                          <a:latin typeface="+mj-lt"/>
                        </a:rPr>
                        <a:t> </a:t>
                      </a:r>
                      <a:r>
                        <a:rPr lang="fr-FR" sz="1500" baseline="0" dirty="0" err="1" smtClean="0">
                          <a:solidFill>
                            <a:schemeClr val="tx1"/>
                          </a:solidFill>
                          <a:latin typeface="+mj-lt"/>
                        </a:rPr>
                        <a:t>summary</a:t>
                      </a:r>
                      <a:r>
                        <a:rPr lang="fr-FR" sz="1500" baseline="0" dirty="0" smtClean="0">
                          <a:solidFill>
                            <a:schemeClr val="tx1"/>
                          </a:solidFill>
                          <a:latin typeface="+mj-lt"/>
                        </a:rPr>
                        <a:t>-&gt; 2 champs) (</a:t>
                      </a:r>
                      <a:r>
                        <a:rPr lang="fr-FR" sz="1500" baseline="0" dirty="0" err="1" smtClean="0">
                          <a:solidFill>
                            <a:schemeClr val="tx1"/>
                          </a:solidFill>
                          <a:latin typeface="+mj-lt"/>
                        </a:rPr>
                        <a:t>formated</a:t>
                      </a:r>
                      <a:r>
                        <a:rPr lang="fr-FR" sz="1500" baseline="0" dirty="0" smtClean="0">
                          <a:solidFill>
                            <a:schemeClr val="tx1"/>
                          </a:solidFill>
                          <a:latin typeface="+mj-lt"/>
                        </a:rPr>
                        <a:t>-&gt; applique un texte format)</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pPr lvl="1" algn="l" rtl="0">
              <a:spcBef>
                <a:spcPct val="0"/>
              </a:spcBef>
            </a:pPr>
            <a:r>
              <a:rPr lang="fr-FR" sz="2400" dirty="0" smtClean="0">
                <a:latin typeface="+mj-lt"/>
              </a:rPr>
              <a:t>Concepts : </a:t>
            </a:r>
            <a:r>
              <a:rPr lang="fr-FR" sz="2400" dirty="0" err="1" smtClean="0">
                <a:latin typeface="+mj-lt"/>
              </a:rPr>
              <a:t>form</a:t>
            </a:r>
            <a:r>
              <a:rPr lang="fr-FR" sz="2400" dirty="0" smtClean="0">
                <a:latin typeface="+mj-lt"/>
              </a:rPr>
              <a:t>  display et </a:t>
            </a:r>
            <a:r>
              <a:rPr lang="fr-FR" sz="2400" dirty="0" err="1" smtClean="0">
                <a:latin typeface="+mj-lt"/>
              </a:rPr>
              <a:t>widget</a:t>
            </a:r>
            <a:r>
              <a:rPr lang="fr-FR" sz="2400" dirty="0" smtClean="0">
                <a:latin typeface="+mj-lt"/>
              </a:rPr>
              <a:t>.</a:t>
            </a:r>
            <a:endParaRPr lang="fr-FR" sz="2400" dirty="0">
              <a:latin typeface="+mj-lt"/>
            </a:endParaRPr>
          </a:p>
        </p:txBody>
      </p:sp>
      <p:sp>
        <p:nvSpPr>
          <p:cNvPr id="3" name="Espace réservé du contenu 2"/>
          <p:cNvSpPr>
            <a:spLocks noGrp="1"/>
          </p:cNvSpPr>
          <p:nvPr>
            <p:ph idx="1"/>
          </p:nvPr>
        </p:nvSpPr>
        <p:spPr>
          <a:xfrm>
            <a:off x="457200" y="1484784"/>
            <a:ext cx="8229600" cy="1728192"/>
          </a:xfrm>
        </p:spPr>
        <p:txBody>
          <a:bodyPr numCol="1">
            <a:normAutofit lnSpcReduction="10000"/>
          </a:bodyPr>
          <a:lstStyle/>
          <a:p>
            <a:r>
              <a:rPr lang="fr-FR" sz="2000" dirty="0" smtClean="0">
                <a:latin typeface="+mj-lt"/>
              </a:rPr>
              <a:t>Lorsque vous cr</a:t>
            </a:r>
            <a:r>
              <a:rPr lang="fr-FR" sz="2000" dirty="0" smtClean="0">
                <a:latin typeface="+mj-lt"/>
              </a:rPr>
              <a:t>éez un champs il faut indiquer à drupal comment celui si va être rempli par l’utilisateur lors de la création d’un nœud.</a:t>
            </a:r>
          </a:p>
          <a:p>
            <a:endParaRPr lang="fr-FR" sz="2000" dirty="0" smtClean="0">
              <a:latin typeface="+mj-lt"/>
            </a:endParaRPr>
          </a:p>
          <a:p>
            <a:r>
              <a:rPr lang="fr-FR" sz="2000" dirty="0" smtClean="0">
                <a:latin typeface="+mj-lt"/>
              </a:rPr>
              <a:t>Chaque type de champs dispose d’un ou de plusieurs </a:t>
            </a:r>
            <a:r>
              <a:rPr lang="fr-FR" sz="2000" dirty="0" err="1" smtClean="0">
                <a:latin typeface="+mj-lt"/>
              </a:rPr>
              <a:t>widget</a:t>
            </a:r>
            <a:r>
              <a:rPr lang="fr-FR" sz="2000" dirty="0" smtClean="0">
                <a:latin typeface="+mj-lt"/>
              </a:rPr>
              <a:t> prévu à cet effet :</a:t>
            </a:r>
          </a:p>
        </p:txBody>
      </p:sp>
      <p:sp>
        <p:nvSpPr>
          <p:cNvPr id="4" name="ZoneTexte 3"/>
          <p:cNvSpPr txBox="1"/>
          <p:nvPr/>
        </p:nvSpPr>
        <p:spPr>
          <a:xfrm>
            <a:off x="539552" y="3068961"/>
            <a:ext cx="8136904" cy="1200329"/>
          </a:xfrm>
          <a:prstGeom prst="rect">
            <a:avLst/>
          </a:prstGeom>
          <a:noFill/>
        </p:spPr>
        <p:txBody>
          <a:bodyPr wrap="square" numCol="2" rtlCol="0">
            <a:spAutoFit/>
          </a:bodyPr>
          <a:lstStyle/>
          <a:p>
            <a:pPr lvl="1" indent="-188913">
              <a:buFont typeface="Arial" pitchFamily="34" charset="0"/>
              <a:buChar char="•"/>
            </a:pPr>
            <a:r>
              <a:rPr lang="fr-FR" dirty="0" err="1" smtClean="0">
                <a:latin typeface="+mj-lt"/>
              </a:rPr>
              <a:t>Textarea</a:t>
            </a:r>
            <a:endParaRPr lang="fr-FR" dirty="0" smtClean="0">
              <a:latin typeface="+mj-lt"/>
            </a:endParaRPr>
          </a:p>
          <a:p>
            <a:pPr lvl="1" indent="-188913">
              <a:buFont typeface="Arial" pitchFamily="34" charset="0"/>
              <a:buChar char="•"/>
            </a:pPr>
            <a:r>
              <a:rPr lang="fr-FR" dirty="0" smtClean="0">
                <a:latin typeface="+mj-lt"/>
              </a:rPr>
              <a:t>Input type </a:t>
            </a:r>
            <a:r>
              <a:rPr lang="fr-FR" dirty="0" err="1" smtClean="0">
                <a:latin typeface="+mj-lt"/>
              </a:rPr>
              <a:t>text</a:t>
            </a:r>
            <a:endParaRPr lang="fr-FR" dirty="0" smtClean="0">
              <a:latin typeface="+mj-lt"/>
            </a:endParaRPr>
          </a:p>
          <a:p>
            <a:pPr lvl="1" indent="-188913">
              <a:buFont typeface="Arial" pitchFamily="34" charset="0"/>
              <a:buChar char="•"/>
            </a:pPr>
            <a:r>
              <a:rPr lang="fr-FR" dirty="0" smtClean="0">
                <a:latin typeface="+mj-lt"/>
              </a:rPr>
              <a:t>Input file</a:t>
            </a:r>
          </a:p>
          <a:p>
            <a:pPr lvl="1" indent="-188913">
              <a:buFont typeface="Arial" pitchFamily="34" charset="0"/>
              <a:buChar char="•"/>
            </a:pPr>
            <a:r>
              <a:rPr lang="fr-FR" dirty="0" err="1" smtClean="0">
                <a:latin typeface="+mj-lt"/>
              </a:rPr>
              <a:t>Autocomplete</a:t>
            </a:r>
            <a:endParaRPr lang="fr-FR" dirty="0" smtClean="0">
              <a:latin typeface="+mj-lt"/>
            </a:endParaRPr>
          </a:p>
          <a:p>
            <a:pPr lvl="1" indent="-188913">
              <a:buFont typeface="Arial" pitchFamily="34" charset="0"/>
              <a:buChar char="•"/>
            </a:pPr>
            <a:r>
              <a:rPr lang="fr-FR" dirty="0" smtClean="0">
                <a:latin typeface="+mj-lt"/>
              </a:rPr>
              <a:t>Select</a:t>
            </a:r>
          </a:p>
          <a:p>
            <a:pPr lvl="1" indent="-188913">
              <a:buFont typeface="Arial" pitchFamily="34" charset="0"/>
              <a:buChar char="•"/>
            </a:pPr>
            <a:r>
              <a:rPr lang="fr-FR" dirty="0" smtClean="0">
                <a:latin typeface="+mj-lt"/>
              </a:rPr>
              <a:t>…</a:t>
            </a:r>
          </a:p>
          <a:p>
            <a:pPr marL="457200" indent="-188913">
              <a:buFont typeface="Arial" pitchFamily="34" charset="0"/>
              <a:buChar char="•"/>
            </a:pPr>
            <a:endParaRPr lang="en-US" dirty="0">
              <a:latin typeface="+mj-lt"/>
            </a:endParaRPr>
          </a:p>
        </p:txBody>
      </p:sp>
      <p:sp>
        <p:nvSpPr>
          <p:cNvPr id="5" name="Espace réservé du contenu 2"/>
          <p:cNvSpPr txBox="1">
            <a:spLocks/>
          </p:cNvSpPr>
          <p:nvPr/>
        </p:nvSpPr>
        <p:spPr>
          <a:xfrm>
            <a:off x="395536" y="4365104"/>
            <a:ext cx="8229600" cy="1728192"/>
          </a:xfrm>
          <a:prstGeom prst="rect">
            <a:avLst/>
          </a:prstGeom>
        </p:spPr>
        <p:txBody>
          <a:bodyPr vert="horz" numCol="1">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Les</a:t>
            </a:r>
            <a:r>
              <a:rPr kumimoji="0" lang="fr-FR" sz="2000" b="0" i="0" u="none" strike="noStrike" kern="1200" cap="none" spc="0" normalizeH="0" noProof="0" dirty="0" smtClean="0">
                <a:ln>
                  <a:noFill/>
                </a:ln>
                <a:solidFill>
                  <a:schemeClr val="tx1"/>
                </a:solidFill>
                <a:effectLst/>
                <a:uLnTx/>
                <a:uFillTx/>
                <a:latin typeface="+mj-lt"/>
                <a:ea typeface="+mn-ea"/>
                <a:cs typeface="+mn-cs"/>
              </a:rPr>
              <a:t> </a:t>
            </a:r>
            <a:r>
              <a:rPr kumimoji="0" lang="fr-FR" sz="2000" b="0" i="0" u="none" strike="noStrike" kern="1200" cap="none" spc="0" normalizeH="0" noProof="0" dirty="0" err="1" smtClean="0">
                <a:ln>
                  <a:noFill/>
                </a:ln>
                <a:solidFill>
                  <a:schemeClr val="tx1"/>
                </a:solidFill>
                <a:effectLst/>
                <a:uLnTx/>
                <a:uFillTx/>
                <a:latin typeface="+mj-lt"/>
                <a:ea typeface="+mn-ea"/>
                <a:cs typeface="+mn-cs"/>
              </a:rPr>
              <a:t>widget</a:t>
            </a:r>
            <a:r>
              <a:rPr kumimoji="0" lang="fr-FR" sz="2000" b="0" i="0" u="none" strike="noStrike" kern="1200" cap="none" spc="0" normalizeH="0" noProof="0" dirty="0" smtClean="0">
                <a:ln>
                  <a:noFill/>
                </a:ln>
                <a:solidFill>
                  <a:schemeClr val="tx1"/>
                </a:solidFill>
                <a:effectLst/>
                <a:uLnTx/>
                <a:uFillTx/>
                <a:latin typeface="+mj-lt"/>
                <a:ea typeface="+mn-ea"/>
                <a:cs typeface="+mn-cs"/>
              </a:rPr>
              <a:t> peuvent appliqué un certain nombre de vérifications. Par exemple lorsqu’il s’agit d’un champs e-mail, le </a:t>
            </a:r>
            <a:r>
              <a:rPr kumimoji="0" lang="fr-FR" sz="2000" b="0" i="0" u="none" strike="noStrike" kern="1200" cap="none" spc="0" normalizeH="0" noProof="0" dirty="0" err="1" smtClean="0">
                <a:ln>
                  <a:noFill/>
                </a:ln>
                <a:solidFill>
                  <a:schemeClr val="tx1"/>
                </a:solidFill>
                <a:effectLst/>
                <a:uLnTx/>
                <a:uFillTx/>
                <a:latin typeface="+mj-lt"/>
                <a:ea typeface="+mn-ea"/>
                <a:cs typeface="+mn-cs"/>
              </a:rPr>
              <a:t>widget</a:t>
            </a:r>
            <a:r>
              <a:rPr kumimoji="0" lang="fr-FR" sz="2000" b="0" i="0" u="none" strike="noStrike" kern="1200" cap="none" spc="0" normalizeH="0" noProof="0" dirty="0" smtClean="0">
                <a:ln>
                  <a:noFill/>
                </a:ln>
                <a:solidFill>
                  <a:schemeClr val="tx1"/>
                </a:solidFill>
                <a:effectLst/>
                <a:uLnTx/>
                <a:uFillTx/>
                <a:latin typeface="+mj-lt"/>
                <a:ea typeface="+mn-ea"/>
                <a:cs typeface="+mn-cs"/>
              </a:rPr>
              <a:t> vérifie que le format du texte rentré correspond bien à un format de mail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0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000" dirty="0" smtClean="0">
                <a:latin typeface="+mj-lt"/>
              </a:rPr>
              <a:t>Pour un type de champs donné, la forme du </a:t>
            </a:r>
            <a:r>
              <a:rPr lang="fr-FR" sz="2000" dirty="0" err="1" smtClean="0">
                <a:latin typeface="+mj-lt"/>
              </a:rPr>
              <a:t>widget</a:t>
            </a:r>
            <a:r>
              <a:rPr lang="fr-FR" sz="2000" dirty="0" smtClean="0">
                <a:latin typeface="+mj-lt"/>
              </a:rPr>
              <a:t> dépend du nombre de valeur que peut prendre ce champs ainsi que de son état </a:t>
            </a:r>
            <a:r>
              <a:rPr lang="fr-FR" sz="2000" dirty="0" err="1" smtClean="0">
                <a:latin typeface="+mj-lt"/>
              </a:rPr>
              <a:t>require</a:t>
            </a:r>
            <a:r>
              <a:rPr lang="fr-FR" sz="2000" dirty="0" smtClean="0">
                <a:latin typeface="+mj-lt"/>
              </a:rPr>
              <a:t> ou non </a:t>
            </a:r>
            <a:endParaRPr kumimoji="0" lang="fr-FR" sz="20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format de texte</a:t>
            </a:r>
            <a:endParaRPr lang="fr-FR" sz="3000" dirty="0">
              <a:latin typeface="+mj-lt"/>
            </a:endParaRPr>
          </a:p>
        </p:txBody>
      </p:sp>
      <p:sp>
        <p:nvSpPr>
          <p:cNvPr id="3" name="Espace réservé du contenu 2"/>
          <p:cNvSpPr>
            <a:spLocks noGrp="1"/>
          </p:cNvSpPr>
          <p:nvPr>
            <p:ph idx="1"/>
          </p:nvPr>
        </p:nvSpPr>
        <p:spPr>
          <a:xfrm>
            <a:off x="395536" y="1484784"/>
            <a:ext cx="8229600" cy="4805888"/>
          </a:xfrm>
        </p:spPr>
        <p:txBody>
          <a:bodyPr>
            <a:normAutofit lnSpcReduction="10000"/>
          </a:bodyPr>
          <a:lstStyle/>
          <a:p>
            <a:r>
              <a:rPr lang="fr-FR" sz="2000" dirty="0" smtClean="0">
                <a:latin typeface="+mj-lt"/>
              </a:rPr>
              <a:t>Lorsque vous utilisé un champs « </a:t>
            </a:r>
            <a:r>
              <a:rPr lang="fr-FR" sz="2000" dirty="0" err="1" smtClean="0">
                <a:latin typeface="+mj-lt"/>
              </a:rPr>
              <a:t>textarea</a:t>
            </a:r>
            <a:r>
              <a:rPr lang="fr-FR" sz="2000" dirty="0" smtClean="0">
                <a:latin typeface="+mj-lt"/>
              </a:rPr>
              <a:t> » </a:t>
            </a:r>
            <a:r>
              <a:rPr lang="fr-FR" sz="2000" dirty="0" smtClean="0">
                <a:latin typeface="+mj-lt"/>
              </a:rPr>
              <a:t>pour un </a:t>
            </a:r>
            <a:r>
              <a:rPr lang="fr-FR" sz="2000" dirty="0" err="1" smtClean="0">
                <a:latin typeface="+mj-lt"/>
              </a:rPr>
              <a:t>field</a:t>
            </a:r>
            <a:r>
              <a:rPr lang="fr-FR" sz="2000" dirty="0" smtClean="0">
                <a:latin typeface="+mj-lt"/>
              </a:rPr>
              <a:t> de type texte long, il </a:t>
            </a:r>
            <a:r>
              <a:rPr lang="fr-FR" sz="2000" dirty="0" smtClean="0">
                <a:latin typeface="+mj-lt"/>
              </a:rPr>
              <a:t>faut lui indiquer quel format de texte il doit utiliser</a:t>
            </a:r>
          </a:p>
          <a:p>
            <a:endParaRPr lang="fr-FR" sz="2000" dirty="0" smtClean="0">
              <a:latin typeface="+mj-lt"/>
            </a:endParaRPr>
          </a:p>
          <a:p>
            <a:r>
              <a:rPr lang="fr-FR" sz="2000" dirty="0" smtClean="0">
                <a:latin typeface="+mj-lt"/>
              </a:rPr>
              <a:t>Un format de texte est un ensemble de filtre qui va être appliqué a votre texte à l’affichage ou a la sauvegarde du texte.</a:t>
            </a:r>
          </a:p>
          <a:p>
            <a:endParaRPr lang="fr-FR" sz="2000" dirty="0" smtClean="0">
              <a:latin typeface="+mj-lt"/>
            </a:endParaRPr>
          </a:p>
          <a:p>
            <a:r>
              <a:rPr lang="fr-FR" sz="2000" dirty="0" smtClean="0">
                <a:latin typeface="+mj-lt"/>
              </a:rPr>
              <a:t>Un format de texte indique également quel éditeur de texte (par défaut </a:t>
            </a:r>
            <a:r>
              <a:rPr lang="fr-FR" sz="2000" dirty="0" err="1" smtClean="0">
                <a:latin typeface="+mj-lt"/>
              </a:rPr>
              <a:t>Ckeditor</a:t>
            </a:r>
            <a:r>
              <a:rPr lang="fr-FR" sz="2000" dirty="0" smtClean="0">
                <a:latin typeface="+mj-lt"/>
              </a:rPr>
              <a:t>) va être utilisé ainsi que sa configuration</a:t>
            </a:r>
          </a:p>
          <a:p>
            <a:endParaRPr lang="fr-FR" sz="2000" dirty="0" smtClean="0">
              <a:latin typeface="+mj-lt"/>
            </a:endParaRPr>
          </a:p>
          <a:p>
            <a:r>
              <a:rPr lang="fr-FR" sz="2000" dirty="0" smtClean="0">
                <a:latin typeface="+mj-lt"/>
              </a:rPr>
              <a:t>Les filtres sont définis dans les modules.</a:t>
            </a:r>
          </a:p>
          <a:p>
            <a:endParaRPr lang="fr-FR" sz="2000" dirty="0" smtClean="0">
              <a:latin typeface="+mj-lt"/>
            </a:endParaRPr>
          </a:p>
          <a:p>
            <a:r>
              <a:rPr lang="fr-FR" sz="2000" dirty="0" smtClean="0">
                <a:latin typeface="+mj-lt"/>
              </a:rPr>
              <a:t>Les éditeurs de texte sont déclaré dans les </a:t>
            </a:r>
            <a:r>
              <a:rPr lang="fr-FR" sz="2000" dirty="0" smtClean="0">
                <a:latin typeface="+mj-lt"/>
              </a:rPr>
              <a:t>modules</a:t>
            </a:r>
          </a:p>
          <a:p>
            <a:endParaRPr lang="fr-FR" sz="2000" dirty="0" smtClean="0">
              <a:latin typeface="+mj-lt"/>
            </a:endParaRPr>
          </a:p>
          <a:p>
            <a:r>
              <a:rPr lang="fr-FR" sz="2000" dirty="0" smtClean="0">
                <a:latin typeface="+mj-lt"/>
              </a:rPr>
              <a:t>Les format de texte sont défini dans le menu configuration</a:t>
            </a:r>
            <a:endParaRPr lang="fr-FR" sz="2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pPr lvl="1" algn="l" rtl="0">
              <a:spcBef>
                <a:spcPct val="0"/>
              </a:spcBef>
            </a:pPr>
            <a:r>
              <a:rPr lang="fr-FR" sz="2400" dirty="0" smtClean="0">
                <a:latin typeface="+mj-lt"/>
              </a:rPr>
              <a:t>Concepts : </a:t>
            </a:r>
            <a:r>
              <a:rPr lang="fr-FR" sz="2400" dirty="0" smtClean="0">
                <a:latin typeface="+mj-lt"/>
              </a:rPr>
              <a:t>Display mode et </a:t>
            </a:r>
            <a:r>
              <a:rPr lang="fr-FR" sz="2400" dirty="0" err="1" smtClean="0">
                <a:latin typeface="+mj-lt"/>
              </a:rPr>
              <a:t>formatter</a:t>
            </a:r>
            <a:endParaRPr lang="fr-FR" sz="2400" dirty="0">
              <a:latin typeface="+mj-lt"/>
            </a:endParaRPr>
          </a:p>
        </p:txBody>
      </p:sp>
      <p:sp>
        <p:nvSpPr>
          <p:cNvPr id="3" name="Espace réservé du contenu 2"/>
          <p:cNvSpPr>
            <a:spLocks noGrp="1"/>
          </p:cNvSpPr>
          <p:nvPr>
            <p:ph idx="1"/>
          </p:nvPr>
        </p:nvSpPr>
        <p:spPr>
          <a:xfrm>
            <a:off x="457200" y="1484784"/>
            <a:ext cx="8229600" cy="5256584"/>
          </a:xfrm>
        </p:spPr>
        <p:txBody>
          <a:bodyPr>
            <a:normAutofit fontScale="92500" lnSpcReduction="20000"/>
          </a:bodyPr>
          <a:lstStyle/>
          <a:p>
            <a:r>
              <a:rPr lang="fr-FR" sz="2000" dirty="0" smtClean="0">
                <a:latin typeface="+mj-lt"/>
              </a:rPr>
              <a:t>Par défaut lors de la création d’un nœud drupal crée une page qui permet d’afficher ce nœud.</a:t>
            </a:r>
          </a:p>
          <a:p>
            <a:pPr>
              <a:buNone/>
            </a:pPr>
            <a:endParaRPr lang="fr-FR" sz="2000" dirty="0" smtClean="0">
              <a:latin typeface="+mj-lt"/>
            </a:endParaRPr>
          </a:p>
          <a:p>
            <a:r>
              <a:rPr lang="fr-FR" sz="2000" dirty="0" smtClean="0">
                <a:latin typeface="+mj-lt"/>
              </a:rPr>
              <a:t>Drupal 8 dispose d’une gestion de display modes nommé. Un content type peut avoir plusieurs mode d’affichage selon les circonstances. Il est possible de créer autant de mode d’affichage que vous souhaité.</a:t>
            </a:r>
          </a:p>
          <a:p>
            <a:endParaRPr lang="fr-FR" sz="2000" dirty="0" smtClean="0">
              <a:latin typeface="+mj-lt"/>
            </a:endParaRPr>
          </a:p>
          <a:p>
            <a:r>
              <a:rPr lang="fr-FR" sz="2000" dirty="0" smtClean="0">
                <a:latin typeface="+mj-lt"/>
              </a:rPr>
              <a:t>Par défaut c’est le mode d’affichage « Full » qui est utilisé pour afficher un contenu en pleine page.</a:t>
            </a:r>
          </a:p>
          <a:p>
            <a:endParaRPr lang="fr-FR" sz="2000" dirty="0" smtClean="0">
              <a:latin typeface="+mj-lt"/>
            </a:endParaRPr>
          </a:p>
          <a:p>
            <a:r>
              <a:rPr lang="fr-FR" sz="2000" dirty="0" smtClean="0">
                <a:latin typeface="+mj-lt"/>
              </a:rPr>
              <a:t>Pour chaque </a:t>
            </a:r>
            <a:r>
              <a:rPr lang="fr-FR" sz="2000" dirty="0" smtClean="0">
                <a:latin typeface="+mj-lt"/>
              </a:rPr>
              <a:t>champs et pour chaque mode </a:t>
            </a:r>
            <a:r>
              <a:rPr lang="fr-FR" sz="2000" dirty="0" smtClean="0">
                <a:latin typeface="+mj-lt"/>
              </a:rPr>
              <a:t>il faut donc définir comment (et si) il doit être afficher sur le front office</a:t>
            </a:r>
            <a:r>
              <a:rPr lang="fr-FR" sz="2000" dirty="0" smtClean="0">
                <a:latin typeface="+mj-lt"/>
              </a:rPr>
              <a:t>.</a:t>
            </a:r>
          </a:p>
          <a:p>
            <a:endParaRPr lang="fr-FR" sz="2000" dirty="0" smtClean="0">
              <a:latin typeface="+mj-lt"/>
            </a:endParaRPr>
          </a:p>
          <a:p>
            <a:r>
              <a:rPr lang="fr-FR" sz="2000" dirty="0" smtClean="0">
                <a:latin typeface="+mj-lt"/>
              </a:rPr>
              <a:t>Comme il existe les </a:t>
            </a:r>
            <a:r>
              <a:rPr lang="fr-FR" sz="2000" dirty="0" err="1" smtClean="0">
                <a:latin typeface="+mj-lt"/>
              </a:rPr>
              <a:t>widget</a:t>
            </a:r>
            <a:r>
              <a:rPr lang="fr-FR" sz="2000" dirty="0" smtClean="0">
                <a:latin typeface="+mj-lt"/>
              </a:rPr>
              <a:t> pour le backoffice, il existe différent </a:t>
            </a:r>
            <a:r>
              <a:rPr lang="fr-FR" sz="2000" dirty="0" err="1" smtClean="0">
                <a:latin typeface="+mj-lt"/>
              </a:rPr>
              <a:t>formatter</a:t>
            </a:r>
            <a:r>
              <a:rPr lang="fr-FR" sz="2000" dirty="0" smtClean="0">
                <a:latin typeface="+mj-lt"/>
              </a:rPr>
              <a:t> pour chaque type de champs. Par exemple, un champs image pourra :</a:t>
            </a:r>
          </a:p>
          <a:p>
            <a:pPr lvl="1"/>
            <a:r>
              <a:rPr lang="fr-FR" sz="1800" dirty="0" smtClean="0">
                <a:latin typeface="+mj-lt"/>
              </a:rPr>
              <a:t>Afficher l’image uploader lors de l’édition du nœud</a:t>
            </a:r>
          </a:p>
          <a:p>
            <a:pPr lvl="1"/>
            <a:r>
              <a:rPr lang="fr-FR" sz="1800" dirty="0" smtClean="0">
                <a:latin typeface="+mj-lt"/>
              </a:rPr>
              <a:t>Ou simplement afficher l’url de l’image</a:t>
            </a:r>
          </a:p>
          <a:p>
            <a:pPr lvl="1"/>
            <a:r>
              <a:rPr lang="fr-FR" sz="1800" dirty="0" smtClean="0">
                <a:latin typeface="+mj-lt"/>
              </a:rPr>
              <a:t>Ou uniquement le titre de l ’image…</a:t>
            </a:r>
            <a:endParaRPr lang="fr-FR" sz="1800" dirty="0" smtClean="0">
              <a:latin typeface="+mj-lt"/>
            </a:endParaRPr>
          </a:p>
          <a:p>
            <a:endParaRPr lang="fr-FR" sz="2000" dirty="0" smtClean="0">
              <a:latin typeface="+mj-lt"/>
            </a:endParaRPr>
          </a:p>
          <a:p>
            <a:endParaRPr lang="fr-FR" sz="2000" dirty="0" smtClean="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pPr lvl="1" algn="l" rtl="0">
              <a:spcBef>
                <a:spcPct val="0"/>
              </a:spcBef>
            </a:pPr>
            <a:r>
              <a:rPr lang="fr-FR" sz="2400" dirty="0" smtClean="0">
                <a:latin typeface="+mj-lt"/>
              </a:rPr>
              <a:t>Concepts : </a:t>
            </a:r>
            <a:r>
              <a:rPr lang="fr-FR" sz="2400" dirty="0" smtClean="0">
                <a:latin typeface="+mj-lt"/>
              </a:rPr>
              <a:t>Style d’image</a:t>
            </a:r>
            <a:endParaRPr lang="fr-FR" sz="2400" dirty="0">
              <a:latin typeface="+mj-lt"/>
            </a:endParaRPr>
          </a:p>
        </p:txBody>
      </p:sp>
      <p:sp>
        <p:nvSpPr>
          <p:cNvPr id="3" name="Espace réservé du contenu 2"/>
          <p:cNvSpPr>
            <a:spLocks noGrp="1"/>
          </p:cNvSpPr>
          <p:nvPr>
            <p:ph idx="1"/>
          </p:nvPr>
        </p:nvSpPr>
        <p:spPr>
          <a:xfrm>
            <a:off x="457200" y="1484784"/>
            <a:ext cx="8229600" cy="5256584"/>
          </a:xfrm>
        </p:spPr>
        <p:txBody>
          <a:bodyPr>
            <a:normAutofit/>
          </a:bodyPr>
          <a:lstStyle/>
          <a:p>
            <a:r>
              <a:rPr lang="fr-FR" sz="2000" dirty="0" smtClean="0">
                <a:latin typeface="+mj-lt"/>
              </a:rPr>
              <a:t>Drupal peut retravailler les images qu’il reçoit.</a:t>
            </a:r>
          </a:p>
          <a:p>
            <a:endParaRPr lang="fr-FR" sz="2000" dirty="0" smtClean="0">
              <a:latin typeface="+mj-lt"/>
            </a:endParaRPr>
          </a:p>
          <a:p>
            <a:r>
              <a:rPr lang="fr-FR" sz="2000" dirty="0" smtClean="0">
                <a:latin typeface="+mj-lt"/>
              </a:rPr>
              <a:t>En effet il est possible dans le menu configuration de définir des « styles d’image ».</a:t>
            </a:r>
          </a:p>
          <a:p>
            <a:endParaRPr lang="fr-FR" sz="2000" dirty="0" smtClean="0">
              <a:latin typeface="+mj-lt"/>
            </a:endParaRPr>
          </a:p>
          <a:p>
            <a:r>
              <a:rPr lang="fr-FR" sz="2000" dirty="0" smtClean="0">
                <a:latin typeface="+mj-lt"/>
              </a:rPr>
              <a:t>Un style d’image est un ensemble de transformations appliqué à une image (retailler, rogné, couleur…)</a:t>
            </a:r>
          </a:p>
          <a:p>
            <a:endParaRPr lang="fr-FR" sz="2000" dirty="0" smtClean="0">
              <a:latin typeface="+mj-lt"/>
            </a:endParaRPr>
          </a:p>
          <a:p>
            <a:r>
              <a:rPr lang="fr-FR" sz="2000" dirty="0" smtClean="0">
                <a:latin typeface="+mj-lt"/>
              </a:rPr>
              <a:t>Lorsque vous devez afficher une image, il vous faudra choisir un style ou laisser l’image original.</a:t>
            </a:r>
            <a:endParaRPr lang="fr-FR" sz="2000" dirty="0" smtClean="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views</a:t>
            </a:r>
            <a:r>
              <a:rPr lang="fr-FR" sz="3000" dirty="0" smtClean="0">
                <a:latin typeface="+mj-lt"/>
              </a:rPr>
              <a:t> et entités</a:t>
            </a:r>
            <a:endParaRPr lang="fr-FR" sz="3000" dirty="0">
              <a:latin typeface="+mj-lt"/>
            </a:endParaRPr>
          </a:p>
        </p:txBody>
      </p:sp>
      <p:sp>
        <p:nvSpPr>
          <p:cNvPr id="3" name="Espace réservé du contenu 2"/>
          <p:cNvSpPr>
            <a:spLocks noGrp="1"/>
          </p:cNvSpPr>
          <p:nvPr>
            <p:ph idx="1"/>
          </p:nvPr>
        </p:nvSpPr>
        <p:spPr>
          <a:xfrm>
            <a:off x="251520" y="1412776"/>
            <a:ext cx="8568952" cy="5328592"/>
          </a:xfrm>
        </p:spPr>
        <p:txBody>
          <a:bodyPr>
            <a:normAutofit/>
          </a:bodyPr>
          <a:lstStyle/>
          <a:p>
            <a:r>
              <a:rPr lang="fr-FR" sz="1600" dirty="0" err="1" smtClean="0">
                <a:solidFill>
                  <a:srgbClr val="FF0000"/>
                </a:solidFill>
                <a:latin typeface="+mj-lt"/>
              </a:rPr>
              <a:t>Views</a:t>
            </a:r>
            <a:r>
              <a:rPr lang="fr-FR" sz="1600" dirty="0" smtClean="0">
                <a:latin typeface="+mj-lt"/>
              </a:rPr>
              <a:t> est un module qui permet d’afficher des </a:t>
            </a:r>
          </a:p>
          <a:p>
            <a:endParaRPr lang="fr-FR" sz="1600" dirty="0" smtClean="0">
              <a:latin typeface="+mj-lt"/>
            </a:endParaRPr>
          </a:p>
          <a:p>
            <a:pPr lvl="1"/>
            <a:r>
              <a:rPr lang="fr-FR" sz="1600" dirty="0" smtClean="0">
                <a:solidFill>
                  <a:srgbClr val="FF0000"/>
                </a:solidFill>
                <a:latin typeface="+mj-lt"/>
              </a:rPr>
              <a:t>listes de nœud</a:t>
            </a:r>
            <a:r>
              <a:rPr lang="fr-FR" sz="1600" dirty="0" smtClean="0">
                <a:latin typeface="+mj-lt"/>
              </a:rPr>
              <a:t>, utilisateur, terme de </a:t>
            </a:r>
            <a:r>
              <a:rPr lang="fr-FR" sz="1600" dirty="0" err="1" smtClean="0">
                <a:latin typeface="+mj-lt"/>
              </a:rPr>
              <a:t>taxonomy</a:t>
            </a:r>
            <a:r>
              <a:rPr lang="fr-FR" sz="1600" dirty="0" smtClean="0">
                <a:latin typeface="+mj-lt"/>
              </a:rPr>
              <a:t>, entités… </a:t>
            </a:r>
          </a:p>
          <a:p>
            <a:pPr lvl="1"/>
            <a:r>
              <a:rPr lang="fr-FR" sz="1600" dirty="0" smtClean="0">
                <a:latin typeface="+mj-lt"/>
              </a:rPr>
              <a:t>en faisant une requête dont les valeurs sont </a:t>
            </a:r>
          </a:p>
          <a:p>
            <a:pPr lvl="2"/>
            <a:r>
              <a:rPr lang="fr-FR" sz="1600" dirty="0" smtClean="0">
                <a:latin typeface="+mj-lt"/>
              </a:rPr>
              <a:t>fixé en dur ou </a:t>
            </a:r>
          </a:p>
          <a:p>
            <a:pPr lvl="2"/>
            <a:r>
              <a:rPr lang="fr-FR" sz="1600" dirty="0" smtClean="0">
                <a:latin typeface="+mj-lt"/>
              </a:rPr>
              <a:t>choisi par l’utilisateur dans un </a:t>
            </a:r>
            <a:r>
              <a:rPr lang="fr-FR" sz="1600" dirty="0" smtClean="0">
                <a:latin typeface="+mj-lt"/>
              </a:rPr>
              <a:t>formulaire</a:t>
            </a:r>
          </a:p>
          <a:p>
            <a:pPr lvl="2"/>
            <a:endParaRPr lang="fr-FR" sz="1600" dirty="0" smtClean="0">
              <a:latin typeface="+mj-lt"/>
            </a:endParaRPr>
          </a:p>
          <a:p>
            <a:r>
              <a:rPr lang="fr-FR" sz="1600" dirty="0" smtClean="0">
                <a:latin typeface="+mj-lt"/>
              </a:rPr>
              <a:t>Une </a:t>
            </a:r>
            <a:r>
              <a:rPr lang="fr-FR" sz="1600" dirty="0" err="1" smtClean="0">
                <a:latin typeface="+mj-lt"/>
              </a:rPr>
              <a:t>view</a:t>
            </a:r>
            <a:r>
              <a:rPr lang="fr-FR" sz="1600" dirty="0" smtClean="0">
                <a:latin typeface="+mj-lt"/>
              </a:rPr>
              <a:t> peut générer des pages, des blocs, ou des </a:t>
            </a:r>
            <a:r>
              <a:rPr lang="fr-FR" sz="1600" dirty="0" err="1" smtClean="0">
                <a:latin typeface="+mj-lt"/>
              </a:rPr>
              <a:t>embed</a:t>
            </a:r>
            <a:r>
              <a:rPr lang="fr-FR" sz="1600" dirty="0" smtClean="0">
                <a:latin typeface="+mj-lt"/>
              </a:rPr>
              <a:t> </a:t>
            </a:r>
            <a:r>
              <a:rPr lang="fr-FR" sz="1600" dirty="0" err="1" smtClean="0">
                <a:latin typeface="+mj-lt"/>
              </a:rPr>
              <a:t>view</a:t>
            </a:r>
            <a:r>
              <a:rPr lang="fr-FR" sz="1600" dirty="0" smtClean="0">
                <a:latin typeface="+mj-lt"/>
              </a:rPr>
              <a:t> (des bloc qu’il faudra afficher manuellement avec du code PHP)</a:t>
            </a:r>
            <a:endParaRPr lang="fr-FR" sz="1600" dirty="0" smtClean="0">
              <a:latin typeface="+mj-lt"/>
            </a:endParaRPr>
          </a:p>
          <a:p>
            <a:pPr lvl="2">
              <a:buNone/>
            </a:pPr>
            <a:endParaRPr lang="fr-FR" sz="1600" dirty="0" smtClean="0">
              <a:solidFill>
                <a:srgbClr val="FF0000"/>
              </a:solidFill>
              <a:latin typeface="+mj-lt"/>
            </a:endParaRPr>
          </a:p>
          <a:p>
            <a:r>
              <a:rPr lang="fr-FR" sz="1600" dirty="0" smtClean="0">
                <a:latin typeface="+mj-lt"/>
              </a:rPr>
              <a:t>Une</a:t>
            </a:r>
            <a:r>
              <a:rPr lang="fr-FR" sz="1600" dirty="0" smtClean="0">
                <a:solidFill>
                  <a:srgbClr val="FF0000"/>
                </a:solidFill>
                <a:latin typeface="+mj-lt"/>
              </a:rPr>
              <a:t> entité </a:t>
            </a:r>
            <a:r>
              <a:rPr lang="fr-FR" sz="1600" dirty="0" smtClean="0">
                <a:latin typeface="+mj-lt"/>
              </a:rPr>
              <a:t>est le dénominateur commun à tous les composant drupal. (</a:t>
            </a:r>
            <a:r>
              <a:rPr lang="fr-FR" sz="1600" dirty="0" err="1" smtClean="0">
                <a:latin typeface="+mj-lt"/>
              </a:rPr>
              <a:t>node</a:t>
            </a:r>
            <a:r>
              <a:rPr lang="fr-FR" sz="1600" dirty="0" smtClean="0">
                <a:latin typeface="+mj-lt"/>
              </a:rPr>
              <a:t>, </a:t>
            </a:r>
            <a:r>
              <a:rPr lang="fr-FR" sz="1600" dirty="0" err="1" smtClean="0">
                <a:latin typeface="+mj-lt"/>
              </a:rPr>
              <a:t>term</a:t>
            </a:r>
            <a:r>
              <a:rPr lang="fr-FR" sz="1600" dirty="0" smtClean="0">
                <a:latin typeface="+mj-lt"/>
              </a:rPr>
              <a:t>, …)</a:t>
            </a:r>
          </a:p>
          <a:p>
            <a:endParaRPr lang="fr-FR" sz="1600" dirty="0" smtClean="0">
              <a:latin typeface="+mj-lt"/>
            </a:endParaRPr>
          </a:p>
          <a:p>
            <a:pPr lvl="1"/>
            <a:r>
              <a:rPr lang="fr-FR" sz="1600" dirty="0" smtClean="0">
                <a:latin typeface="+mj-lt"/>
              </a:rPr>
              <a:t>Un bundle est le type d’une entité (content type…)</a:t>
            </a:r>
          </a:p>
          <a:p>
            <a:pPr lvl="1"/>
            <a:r>
              <a:rPr lang="fr-FR" sz="1600" dirty="0" smtClean="0">
                <a:latin typeface="+mj-lt"/>
              </a:rPr>
              <a:t>Entité et bundle permette de manipuler les composant de drupal sans les connaitre. Cela permet aux modules de la communauté d’ajouter leur propre bundle et entité sans que drupal est besoin de les connaitre à l’avance</a:t>
            </a:r>
          </a:p>
          <a:p>
            <a:pPr lvl="1"/>
            <a:r>
              <a:rPr lang="fr-FR" sz="1600" dirty="0" smtClean="0">
                <a:latin typeface="+mj-lt"/>
              </a:rPr>
              <a:t>Chaque objet drupal hérite de la class </a:t>
            </a:r>
            <a:r>
              <a:rPr lang="fr-FR" sz="1600" dirty="0" err="1" smtClean="0">
                <a:latin typeface="+mj-lt"/>
              </a:rPr>
              <a:t>entity</a:t>
            </a:r>
            <a:endParaRPr lang="fr-FR" sz="1600" dirty="0" smtClean="0">
              <a:latin typeface="+mj-lt"/>
            </a:endParaRPr>
          </a:p>
          <a:p>
            <a:endParaRPr lang="fr-FR" dirty="0">
              <a:solidFill>
                <a:srgbClr val="FF0000"/>
              </a:solidFill>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views</a:t>
            </a:r>
            <a:endParaRPr lang="fr-FR" sz="3000" dirty="0">
              <a:latin typeface="+mj-lt"/>
            </a:endParaRPr>
          </a:p>
        </p:txBody>
      </p:sp>
      <p:pic>
        <p:nvPicPr>
          <p:cNvPr id="1026" name="Picture 2" descr="C:\Users\FauconV\Desktop\Capture.PNG"/>
          <p:cNvPicPr>
            <a:picLocks noChangeAspect="1" noChangeArrowheads="1"/>
          </p:cNvPicPr>
          <p:nvPr/>
        </p:nvPicPr>
        <p:blipFill>
          <a:blip r:embed="rId2" cstate="print"/>
          <a:srcRect/>
          <a:stretch>
            <a:fillRect/>
          </a:stretch>
        </p:blipFill>
        <p:spPr bwMode="auto">
          <a:xfrm>
            <a:off x="27545" y="1196752"/>
            <a:ext cx="9099298" cy="496855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views</a:t>
            </a:r>
            <a:endParaRPr lang="fr-FR" sz="3000" dirty="0">
              <a:latin typeface="+mj-lt"/>
            </a:endParaRPr>
          </a:p>
        </p:txBody>
      </p:sp>
      <p:sp>
        <p:nvSpPr>
          <p:cNvPr id="3" name="Espace réservé du contenu 2"/>
          <p:cNvSpPr>
            <a:spLocks noGrp="1"/>
          </p:cNvSpPr>
          <p:nvPr>
            <p:ph idx="1"/>
          </p:nvPr>
        </p:nvSpPr>
        <p:spPr>
          <a:xfrm>
            <a:off x="457200" y="1484784"/>
            <a:ext cx="8229600" cy="5256584"/>
          </a:xfrm>
        </p:spPr>
        <p:txBody>
          <a:bodyPr>
            <a:normAutofit fontScale="70000" lnSpcReduction="20000"/>
          </a:bodyPr>
          <a:lstStyle/>
          <a:p>
            <a:r>
              <a:rPr lang="fr-FR" sz="2000" b="1" dirty="0" smtClean="0">
                <a:latin typeface="+mj-lt"/>
              </a:rPr>
              <a:t>Format</a:t>
            </a:r>
            <a:r>
              <a:rPr lang="fr-FR" sz="2000" dirty="0" smtClean="0">
                <a:latin typeface="+mj-lt"/>
              </a:rPr>
              <a:t> : permet de définir le format d’affichage des résultat et indique si l’on va utiliser un mode d’affichage des entités que l’on veut lister ou si l’on va afficher les champs un par un</a:t>
            </a:r>
          </a:p>
          <a:p>
            <a:endParaRPr lang="fr-FR" sz="2000" dirty="0" smtClean="0">
              <a:latin typeface="+mj-lt"/>
            </a:endParaRPr>
          </a:p>
          <a:p>
            <a:r>
              <a:rPr lang="fr-FR" sz="2000" dirty="0" smtClean="0">
                <a:latin typeface="+mj-lt"/>
              </a:rPr>
              <a:t>Certain format d’affichage ne permettent pas d’utiliser des display mode. Exemple : tableaux</a:t>
            </a:r>
          </a:p>
          <a:p>
            <a:endParaRPr lang="fr-FR" sz="2000" dirty="0" smtClean="0">
              <a:latin typeface="+mj-lt"/>
            </a:endParaRPr>
          </a:p>
          <a:p>
            <a:r>
              <a:rPr lang="fr-FR" sz="2000" dirty="0" smtClean="0">
                <a:latin typeface="+mj-lt"/>
              </a:rPr>
              <a:t>Si l’on veut </a:t>
            </a:r>
            <a:r>
              <a:rPr lang="fr-FR" sz="2000" dirty="0" err="1" smtClean="0">
                <a:latin typeface="+mj-lt"/>
              </a:rPr>
              <a:t>agreger</a:t>
            </a:r>
            <a:r>
              <a:rPr lang="fr-FR" sz="2000" dirty="0" smtClean="0">
                <a:latin typeface="+mj-lt"/>
              </a:rPr>
              <a:t> les résultats… il ne sera pas possible d’utiliser des display mode non plus</a:t>
            </a:r>
          </a:p>
          <a:p>
            <a:endParaRPr lang="fr-FR" sz="2000" dirty="0" smtClean="0">
              <a:latin typeface="+mj-lt"/>
            </a:endParaRPr>
          </a:p>
          <a:p>
            <a:r>
              <a:rPr lang="fr-FR" sz="2000" b="1" dirty="0" smtClean="0">
                <a:latin typeface="+mj-lt"/>
              </a:rPr>
              <a:t>Fields</a:t>
            </a:r>
            <a:r>
              <a:rPr lang="fr-FR" sz="2000" dirty="0" smtClean="0">
                <a:latin typeface="+mj-lt"/>
              </a:rPr>
              <a:t> : si l’on affiche les champs un par un, c’est ici que l’on défini et manipule les champs.</a:t>
            </a:r>
          </a:p>
          <a:p>
            <a:endParaRPr lang="fr-FR" sz="2000" dirty="0" smtClean="0">
              <a:latin typeface="+mj-lt"/>
            </a:endParaRPr>
          </a:p>
          <a:p>
            <a:r>
              <a:rPr lang="fr-FR" sz="2000" b="1" dirty="0" err="1" smtClean="0">
                <a:latin typeface="+mj-lt"/>
              </a:rPr>
              <a:t>Filter</a:t>
            </a:r>
            <a:r>
              <a:rPr lang="fr-FR" sz="2000" b="1" dirty="0" smtClean="0">
                <a:latin typeface="+mj-lt"/>
              </a:rPr>
              <a:t> </a:t>
            </a:r>
            <a:r>
              <a:rPr lang="fr-FR" sz="2000" b="1" dirty="0" err="1" smtClean="0">
                <a:latin typeface="+mj-lt"/>
              </a:rPr>
              <a:t>criteria</a:t>
            </a:r>
            <a:r>
              <a:rPr lang="fr-FR" sz="2000" b="1" dirty="0" smtClean="0">
                <a:latin typeface="+mj-lt"/>
              </a:rPr>
              <a:t> </a:t>
            </a:r>
            <a:r>
              <a:rPr lang="fr-FR" sz="2000" dirty="0" smtClean="0">
                <a:latin typeface="+mj-lt"/>
              </a:rPr>
              <a:t>: correspond à la close </a:t>
            </a:r>
            <a:r>
              <a:rPr lang="fr-FR" sz="2000" dirty="0" smtClean="0">
                <a:latin typeface="+mj-lt"/>
              </a:rPr>
              <a:t>« </a:t>
            </a:r>
            <a:r>
              <a:rPr lang="fr-FR" sz="2000" dirty="0" err="1" smtClean="0">
                <a:latin typeface="+mj-lt"/>
              </a:rPr>
              <a:t>where</a:t>
            </a:r>
            <a:r>
              <a:rPr lang="fr-FR" sz="2000" dirty="0" smtClean="0">
                <a:latin typeface="+mj-lt"/>
              </a:rPr>
              <a:t> » de la requête SQL. Il est possible « d’exposer » ces filtre, ce qui générera sur le front office un formulaire qui permettra à l’utilisateur de choisir comment filtrer la vue.</a:t>
            </a:r>
          </a:p>
          <a:p>
            <a:endParaRPr lang="fr-FR" sz="2000" dirty="0" smtClean="0">
              <a:latin typeface="+mj-lt"/>
            </a:endParaRPr>
          </a:p>
          <a:p>
            <a:r>
              <a:rPr lang="fr-FR" sz="2000" b="1" dirty="0" smtClean="0">
                <a:latin typeface="+mj-lt"/>
              </a:rPr>
              <a:t>Sort </a:t>
            </a:r>
            <a:r>
              <a:rPr lang="fr-FR" sz="2000" b="1" dirty="0" err="1" smtClean="0">
                <a:latin typeface="+mj-lt"/>
              </a:rPr>
              <a:t>criteria</a:t>
            </a:r>
            <a:r>
              <a:rPr lang="fr-FR" sz="2000" b="1" dirty="0" smtClean="0">
                <a:latin typeface="+mj-lt"/>
              </a:rPr>
              <a:t> </a:t>
            </a:r>
            <a:r>
              <a:rPr lang="fr-FR" sz="2000" dirty="0" smtClean="0">
                <a:latin typeface="+mj-lt"/>
              </a:rPr>
              <a:t>: défini dans quel ordre s’affiche les résultats. Cela correspond à la directive « </a:t>
            </a:r>
            <a:r>
              <a:rPr lang="fr-FR" sz="2000" dirty="0" err="1" smtClean="0">
                <a:latin typeface="+mj-lt"/>
              </a:rPr>
              <a:t>order</a:t>
            </a:r>
            <a:r>
              <a:rPr lang="fr-FR" sz="2000" dirty="0" smtClean="0">
                <a:latin typeface="+mj-lt"/>
              </a:rPr>
              <a:t> by » en SQL. De la même </a:t>
            </a:r>
            <a:r>
              <a:rPr lang="fr-FR" sz="2000" dirty="0" err="1" smtClean="0">
                <a:latin typeface="+mj-lt"/>
              </a:rPr>
              <a:t>facon</a:t>
            </a:r>
            <a:r>
              <a:rPr lang="fr-FR" sz="2000" dirty="0" smtClean="0">
                <a:latin typeface="+mj-lt"/>
              </a:rPr>
              <a:t> il est possible d’exposer ces critères.</a:t>
            </a:r>
          </a:p>
          <a:p>
            <a:endParaRPr lang="fr-FR" sz="2000" dirty="0" smtClean="0">
              <a:latin typeface="+mj-lt"/>
            </a:endParaRPr>
          </a:p>
          <a:p>
            <a:r>
              <a:rPr lang="fr-FR" sz="2000" dirty="0" smtClean="0">
                <a:latin typeface="+mj-lt"/>
              </a:rPr>
              <a:t>La </a:t>
            </a:r>
            <a:r>
              <a:rPr lang="fr-FR" sz="2000" b="1" dirty="0" smtClean="0">
                <a:latin typeface="+mj-lt"/>
              </a:rPr>
              <a:t>deuxième colonne </a:t>
            </a:r>
            <a:r>
              <a:rPr lang="fr-FR" sz="2000" dirty="0" smtClean="0">
                <a:latin typeface="+mj-lt"/>
              </a:rPr>
              <a:t>indique si l’on veux afficher des choses au dessus et en dessous de la vue, qu’afficher si il n y a pas de résultat, qui à le droit de voir cette vue, ainsi que le pager.</a:t>
            </a:r>
          </a:p>
          <a:p>
            <a:endParaRPr lang="fr-FR" sz="2000" dirty="0" smtClean="0">
              <a:latin typeface="+mj-lt"/>
            </a:endParaRPr>
          </a:p>
          <a:p>
            <a:r>
              <a:rPr lang="fr-FR" sz="2000" b="1" dirty="0" err="1" smtClean="0">
                <a:latin typeface="+mj-lt"/>
              </a:rPr>
              <a:t>Cont</a:t>
            </a:r>
            <a:r>
              <a:rPr lang="fr-FR" sz="2000" b="1" dirty="0" err="1" smtClean="0">
                <a:latin typeface="+mj-lt"/>
              </a:rPr>
              <a:t>extual</a:t>
            </a:r>
            <a:r>
              <a:rPr lang="fr-FR" sz="2000" b="1" dirty="0" smtClean="0">
                <a:latin typeface="+mj-lt"/>
              </a:rPr>
              <a:t> </a:t>
            </a:r>
            <a:r>
              <a:rPr lang="fr-FR" sz="2000" b="1" dirty="0" err="1" smtClean="0">
                <a:latin typeface="+mj-lt"/>
              </a:rPr>
              <a:t>filter</a:t>
            </a:r>
            <a:r>
              <a:rPr lang="fr-FR" sz="2000" b="1" dirty="0" smtClean="0">
                <a:latin typeface="+mj-lt"/>
              </a:rPr>
              <a:t> </a:t>
            </a:r>
            <a:r>
              <a:rPr lang="fr-FR" sz="2000" dirty="0" smtClean="0">
                <a:latin typeface="+mj-lt"/>
              </a:rPr>
              <a:t>permet de récupérer les paramètres passé dans l’url avec le symbole %</a:t>
            </a:r>
          </a:p>
          <a:p>
            <a:endParaRPr lang="fr-FR" sz="2000" dirty="0" smtClean="0">
              <a:latin typeface="+mj-lt"/>
            </a:endParaRPr>
          </a:p>
          <a:p>
            <a:r>
              <a:rPr lang="fr-FR" sz="2000" b="1" dirty="0" smtClean="0">
                <a:latin typeface="+mj-lt"/>
              </a:rPr>
              <a:t>Relationship</a:t>
            </a:r>
            <a:r>
              <a:rPr lang="fr-FR" sz="2000" dirty="0" smtClean="0">
                <a:latin typeface="+mj-lt"/>
              </a:rPr>
              <a:t> permet de faire des jointures entre table</a:t>
            </a:r>
          </a:p>
          <a:p>
            <a:endParaRPr lang="fr-FR" sz="2000" dirty="0" smtClean="0">
              <a:latin typeface="+mj-lt"/>
            </a:endParaRPr>
          </a:p>
          <a:p>
            <a:r>
              <a:rPr lang="fr-FR" sz="2000" b="1" dirty="0" err="1" smtClean="0">
                <a:latin typeface="+mj-lt"/>
              </a:rPr>
              <a:t>Exposed</a:t>
            </a:r>
            <a:r>
              <a:rPr lang="fr-FR" sz="2000" b="1" dirty="0" smtClean="0">
                <a:latin typeface="+mj-lt"/>
              </a:rPr>
              <a:t> </a:t>
            </a:r>
            <a:r>
              <a:rPr lang="fr-FR" sz="2000" b="1" dirty="0" err="1" smtClean="0">
                <a:latin typeface="+mj-lt"/>
              </a:rPr>
              <a:t>form</a:t>
            </a:r>
            <a:r>
              <a:rPr lang="fr-FR" sz="2000" b="1" dirty="0" smtClean="0">
                <a:latin typeface="+mj-lt"/>
              </a:rPr>
              <a:t> </a:t>
            </a:r>
            <a:r>
              <a:rPr lang="fr-FR" sz="2000" dirty="0" smtClean="0">
                <a:latin typeface="+mj-lt"/>
              </a:rPr>
              <a:t>: si vous avez exposé des </a:t>
            </a:r>
            <a:r>
              <a:rPr lang="fr-FR" sz="2000" dirty="0" err="1" smtClean="0">
                <a:latin typeface="+mj-lt"/>
              </a:rPr>
              <a:t>critére</a:t>
            </a:r>
            <a:r>
              <a:rPr lang="fr-FR" sz="2000" dirty="0" smtClean="0">
                <a:latin typeface="+mj-lt"/>
              </a:rPr>
              <a:t> vous pouvez indiquer si le formulaire généré est au dessus de la vue ou se trouve dans un bloc séparé.</a:t>
            </a:r>
            <a:endParaRPr lang="fr-FR" sz="20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taxonomie</a:t>
            </a:r>
            <a:endParaRPr lang="fr-FR" sz="3000" dirty="0">
              <a:latin typeface="+mj-lt"/>
            </a:endParaRPr>
          </a:p>
        </p:txBody>
      </p:sp>
      <p:sp>
        <p:nvSpPr>
          <p:cNvPr id="3" name="Espace réservé du contenu 2"/>
          <p:cNvSpPr>
            <a:spLocks noGrp="1"/>
          </p:cNvSpPr>
          <p:nvPr>
            <p:ph idx="1"/>
          </p:nvPr>
        </p:nvSpPr>
        <p:spPr>
          <a:xfrm>
            <a:off x="457200" y="1484784"/>
            <a:ext cx="8229600" cy="5256584"/>
          </a:xfrm>
        </p:spPr>
        <p:txBody>
          <a:bodyPr>
            <a:normAutofit/>
          </a:bodyPr>
          <a:lstStyle/>
          <a:p>
            <a:r>
              <a:rPr lang="fr-FR" sz="2000" dirty="0" smtClean="0">
                <a:latin typeface="+mj-lt"/>
              </a:rPr>
              <a:t>La taxonomie permet de catégoriser les nœuds. Elle défini des termes et des vocabulaires.</a:t>
            </a:r>
          </a:p>
          <a:p>
            <a:endParaRPr lang="fr-FR" sz="2000" dirty="0" smtClean="0">
              <a:latin typeface="+mj-lt"/>
            </a:endParaRPr>
          </a:p>
          <a:p>
            <a:r>
              <a:rPr lang="fr-FR" sz="2000" dirty="0" smtClean="0">
                <a:latin typeface="+mj-lt"/>
              </a:rPr>
              <a:t>Un terme est un « mini nœud »</a:t>
            </a:r>
          </a:p>
          <a:p>
            <a:endParaRPr lang="fr-FR" sz="2000" dirty="0" smtClean="0">
              <a:latin typeface="+mj-lt"/>
            </a:endParaRPr>
          </a:p>
          <a:p>
            <a:r>
              <a:rPr lang="fr-FR" sz="2000" dirty="0" smtClean="0">
                <a:latin typeface="+mj-lt"/>
              </a:rPr>
              <a:t>Un vocabulaire est un « mini content type »</a:t>
            </a:r>
          </a:p>
          <a:p>
            <a:endParaRPr lang="fr-FR" sz="2000" dirty="0" smtClean="0">
              <a:latin typeface="+mj-lt"/>
            </a:endParaRPr>
          </a:p>
          <a:p>
            <a:r>
              <a:rPr lang="fr-FR" sz="2000" dirty="0" smtClean="0">
                <a:latin typeface="+mj-lt"/>
              </a:rPr>
              <a:t>Les termes peuvent être hiérarchisé.</a:t>
            </a:r>
          </a:p>
          <a:p>
            <a:endParaRPr lang="fr-FR" sz="2000" dirty="0" smtClean="0">
              <a:latin typeface="+mj-lt"/>
            </a:endParaRPr>
          </a:p>
          <a:p>
            <a:r>
              <a:rPr lang="fr-FR" sz="2000" dirty="0" smtClean="0">
                <a:latin typeface="+mj-lt"/>
              </a:rPr>
              <a:t>La taxonomie est souvent utilisé pour générer des menus</a:t>
            </a:r>
            <a:endParaRPr lang="fr-FR" sz="2000"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smtClean="0">
                <a:latin typeface="+mj-lt"/>
              </a:rPr>
              <a:t>NID, VID, publié …</a:t>
            </a:r>
            <a:endParaRPr lang="fr-FR" sz="3000" dirty="0">
              <a:latin typeface="+mj-lt"/>
            </a:endParaRPr>
          </a:p>
        </p:txBody>
      </p:sp>
      <p:sp>
        <p:nvSpPr>
          <p:cNvPr id="3" name="Espace réservé du contenu 2"/>
          <p:cNvSpPr>
            <a:spLocks noGrp="1"/>
          </p:cNvSpPr>
          <p:nvPr>
            <p:ph idx="1"/>
          </p:nvPr>
        </p:nvSpPr>
        <p:spPr>
          <a:xfrm>
            <a:off x="457200" y="1484784"/>
            <a:ext cx="8229600" cy="5256584"/>
          </a:xfrm>
        </p:spPr>
        <p:txBody>
          <a:bodyPr>
            <a:normAutofit fontScale="77500" lnSpcReduction="20000"/>
          </a:bodyPr>
          <a:lstStyle/>
          <a:p>
            <a:r>
              <a:rPr lang="fr-FR" sz="2000" dirty="0" smtClean="0">
                <a:latin typeface="+mj-lt"/>
              </a:rPr>
              <a:t>En plus des </a:t>
            </a:r>
            <a:r>
              <a:rPr lang="fr-FR" sz="2000" dirty="0" err="1" smtClean="0">
                <a:latin typeface="+mj-lt"/>
              </a:rPr>
              <a:t>fields</a:t>
            </a:r>
            <a:r>
              <a:rPr lang="fr-FR" sz="2000" dirty="0" smtClean="0">
                <a:latin typeface="+mj-lt"/>
              </a:rPr>
              <a:t>, un content type dispose de plusieurs « champs système » :</a:t>
            </a:r>
          </a:p>
          <a:p>
            <a:endParaRPr lang="fr-FR" sz="2000" dirty="0" smtClean="0">
              <a:latin typeface="+mj-lt"/>
            </a:endParaRPr>
          </a:p>
          <a:p>
            <a:pPr lvl="1"/>
            <a:r>
              <a:rPr lang="fr-FR" sz="1800" b="1" dirty="0" smtClean="0">
                <a:latin typeface="+mj-lt"/>
              </a:rPr>
              <a:t>NID</a:t>
            </a:r>
            <a:r>
              <a:rPr lang="fr-FR" sz="1800" dirty="0" smtClean="0">
                <a:latin typeface="+mj-lt"/>
              </a:rPr>
              <a:t> : identifiant auto-incrémenté, clé primaire du nœud</a:t>
            </a:r>
          </a:p>
          <a:p>
            <a:pPr lvl="1"/>
            <a:endParaRPr lang="fr-FR" sz="1800" dirty="0" smtClean="0">
              <a:latin typeface="+mj-lt"/>
            </a:endParaRPr>
          </a:p>
          <a:p>
            <a:pPr lvl="1"/>
            <a:r>
              <a:rPr lang="fr-FR" sz="1800" b="1" dirty="0" smtClean="0">
                <a:latin typeface="+mj-lt"/>
              </a:rPr>
              <a:t>VID</a:t>
            </a:r>
            <a:r>
              <a:rPr lang="fr-FR" sz="1800" dirty="0" smtClean="0">
                <a:latin typeface="+mj-lt"/>
              </a:rPr>
              <a:t> : il est possible de garder un historique d’un </a:t>
            </a:r>
            <a:r>
              <a:rPr lang="fr-FR" sz="1800" dirty="0" err="1" smtClean="0">
                <a:latin typeface="+mj-lt"/>
              </a:rPr>
              <a:t>node</a:t>
            </a:r>
            <a:r>
              <a:rPr lang="fr-FR" sz="1800" dirty="0" smtClean="0">
                <a:latin typeface="+mj-lt"/>
              </a:rPr>
              <a:t>. Chaque version du nœud a le même NID, mais a un VID différent</a:t>
            </a:r>
          </a:p>
          <a:p>
            <a:pPr lvl="1"/>
            <a:endParaRPr lang="fr-FR" sz="1800" dirty="0" smtClean="0">
              <a:latin typeface="+mj-lt"/>
            </a:endParaRPr>
          </a:p>
          <a:p>
            <a:pPr lvl="1"/>
            <a:r>
              <a:rPr lang="fr-FR" sz="1800" dirty="0" smtClean="0">
                <a:latin typeface="+mj-lt"/>
              </a:rPr>
              <a:t>Lorsque vous créer un nœud vous pouvez choisir de le publier c’est-à-dire le rendre visible à tous les utilisateurs sur le front office ou non. Dans ce dernier cas seul les utilisateurs pouvant voir du contenu non-publié pourront le voir</a:t>
            </a:r>
          </a:p>
          <a:p>
            <a:pPr lvl="1"/>
            <a:endParaRPr lang="fr-FR" sz="1800" dirty="0" smtClean="0">
              <a:latin typeface="+mj-lt"/>
            </a:endParaRPr>
          </a:p>
          <a:p>
            <a:pPr lvl="1"/>
            <a:r>
              <a:rPr lang="fr-FR" sz="1800" b="1" dirty="0" err="1" smtClean="0">
                <a:latin typeface="+mj-lt"/>
              </a:rPr>
              <a:t>Sticky</a:t>
            </a:r>
            <a:r>
              <a:rPr lang="fr-FR" sz="1800" dirty="0" smtClean="0">
                <a:latin typeface="+mj-lt"/>
              </a:rPr>
              <a:t> : c’est un booléen généralement utilisé pour indiquer que ce nœud doit apparaitre en priorité en haut des listes de résultat (si vous avez spécifiez le critère correspondant dans la </a:t>
            </a:r>
            <a:r>
              <a:rPr lang="fr-FR" sz="1800" dirty="0" err="1" smtClean="0">
                <a:latin typeface="+mj-lt"/>
              </a:rPr>
              <a:t>views</a:t>
            </a:r>
            <a:r>
              <a:rPr lang="fr-FR" sz="1800" dirty="0" smtClean="0">
                <a:latin typeface="+mj-lt"/>
              </a:rPr>
              <a:t>)</a:t>
            </a:r>
          </a:p>
          <a:p>
            <a:pPr lvl="1"/>
            <a:endParaRPr lang="fr-FR" sz="1800" dirty="0" smtClean="0">
              <a:latin typeface="+mj-lt"/>
            </a:endParaRPr>
          </a:p>
          <a:p>
            <a:pPr lvl="1"/>
            <a:r>
              <a:rPr lang="fr-FR" sz="1800" b="1" dirty="0" err="1" smtClean="0">
                <a:latin typeface="+mj-lt"/>
              </a:rPr>
              <a:t>Promoted</a:t>
            </a:r>
            <a:r>
              <a:rPr lang="fr-FR" sz="1800" dirty="0" smtClean="0">
                <a:latin typeface="+mj-lt"/>
              </a:rPr>
              <a:t> : drupal fournis par défaut une vue pour la page d’accueil (</a:t>
            </a:r>
            <a:r>
              <a:rPr lang="fr-FR" sz="1800" dirty="0" err="1" smtClean="0">
                <a:latin typeface="+mj-lt"/>
              </a:rPr>
              <a:t>frontpage</a:t>
            </a:r>
            <a:r>
              <a:rPr lang="fr-FR" sz="1800" dirty="0" smtClean="0">
                <a:latin typeface="+mj-lt"/>
              </a:rPr>
              <a:t>). Cette vue affiche tous les nœud qui ont cette case coché</a:t>
            </a:r>
          </a:p>
          <a:p>
            <a:pPr lvl="1"/>
            <a:endParaRPr lang="fr-FR" sz="1800" dirty="0" smtClean="0">
              <a:latin typeface="+mj-lt"/>
            </a:endParaRPr>
          </a:p>
          <a:p>
            <a:pPr lvl="1"/>
            <a:r>
              <a:rPr lang="fr-FR" sz="1800" b="1" dirty="0" smtClean="0">
                <a:latin typeface="+mj-lt"/>
              </a:rPr>
              <a:t>Display </a:t>
            </a:r>
            <a:r>
              <a:rPr lang="fr-FR" sz="1800" b="1" dirty="0" err="1" smtClean="0">
                <a:latin typeface="+mj-lt"/>
              </a:rPr>
              <a:t>author</a:t>
            </a:r>
            <a:r>
              <a:rPr lang="fr-FR" sz="1800" b="1" dirty="0" smtClean="0">
                <a:latin typeface="+mj-lt"/>
              </a:rPr>
              <a:t> and date </a:t>
            </a:r>
            <a:r>
              <a:rPr lang="fr-FR" sz="1800" dirty="0" smtClean="0">
                <a:latin typeface="+mj-lt"/>
              </a:rPr>
              <a:t>: chaque nœud a un auteur et une date d’édition. Ce champs rarement utilisé permet d’afficher ces informations sur le front office</a:t>
            </a:r>
          </a:p>
          <a:p>
            <a:pPr lvl="1"/>
            <a:endParaRPr lang="fr-FR" sz="1800" dirty="0" smtClean="0">
              <a:latin typeface="+mj-lt"/>
            </a:endParaRPr>
          </a:p>
          <a:p>
            <a:pPr lvl="1"/>
            <a:r>
              <a:rPr lang="fr-FR" sz="1800" b="1" dirty="0" smtClean="0">
                <a:latin typeface="+mj-lt"/>
              </a:rPr>
              <a:t>Menu</a:t>
            </a:r>
            <a:r>
              <a:rPr lang="fr-FR" sz="1800" dirty="0" smtClean="0">
                <a:latin typeface="+mj-lt"/>
              </a:rPr>
              <a:t> : permet d’indiquer dans quel menu et sous menu va se placer le nœud à sa création</a:t>
            </a:r>
          </a:p>
          <a:p>
            <a:pPr lvl="1"/>
            <a:endParaRPr lang="fr-FR" sz="1800" dirty="0" smtClean="0">
              <a:latin typeface="+mj-lt"/>
            </a:endParaRPr>
          </a:p>
          <a:p>
            <a:pPr lvl="1"/>
            <a:r>
              <a:rPr lang="fr-FR" sz="1800" b="1" dirty="0" err="1" smtClean="0">
                <a:latin typeface="+mj-lt"/>
              </a:rPr>
              <a:t>Title</a:t>
            </a:r>
            <a:r>
              <a:rPr lang="fr-FR" sz="1800" dirty="0" smtClean="0">
                <a:latin typeface="+mj-lt"/>
              </a:rPr>
              <a:t> : contrairement aux autre </a:t>
            </a:r>
            <a:r>
              <a:rPr lang="fr-FR" sz="1800" dirty="0" err="1" smtClean="0">
                <a:latin typeface="+mj-lt"/>
              </a:rPr>
              <a:t>field</a:t>
            </a:r>
            <a:r>
              <a:rPr lang="fr-FR" sz="1800" dirty="0" smtClean="0">
                <a:latin typeface="+mj-lt"/>
              </a:rPr>
              <a:t>, </a:t>
            </a:r>
            <a:r>
              <a:rPr lang="fr-FR" sz="1800" dirty="0" err="1" smtClean="0">
                <a:latin typeface="+mj-lt"/>
              </a:rPr>
              <a:t>title</a:t>
            </a:r>
            <a:r>
              <a:rPr lang="fr-FR" sz="1800" dirty="0" smtClean="0">
                <a:latin typeface="+mj-lt"/>
              </a:rPr>
              <a:t> n’est pas un vrai </a:t>
            </a:r>
            <a:r>
              <a:rPr lang="fr-FR" sz="1800" dirty="0" err="1" smtClean="0">
                <a:latin typeface="+mj-lt"/>
              </a:rPr>
              <a:t>field</a:t>
            </a:r>
            <a:r>
              <a:rPr lang="fr-FR" sz="1800" dirty="0" smtClean="0">
                <a:latin typeface="+mj-lt"/>
              </a:rPr>
              <a:t>, c’est un champs texte de maximum 255 </a:t>
            </a:r>
            <a:r>
              <a:rPr lang="fr-FR" sz="1800" dirty="0" err="1" smtClean="0">
                <a:latin typeface="+mj-lt"/>
              </a:rPr>
              <a:t>caractére</a:t>
            </a:r>
            <a:r>
              <a:rPr lang="fr-FR" sz="1800" dirty="0" smtClean="0">
                <a:latin typeface="+mj-lt"/>
              </a:rPr>
              <a:t>. Il est traité de façon particulière par le système.</a:t>
            </a:r>
            <a:endParaRPr lang="fr-FR" sz="1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404664"/>
            <a:ext cx="8244408" cy="708688"/>
          </a:xfrm>
        </p:spPr>
        <p:txBody>
          <a:bodyPr>
            <a:noAutofit/>
          </a:bodyPr>
          <a:lstStyle/>
          <a:p>
            <a:r>
              <a:rPr lang="fr-FR" sz="3000" dirty="0" smtClean="0"/>
              <a:t>Introduction : CMS  et Framework</a:t>
            </a:r>
            <a:endParaRPr lang="fr-FR" sz="3000" dirty="0"/>
          </a:p>
        </p:txBody>
      </p:sp>
      <p:sp>
        <p:nvSpPr>
          <p:cNvPr id="3" name="Espace réservé du contenu 2"/>
          <p:cNvSpPr>
            <a:spLocks noGrp="1"/>
          </p:cNvSpPr>
          <p:nvPr>
            <p:ph idx="1"/>
          </p:nvPr>
        </p:nvSpPr>
        <p:spPr>
          <a:xfrm>
            <a:off x="179512" y="1628800"/>
            <a:ext cx="4104456" cy="4968552"/>
          </a:xfr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a:normAutofit/>
          </a:bodyPr>
          <a:lstStyle/>
          <a:p>
            <a:r>
              <a:rPr lang="fr-FR" sz="2000" dirty="0" smtClean="0">
                <a:latin typeface="+mj-lt"/>
              </a:rPr>
              <a:t>Framework (</a:t>
            </a:r>
            <a:r>
              <a:rPr lang="fr-FR" sz="2000" i="1" dirty="0" err="1" smtClean="0">
                <a:latin typeface="+mj-lt"/>
              </a:rPr>
              <a:t>cadriciel</a:t>
            </a:r>
            <a:r>
              <a:rPr lang="fr-FR" sz="2000" dirty="0" smtClean="0">
                <a:latin typeface="+mj-lt"/>
              </a:rPr>
              <a:t>)</a:t>
            </a:r>
          </a:p>
          <a:p>
            <a:endParaRPr lang="fr-FR" dirty="0" smtClean="0">
              <a:latin typeface="+mj-lt"/>
            </a:endParaRPr>
          </a:p>
          <a:p>
            <a:pPr marL="0" indent="0">
              <a:buNone/>
            </a:pPr>
            <a:r>
              <a:rPr lang="fr-FR" sz="1500" dirty="0" smtClean="0">
                <a:latin typeface="+mj-lt"/>
              </a:rPr>
              <a:t>Ensemble de fichiers produisant un ensemble cohérant de composants logiciels structurels  qui sert à créer les fondations ainsi que les grandes lignes de tout ou d’une partie d'un logiciel  </a:t>
            </a:r>
          </a:p>
          <a:p>
            <a:pPr marL="0" indent="0">
              <a:buNone/>
            </a:pPr>
            <a:endParaRPr lang="fr-FR" sz="1500" dirty="0" smtClean="0">
              <a:latin typeface="+mj-lt"/>
            </a:endParaRPr>
          </a:p>
          <a:p>
            <a:pPr marL="0" indent="0">
              <a:buNone/>
            </a:pPr>
            <a:r>
              <a:rPr lang="fr-FR" sz="1500" dirty="0" smtClean="0">
                <a:latin typeface="+mj-lt"/>
              </a:rPr>
              <a:t>Un </a:t>
            </a:r>
            <a:r>
              <a:rPr lang="fr-FR" sz="1500" dirty="0" err="1" smtClean="0">
                <a:latin typeface="+mj-lt"/>
              </a:rPr>
              <a:t>framework</a:t>
            </a:r>
            <a:r>
              <a:rPr lang="fr-FR" sz="1500" dirty="0" smtClean="0">
                <a:latin typeface="+mj-lt"/>
              </a:rPr>
              <a:t> expose une API (</a:t>
            </a:r>
            <a:r>
              <a:rPr lang="fr-FR" sz="1600" i="1" dirty="0" smtClean="0">
                <a:latin typeface="+mj-lt"/>
              </a:rPr>
              <a:t>Application </a:t>
            </a:r>
            <a:r>
              <a:rPr lang="fr-FR" sz="1600" i="1" dirty="0" err="1" smtClean="0">
                <a:latin typeface="+mj-lt"/>
              </a:rPr>
              <a:t>Programming</a:t>
            </a:r>
            <a:r>
              <a:rPr lang="fr-FR" sz="1600" i="1" dirty="0" smtClean="0">
                <a:latin typeface="+mj-lt"/>
              </a:rPr>
              <a:t> Interface)</a:t>
            </a:r>
          </a:p>
          <a:p>
            <a:pPr marL="0" indent="0">
              <a:buNone/>
            </a:pPr>
            <a:endParaRPr lang="fr-FR" sz="1600" i="1" dirty="0" smtClean="0">
              <a:latin typeface="+mj-lt"/>
            </a:endParaRPr>
          </a:p>
          <a:p>
            <a:pPr marL="0" indent="0">
              <a:buNone/>
            </a:pPr>
            <a:r>
              <a:rPr lang="fr-FR" sz="1500" dirty="0" smtClean="0">
                <a:latin typeface="+mj-lt"/>
              </a:rPr>
              <a:t>Il est possible de créer un CMS avec un </a:t>
            </a:r>
            <a:r>
              <a:rPr lang="fr-FR" sz="1500" dirty="0" err="1" smtClean="0">
                <a:latin typeface="+mj-lt"/>
              </a:rPr>
              <a:t>framework</a:t>
            </a:r>
            <a:endParaRPr lang="fr-FR" sz="1500" dirty="0" smtClean="0">
              <a:latin typeface="+mj-lt"/>
            </a:endParaRPr>
          </a:p>
        </p:txBody>
      </p:sp>
      <p:sp>
        <p:nvSpPr>
          <p:cNvPr id="4" name="Espace réservé du contenu 2"/>
          <p:cNvSpPr txBox="1">
            <a:spLocks/>
          </p:cNvSpPr>
          <p:nvPr/>
        </p:nvSpPr>
        <p:spPr>
          <a:xfrm>
            <a:off x="4572000" y="1628800"/>
            <a:ext cx="4392488" cy="4968552"/>
          </a:xfrm>
          <a:prstGeom prst="rect">
            <a:avLst/>
          </a:prstGeom>
          <a:solidFill>
            <a:schemeClr val="bg1">
              <a:lumMod val="60000"/>
              <a:lumOff val="4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200" b="0" i="0" u="none" strike="noStrike" kern="1200" cap="none" spc="0" normalizeH="0" baseline="0" noProof="0" dirty="0" smtClean="0">
                <a:ln>
                  <a:noFill/>
                </a:ln>
                <a:solidFill>
                  <a:schemeClr val="tx1"/>
                </a:solidFill>
                <a:effectLst/>
                <a:uLnTx/>
                <a:uFillTx/>
                <a:latin typeface="+mj-lt"/>
                <a:ea typeface="+mn-ea"/>
                <a:cs typeface="+mn-cs"/>
              </a:rPr>
              <a:t>Content Management System (CMS) (</a:t>
            </a:r>
            <a:r>
              <a:rPr kumimoji="0" lang="fr-FR" sz="2200" b="0" i="1" u="none" strike="noStrike" kern="1200" cap="none" spc="0" normalizeH="0" baseline="0" noProof="0" dirty="0" smtClean="0">
                <a:ln>
                  <a:noFill/>
                </a:ln>
                <a:solidFill>
                  <a:schemeClr val="tx1"/>
                </a:solidFill>
                <a:effectLst/>
                <a:uLnTx/>
                <a:uFillTx/>
                <a:latin typeface="+mj-lt"/>
                <a:ea typeface="+mn-ea"/>
                <a:cs typeface="+mn-cs"/>
              </a:rPr>
              <a:t>gestionnaire de contenu</a:t>
            </a:r>
            <a:r>
              <a:rPr kumimoji="0" lang="fr-FR" sz="2200" b="0" i="0" u="none" strike="noStrike" kern="1200" cap="none" spc="0" normalizeH="0" baseline="0" noProof="0" dirty="0" smtClean="0">
                <a:ln>
                  <a:noFill/>
                </a:ln>
                <a:solidFill>
                  <a:schemeClr val="tx1"/>
                </a:solidFill>
                <a:effectLst/>
                <a:uLnTx/>
                <a:uFillTx/>
                <a:latin typeface="+mj-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200" dirty="0" smtClean="0">
                <a:latin typeface="+mj-lt"/>
              </a:rPr>
              <a:t>Content Management Framework (CMF)</a:t>
            </a:r>
            <a:endParaRPr kumimoji="0" lang="fr-FR" sz="22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fr-FR" sz="2600" b="0" i="0" u="none" strike="noStrike" kern="1200" cap="none" spc="0" normalizeH="0" baseline="0" noProof="0" dirty="0" smtClean="0">
              <a:ln>
                <a:noFill/>
              </a:ln>
              <a:solidFill>
                <a:schemeClr val="tx1"/>
              </a:solidFill>
              <a:effectLst/>
              <a:uLnTx/>
              <a:uFillTx/>
              <a:latin typeface="+mj-lt"/>
              <a:ea typeface="+mn-ea"/>
              <a:cs typeface="+mn-cs"/>
            </a:endParaRPr>
          </a:p>
          <a:p>
            <a:pPr lvl="0">
              <a:spcBef>
                <a:spcPct val="20000"/>
              </a:spcBef>
              <a:buClr>
                <a:schemeClr val="accent3"/>
              </a:buClr>
              <a:buSzPct val="95000"/>
            </a:pPr>
            <a:r>
              <a:rPr lang="fr-FR" sz="1500" dirty="0" smtClean="0">
                <a:latin typeface="+mj-lt"/>
              </a:rPr>
              <a:t>logiciel destiné à la conception et à la mise à jour dynamique de sites web ou d'applications multimédia. Avec :</a:t>
            </a:r>
          </a:p>
          <a:p>
            <a:pPr lvl="0">
              <a:spcBef>
                <a:spcPct val="20000"/>
              </a:spcBef>
              <a:buClr>
                <a:schemeClr val="accent3"/>
              </a:buClr>
              <a:buSzPct val="95000"/>
              <a:buFont typeface="Arial" pitchFamily="34" charset="0"/>
              <a:buChar char="•"/>
            </a:pPr>
            <a:r>
              <a:rPr lang="fr-FR" sz="1500" dirty="0" smtClean="0">
                <a:latin typeface="+mj-lt"/>
              </a:rPr>
              <a:t> gestion des utilisateurs, </a:t>
            </a:r>
          </a:p>
          <a:p>
            <a:pPr lvl="0">
              <a:spcBef>
                <a:spcPct val="20000"/>
              </a:spcBef>
              <a:buClr>
                <a:schemeClr val="accent3"/>
              </a:buClr>
              <a:buSzPct val="95000"/>
              <a:buFont typeface="Arial" pitchFamily="34" charset="0"/>
              <a:buChar char="•"/>
            </a:pPr>
            <a:r>
              <a:rPr lang="fr-FR" sz="1500" dirty="0" smtClean="0">
                <a:latin typeface="+mj-lt"/>
              </a:rPr>
              <a:t> séparation contenu et forme, </a:t>
            </a:r>
          </a:p>
          <a:p>
            <a:pPr lvl="0">
              <a:spcBef>
                <a:spcPct val="20000"/>
              </a:spcBef>
              <a:buClr>
                <a:schemeClr val="accent3"/>
              </a:buClr>
              <a:buSzPct val="95000"/>
              <a:buFont typeface="Arial" pitchFamily="34" charset="0"/>
              <a:buChar char="•"/>
            </a:pPr>
            <a:r>
              <a:rPr lang="fr-FR" sz="1500" dirty="0" smtClean="0">
                <a:latin typeface="+mj-lt"/>
              </a:rPr>
              <a:t> organisation du contenu,</a:t>
            </a:r>
          </a:p>
          <a:p>
            <a:pPr lvl="0">
              <a:spcBef>
                <a:spcPct val="20000"/>
              </a:spcBef>
              <a:buClr>
                <a:schemeClr val="accent3"/>
              </a:buClr>
              <a:buSzPct val="95000"/>
              <a:buFont typeface="Arial" pitchFamily="34" charset="0"/>
              <a:buChar char="•"/>
            </a:pPr>
            <a:r>
              <a:rPr lang="fr-FR" sz="1500" dirty="0" smtClean="0">
                <a:latin typeface="+mj-lt"/>
              </a:rPr>
              <a:t> Interface d’administration</a:t>
            </a:r>
          </a:p>
          <a:p>
            <a:pPr lvl="0">
              <a:spcBef>
                <a:spcPct val="20000"/>
              </a:spcBef>
              <a:buClr>
                <a:schemeClr val="accent3"/>
              </a:buClr>
              <a:buSzPct val="95000"/>
              <a:buFont typeface="Arial" pitchFamily="34" charset="0"/>
              <a:buChar char="•"/>
            </a:pP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a:p>
            <a:pPr lvl="0">
              <a:spcBef>
                <a:spcPct val="20000"/>
              </a:spcBef>
              <a:buClr>
                <a:schemeClr val="accent3"/>
              </a:buClr>
              <a:buSzPct val="95000"/>
              <a:buFont typeface="Arial" pitchFamily="34" charset="0"/>
              <a:buChar char="•"/>
            </a:pPr>
            <a:r>
              <a:rPr lang="fr-FR" sz="1500" dirty="0" smtClean="0">
                <a:latin typeface="+mj-lt"/>
              </a:rPr>
              <a:t> Il peut utiliser un </a:t>
            </a:r>
            <a:r>
              <a:rPr lang="fr-FR" sz="1500" dirty="0" err="1" smtClean="0">
                <a:latin typeface="+mj-lt"/>
              </a:rPr>
              <a:t>framework</a:t>
            </a:r>
            <a:endParaRPr lang="fr-FR" sz="1500" dirty="0" smtClean="0">
              <a:latin typeface="+mj-lt"/>
            </a:endParaRPr>
          </a:p>
          <a:p>
            <a:pPr lvl="0">
              <a:spcBef>
                <a:spcPct val="20000"/>
              </a:spcBef>
              <a:buClr>
                <a:schemeClr val="accent3"/>
              </a:buClr>
              <a:buSzPct val="95000"/>
              <a:buFont typeface="Arial" pitchFamily="34" charset="0"/>
              <a:buChar char="•"/>
            </a:pPr>
            <a:r>
              <a:rPr lang="fr-FR" sz="1500" dirty="0" smtClean="0">
                <a:latin typeface="+mj-lt"/>
              </a:rPr>
              <a:t> Il peut définir un </a:t>
            </a:r>
            <a:r>
              <a:rPr lang="fr-FR" sz="1500" dirty="0" err="1" smtClean="0">
                <a:latin typeface="+mj-lt"/>
              </a:rPr>
              <a:t>framework</a:t>
            </a:r>
            <a:r>
              <a:rPr lang="fr-FR" sz="1500" dirty="0" smtClean="0">
                <a:latin typeface="+mj-lt"/>
              </a:rPr>
              <a:t> et exposer une API</a:t>
            </a:r>
          </a:p>
          <a:p>
            <a:pPr lvl="0">
              <a:spcBef>
                <a:spcPct val="20000"/>
              </a:spcBef>
              <a:buClr>
                <a:schemeClr val="accent3"/>
              </a:buClr>
              <a:buSzPct val="95000"/>
              <a:buFont typeface="Arial" pitchFamily="34" charset="0"/>
              <a:buChar char="•"/>
            </a:pPr>
            <a:r>
              <a:rPr lang="fr-FR" sz="1500" dirty="0" smtClean="0">
                <a:latin typeface="+mj-lt"/>
              </a:rPr>
              <a:t> Il utilise souvent une base de données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URLs</a:t>
            </a:r>
            <a:r>
              <a:rPr lang="fr-FR" sz="3000" dirty="0" smtClean="0">
                <a:latin typeface="+mj-lt"/>
              </a:rPr>
              <a:t>, alias, pages</a:t>
            </a:r>
            <a:endParaRPr lang="fr-FR" sz="3000" dirty="0">
              <a:latin typeface="+mj-lt"/>
            </a:endParaRPr>
          </a:p>
        </p:txBody>
      </p:sp>
      <p:sp>
        <p:nvSpPr>
          <p:cNvPr id="4" name="ZoneTexte 3"/>
          <p:cNvSpPr txBox="1"/>
          <p:nvPr/>
        </p:nvSpPr>
        <p:spPr>
          <a:xfrm>
            <a:off x="2339752" y="2420888"/>
            <a:ext cx="2592288" cy="307777"/>
          </a:xfrm>
          <a:prstGeom prst="rect">
            <a:avLst/>
          </a:prstGeom>
          <a:noFill/>
        </p:spPr>
        <p:txBody>
          <a:bodyPr wrap="square" rtlCol="0">
            <a:spAutoFit/>
          </a:bodyPr>
          <a:lstStyle/>
          <a:p>
            <a:pPr algn="ctr"/>
            <a:r>
              <a:rPr lang="fr-FR" sz="1400" dirty="0" smtClean="0">
                <a:latin typeface="+mj-lt"/>
              </a:rPr>
              <a:t>/</a:t>
            </a:r>
            <a:r>
              <a:rPr lang="fr-FR" sz="1400" dirty="0" err="1" smtClean="0">
                <a:latin typeface="+mj-lt"/>
              </a:rPr>
              <a:t>node</a:t>
            </a:r>
            <a:r>
              <a:rPr lang="fr-FR" sz="1400" dirty="0" smtClean="0">
                <a:latin typeface="+mj-lt"/>
              </a:rPr>
              <a:t>/1</a:t>
            </a:r>
            <a:endParaRPr lang="fr-FR" sz="1400" dirty="0">
              <a:latin typeface="+mj-lt"/>
            </a:endParaRPr>
          </a:p>
        </p:txBody>
      </p:sp>
      <p:sp>
        <p:nvSpPr>
          <p:cNvPr id="5" name="ZoneTexte 4"/>
          <p:cNvSpPr txBox="1"/>
          <p:nvPr/>
        </p:nvSpPr>
        <p:spPr>
          <a:xfrm>
            <a:off x="-72008" y="1268760"/>
            <a:ext cx="2555776" cy="276999"/>
          </a:xfrm>
          <a:prstGeom prst="rect">
            <a:avLst/>
          </a:prstGeom>
          <a:noFill/>
        </p:spPr>
        <p:txBody>
          <a:bodyPr wrap="square" rtlCol="0">
            <a:spAutoFit/>
          </a:bodyPr>
          <a:lstStyle/>
          <a:p>
            <a:pPr algn="ctr"/>
            <a:r>
              <a:rPr lang="fr-FR" sz="1200" dirty="0" smtClean="0">
                <a:latin typeface="+mj-lt"/>
              </a:rPr>
              <a:t>http://exemple.com/monsite/mapage</a:t>
            </a:r>
            <a:endParaRPr lang="fr-FR" sz="1200" dirty="0">
              <a:latin typeface="+mj-lt"/>
            </a:endParaRPr>
          </a:p>
        </p:txBody>
      </p:sp>
      <p:cxnSp>
        <p:nvCxnSpPr>
          <p:cNvPr id="7" name="Connecteur droit avec flèche 6"/>
          <p:cNvCxnSpPr/>
          <p:nvPr/>
        </p:nvCxnSpPr>
        <p:spPr>
          <a:xfrm>
            <a:off x="2483768" y="1412776"/>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4" idx="2"/>
          </p:cNvCxnSpPr>
          <p:nvPr/>
        </p:nvCxnSpPr>
        <p:spPr>
          <a:xfrm>
            <a:off x="3635896" y="2728665"/>
            <a:ext cx="0" cy="10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339752" y="3717032"/>
            <a:ext cx="2592288" cy="307777"/>
          </a:xfrm>
          <a:prstGeom prst="rect">
            <a:avLst/>
          </a:prstGeom>
          <a:noFill/>
        </p:spPr>
        <p:txBody>
          <a:bodyPr wrap="square" rtlCol="0">
            <a:spAutoFit/>
          </a:bodyPr>
          <a:lstStyle/>
          <a:p>
            <a:pPr algn="ctr"/>
            <a:r>
              <a:rPr lang="fr-FR" sz="1400" dirty="0" smtClean="0">
                <a:latin typeface="+mj-lt"/>
              </a:rPr>
              <a:t>Main page content</a:t>
            </a:r>
            <a:endParaRPr lang="fr-FR" sz="1400" dirty="0">
              <a:latin typeface="+mj-lt"/>
            </a:endParaRPr>
          </a:p>
        </p:txBody>
      </p:sp>
      <p:sp>
        <p:nvSpPr>
          <p:cNvPr id="13" name="ZoneTexte 12"/>
          <p:cNvSpPr txBox="1"/>
          <p:nvPr/>
        </p:nvSpPr>
        <p:spPr>
          <a:xfrm>
            <a:off x="4860032" y="1988840"/>
            <a:ext cx="3779912" cy="307777"/>
          </a:xfrm>
          <a:prstGeom prst="rect">
            <a:avLst/>
          </a:prstGeom>
          <a:noFill/>
        </p:spPr>
        <p:txBody>
          <a:bodyPr wrap="square" rtlCol="0">
            <a:spAutoFit/>
          </a:bodyPr>
          <a:lstStyle/>
          <a:p>
            <a:pPr algn="ctr"/>
            <a:r>
              <a:rPr lang="fr-FR" sz="1400" dirty="0" smtClean="0">
                <a:latin typeface="+mj-lt"/>
              </a:rPr>
              <a:t>Traduction de l’alias en url drupal (module </a:t>
            </a:r>
            <a:r>
              <a:rPr lang="fr-FR" sz="1400" dirty="0" err="1" smtClean="0">
                <a:latin typeface="+mj-lt"/>
              </a:rPr>
              <a:t>path</a:t>
            </a:r>
            <a:r>
              <a:rPr lang="fr-FR" sz="1400" dirty="0" smtClean="0">
                <a:latin typeface="+mj-lt"/>
              </a:rPr>
              <a:t>)</a:t>
            </a:r>
            <a:endParaRPr lang="fr-FR" sz="1400" dirty="0">
              <a:latin typeface="+mj-lt"/>
            </a:endParaRPr>
          </a:p>
        </p:txBody>
      </p:sp>
      <p:sp>
        <p:nvSpPr>
          <p:cNvPr id="14" name="ZoneTexte 13"/>
          <p:cNvSpPr txBox="1"/>
          <p:nvPr/>
        </p:nvSpPr>
        <p:spPr>
          <a:xfrm>
            <a:off x="3491880" y="2996952"/>
            <a:ext cx="3096344" cy="523220"/>
          </a:xfrm>
          <a:prstGeom prst="rect">
            <a:avLst/>
          </a:prstGeom>
          <a:noFill/>
        </p:spPr>
        <p:txBody>
          <a:bodyPr wrap="square" rtlCol="0">
            <a:spAutoFit/>
          </a:bodyPr>
          <a:lstStyle/>
          <a:p>
            <a:pPr algn="ctr"/>
            <a:r>
              <a:rPr lang="fr-FR" sz="1400" dirty="0" smtClean="0">
                <a:latin typeface="+mj-lt"/>
              </a:rPr>
              <a:t>Récupération du contenu principal </a:t>
            </a:r>
            <a:br>
              <a:rPr lang="fr-FR" sz="1400" dirty="0" smtClean="0">
                <a:latin typeface="+mj-lt"/>
              </a:rPr>
            </a:br>
            <a:r>
              <a:rPr lang="fr-FR" sz="1400" dirty="0" smtClean="0">
                <a:latin typeface="+mj-lt"/>
              </a:rPr>
              <a:t>(dans notre exemple module </a:t>
            </a:r>
            <a:r>
              <a:rPr lang="fr-FR" sz="1400" dirty="0" err="1" smtClean="0">
                <a:latin typeface="+mj-lt"/>
              </a:rPr>
              <a:t>node</a:t>
            </a:r>
            <a:r>
              <a:rPr lang="fr-FR" sz="1400" dirty="0" smtClean="0">
                <a:latin typeface="+mj-lt"/>
              </a:rPr>
              <a:t>)</a:t>
            </a:r>
            <a:endParaRPr lang="fr-FR" sz="1400" dirty="0">
              <a:latin typeface="+mj-lt"/>
            </a:endParaRPr>
          </a:p>
        </p:txBody>
      </p:sp>
      <p:cxnSp>
        <p:nvCxnSpPr>
          <p:cNvPr id="16" name="Connecteur droit avec flèche 15"/>
          <p:cNvCxnSpPr>
            <a:stCxn id="4" idx="2"/>
          </p:cNvCxnSpPr>
          <p:nvPr/>
        </p:nvCxnSpPr>
        <p:spPr>
          <a:xfrm flipH="1">
            <a:off x="1259632" y="2728665"/>
            <a:ext cx="2376264" cy="988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0" y="3717032"/>
            <a:ext cx="2592288" cy="307777"/>
          </a:xfrm>
          <a:prstGeom prst="rect">
            <a:avLst/>
          </a:prstGeom>
          <a:noFill/>
        </p:spPr>
        <p:txBody>
          <a:bodyPr wrap="square" rtlCol="0">
            <a:spAutoFit/>
          </a:bodyPr>
          <a:lstStyle/>
          <a:p>
            <a:pPr algn="ctr"/>
            <a:r>
              <a:rPr lang="fr-FR" sz="1400" dirty="0" err="1" smtClean="0">
                <a:latin typeface="+mj-lt"/>
              </a:rPr>
              <a:t>Other</a:t>
            </a:r>
            <a:r>
              <a:rPr lang="fr-FR" sz="1400" dirty="0" smtClean="0">
                <a:latin typeface="+mj-lt"/>
              </a:rPr>
              <a:t> blocks</a:t>
            </a:r>
            <a:endParaRPr lang="fr-FR" sz="1400" dirty="0">
              <a:latin typeface="+mj-lt"/>
            </a:endParaRPr>
          </a:p>
        </p:txBody>
      </p:sp>
      <p:cxnSp>
        <p:nvCxnSpPr>
          <p:cNvPr id="19" name="Connecteur droit avec flèche 18"/>
          <p:cNvCxnSpPr>
            <a:stCxn id="11" idx="2"/>
          </p:cNvCxnSpPr>
          <p:nvPr/>
        </p:nvCxnSpPr>
        <p:spPr>
          <a:xfrm>
            <a:off x="3635896" y="4024809"/>
            <a:ext cx="0" cy="7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635896" y="4149080"/>
            <a:ext cx="5508104" cy="307777"/>
          </a:xfrm>
          <a:prstGeom prst="rect">
            <a:avLst/>
          </a:prstGeom>
          <a:noFill/>
        </p:spPr>
        <p:txBody>
          <a:bodyPr wrap="square" rtlCol="0">
            <a:spAutoFit/>
          </a:bodyPr>
          <a:lstStyle/>
          <a:p>
            <a:r>
              <a:rPr lang="fr-FR" sz="1400" dirty="0" smtClean="0">
                <a:latin typeface="+mj-lt"/>
              </a:rPr>
              <a:t>Affichage du contenu dans les </a:t>
            </a:r>
            <a:r>
              <a:rPr lang="fr-FR" sz="1400" dirty="0" err="1" smtClean="0">
                <a:latin typeface="+mj-lt"/>
              </a:rPr>
              <a:t>templates</a:t>
            </a:r>
            <a:r>
              <a:rPr lang="fr-FR" sz="1400" dirty="0" smtClean="0">
                <a:latin typeface="+mj-lt"/>
              </a:rPr>
              <a:t> appropriés</a:t>
            </a:r>
            <a:endParaRPr lang="fr-FR" sz="1400" dirty="0">
              <a:latin typeface="+mj-lt"/>
            </a:endParaRPr>
          </a:p>
        </p:txBody>
      </p:sp>
      <p:cxnSp>
        <p:nvCxnSpPr>
          <p:cNvPr id="22" name="Connecteur droit avec flèche 21"/>
          <p:cNvCxnSpPr/>
          <p:nvPr/>
        </p:nvCxnSpPr>
        <p:spPr>
          <a:xfrm>
            <a:off x="1115616" y="407707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203848" y="6381328"/>
            <a:ext cx="864096" cy="307777"/>
          </a:xfrm>
          <a:prstGeom prst="rect">
            <a:avLst/>
          </a:prstGeom>
          <a:noFill/>
        </p:spPr>
        <p:txBody>
          <a:bodyPr wrap="square" rtlCol="0">
            <a:spAutoFit/>
          </a:bodyPr>
          <a:lstStyle/>
          <a:p>
            <a:pPr algn="ctr"/>
            <a:r>
              <a:rPr lang="fr-FR" sz="1400" dirty="0" smtClean="0">
                <a:latin typeface="+mj-lt"/>
              </a:rPr>
              <a:t>page</a:t>
            </a:r>
            <a:endParaRPr lang="fr-FR" sz="1400" dirty="0">
              <a:latin typeface="+mj-lt"/>
            </a:endParaRPr>
          </a:p>
        </p:txBody>
      </p:sp>
      <p:sp>
        <p:nvSpPr>
          <p:cNvPr id="26" name="ZoneTexte 25"/>
          <p:cNvSpPr txBox="1"/>
          <p:nvPr/>
        </p:nvSpPr>
        <p:spPr>
          <a:xfrm>
            <a:off x="683568" y="4509120"/>
            <a:ext cx="1152128" cy="307777"/>
          </a:xfrm>
          <a:prstGeom prst="rect">
            <a:avLst/>
          </a:prstGeom>
          <a:noFill/>
        </p:spPr>
        <p:txBody>
          <a:bodyPr wrap="square" rtlCol="0">
            <a:spAutoFit/>
          </a:bodyPr>
          <a:lstStyle/>
          <a:p>
            <a:pPr algn="ctr"/>
            <a:r>
              <a:rPr lang="fr-FR" sz="1400" dirty="0" err="1" smtClean="0">
                <a:latin typeface="+mj-lt"/>
              </a:rPr>
              <a:t>template</a:t>
            </a:r>
            <a:endParaRPr lang="fr-FR" sz="1400" dirty="0">
              <a:latin typeface="+mj-lt"/>
            </a:endParaRPr>
          </a:p>
        </p:txBody>
      </p:sp>
      <p:sp>
        <p:nvSpPr>
          <p:cNvPr id="27" name="ZoneTexte 26"/>
          <p:cNvSpPr txBox="1"/>
          <p:nvPr/>
        </p:nvSpPr>
        <p:spPr>
          <a:xfrm>
            <a:off x="3059832" y="4725144"/>
            <a:ext cx="1152128" cy="307777"/>
          </a:xfrm>
          <a:prstGeom prst="rect">
            <a:avLst/>
          </a:prstGeom>
          <a:noFill/>
        </p:spPr>
        <p:txBody>
          <a:bodyPr wrap="square" rtlCol="0">
            <a:spAutoFit/>
          </a:bodyPr>
          <a:lstStyle/>
          <a:p>
            <a:pPr algn="ctr"/>
            <a:r>
              <a:rPr lang="fr-FR" sz="1400" dirty="0" err="1" smtClean="0">
                <a:latin typeface="+mj-lt"/>
              </a:rPr>
              <a:t>template</a:t>
            </a:r>
            <a:endParaRPr lang="fr-FR" sz="1400" dirty="0">
              <a:latin typeface="+mj-lt"/>
            </a:endParaRPr>
          </a:p>
        </p:txBody>
      </p:sp>
      <p:cxnSp>
        <p:nvCxnSpPr>
          <p:cNvPr id="29" name="Connecteur droit avec flèche 28"/>
          <p:cNvCxnSpPr>
            <a:stCxn id="26" idx="2"/>
          </p:cNvCxnSpPr>
          <p:nvPr/>
        </p:nvCxnSpPr>
        <p:spPr>
          <a:xfrm>
            <a:off x="1259632" y="4816897"/>
            <a:ext cx="2232248" cy="484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27" idx="2"/>
          </p:cNvCxnSpPr>
          <p:nvPr/>
        </p:nvCxnSpPr>
        <p:spPr>
          <a:xfrm>
            <a:off x="3635896" y="5032921"/>
            <a:ext cx="0" cy="340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3059832" y="5373216"/>
            <a:ext cx="1152128" cy="307777"/>
          </a:xfrm>
          <a:prstGeom prst="rect">
            <a:avLst/>
          </a:prstGeom>
          <a:noFill/>
        </p:spPr>
        <p:txBody>
          <a:bodyPr wrap="square" rtlCol="0">
            <a:spAutoFit/>
          </a:bodyPr>
          <a:lstStyle/>
          <a:p>
            <a:pPr algn="ctr"/>
            <a:r>
              <a:rPr lang="fr-FR" sz="1400" dirty="0" err="1" smtClean="0">
                <a:latin typeface="+mj-lt"/>
              </a:rPr>
              <a:t>template</a:t>
            </a:r>
            <a:endParaRPr lang="fr-FR" sz="1400" dirty="0">
              <a:latin typeface="+mj-lt"/>
            </a:endParaRPr>
          </a:p>
        </p:txBody>
      </p:sp>
      <p:cxnSp>
        <p:nvCxnSpPr>
          <p:cNvPr id="35" name="Connecteur droit avec flèche 34"/>
          <p:cNvCxnSpPr>
            <a:endCxn id="24" idx="0"/>
          </p:cNvCxnSpPr>
          <p:nvPr/>
        </p:nvCxnSpPr>
        <p:spPr>
          <a:xfrm>
            <a:off x="3635896" y="580526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2339752" y="1177007"/>
            <a:ext cx="3384376" cy="307777"/>
          </a:xfrm>
          <a:prstGeom prst="rect">
            <a:avLst/>
          </a:prstGeom>
          <a:noFill/>
        </p:spPr>
        <p:txBody>
          <a:bodyPr wrap="square" rtlCol="0">
            <a:spAutoFit/>
          </a:bodyPr>
          <a:lstStyle/>
          <a:p>
            <a:pPr algn="ctr"/>
            <a:r>
              <a:rPr lang="fr-FR" sz="1400" dirty="0" smtClean="0">
                <a:latin typeface="+mj-lt"/>
              </a:rPr>
              <a:t>Traduction de </a:t>
            </a:r>
            <a:r>
              <a:rPr lang="fr-FR" sz="1400" dirty="0" smtClean="0">
                <a:latin typeface="+mj-lt"/>
              </a:rPr>
              <a:t>l’url </a:t>
            </a:r>
            <a:r>
              <a:rPr lang="fr-FR" sz="1400" dirty="0" smtClean="0">
                <a:latin typeface="+mj-lt"/>
              </a:rPr>
              <a:t>en url drupal </a:t>
            </a:r>
            <a:r>
              <a:rPr lang="fr-FR" sz="1400" dirty="0" smtClean="0">
                <a:latin typeface="+mj-lt"/>
              </a:rPr>
              <a:t>(.</a:t>
            </a:r>
            <a:r>
              <a:rPr lang="fr-FR" sz="1400" dirty="0" err="1" smtClean="0">
                <a:latin typeface="+mj-lt"/>
              </a:rPr>
              <a:t>htaccess</a:t>
            </a:r>
            <a:r>
              <a:rPr lang="fr-FR" sz="1400" dirty="0" smtClean="0">
                <a:latin typeface="+mj-lt"/>
              </a:rPr>
              <a:t>)</a:t>
            </a:r>
            <a:endParaRPr lang="fr-FR" sz="1400" dirty="0">
              <a:latin typeface="+mj-lt"/>
            </a:endParaRPr>
          </a:p>
        </p:txBody>
      </p:sp>
      <p:sp>
        <p:nvSpPr>
          <p:cNvPr id="34" name="ZoneTexte 33"/>
          <p:cNvSpPr txBox="1"/>
          <p:nvPr/>
        </p:nvSpPr>
        <p:spPr>
          <a:xfrm>
            <a:off x="5724128" y="1268760"/>
            <a:ext cx="3419872" cy="276999"/>
          </a:xfrm>
          <a:prstGeom prst="rect">
            <a:avLst/>
          </a:prstGeom>
          <a:noFill/>
        </p:spPr>
        <p:txBody>
          <a:bodyPr wrap="square" rtlCol="0">
            <a:spAutoFit/>
          </a:bodyPr>
          <a:lstStyle/>
          <a:p>
            <a:pPr algn="ctr"/>
            <a:r>
              <a:rPr lang="fr-FR" sz="1200" dirty="0" smtClean="0">
                <a:latin typeface="+mj-lt"/>
              </a:rPr>
              <a:t>http://exemple.com/monsite/index.php?/mapage</a:t>
            </a:r>
            <a:endParaRPr lang="fr-FR" sz="1200" dirty="0">
              <a:latin typeface="+mj-lt"/>
            </a:endParaRPr>
          </a:p>
        </p:txBody>
      </p:sp>
      <p:cxnSp>
        <p:nvCxnSpPr>
          <p:cNvPr id="38" name="Connecteur droit avec flèche 37"/>
          <p:cNvCxnSpPr>
            <a:endCxn id="4" idx="0"/>
          </p:cNvCxnSpPr>
          <p:nvPr/>
        </p:nvCxnSpPr>
        <p:spPr>
          <a:xfrm flipH="1">
            <a:off x="3635896" y="1556792"/>
            <a:ext cx="302433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04664"/>
            <a:ext cx="8568952" cy="708688"/>
          </a:xfrm>
        </p:spPr>
        <p:txBody>
          <a:bodyPr>
            <a:noAutofit/>
          </a:bodyPr>
          <a:lstStyle/>
          <a:p>
            <a:r>
              <a:rPr lang="fr-FR" sz="3000" dirty="0" smtClean="0">
                <a:latin typeface="+mj-lt"/>
              </a:rPr>
              <a:t>Concepts: Menu</a:t>
            </a:r>
            <a:endParaRPr lang="fr-FR" sz="3000" dirty="0">
              <a:latin typeface="+mj-lt"/>
            </a:endParaRPr>
          </a:p>
        </p:txBody>
      </p:sp>
      <p:pic>
        <p:nvPicPr>
          <p:cNvPr id="1026" name="Picture 2" descr="C:\Users\FauconV\Desktop\Contenant.PNG"/>
          <p:cNvPicPr>
            <a:picLocks noChangeAspect="1" noChangeArrowheads="1"/>
          </p:cNvPicPr>
          <p:nvPr/>
        </p:nvPicPr>
        <p:blipFill>
          <a:blip r:embed="rId2" cstate="print"/>
          <a:srcRect/>
          <a:stretch>
            <a:fillRect/>
          </a:stretch>
        </p:blipFill>
        <p:spPr bwMode="auto">
          <a:xfrm>
            <a:off x="1187624" y="1698923"/>
            <a:ext cx="6696118" cy="4682405"/>
          </a:xfrm>
          <a:prstGeom prst="rect">
            <a:avLst/>
          </a:prstGeom>
          <a:noFill/>
        </p:spPr>
      </p:pic>
      <p:sp>
        <p:nvSpPr>
          <p:cNvPr id="6" name="Rectangle 5"/>
          <p:cNvSpPr/>
          <p:nvPr/>
        </p:nvSpPr>
        <p:spPr>
          <a:xfrm>
            <a:off x="4139952" y="2204864"/>
            <a:ext cx="360040"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051720" y="2132856"/>
            <a:ext cx="3888432" cy="288032"/>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11560" y="2348880"/>
            <a:ext cx="79208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t>Menu</a:t>
            </a:r>
            <a:endParaRPr lang="fr-FR" dirty="0"/>
          </a:p>
        </p:txBody>
      </p:sp>
      <p:cxnSp>
        <p:nvCxnSpPr>
          <p:cNvPr id="17" name="Connecteur droit avec flèche 16"/>
          <p:cNvCxnSpPr/>
          <p:nvPr/>
        </p:nvCxnSpPr>
        <p:spPr>
          <a:xfrm flipV="1">
            <a:off x="1403648" y="2276872"/>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6660232" y="3645024"/>
            <a:ext cx="1944216"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t>Item de menu</a:t>
            </a:r>
            <a:endParaRPr lang="fr-FR" dirty="0"/>
          </a:p>
        </p:txBody>
      </p:sp>
      <p:cxnSp>
        <p:nvCxnSpPr>
          <p:cNvPr id="22" name="Connecteur droit avec flèche 21"/>
          <p:cNvCxnSpPr>
            <a:stCxn id="20" idx="1"/>
          </p:cNvCxnSpPr>
          <p:nvPr/>
        </p:nvCxnSpPr>
        <p:spPr>
          <a:xfrm flipH="1" flipV="1">
            <a:off x="4427984" y="2348880"/>
            <a:ext cx="2232248" cy="1480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704088"/>
            <a:ext cx="7859216" cy="420656"/>
          </a:xfrm>
        </p:spPr>
        <p:txBody>
          <a:bodyPr>
            <a:normAutofit fontScale="90000"/>
          </a:bodyPr>
          <a:lstStyle/>
          <a:p>
            <a:r>
              <a:rPr lang="fr-FR" sz="3000" dirty="0" smtClean="0">
                <a:latin typeface="+mj-lt"/>
              </a:rPr>
              <a:t>Concepts : </a:t>
            </a:r>
            <a:r>
              <a:rPr lang="fr-FR" sz="3000" dirty="0" smtClean="0">
                <a:latin typeface="+mj-lt"/>
              </a:rPr>
              <a:t>Menu et fil d’</a:t>
            </a:r>
            <a:r>
              <a:rPr lang="fr-FR" sz="3000" dirty="0" smtClean="0"/>
              <a:t>A</a:t>
            </a:r>
            <a:r>
              <a:rPr lang="fr-FR" sz="3000" dirty="0" smtClean="0">
                <a:latin typeface="+mj-lt"/>
              </a:rPr>
              <a:t>riane</a:t>
            </a:r>
            <a:endParaRPr lang="fr-FR" sz="3000" dirty="0">
              <a:latin typeface="+mj-lt"/>
            </a:endParaRPr>
          </a:p>
        </p:txBody>
      </p:sp>
      <p:sp>
        <p:nvSpPr>
          <p:cNvPr id="3" name="Espace réservé du contenu 2"/>
          <p:cNvSpPr>
            <a:spLocks noGrp="1"/>
          </p:cNvSpPr>
          <p:nvPr>
            <p:ph idx="1"/>
          </p:nvPr>
        </p:nvSpPr>
        <p:spPr>
          <a:xfrm>
            <a:off x="457200" y="1484784"/>
            <a:ext cx="8229600" cy="4839816"/>
          </a:xfrm>
        </p:spPr>
        <p:txBody>
          <a:bodyPr/>
          <a:lstStyle/>
          <a:p>
            <a:r>
              <a:rPr lang="fr-FR" sz="1500" dirty="0" smtClean="0">
                <a:latin typeface="+mj-lt"/>
              </a:rPr>
              <a:t>Un item de menu est un lien vers une URL (page)</a:t>
            </a:r>
          </a:p>
          <a:p>
            <a:endParaRPr lang="fr-FR" sz="1500" dirty="0" smtClean="0">
              <a:latin typeface="+mj-lt"/>
            </a:endParaRPr>
          </a:p>
          <a:p>
            <a:r>
              <a:rPr lang="fr-FR" sz="1500" dirty="0" smtClean="0">
                <a:latin typeface="+mj-lt"/>
              </a:rPr>
              <a:t>Lorsque l’on crée un menu un block permettant son affichage est créé automatiquement</a:t>
            </a:r>
          </a:p>
          <a:p>
            <a:endParaRPr lang="fr-FR" sz="1500" dirty="0" smtClean="0">
              <a:latin typeface="+mj-lt"/>
            </a:endParaRPr>
          </a:p>
          <a:p>
            <a:r>
              <a:rPr lang="fr-FR" sz="1500" dirty="0" smtClean="0">
                <a:latin typeface="+mj-lt"/>
              </a:rPr>
              <a:t>Par défaut quand on crée un nœud on crée une URL (page) de la forme : </a:t>
            </a:r>
            <a:r>
              <a:rPr lang="fr-FR" sz="1500" dirty="0" err="1" smtClean="0">
                <a:latin typeface="+mj-lt"/>
              </a:rPr>
              <a:t>node</a:t>
            </a:r>
            <a:r>
              <a:rPr lang="fr-FR" sz="1500" dirty="0" smtClean="0">
                <a:latin typeface="+mj-lt"/>
              </a:rPr>
              <a:t>/XXX. On peut créer un item de menu associer en même temps</a:t>
            </a:r>
          </a:p>
          <a:p>
            <a:endParaRPr lang="fr-FR" sz="1500" dirty="0" smtClean="0">
              <a:latin typeface="+mj-lt"/>
            </a:endParaRPr>
          </a:p>
          <a:p>
            <a:r>
              <a:rPr lang="fr-FR" sz="1500" dirty="0" smtClean="0">
                <a:latin typeface="+mj-lt"/>
              </a:rPr>
              <a:t>Par défaut quand on crée un terme on crée une URL (page) de la forme : </a:t>
            </a:r>
            <a:r>
              <a:rPr lang="fr-FR" sz="1500" dirty="0" err="1" smtClean="0">
                <a:latin typeface="+mj-lt"/>
              </a:rPr>
              <a:t>taxonomy</a:t>
            </a:r>
            <a:r>
              <a:rPr lang="fr-FR" sz="1500" dirty="0" smtClean="0">
                <a:latin typeface="+mj-lt"/>
              </a:rPr>
              <a:t> </a:t>
            </a:r>
            <a:r>
              <a:rPr lang="fr-FR" sz="1500" dirty="0" err="1" smtClean="0">
                <a:latin typeface="+mj-lt"/>
              </a:rPr>
              <a:t>term</a:t>
            </a:r>
            <a:r>
              <a:rPr lang="fr-FR" sz="1500" dirty="0" smtClean="0">
                <a:latin typeface="+mj-lt"/>
              </a:rPr>
              <a:t>/XXX qui est une vue qui affiche les nœuds associé à ce terme. On peut créer un item de menu associer en même temps</a:t>
            </a:r>
          </a:p>
          <a:p>
            <a:endParaRPr lang="fr-FR" sz="1500" dirty="0" smtClean="0">
              <a:latin typeface="+mj-lt"/>
            </a:endParaRPr>
          </a:p>
          <a:p>
            <a:r>
              <a:rPr lang="fr-FR" sz="1500" dirty="0" smtClean="0">
                <a:latin typeface="+mj-lt"/>
              </a:rPr>
              <a:t>Il existe plusieurs menu de base dans drupal :</a:t>
            </a:r>
          </a:p>
          <a:p>
            <a:pPr lvl="1"/>
            <a:r>
              <a:rPr lang="fr-FR" sz="1300" dirty="0" smtClean="0">
                <a:latin typeface="+mj-lt"/>
              </a:rPr>
              <a:t>Administration : liste les liens pour l’administration du site (barre du haut de drupal) (backoffice)</a:t>
            </a:r>
          </a:p>
          <a:p>
            <a:pPr lvl="1"/>
            <a:r>
              <a:rPr lang="fr-FR" sz="1300" dirty="0" err="1" smtClean="0">
                <a:latin typeface="+mj-lt"/>
              </a:rPr>
              <a:t>Footer</a:t>
            </a:r>
            <a:r>
              <a:rPr lang="fr-FR" sz="1300" dirty="0" smtClean="0">
                <a:latin typeface="+mj-lt"/>
              </a:rPr>
              <a:t> : menu pour le bas de page du </a:t>
            </a:r>
            <a:r>
              <a:rPr lang="fr-FR" sz="1300" dirty="0" err="1" smtClean="0">
                <a:latin typeface="+mj-lt"/>
              </a:rPr>
              <a:t>frontoffice</a:t>
            </a:r>
            <a:endParaRPr lang="fr-FR" sz="1300" dirty="0" smtClean="0">
              <a:latin typeface="+mj-lt"/>
            </a:endParaRPr>
          </a:p>
          <a:p>
            <a:pPr lvl="1"/>
            <a:r>
              <a:rPr lang="fr-FR" sz="1300" dirty="0" smtClean="0">
                <a:latin typeface="+mj-lt"/>
              </a:rPr>
              <a:t>Main navigation : menu principal du site pour le </a:t>
            </a:r>
            <a:r>
              <a:rPr lang="fr-FR" sz="1300" dirty="0" err="1" smtClean="0">
                <a:latin typeface="+mj-lt"/>
              </a:rPr>
              <a:t>frontoffice</a:t>
            </a:r>
            <a:r>
              <a:rPr lang="fr-FR" sz="1300" dirty="0" smtClean="0">
                <a:latin typeface="+mj-lt"/>
              </a:rPr>
              <a:t>. Ce menu est utilisé pour définir le fil d’</a:t>
            </a:r>
            <a:r>
              <a:rPr lang="fr-FR" sz="1300" dirty="0" err="1" smtClean="0">
                <a:latin typeface="+mj-lt"/>
              </a:rPr>
              <a:t>ariane</a:t>
            </a:r>
            <a:r>
              <a:rPr lang="fr-FR" sz="1300" dirty="0" smtClean="0">
                <a:latin typeface="+mj-lt"/>
              </a:rPr>
              <a:t> du front office</a:t>
            </a:r>
            <a:endParaRPr lang="fr-FR" sz="1300" dirty="0" smtClean="0">
              <a:latin typeface="+mj-lt"/>
            </a:endParaRPr>
          </a:p>
          <a:p>
            <a:pPr lvl="1"/>
            <a:r>
              <a:rPr lang="fr-FR" sz="1300" dirty="0" smtClean="0">
                <a:latin typeface="+mj-lt"/>
              </a:rPr>
              <a:t>Tools : jamais utilisé</a:t>
            </a:r>
          </a:p>
          <a:p>
            <a:pPr lvl="1"/>
            <a:r>
              <a:rPr lang="fr-FR" sz="1300" dirty="0" smtClean="0">
                <a:latin typeface="+mj-lt"/>
              </a:rPr>
              <a:t>User : petit menu d’accès à mon compte utilisateur et à la page d’identification</a:t>
            </a:r>
          </a:p>
          <a:p>
            <a:endParaRPr lang="fr-FR"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lnSpcReduction="10000"/>
          </a:bodyPr>
          <a:lstStyle/>
          <a:p>
            <a:pPr>
              <a:buNone/>
            </a:pPr>
            <a:r>
              <a:rPr lang="fr-FR" sz="1400" dirty="0" smtClean="0">
                <a:latin typeface="+mj-lt"/>
              </a:rPr>
              <a:t>Réalisez un site qui présente une liste de magasins qui vendent des vélos ainsi que les fiches techniques des vélos vendus. Il doit contenir les pages suivantes:</a:t>
            </a:r>
          </a:p>
          <a:p>
            <a:endParaRPr lang="fr-FR" sz="1400" dirty="0" smtClean="0">
              <a:latin typeface="+mj-lt"/>
            </a:endParaRPr>
          </a:p>
          <a:p>
            <a:pPr lvl="1"/>
            <a:r>
              <a:rPr lang="fr-FR" sz="1400" dirty="0" smtClean="0">
                <a:latin typeface="+mj-lt"/>
              </a:rPr>
              <a:t>Page d’accueil affiche un texte de présentation et les 3 dernier vélos de la marque.</a:t>
            </a:r>
          </a:p>
          <a:p>
            <a:pPr lvl="1"/>
            <a:endParaRPr lang="fr-FR" sz="1400" dirty="0" smtClean="0">
              <a:latin typeface="+mj-lt"/>
            </a:endParaRPr>
          </a:p>
          <a:p>
            <a:pPr lvl="1"/>
            <a:r>
              <a:rPr lang="fr-FR" sz="1400" dirty="0" smtClean="0">
                <a:latin typeface="+mj-lt"/>
              </a:rPr>
              <a:t>Un menu « magasin » affiche une page avec la liste de tous les magasins. Lorsque l’on click sur un magasin on arrive sur la fiche qui présente le magasin</a:t>
            </a:r>
          </a:p>
          <a:p>
            <a:pPr lvl="1"/>
            <a:endParaRPr lang="fr-FR" sz="1400" dirty="0" smtClean="0">
              <a:latin typeface="+mj-lt"/>
            </a:endParaRPr>
          </a:p>
          <a:p>
            <a:pPr lvl="1"/>
            <a:r>
              <a:rPr lang="fr-FR" sz="1400" dirty="0" smtClean="0">
                <a:latin typeface="+mj-lt"/>
              </a:rPr>
              <a:t>La fiche du magasin donne une description du magasin avec une carte de la position du magasin et l’adresse. Elle présente la liste des vélos vendu dans ce magasin. Tous les magasins ne vendent pas tous les mêmes vélo de la marque.</a:t>
            </a:r>
          </a:p>
          <a:p>
            <a:pPr lvl="1">
              <a:buNone/>
            </a:pPr>
            <a:endParaRPr lang="fr-FR" sz="1400" dirty="0" smtClean="0">
              <a:latin typeface="+mj-lt"/>
            </a:endParaRPr>
          </a:p>
          <a:p>
            <a:pPr lvl="1"/>
            <a:r>
              <a:rPr lang="fr-FR" sz="1400" dirty="0" smtClean="0">
                <a:latin typeface="+mj-lt"/>
              </a:rPr>
              <a:t>Un menu « vélo » affiche une page avec la liste de tous les vélos que l’on vend. Lorsque l’on click sur un vélo on affiche la fiche du vélo. Sur cette fiche on voit la liste des magasins qui vendent ce vélo. On peut alors cliquer sur un magasin et on affiche la fiche du magasin.</a:t>
            </a:r>
          </a:p>
          <a:p>
            <a:pPr lvl="1"/>
            <a:endParaRPr lang="fr-FR" sz="1400" dirty="0" smtClean="0">
              <a:latin typeface="+mj-lt"/>
            </a:endParaRPr>
          </a:p>
          <a:p>
            <a:pPr lvl="1"/>
            <a:r>
              <a:rPr lang="fr-FR" sz="1400" dirty="0" smtClean="0">
                <a:latin typeface="+mj-lt"/>
              </a:rPr>
              <a:t>Les vélos sont classé par catégories « VTT », « VTC », « ROUTE ». Sous le menu vélo apparait un sous menu pour chaque catégorie. Il faut pouvoir ajouter de nouvelle catégories facilement.</a:t>
            </a:r>
          </a:p>
          <a:p>
            <a:pPr lvl="1"/>
            <a:endParaRPr lang="fr-FR" sz="1400" dirty="0" smtClean="0">
              <a:latin typeface="+mj-lt"/>
            </a:endParaRPr>
          </a:p>
          <a:p>
            <a:pPr lvl="1"/>
            <a:r>
              <a:rPr lang="fr-FR" sz="1400" dirty="0" smtClean="0">
                <a:latin typeface="+mj-lt"/>
              </a:rPr>
              <a:t>Votre site doit être en anglais et en français</a:t>
            </a:r>
          </a:p>
          <a:p>
            <a:pPr lvl="1"/>
            <a:endParaRPr lang="fr-FR" sz="1400" dirty="0" smtClean="0">
              <a:latin typeface="+mj-lt"/>
            </a:endParaRPr>
          </a:p>
          <a:p>
            <a:pPr lvl="1"/>
            <a:r>
              <a:rPr lang="fr-FR" sz="1400" dirty="0" smtClean="0">
                <a:latin typeface="+mj-lt"/>
              </a:rPr>
              <a:t>Voir annexes</a:t>
            </a:r>
          </a:p>
          <a:p>
            <a:pPr lvl="1"/>
            <a:endParaRPr lang="fr-FR" dirty="0" smtClean="0">
              <a:latin typeface="+mj-lt"/>
            </a:endParaRPr>
          </a:p>
          <a:p>
            <a:pPr lvl="1"/>
            <a:endParaRPr lang="fr-FR" dirty="0" smtClean="0">
              <a:latin typeface="+mj-lt"/>
            </a:endParaRPr>
          </a:p>
          <a:p>
            <a:pPr lvl="1"/>
            <a:endParaRPr lang="fr-FR" dirty="0" smtClean="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200" dirty="0" smtClean="0"/>
              <a:t>Sécurité </a:t>
            </a:r>
            <a:r>
              <a:rPr lang="fr-FR" sz="3200" dirty="0" smtClean="0"/>
              <a:t>et performance : </a:t>
            </a:r>
            <a:r>
              <a:rPr lang="fr-FR" sz="3200" dirty="0" smtClean="0"/>
              <a:t>Login</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a:bodyPr>
          <a:lstStyle/>
          <a:p>
            <a:pPr>
              <a:buNone/>
            </a:pPr>
            <a:endParaRPr lang="fr-FR" sz="1800" dirty="0" smtClean="0">
              <a:latin typeface="+mj-lt"/>
            </a:endParaRPr>
          </a:p>
          <a:p>
            <a:r>
              <a:rPr lang="fr-FR" sz="1800" dirty="0" smtClean="0">
                <a:latin typeface="+mj-lt"/>
              </a:rPr>
              <a:t>Lors de la création d’un site (installation de drupal) drupal crée automatiquement un user qui aura l’UID 1. Cet utilisateur a tous les droits sur le site et ses droits sont inaliénable.</a:t>
            </a:r>
          </a:p>
          <a:p>
            <a:endParaRPr lang="fr-FR" sz="1800" dirty="0" smtClean="0">
              <a:latin typeface="+mj-lt"/>
            </a:endParaRPr>
          </a:p>
          <a:p>
            <a:r>
              <a:rPr lang="fr-FR" sz="1800" dirty="0" smtClean="0">
                <a:latin typeface="+mj-lt"/>
              </a:rPr>
              <a:t>Pour se loguer drupal dispose de l’url /user/login</a:t>
            </a:r>
          </a:p>
          <a:p>
            <a:endParaRPr lang="fr-FR" sz="1800" dirty="0" smtClean="0">
              <a:latin typeface="+mj-lt"/>
            </a:endParaRPr>
          </a:p>
          <a:p>
            <a:r>
              <a:rPr lang="fr-FR" sz="1800" dirty="0" smtClean="0">
                <a:latin typeface="+mj-lt"/>
              </a:rPr>
              <a:t>Pour se </a:t>
            </a:r>
            <a:r>
              <a:rPr lang="fr-FR" sz="1800" dirty="0" err="1" smtClean="0">
                <a:latin typeface="+mj-lt"/>
              </a:rPr>
              <a:t>déloguer</a:t>
            </a:r>
            <a:r>
              <a:rPr lang="fr-FR" sz="1800" dirty="0" smtClean="0">
                <a:latin typeface="+mj-lt"/>
              </a:rPr>
              <a:t> : /user/</a:t>
            </a:r>
            <a:r>
              <a:rPr lang="fr-FR" sz="1800" dirty="0" err="1" smtClean="0">
                <a:latin typeface="+mj-lt"/>
              </a:rPr>
              <a:t>logout</a:t>
            </a:r>
            <a:endParaRPr lang="fr-FR" sz="1800" dirty="0" smtClean="0">
              <a:latin typeface="+mj-lt"/>
            </a:endParaRPr>
          </a:p>
          <a:p>
            <a:endParaRPr lang="fr-FR" sz="1800" dirty="0" smtClean="0">
              <a:latin typeface="+mj-lt"/>
            </a:endParaRPr>
          </a:p>
          <a:p>
            <a:r>
              <a:rPr lang="fr-FR" sz="1800" dirty="0" smtClean="0">
                <a:latin typeface="+mj-lt"/>
              </a:rPr>
              <a:t>Il crée également un rôle </a:t>
            </a:r>
            <a:r>
              <a:rPr lang="fr-FR" sz="1800" dirty="0" err="1" smtClean="0">
                <a:latin typeface="+mj-lt"/>
              </a:rPr>
              <a:t>administrator</a:t>
            </a:r>
            <a:r>
              <a:rPr lang="fr-FR" sz="1800" dirty="0" smtClean="0">
                <a:latin typeface="+mj-lt"/>
              </a:rPr>
              <a:t> qui a tous les droits. C ’est le rôle administrateur du site qui est défini dans le menu configuration-&gt;system-&gt;basic settings.</a:t>
            </a:r>
            <a:endParaRPr lang="fr-FR" sz="1800" dirty="0" smtClean="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2000" dirty="0" smtClean="0"/>
              <a:t>Sécurité et performance : </a:t>
            </a:r>
            <a:r>
              <a:rPr lang="fr-FR" sz="2000" dirty="0" err="1" smtClean="0"/>
              <a:t>users</a:t>
            </a:r>
            <a:r>
              <a:rPr lang="fr-FR" sz="2000" dirty="0" smtClean="0"/>
              <a:t> / permissions / rôles </a:t>
            </a:r>
          </a:p>
        </p:txBody>
      </p:sp>
      <p:sp>
        <p:nvSpPr>
          <p:cNvPr id="5" name="Espace réservé du contenu 2"/>
          <p:cNvSpPr txBox="1">
            <a:spLocks/>
          </p:cNvSpPr>
          <p:nvPr/>
        </p:nvSpPr>
        <p:spPr>
          <a:xfrm>
            <a:off x="107504" y="1340768"/>
            <a:ext cx="1368152" cy="504056"/>
          </a:xfrm>
          <a:prstGeom prst="rect">
            <a:avLst/>
          </a:prstGeom>
          <a:solidFill>
            <a:schemeClr val="accent1">
              <a:lumMod val="60000"/>
              <a:lumOff val="40000"/>
            </a:schemeClr>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Modules A</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1" name="Espace réservé du contenu 2"/>
          <p:cNvSpPr txBox="1">
            <a:spLocks/>
          </p:cNvSpPr>
          <p:nvPr/>
        </p:nvSpPr>
        <p:spPr>
          <a:xfrm>
            <a:off x="2160240" y="1340768"/>
            <a:ext cx="1440160" cy="576064"/>
          </a:xfrm>
          <a:prstGeom prst="rect">
            <a:avLst/>
          </a:prstGeom>
          <a:solidFill>
            <a:schemeClr val="accent3">
              <a:lumMod val="60000"/>
              <a:lumOff val="40000"/>
            </a:schemeClr>
          </a:solidFill>
          <a:ln>
            <a:solidFill>
              <a:schemeClr val="tx1"/>
            </a:solidFill>
          </a:ln>
          <a:effectLst>
            <a:outerShdw blurRad="44450" dist="27940" dir="5400000" algn="ctr">
              <a:srgbClr val="000000">
                <a:alpha val="32000"/>
              </a:srgbClr>
            </a:outerShdw>
          </a:effectLst>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Permissions</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25" name="Connecteur droit avec flèche 24"/>
          <p:cNvCxnSpPr>
            <a:stCxn id="5" idx="3"/>
            <a:endCxn id="11" idx="1"/>
          </p:cNvCxnSpPr>
          <p:nvPr/>
        </p:nvCxnSpPr>
        <p:spPr>
          <a:xfrm>
            <a:off x="1475656" y="1592796"/>
            <a:ext cx="684584" cy="360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Espace réservé du contenu 2"/>
          <p:cNvSpPr txBox="1">
            <a:spLocks/>
          </p:cNvSpPr>
          <p:nvPr/>
        </p:nvSpPr>
        <p:spPr>
          <a:xfrm>
            <a:off x="107504" y="2420888"/>
            <a:ext cx="1368152" cy="504056"/>
          </a:xfrm>
          <a:prstGeom prst="rect">
            <a:avLst/>
          </a:prstGeom>
          <a:solidFill>
            <a:schemeClr val="accent1">
              <a:lumMod val="60000"/>
              <a:lumOff val="40000"/>
            </a:schemeClr>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Modules B</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24" name="Espace réservé du contenu 2"/>
          <p:cNvSpPr txBox="1">
            <a:spLocks/>
          </p:cNvSpPr>
          <p:nvPr/>
        </p:nvSpPr>
        <p:spPr>
          <a:xfrm>
            <a:off x="107504" y="3429000"/>
            <a:ext cx="1368152" cy="504056"/>
          </a:xfrm>
          <a:prstGeom prst="rect">
            <a:avLst/>
          </a:prstGeom>
          <a:solidFill>
            <a:schemeClr val="accent1">
              <a:lumMod val="60000"/>
              <a:lumOff val="40000"/>
            </a:schemeClr>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Modules C</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34" name="Espace réservé du contenu 2"/>
          <p:cNvSpPr txBox="1">
            <a:spLocks/>
          </p:cNvSpPr>
          <p:nvPr/>
        </p:nvSpPr>
        <p:spPr>
          <a:xfrm>
            <a:off x="2088232" y="2420888"/>
            <a:ext cx="1440160" cy="576064"/>
          </a:xfrm>
          <a:prstGeom prst="rect">
            <a:avLst/>
          </a:prstGeom>
          <a:solidFill>
            <a:schemeClr val="accent3">
              <a:lumMod val="60000"/>
              <a:lumOff val="40000"/>
            </a:schemeClr>
          </a:solidFill>
          <a:ln>
            <a:solidFill>
              <a:schemeClr val="tx1"/>
            </a:solidFill>
          </a:ln>
          <a:effectLst>
            <a:outerShdw blurRad="44450" dist="27940" dir="5400000" algn="ctr">
              <a:srgbClr val="000000">
                <a:alpha val="32000"/>
              </a:srgbClr>
            </a:outerShdw>
          </a:effectLst>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Permissions</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35" name="Espace réservé du contenu 2"/>
          <p:cNvSpPr txBox="1">
            <a:spLocks/>
          </p:cNvSpPr>
          <p:nvPr/>
        </p:nvSpPr>
        <p:spPr>
          <a:xfrm>
            <a:off x="2016224" y="3429000"/>
            <a:ext cx="1584176" cy="576064"/>
          </a:xfrm>
          <a:prstGeom prst="rect">
            <a:avLst/>
          </a:prstGeom>
          <a:solidFill>
            <a:schemeClr val="accent3">
              <a:lumMod val="60000"/>
              <a:lumOff val="40000"/>
            </a:schemeClr>
          </a:solidFill>
          <a:ln>
            <a:solidFill>
              <a:schemeClr val="tx1"/>
            </a:solidFill>
          </a:ln>
          <a:effectLst>
            <a:outerShdw blurRad="44450" dist="27940" dir="5400000" algn="ctr">
              <a:srgbClr val="000000">
                <a:alpha val="32000"/>
              </a:srgbClr>
            </a:outerShdw>
          </a:effectLst>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Permissions</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36" name="Connecteur droit avec flèche 35"/>
          <p:cNvCxnSpPr>
            <a:stCxn id="23" idx="3"/>
            <a:endCxn id="34" idx="1"/>
          </p:cNvCxnSpPr>
          <p:nvPr/>
        </p:nvCxnSpPr>
        <p:spPr>
          <a:xfrm>
            <a:off x="1475656" y="2672916"/>
            <a:ext cx="612576" cy="360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24" idx="3"/>
            <a:endCxn id="35" idx="1"/>
          </p:cNvCxnSpPr>
          <p:nvPr/>
        </p:nvCxnSpPr>
        <p:spPr>
          <a:xfrm>
            <a:off x="1475656" y="3681028"/>
            <a:ext cx="540568" cy="360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Espace réservé du contenu 2"/>
          <p:cNvSpPr txBox="1">
            <a:spLocks/>
          </p:cNvSpPr>
          <p:nvPr/>
        </p:nvSpPr>
        <p:spPr>
          <a:xfrm>
            <a:off x="7560840" y="1844824"/>
            <a:ext cx="1368152" cy="504056"/>
          </a:xfrm>
          <a:prstGeom prst="rect">
            <a:avLst/>
          </a:prstGeom>
          <a:solidFill>
            <a:schemeClr val="bg2">
              <a:lumMod val="65000"/>
            </a:schemeClr>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User A</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49" name="Espace réservé du contenu 2"/>
          <p:cNvSpPr txBox="1">
            <a:spLocks/>
          </p:cNvSpPr>
          <p:nvPr/>
        </p:nvSpPr>
        <p:spPr>
          <a:xfrm>
            <a:off x="7704856" y="3284984"/>
            <a:ext cx="1080120" cy="504056"/>
          </a:xfrm>
          <a:prstGeom prst="rect">
            <a:avLst/>
          </a:prstGeom>
          <a:solidFill>
            <a:schemeClr val="bg2">
              <a:lumMod val="65000"/>
            </a:schemeClr>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lang="fr-FR" sz="2000" dirty="0" smtClean="0">
                <a:latin typeface="+mj-lt"/>
              </a:rPr>
              <a:t>User B</a:t>
            </a:r>
            <a:endParaRPr kumimoji="0" lang="fr-FR" sz="20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51" name="Espace réservé du contenu 2"/>
          <p:cNvSpPr txBox="1">
            <a:spLocks/>
          </p:cNvSpPr>
          <p:nvPr/>
        </p:nvSpPr>
        <p:spPr>
          <a:xfrm>
            <a:off x="4752528" y="1412776"/>
            <a:ext cx="1944216" cy="504056"/>
          </a:xfrm>
          <a:prstGeom prst="rect">
            <a:avLst/>
          </a:prstGeom>
          <a:solidFill>
            <a:srgbClr val="92D050"/>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administrateur</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66" name="Espace réservé du contenu 2"/>
          <p:cNvSpPr txBox="1">
            <a:spLocks/>
          </p:cNvSpPr>
          <p:nvPr/>
        </p:nvSpPr>
        <p:spPr>
          <a:xfrm>
            <a:off x="4824536" y="3284984"/>
            <a:ext cx="1944216" cy="504056"/>
          </a:xfrm>
          <a:prstGeom prst="rect">
            <a:avLst/>
          </a:prstGeom>
          <a:solidFill>
            <a:srgbClr val="92D050"/>
          </a:solidFill>
          <a:ln>
            <a:solidFill>
              <a:schemeClr val="tx1"/>
            </a:solidFill>
          </a:ln>
          <a:effectLst>
            <a:outerShdw blurRad="44450" dist="27940" dir="5400000" algn="ctr">
              <a:srgbClr val="000000">
                <a:alpha val="32000"/>
              </a:srgbClr>
            </a:outerShdw>
          </a:effectLst>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rédacteur</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68" name="Connecteur droit avec flèche 67"/>
          <p:cNvCxnSpPr>
            <a:stCxn id="48" idx="1"/>
            <a:endCxn id="51" idx="3"/>
          </p:cNvCxnSpPr>
          <p:nvPr/>
        </p:nvCxnSpPr>
        <p:spPr>
          <a:xfrm flipH="1" flipV="1">
            <a:off x="6696744" y="1664804"/>
            <a:ext cx="864096"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48" idx="1"/>
            <a:endCxn id="66" idx="3"/>
          </p:cNvCxnSpPr>
          <p:nvPr/>
        </p:nvCxnSpPr>
        <p:spPr>
          <a:xfrm flipH="1">
            <a:off x="6768752" y="2096852"/>
            <a:ext cx="792088" cy="144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49" idx="1"/>
            <a:endCxn id="66" idx="3"/>
          </p:cNvCxnSpPr>
          <p:nvPr/>
        </p:nvCxnSpPr>
        <p:spPr>
          <a:xfrm flipH="1">
            <a:off x="6768752" y="3537012"/>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a:stCxn id="51" idx="1"/>
            <a:endCxn id="11" idx="3"/>
          </p:cNvCxnSpPr>
          <p:nvPr/>
        </p:nvCxnSpPr>
        <p:spPr>
          <a:xfrm flipH="1" flipV="1">
            <a:off x="3600400" y="1628800"/>
            <a:ext cx="1152128" cy="360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51" idx="1"/>
            <a:endCxn id="34" idx="3"/>
          </p:cNvCxnSpPr>
          <p:nvPr/>
        </p:nvCxnSpPr>
        <p:spPr>
          <a:xfrm flipH="1">
            <a:off x="3528392" y="1664804"/>
            <a:ext cx="1224136" cy="1044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a:stCxn id="51" idx="1"/>
            <a:endCxn id="35" idx="3"/>
          </p:cNvCxnSpPr>
          <p:nvPr/>
        </p:nvCxnSpPr>
        <p:spPr>
          <a:xfrm flipH="1">
            <a:off x="3600400" y="1664804"/>
            <a:ext cx="1152128" cy="20522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a:stCxn id="66" idx="1"/>
            <a:endCxn id="35" idx="3"/>
          </p:cNvCxnSpPr>
          <p:nvPr/>
        </p:nvCxnSpPr>
        <p:spPr>
          <a:xfrm flipH="1">
            <a:off x="3600400" y="3537012"/>
            <a:ext cx="1224136" cy="180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323528" y="4077072"/>
            <a:ext cx="8640960" cy="2769989"/>
          </a:xfrm>
          <a:prstGeom prst="rect">
            <a:avLst/>
          </a:prstGeom>
          <a:noFill/>
        </p:spPr>
        <p:txBody>
          <a:bodyPr wrap="square" rtlCol="0">
            <a:spAutoFit/>
          </a:bodyPr>
          <a:lstStyle/>
          <a:p>
            <a:pPr indent="179388">
              <a:buFont typeface="Arial" pitchFamily="34" charset="0"/>
              <a:buChar char="•"/>
            </a:pPr>
            <a:r>
              <a:rPr lang="fr-FR" sz="1200" dirty="0" smtClean="0">
                <a:latin typeface="+mj-lt"/>
              </a:rPr>
              <a:t>Chaque module défini ses permissions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Une permission est une simple chaine de caractère.</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Chaque utilisateur drupal appartient à un ou des rôles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Chaque rôle à une ou plusieurs permissions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Pour qu’un utilisateur puisse activé « l’action » d’un module liée à une permission, l’utilisateur doit avoir cette chaine de caractère dans au moins un de ses rôles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Il existe 2 rôles par défaut : </a:t>
            </a:r>
          </a:p>
          <a:p>
            <a:pPr lvl="1" indent="179388">
              <a:buFont typeface="Arial" pitchFamily="34" charset="0"/>
              <a:buChar char="•"/>
            </a:pPr>
            <a:r>
              <a:rPr lang="fr-FR" sz="1200" dirty="0" smtClean="0">
                <a:latin typeface="+mj-lt"/>
              </a:rPr>
              <a:t>« </a:t>
            </a:r>
            <a:r>
              <a:rPr lang="fr-FR" sz="1200" dirty="0" err="1" smtClean="0">
                <a:latin typeface="+mj-lt"/>
              </a:rPr>
              <a:t>anonymous</a:t>
            </a:r>
            <a:r>
              <a:rPr lang="fr-FR" sz="1200" dirty="0" smtClean="0">
                <a:latin typeface="+mj-lt"/>
              </a:rPr>
              <a:t> user » (les internautes)</a:t>
            </a:r>
          </a:p>
          <a:p>
            <a:pPr lvl="1" indent="179388">
              <a:buFont typeface="Arial" pitchFamily="34" charset="0"/>
              <a:buChar char="•"/>
            </a:pPr>
            <a:r>
              <a:rPr lang="fr-FR" sz="1200" dirty="0" smtClean="0">
                <a:latin typeface="+mj-lt"/>
              </a:rPr>
              <a:t>« </a:t>
            </a:r>
            <a:r>
              <a:rPr lang="fr-FR" sz="1200" dirty="0" err="1" smtClean="0">
                <a:latin typeface="+mj-lt"/>
              </a:rPr>
              <a:t>authenticated</a:t>
            </a:r>
            <a:r>
              <a:rPr lang="fr-FR" sz="1200" dirty="0" smtClean="0">
                <a:latin typeface="+mj-lt"/>
              </a:rPr>
              <a:t> user » les utilisateurs authentifié qui on en général un rôle supplémentaire</a:t>
            </a:r>
            <a:endParaRPr lang="fr-FR" sz="1200"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704088"/>
            <a:ext cx="7859216" cy="420656"/>
          </a:xfrm>
        </p:spPr>
        <p:txBody>
          <a:bodyPr>
            <a:normAutofit fontScale="90000"/>
          </a:bodyPr>
          <a:lstStyle/>
          <a:p>
            <a:r>
              <a:rPr lang="fr-FR" sz="3200" dirty="0" smtClean="0">
                <a:latin typeface="+mj-lt"/>
              </a:rPr>
              <a:t>Sécurité et performance :</a:t>
            </a:r>
            <a:r>
              <a:rPr lang="fr-FR" sz="3000" dirty="0" smtClean="0">
                <a:latin typeface="+mj-lt"/>
              </a:rPr>
              <a:t> Révision et workflow</a:t>
            </a:r>
            <a:endParaRPr lang="fr-FR" sz="3000" dirty="0">
              <a:latin typeface="+mj-lt"/>
            </a:endParaRPr>
          </a:p>
        </p:txBody>
      </p:sp>
      <p:sp>
        <p:nvSpPr>
          <p:cNvPr id="3" name="Espace réservé du contenu 2"/>
          <p:cNvSpPr>
            <a:spLocks noGrp="1"/>
          </p:cNvSpPr>
          <p:nvPr>
            <p:ph idx="1"/>
          </p:nvPr>
        </p:nvSpPr>
        <p:spPr>
          <a:xfrm>
            <a:off x="457200" y="1484784"/>
            <a:ext cx="8229600" cy="4839816"/>
          </a:xfrm>
        </p:spPr>
        <p:txBody>
          <a:bodyPr/>
          <a:lstStyle/>
          <a:p>
            <a:r>
              <a:rPr lang="fr-FR" sz="1500" dirty="0" smtClean="0">
                <a:latin typeface="+mj-lt"/>
              </a:rPr>
              <a:t>Lorsque l’on vient modifier un </a:t>
            </a:r>
            <a:r>
              <a:rPr lang="fr-FR" sz="1500" dirty="0" err="1" smtClean="0">
                <a:latin typeface="+mj-lt"/>
              </a:rPr>
              <a:t>node</a:t>
            </a:r>
            <a:r>
              <a:rPr lang="fr-FR" sz="1500" dirty="0" smtClean="0">
                <a:latin typeface="+mj-lt"/>
              </a:rPr>
              <a:t> existant on peut choisir ou non de créer une nouvelle révision (version) pour ce </a:t>
            </a:r>
            <a:r>
              <a:rPr lang="fr-FR" sz="1500" dirty="0" err="1" smtClean="0">
                <a:latin typeface="+mj-lt"/>
              </a:rPr>
              <a:t>node</a:t>
            </a:r>
            <a:r>
              <a:rPr lang="fr-FR" sz="1500" dirty="0" smtClean="0">
                <a:latin typeface="+mj-lt"/>
              </a:rPr>
              <a:t>.</a:t>
            </a:r>
          </a:p>
          <a:p>
            <a:endParaRPr lang="fr-FR" sz="1500" dirty="0" smtClean="0">
              <a:latin typeface="+mj-lt"/>
            </a:endParaRPr>
          </a:p>
          <a:p>
            <a:r>
              <a:rPr lang="fr-FR" sz="1500" dirty="0" smtClean="0">
                <a:latin typeface="+mj-lt"/>
              </a:rPr>
              <a:t>On peut imposer la création d’une révision à chaque modification, ou l’interdire</a:t>
            </a:r>
          </a:p>
          <a:p>
            <a:endParaRPr lang="fr-FR" sz="1500" dirty="0" smtClean="0">
              <a:latin typeface="+mj-lt"/>
            </a:endParaRPr>
          </a:p>
          <a:p>
            <a:r>
              <a:rPr lang="fr-FR" sz="1500" dirty="0" smtClean="0">
                <a:latin typeface="+mj-lt"/>
              </a:rPr>
              <a:t>Créer une nouvelle révision permet de conserver l’ancienne version du </a:t>
            </a:r>
            <a:r>
              <a:rPr lang="fr-FR" sz="1500" dirty="0" err="1" smtClean="0">
                <a:latin typeface="+mj-lt"/>
              </a:rPr>
              <a:t>node</a:t>
            </a:r>
            <a:r>
              <a:rPr lang="fr-FR" sz="1500" dirty="0" smtClean="0">
                <a:latin typeface="+mj-lt"/>
              </a:rPr>
              <a:t> avant modification pour pouvoir revenir en arrière en cas d’erreur</a:t>
            </a:r>
          </a:p>
          <a:p>
            <a:endParaRPr lang="fr-FR" sz="1500" dirty="0" smtClean="0">
              <a:latin typeface="+mj-lt"/>
            </a:endParaRPr>
          </a:p>
          <a:p>
            <a:r>
              <a:rPr lang="fr-FR" sz="1500" dirty="0" smtClean="0">
                <a:latin typeface="+mj-lt"/>
              </a:rPr>
              <a:t>Il est possible de lier un </a:t>
            </a:r>
            <a:r>
              <a:rPr lang="fr-FR" sz="1500" dirty="0" err="1" smtClean="0">
                <a:latin typeface="+mj-lt"/>
              </a:rPr>
              <a:t>worflow</a:t>
            </a:r>
            <a:r>
              <a:rPr lang="fr-FR" sz="1500" dirty="0" smtClean="0">
                <a:latin typeface="+mj-lt"/>
              </a:rPr>
              <a:t> de validation à ce système </a:t>
            </a:r>
            <a:r>
              <a:rPr lang="fr-FR" sz="1500" dirty="0" smtClean="0">
                <a:latin typeface="+mj-lt"/>
              </a:rPr>
              <a:t>grâce </a:t>
            </a:r>
            <a:r>
              <a:rPr lang="fr-FR" sz="1500" dirty="0" smtClean="0">
                <a:latin typeface="+mj-lt"/>
              </a:rPr>
              <a:t>au module </a:t>
            </a:r>
            <a:r>
              <a:rPr lang="fr-FR" sz="1500" dirty="0" smtClean="0">
                <a:latin typeface="+mj-lt"/>
              </a:rPr>
              <a:t>« content </a:t>
            </a:r>
            <a:r>
              <a:rPr lang="fr-FR" sz="1500" dirty="0" err="1" smtClean="0">
                <a:latin typeface="+mj-lt"/>
              </a:rPr>
              <a:t>moderation</a:t>
            </a:r>
            <a:r>
              <a:rPr lang="fr-FR" sz="1500" dirty="0" smtClean="0">
                <a:latin typeface="+mj-lt"/>
              </a:rPr>
              <a:t> » </a:t>
            </a:r>
            <a:r>
              <a:rPr lang="fr-FR" sz="1500" dirty="0" smtClean="0">
                <a:latin typeface="+mj-lt"/>
              </a:rPr>
              <a:t>de drupal.</a:t>
            </a:r>
          </a:p>
          <a:p>
            <a:endParaRPr lang="fr-FR" sz="1500" dirty="0" smtClean="0">
              <a:latin typeface="+mj-lt"/>
            </a:endParaRPr>
          </a:p>
          <a:p>
            <a:r>
              <a:rPr lang="fr-FR" sz="1500" dirty="0" smtClean="0">
                <a:latin typeface="+mj-lt"/>
              </a:rPr>
              <a:t>On peut par exemple permettre a un rôle « rédacteur » de créer un nœud mais pas de le publier. Un autre rôle « modérateur » pourra lui publier le contenu. Pendant ce temps le « rédacteur » pourra créer une nouvelle version du même contenu.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04664"/>
            <a:ext cx="8229600" cy="504056"/>
          </a:xfrm>
        </p:spPr>
        <p:txBody>
          <a:bodyPr>
            <a:noAutofit/>
          </a:bodyPr>
          <a:lstStyle/>
          <a:p>
            <a:r>
              <a:rPr lang="fr-FR" sz="2000" dirty="0" smtClean="0">
                <a:latin typeface="+mj-lt"/>
              </a:rPr>
              <a:t>Sécurité et performance : Types de données, La configuration et le manager</a:t>
            </a:r>
            <a:endParaRPr lang="fr-FR" sz="2000" dirty="0">
              <a:latin typeface="+mj-lt"/>
            </a:endParaRPr>
          </a:p>
        </p:txBody>
      </p:sp>
      <p:sp>
        <p:nvSpPr>
          <p:cNvPr id="3" name="Espace réservé du contenu 2"/>
          <p:cNvSpPr>
            <a:spLocks noGrp="1"/>
          </p:cNvSpPr>
          <p:nvPr>
            <p:ph idx="1"/>
          </p:nvPr>
        </p:nvSpPr>
        <p:spPr>
          <a:xfrm>
            <a:off x="395536" y="4149080"/>
            <a:ext cx="3672408" cy="432048"/>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r>
              <a:rPr lang="fr-FR" sz="1900" dirty="0" smtClean="0">
                <a:latin typeface="+mj-lt"/>
              </a:rPr>
              <a:t>Application PHP</a:t>
            </a:r>
          </a:p>
        </p:txBody>
      </p:sp>
      <p:sp>
        <p:nvSpPr>
          <p:cNvPr id="4" name="Espace réservé du contenu 2"/>
          <p:cNvSpPr txBox="1">
            <a:spLocks/>
          </p:cNvSpPr>
          <p:nvPr/>
        </p:nvSpPr>
        <p:spPr>
          <a:xfrm>
            <a:off x="395536" y="4653136"/>
            <a:ext cx="3672408" cy="360040"/>
          </a:xfrm>
          <a:prstGeom prst="rect">
            <a:avLst/>
          </a:prstGeom>
          <a:solidFill>
            <a:schemeClr val="bg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CGI / PHP</a:t>
            </a:r>
          </a:p>
        </p:txBody>
      </p:sp>
      <p:sp>
        <p:nvSpPr>
          <p:cNvPr id="5" name="Espace réservé du contenu 2"/>
          <p:cNvSpPr txBox="1">
            <a:spLocks/>
          </p:cNvSpPr>
          <p:nvPr/>
        </p:nvSpPr>
        <p:spPr>
          <a:xfrm>
            <a:off x="395536" y="5589240"/>
            <a:ext cx="8208912" cy="432048"/>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Système </a:t>
            </a:r>
          </a:p>
        </p:txBody>
      </p:sp>
      <p:sp>
        <p:nvSpPr>
          <p:cNvPr id="6" name="Espace réservé du contenu 2"/>
          <p:cNvSpPr txBox="1">
            <a:spLocks/>
          </p:cNvSpPr>
          <p:nvPr/>
        </p:nvSpPr>
        <p:spPr>
          <a:xfrm>
            <a:off x="395536" y="5085184"/>
            <a:ext cx="3672408" cy="43204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Démon</a:t>
            </a:r>
            <a:r>
              <a:rPr kumimoji="0" lang="fr-FR" sz="1900" b="0" i="0" u="none" strike="noStrike" kern="1200" cap="none" spc="0" normalizeH="0" noProof="0" dirty="0" smtClean="0">
                <a:ln>
                  <a:noFill/>
                </a:ln>
                <a:solidFill>
                  <a:schemeClr val="tx1"/>
                </a:solidFill>
                <a:effectLst/>
                <a:uLnTx/>
                <a:uFillTx/>
                <a:latin typeface="+mj-lt"/>
                <a:ea typeface="+mn-ea"/>
                <a:cs typeface="+mn-cs"/>
              </a:rPr>
              <a:t> / serveur web (apache)</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7" name="Espace réservé du contenu 2"/>
          <p:cNvSpPr txBox="1">
            <a:spLocks/>
          </p:cNvSpPr>
          <p:nvPr/>
        </p:nvSpPr>
        <p:spPr>
          <a:xfrm>
            <a:off x="395536" y="6093296"/>
            <a:ext cx="8208912" cy="432048"/>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Réseau</a:t>
            </a:r>
          </a:p>
        </p:txBody>
      </p:sp>
      <p:sp>
        <p:nvSpPr>
          <p:cNvPr id="8" name="Espace réservé du contenu 2"/>
          <p:cNvSpPr txBox="1">
            <a:spLocks/>
          </p:cNvSpPr>
          <p:nvPr/>
        </p:nvSpPr>
        <p:spPr>
          <a:xfrm>
            <a:off x="4932040" y="5085184"/>
            <a:ext cx="3672408" cy="43204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Démon /</a:t>
            </a:r>
            <a:r>
              <a:rPr kumimoji="0" lang="fr-FR" sz="1900" b="0" i="0" u="none" strike="noStrike" kern="1200" cap="none" spc="0" normalizeH="0" noProof="0" dirty="0" smtClean="0">
                <a:ln>
                  <a:noFill/>
                </a:ln>
                <a:solidFill>
                  <a:schemeClr val="tx1"/>
                </a:solidFill>
                <a:effectLst/>
                <a:uLnTx/>
                <a:uFillTx/>
                <a:latin typeface="+mj-lt"/>
                <a:ea typeface="+mn-ea"/>
                <a:cs typeface="+mn-cs"/>
              </a:rPr>
              <a:t> base de données</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9" name="Nuage 8"/>
          <p:cNvSpPr/>
          <p:nvPr/>
        </p:nvSpPr>
        <p:spPr>
          <a:xfrm>
            <a:off x="3563888" y="1484784"/>
            <a:ext cx="1152128" cy="5040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Internet</a:t>
            </a:r>
            <a:endParaRPr lang="fr-FR" sz="1200" dirty="0">
              <a:solidFill>
                <a:schemeClr val="tx1"/>
              </a:solidFill>
              <a:latin typeface="+mj-lt"/>
            </a:endParaRPr>
          </a:p>
        </p:txBody>
      </p:sp>
      <p:cxnSp>
        <p:nvCxnSpPr>
          <p:cNvPr id="11" name="Connecteur droit avec flèche 10"/>
          <p:cNvCxnSpPr>
            <a:stCxn id="3" idx="0"/>
            <a:endCxn id="9" idx="1"/>
          </p:cNvCxnSpPr>
          <p:nvPr/>
        </p:nvCxnSpPr>
        <p:spPr>
          <a:xfrm flipV="1">
            <a:off x="2231740" y="1988303"/>
            <a:ext cx="1908212" cy="2160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0"/>
          </p:cNvCxnSpPr>
          <p:nvPr/>
        </p:nvCxnSpPr>
        <p:spPr>
          <a:xfrm flipH="1" flipV="1">
            <a:off x="4067944" y="4365104"/>
            <a:ext cx="27003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704088"/>
            <a:ext cx="7787208" cy="492664"/>
          </a:xfrm>
        </p:spPr>
        <p:txBody>
          <a:bodyPr>
            <a:normAutofit fontScale="90000"/>
          </a:bodyPr>
          <a:lstStyle/>
          <a:p>
            <a:pPr lvl="1" algn="l" rtl="0">
              <a:spcBef>
                <a:spcPct val="0"/>
              </a:spcBef>
            </a:pPr>
            <a:r>
              <a:rPr lang="fr-FR" dirty="0" smtClean="0">
                <a:latin typeface="+mj-lt"/>
              </a:rPr>
              <a:t>Sécurité et performance : Types d’information, La configuration et le manager</a:t>
            </a:r>
            <a:br>
              <a:rPr lang="fr-FR" dirty="0" smtClean="0">
                <a:latin typeface="+mj-lt"/>
              </a:rPr>
            </a:br>
            <a:endParaRPr lang="en-US" dirty="0">
              <a:latin typeface="+mj-lt"/>
            </a:endParaRPr>
          </a:p>
        </p:txBody>
      </p:sp>
      <p:sp>
        <p:nvSpPr>
          <p:cNvPr id="3" name="Espace réservé du contenu 2"/>
          <p:cNvSpPr>
            <a:spLocks noGrp="1"/>
          </p:cNvSpPr>
          <p:nvPr>
            <p:ph idx="1"/>
          </p:nvPr>
        </p:nvSpPr>
        <p:spPr>
          <a:xfrm>
            <a:off x="457200" y="1412776"/>
            <a:ext cx="8229600" cy="4911824"/>
          </a:xfrm>
        </p:spPr>
        <p:txBody>
          <a:bodyPr>
            <a:normAutofit fontScale="62500" lnSpcReduction="20000"/>
          </a:bodyPr>
          <a:lstStyle/>
          <a:p>
            <a:r>
              <a:rPr lang="en-US" dirty="0" smtClean="0">
                <a:latin typeface="+mj-lt"/>
              </a:rPr>
              <a:t>Les types </a:t>
            </a:r>
            <a:r>
              <a:rPr lang="en-US" dirty="0" err="1" smtClean="0">
                <a:latin typeface="+mj-lt"/>
              </a:rPr>
              <a:t>d’information</a:t>
            </a:r>
            <a:r>
              <a:rPr lang="en-US" dirty="0" smtClean="0">
                <a:latin typeface="+mj-lt"/>
              </a:rPr>
              <a:t>:</a:t>
            </a:r>
          </a:p>
          <a:p>
            <a:pPr lvl="1"/>
            <a:r>
              <a:rPr lang="en-US" b="1" dirty="0" smtClean="0">
                <a:latin typeface="+mj-lt"/>
              </a:rPr>
              <a:t>Content</a:t>
            </a:r>
            <a:r>
              <a:rPr lang="en-US" dirty="0" smtClean="0">
                <a:latin typeface="+mj-lt"/>
              </a:rPr>
              <a:t> : information a </a:t>
            </a:r>
            <a:r>
              <a:rPr lang="en-US" dirty="0" err="1" smtClean="0">
                <a:latin typeface="+mj-lt"/>
              </a:rPr>
              <a:t>afficher</a:t>
            </a:r>
            <a:r>
              <a:rPr lang="en-US" dirty="0" smtClean="0">
                <a:latin typeface="+mj-lt"/>
              </a:rPr>
              <a:t> à </a:t>
            </a:r>
            <a:r>
              <a:rPr lang="en-US" dirty="0" err="1" smtClean="0">
                <a:latin typeface="+mj-lt"/>
              </a:rPr>
              <a:t>l’utilisateur</a:t>
            </a:r>
            <a:r>
              <a:rPr lang="en-US" dirty="0" smtClean="0">
                <a:latin typeface="+mj-lt"/>
              </a:rPr>
              <a:t>. Certain module </a:t>
            </a:r>
            <a:r>
              <a:rPr lang="en-US" dirty="0" err="1" smtClean="0">
                <a:latin typeface="+mj-lt"/>
              </a:rPr>
              <a:t>permette</a:t>
            </a:r>
            <a:r>
              <a:rPr lang="en-US" dirty="0" smtClean="0">
                <a:latin typeface="+mj-lt"/>
              </a:rPr>
              <a:t> </a:t>
            </a:r>
            <a:r>
              <a:rPr lang="en-US" dirty="0" err="1" smtClean="0">
                <a:latin typeface="+mj-lt"/>
              </a:rPr>
              <a:t>l’exportation</a:t>
            </a:r>
            <a:r>
              <a:rPr lang="en-US" dirty="0" smtClean="0">
                <a:latin typeface="+mj-lt"/>
              </a:rPr>
              <a:t> et </a:t>
            </a:r>
            <a:r>
              <a:rPr lang="en-US" dirty="0" err="1" smtClean="0">
                <a:latin typeface="+mj-lt"/>
              </a:rPr>
              <a:t>l’importation</a:t>
            </a:r>
            <a:r>
              <a:rPr lang="en-US" dirty="0" smtClean="0">
                <a:latin typeface="+mj-lt"/>
              </a:rPr>
              <a:t> de </a:t>
            </a:r>
            <a:r>
              <a:rPr lang="en-US" dirty="0" err="1" smtClean="0">
                <a:latin typeface="+mj-lt"/>
              </a:rPr>
              <a:t>ces</a:t>
            </a:r>
            <a:r>
              <a:rPr lang="en-US" dirty="0" smtClean="0">
                <a:latin typeface="+mj-lt"/>
              </a:rPr>
              <a:t> </a:t>
            </a:r>
            <a:r>
              <a:rPr lang="en-US" dirty="0" err="1" smtClean="0">
                <a:latin typeface="+mj-lt"/>
              </a:rPr>
              <a:t>données</a:t>
            </a:r>
            <a:r>
              <a:rPr lang="en-US" dirty="0" smtClean="0">
                <a:latin typeface="+mj-lt"/>
              </a:rPr>
              <a:t> via un UUID.</a:t>
            </a:r>
          </a:p>
          <a:p>
            <a:pPr lvl="1"/>
            <a:endParaRPr lang="en-US" dirty="0" smtClean="0">
              <a:latin typeface="+mj-lt"/>
            </a:endParaRPr>
          </a:p>
          <a:p>
            <a:pPr lvl="1"/>
            <a:r>
              <a:rPr lang="en-US" b="1" dirty="0" smtClean="0">
                <a:latin typeface="+mj-lt"/>
              </a:rPr>
              <a:t>Session</a:t>
            </a:r>
            <a:r>
              <a:rPr lang="en-US" dirty="0" smtClean="0">
                <a:latin typeface="+mj-lt"/>
              </a:rPr>
              <a:t> : information (cookie) </a:t>
            </a:r>
            <a:r>
              <a:rPr lang="en-US" dirty="0" err="1" smtClean="0">
                <a:latin typeface="+mj-lt"/>
              </a:rPr>
              <a:t>sur</a:t>
            </a:r>
            <a:r>
              <a:rPr lang="en-US" dirty="0" smtClean="0">
                <a:latin typeface="+mj-lt"/>
              </a:rPr>
              <a:t> </a:t>
            </a:r>
            <a:r>
              <a:rPr lang="en-US" dirty="0" err="1" smtClean="0">
                <a:latin typeface="+mj-lt"/>
              </a:rPr>
              <a:t>l’utilisateur</a:t>
            </a:r>
            <a:r>
              <a:rPr lang="en-US" dirty="0" smtClean="0">
                <a:latin typeface="+mj-lt"/>
              </a:rPr>
              <a:t> courant, </a:t>
            </a:r>
            <a:r>
              <a:rPr lang="en-US" dirty="0" err="1" smtClean="0">
                <a:latin typeface="+mj-lt"/>
              </a:rPr>
              <a:t>préférence</a:t>
            </a:r>
            <a:r>
              <a:rPr lang="en-US" dirty="0" smtClean="0">
                <a:latin typeface="+mj-lt"/>
              </a:rPr>
              <a:t> de </a:t>
            </a:r>
            <a:r>
              <a:rPr lang="en-US" dirty="0" err="1" smtClean="0">
                <a:latin typeface="+mj-lt"/>
              </a:rPr>
              <a:t>filtre</a:t>
            </a:r>
            <a:r>
              <a:rPr lang="en-US" dirty="0" smtClean="0">
                <a:latin typeface="+mj-lt"/>
              </a:rPr>
              <a:t>... =&gt; </a:t>
            </a:r>
            <a:r>
              <a:rPr lang="en-US" dirty="0" err="1" smtClean="0">
                <a:latin typeface="+mj-lt"/>
              </a:rPr>
              <a:t>donnée</a:t>
            </a:r>
            <a:r>
              <a:rPr lang="en-US" dirty="0" smtClean="0">
                <a:latin typeface="+mj-lt"/>
              </a:rPr>
              <a:t> volatile personnel</a:t>
            </a:r>
          </a:p>
          <a:p>
            <a:pPr lvl="1"/>
            <a:endParaRPr lang="en-US" dirty="0" smtClean="0">
              <a:latin typeface="+mj-lt"/>
            </a:endParaRPr>
          </a:p>
          <a:p>
            <a:pPr lvl="1"/>
            <a:r>
              <a:rPr lang="en-US" b="1" dirty="0" smtClean="0">
                <a:latin typeface="+mj-lt"/>
              </a:rPr>
              <a:t>State</a:t>
            </a:r>
            <a:r>
              <a:rPr lang="en-US" dirty="0" smtClean="0">
                <a:latin typeface="+mj-lt"/>
              </a:rPr>
              <a:t> : Information volatile </a:t>
            </a:r>
            <a:r>
              <a:rPr lang="en-US" dirty="0" err="1" smtClean="0">
                <a:latin typeface="+mj-lt"/>
              </a:rPr>
              <a:t>changeante</a:t>
            </a:r>
            <a:r>
              <a:rPr lang="en-US" dirty="0" smtClean="0">
                <a:latin typeface="+mj-lt"/>
              </a:rPr>
              <a:t>, </a:t>
            </a:r>
            <a:r>
              <a:rPr lang="en-US" dirty="0" err="1" smtClean="0">
                <a:latin typeface="+mj-lt"/>
              </a:rPr>
              <a:t>spécifique</a:t>
            </a:r>
            <a:r>
              <a:rPr lang="en-US" dirty="0" smtClean="0">
                <a:latin typeface="+mj-lt"/>
              </a:rPr>
              <a:t> à un site. </a:t>
            </a:r>
            <a:r>
              <a:rPr lang="en-US" dirty="0" err="1" smtClean="0">
                <a:latin typeface="+mj-lt"/>
              </a:rPr>
              <a:t>Exemple</a:t>
            </a:r>
            <a:r>
              <a:rPr lang="en-US" dirty="0" smtClean="0">
                <a:latin typeface="+mj-lt"/>
              </a:rPr>
              <a:t> : </a:t>
            </a:r>
            <a:r>
              <a:rPr lang="en-US" dirty="0" err="1" smtClean="0">
                <a:latin typeface="+mj-lt"/>
              </a:rPr>
              <a:t>quand</a:t>
            </a:r>
            <a:r>
              <a:rPr lang="en-US" dirty="0" smtClean="0">
                <a:latin typeface="+mj-lt"/>
              </a:rPr>
              <a:t> le </a:t>
            </a:r>
            <a:r>
              <a:rPr lang="en-US" dirty="0" err="1" smtClean="0">
                <a:latin typeface="+mj-lt"/>
              </a:rPr>
              <a:t>cron</a:t>
            </a:r>
            <a:r>
              <a:rPr lang="en-US" dirty="0" smtClean="0">
                <a:latin typeface="+mj-lt"/>
              </a:rPr>
              <a:t> a </a:t>
            </a:r>
            <a:r>
              <a:rPr lang="en-US" dirty="0" err="1" smtClean="0">
                <a:latin typeface="+mj-lt"/>
              </a:rPr>
              <a:t>tourné</a:t>
            </a:r>
            <a:r>
              <a:rPr lang="en-US" dirty="0" smtClean="0">
                <a:latin typeface="+mj-lt"/>
              </a:rPr>
              <a:t> la </a:t>
            </a:r>
            <a:r>
              <a:rPr lang="en-US" dirty="0" err="1" smtClean="0">
                <a:latin typeface="+mj-lt"/>
              </a:rPr>
              <a:t>dernière</a:t>
            </a:r>
            <a:r>
              <a:rPr lang="en-US" dirty="0" smtClean="0">
                <a:latin typeface="+mj-lt"/>
              </a:rPr>
              <a:t> </a:t>
            </a:r>
            <a:r>
              <a:rPr lang="en-US" dirty="0" err="1" smtClean="0">
                <a:latin typeface="+mj-lt"/>
              </a:rPr>
              <a:t>fois</a:t>
            </a:r>
            <a:endParaRPr lang="en-US" dirty="0" smtClean="0">
              <a:latin typeface="+mj-lt"/>
            </a:endParaRPr>
          </a:p>
          <a:p>
            <a:pPr lvl="1"/>
            <a:endParaRPr lang="en-US" dirty="0" smtClean="0">
              <a:latin typeface="+mj-lt"/>
            </a:endParaRPr>
          </a:p>
          <a:p>
            <a:pPr lvl="1"/>
            <a:r>
              <a:rPr lang="en-US" b="1" dirty="0" smtClean="0">
                <a:latin typeface="+mj-lt"/>
              </a:rPr>
              <a:t>Configuration</a:t>
            </a:r>
            <a:r>
              <a:rPr lang="en-US" dirty="0" smtClean="0">
                <a:latin typeface="+mj-lt"/>
              </a:rPr>
              <a:t> : Information qui </a:t>
            </a:r>
            <a:r>
              <a:rPr lang="en-US" dirty="0" err="1" smtClean="0">
                <a:latin typeface="+mj-lt"/>
              </a:rPr>
              <a:t>caractérise</a:t>
            </a:r>
            <a:r>
              <a:rPr lang="en-US" dirty="0" smtClean="0">
                <a:latin typeface="+mj-lt"/>
              </a:rPr>
              <a:t> le site. Elle change </a:t>
            </a:r>
            <a:r>
              <a:rPr lang="en-US" dirty="0" err="1" smtClean="0">
                <a:latin typeface="+mj-lt"/>
              </a:rPr>
              <a:t>peu</a:t>
            </a:r>
            <a:r>
              <a:rPr lang="en-US" dirty="0" smtClean="0">
                <a:latin typeface="+mj-lt"/>
              </a:rPr>
              <a:t>. </a:t>
            </a:r>
            <a:r>
              <a:rPr lang="en-US" dirty="0" err="1" smtClean="0">
                <a:latin typeface="+mj-lt"/>
              </a:rPr>
              <a:t>Exemple</a:t>
            </a:r>
            <a:r>
              <a:rPr lang="en-US" dirty="0" smtClean="0">
                <a:latin typeface="+mj-lt"/>
              </a:rPr>
              <a:t> : nom du site. </a:t>
            </a:r>
            <a:r>
              <a:rPr lang="en-US" dirty="0" err="1" smtClean="0">
                <a:latin typeface="+mj-lt"/>
              </a:rPr>
              <a:t>Ces</a:t>
            </a:r>
            <a:r>
              <a:rPr lang="en-US" dirty="0" smtClean="0">
                <a:latin typeface="+mj-lt"/>
              </a:rPr>
              <a:t> </a:t>
            </a:r>
            <a:r>
              <a:rPr lang="en-US" dirty="0" err="1" smtClean="0">
                <a:latin typeface="+mj-lt"/>
              </a:rPr>
              <a:t>données</a:t>
            </a:r>
            <a:r>
              <a:rPr lang="en-US" dirty="0" smtClean="0">
                <a:latin typeface="+mj-lt"/>
              </a:rPr>
              <a:t> </a:t>
            </a:r>
            <a:r>
              <a:rPr lang="en-US" dirty="0" err="1" smtClean="0">
                <a:latin typeface="+mj-lt"/>
              </a:rPr>
              <a:t>peuvent</a:t>
            </a:r>
            <a:r>
              <a:rPr lang="en-US" dirty="0" smtClean="0">
                <a:latin typeface="+mj-lt"/>
              </a:rPr>
              <a:t> </a:t>
            </a:r>
            <a:r>
              <a:rPr lang="en-US" dirty="0" err="1" smtClean="0">
                <a:latin typeface="+mj-lt"/>
              </a:rPr>
              <a:t>être</a:t>
            </a:r>
            <a:r>
              <a:rPr lang="en-US" dirty="0" smtClean="0">
                <a:latin typeface="+mj-lt"/>
              </a:rPr>
              <a:t> </a:t>
            </a:r>
            <a:r>
              <a:rPr lang="en-US" dirty="0" err="1" smtClean="0">
                <a:latin typeface="+mj-lt"/>
              </a:rPr>
              <a:t>importé</a:t>
            </a:r>
            <a:r>
              <a:rPr lang="en-US" dirty="0" smtClean="0">
                <a:latin typeface="+mj-lt"/>
              </a:rPr>
              <a:t> et exporter grace au </a:t>
            </a:r>
            <a:r>
              <a:rPr lang="en-US" dirty="0" err="1" smtClean="0">
                <a:latin typeface="+mj-lt"/>
              </a:rPr>
              <a:t>manageur</a:t>
            </a:r>
            <a:r>
              <a:rPr lang="en-US" dirty="0" smtClean="0">
                <a:latin typeface="+mj-lt"/>
              </a:rPr>
              <a:t> de configuration. </a:t>
            </a:r>
            <a:r>
              <a:rPr lang="en-US" dirty="0" err="1" smtClean="0">
                <a:latin typeface="+mj-lt"/>
              </a:rPr>
              <a:t>Chaque</a:t>
            </a:r>
            <a:r>
              <a:rPr lang="en-US" dirty="0" smtClean="0">
                <a:latin typeface="+mj-lt"/>
              </a:rPr>
              <a:t> module qui </a:t>
            </a:r>
            <a:r>
              <a:rPr lang="en-US" dirty="0" err="1" smtClean="0">
                <a:latin typeface="+mj-lt"/>
              </a:rPr>
              <a:t>veut</a:t>
            </a:r>
            <a:r>
              <a:rPr lang="en-US" dirty="0" smtClean="0">
                <a:latin typeface="+mj-lt"/>
              </a:rPr>
              <a:t> </a:t>
            </a:r>
            <a:r>
              <a:rPr lang="en-US" dirty="0" err="1" smtClean="0">
                <a:latin typeface="+mj-lt"/>
              </a:rPr>
              <a:t>stocké</a:t>
            </a:r>
            <a:r>
              <a:rPr lang="en-US" dirty="0" smtClean="0">
                <a:latin typeface="+mj-lt"/>
              </a:rPr>
              <a:t> de </a:t>
            </a:r>
            <a:r>
              <a:rPr lang="en-US" dirty="0" err="1" smtClean="0">
                <a:latin typeface="+mj-lt"/>
              </a:rPr>
              <a:t>l’information</a:t>
            </a:r>
            <a:r>
              <a:rPr lang="en-US" dirty="0" smtClean="0">
                <a:latin typeface="+mj-lt"/>
              </a:rPr>
              <a:t> de configuration </a:t>
            </a:r>
            <a:r>
              <a:rPr lang="en-US" dirty="0" err="1" smtClean="0">
                <a:latin typeface="+mj-lt"/>
              </a:rPr>
              <a:t>doit</a:t>
            </a:r>
            <a:r>
              <a:rPr lang="en-US" dirty="0" smtClean="0">
                <a:latin typeface="+mj-lt"/>
              </a:rPr>
              <a:t> faire </a:t>
            </a:r>
            <a:r>
              <a:rPr lang="en-US" dirty="0" err="1" smtClean="0">
                <a:latin typeface="+mj-lt"/>
              </a:rPr>
              <a:t>appel</a:t>
            </a:r>
            <a:r>
              <a:rPr lang="en-US" dirty="0" smtClean="0">
                <a:latin typeface="+mj-lt"/>
              </a:rPr>
              <a:t> à son API.</a:t>
            </a:r>
          </a:p>
          <a:p>
            <a:pPr lvl="1"/>
            <a:endParaRPr lang="en-US" dirty="0" smtClean="0">
              <a:latin typeface="+mj-lt"/>
            </a:endParaRPr>
          </a:p>
          <a:p>
            <a:pPr lvl="1"/>
            <a:r>
              <a:rPr lang="en-US" b="1" dirty="0" smtClean="0">
                <a:latin typeface="+mj-lt"/>
              </a:rPr>
              <a:t>Cache</a:t>
            </a:r>
            <a:r>
              <a:rPr lang="en-US" dirty="0" smtClean="0">
                <a:latin typeface="+mj-lt"/>
              </a:rPr>
              <a:t> : information </a:t>
            </a:r>
            <a:r>
              <a:rPr lang="en-US" dirty="0" err="1" smtClean="0">
                <a:latin typeface="+mj-lt"/>
              </a:rPr>
              <a:t>agrégé</a:t>
            </a:r>
            <a:r>
              <a:rPr lang="en-US" dirty="0" smtClean="0">
                <a:latin typeface="+mj-lt"/>
              </a:rPr>
              <a:t>, </a:t>
            </a:r>
            <a:r>
              <a:rPr lang="en-US" dirty="0" err="1" smtClean="0">
                <a:latin typeface="+mj-lt"/>
              </a:rPr>
              <a:t>stoké</a:t>
            </a:r>
            <a:r>
              <a:rPr lang="en-US" dirty="0" smtClean="0">
                <a:latin typeface="+mj-lt"/>
              </a:rPr>
              <a:t> </a:t>
            </a:r>
            <a:r>
              <a:rPr lang="en-US" dirty="0" err="1" smtClean="0">
                <a:latin typeface="+mj-lt"/>
              </a:rPr>
              <a:t>uniquement</a:t>
            </a:r>
            <a:r>
              <a:rPr lang="en-US" dirty="0" smtClean="0">
                <a:latin typeface="+mj-lt"/>
              </a:rPr>
              <a:t> pour </a:t>
            </a:r>
            <a:r>
              <a:rPr lang="en-US" dirty="0" err="1" smtClean="0">
                <a:latin typeface="+mj-lt"/>
              </a:rPr>
              <a:t>accéléré</a:t>
            </a:r>
            <a:r>
              <a:rPr lang="en-US" dirty="0" smtClean="0">
                <a:latin typeface="+mj-lt"/>
              </a:rPr>
              <a:t> le </a:t>
            </a:r>
            <a:r>
              <a:rPr lang="en-US" dirty="0" err="1" smtClean="0">
                <a:latin typeface="+mj-lt"/>
              </a:rPr>
              <a:t>processus</a:t>
            </a:r>
            <a:r>
              <a:rPr lang="en-US" dirty="0" smtClean="0">
                <a:latin typeface="+mj-lt"/>
              </a:rPr>
              <a:t> </a:t>
            </a:r>
            <a:r>
              <a:rPr lang="en-US" dirty="0" err="1" smtClean="0">
                <a:latin typeface="+mj-lt"/>
              </a:rPr>
              <a:t>d’affichage</a:t>
            </a:r>
            <a:r>
              <a:rPr lang="en-US" dirty="0" smtClean="0">
                <a:latin typeface="+mj-lt"/>
              </a:rPr>
              <a:t>.</a:t>
            </a:r>
          </a:p>
          <a:p>
            <a:pPr lvl="1"/>
            <a:endParaRPr lang="en-US" dirty="0" smtClean="0">
              <a:latin typeface="+mj-lt"/>
            </a:endParaRPr>
          </a:p>
          <a:p>
            <a:pPr lvl="1"/>
            <a:endParaRPr lang="en-US" dirty="0" smtClean="0">
              <a:latin typeface="+mj-lt"/>
            </a:endParaRPr>
          </a:p>
          <a:p>
            <a:r>
              <a:rPr lang="en-US" dirty="0" smtClean="0">
                <a:latin typeface="+mj-lt"/>
              </a:rPr>
              <a:t>Import – export de site : </a:t>
            </a:r>
          </a:p>
          <a:p>
            <a:pPr lvl="1"/>
            <a:r>
              <a:rPr lang="en-US" dirty="0" err="1" smtClean="0">
                <a:latin typeface="+mj-lt"/>
              </a:rPr>
              <a:t>Lors</a:t>
            </a:r>
            <a:r>
              <a:rPr lang="en-US" dirty="0" smtClean="0">
                <a:latin typeface="+mj-lt"/>
              </a:rPr>
              <a:t> de la </a:t>
            </a:r>
            <a:r>
              <a:rPr lang="en-US" dirty="0" err="1" smtClean="0">
                <a:latin typeface="+mj-lt"/>
              </a:rPr>
              <a:t>mise</a:t>
            </a:r>
            <a:r>
              <a:rPr lang="en-US" dirty="0" smtClean="0">
                <a:latin typeface="+mj-lt"/>
              </a:rPr>
              <a:t> en staging </a:t>
            </a:r>
            <a:r>
              <a:rPr lang="en-US" dirty="0" err="1" smtClean="0">
                <a:latin typeface="+mj-lt"/>
              </a:rPr>
              <a:t>ou</a:t>
            </a:r>
            <a:r>
              <a:rPr lang="en-US" dirty="0" smtClean="0">
                <a:latin typeface="+mj-lt"/>
              </a:rPr>
              <a:t> en production d’un site le </a:t>
            </a:r>
            <a:r>
              <a:rPr lang="en-US" dirty="0" err="1" smtClean="0">
                <a:latin typeface="+mj-lt"/>
              </a:rPr>
              <a:t>principe</a:t>
            </a:r>
            <a:r>
              <a:rPr lang="en-US" dirty="0" smtClean="0">
                <a:latin typeface="+mj-lt"/>
              </a:rPr>
              <a:t> </a:t>
            </a:r>
            <a:r>
              <a:rPr lang="en-US" dirty="0" err="1" smtClean="0">
                <a:latin typeface="+mj-lt"/>
              </a:rPr>
              <a:t>est</a:t>
            </a:r>
            <a:r>
              <a:rPr lang="en-US" dirty="0" smtClean="0">
                <a:latin typeface="+mj-lt"/>
              </a:rPr>
              <a:t> de </a:t>
            </a:r>
            <a:r>
              <a:rPr lang="en-US" dirty="0" err="1" smtClean="0">
                <a:latin typeface="+mj-lt"/>
              </a:rPr>
              <a:t>gérer</a:t>
            </a:r>
            <a:r>
              <a:rPr lang="en-US" dirty="0" smtClean="0">
                <a:latin typeface="+mj-lt"/>
              </a:rPr>
              <a:t> </a:t>
            </a:r>
            <a:r>
              <a:rPr lang="en-US" dirty="0" err="1" smtClean="0">
                <a:latin typeface="+mj-lt"/>
              </a:rPr>
              <a:t>l’import</a:t>
            </a:r>
            <a:r>
              <a:rPr lang="en-US" dirty="0" smtClean="0">
                <a:latin typeface="+mj-lt"/>
              </a:rPr>
              <a:t>-export du </a:t>
            </a:r>
            <a:r>
              <a:rPr lang="en-US" dirty="0" err="1" smtClean="0">
                <a:latin typeface="+mj-lt"/>
              </a:rPr>
              <a:t>contenu</a:t>
            </a:r>
            <a:r>
              <a:rPr lang="en-US" dirty="0" smtClean="0">
                <a:latin typeface="+mj-lt"/>
              </a:rPr>
              <a:t> et de la configuration. </a:t>
            </a:r>
            <a:r>
              <a:rPr lang="en-US" dirty="0" err="1" smtClean="0">
                <a:latin typeface="+mj-lt"/>
              </a:rPr>
              <a:t>Ces</a:t>
            </a:r>
            <a:r>
              <a:rPr lang="en-US" dirty="0" smtClean="0">
                <a:latin typeface="+mj-lt"/>
              </a:rPr>
              <a:t> 2 </a:t>
            </a:r>
            <a:r>
              <a:rPr lang="en-US" dirty="0" err="1" smtClean="0">
                <a:latin typeface="+mj-lt"/>
              </a:rPr>
              <a:t>éléments</a:t>
            </a:r>
            <a:r>
              <a:rPr lang="en-US" dirty="0" smtClean="0">
                <a:latin typeface="+mj-lt"/>
              </a:rPr>
              <a:t> </a:t>
            </a:r>
            <a:r>
              <a:rPr lang="en-US" dirty="0" err="1" smtClean="0">
                <a:latin typeface="+mj-lt"/>
              </a:rPr>
              <a:t>suffisent</a:t>
            </a:r>
            <a:r>
              <a:rPr lang="en-US" dirty="0" smtClean="0">
                <a:latin typeface="+mj-lt"/>
              </a:rPr>
              <a:t> </a:t>
            </a:r>
            <a:r>
              <a:rPr lang="en-US" dirty="0" smtClean="0">
                <a:latin typeface="+mj-lt"/>
              </a:rPr>
              <a:t>à </a:t>
            </a:r>
            <a:r>
              <a:rPr lang="en-US" dirty="0" err="1" smtClean="0">
                <a:latin typeface="+mj-lt"/>
              </a:rPr>
              <a:t>reconstruire</a:t>
            </a:r>
            <a:r>
              <a:rPr lang="en-US" dirty="0" smtClean="0">
                <a:latin typeface="+mj-lt"/>
              </a:rPr>
              <a:t> le site.</a:t>
            </a:r>
            <a:endParaRPr lang="en-US"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188640"/>
            <a:ext cx="8229600" cy="924712"/>
          </a:xfrm>
        </p:spPr>
        <p:txBody>
          <a:bodyPr>
            <a:noAutofit/>
          </a:bodyPr>
          <a:lstStyle/>
          <a:p>
            <a:r>
              <a:rPr lang="fr-FR" sz="3200" dirty="0" smtClean="0">
                <a:latin typeface="+mj-lt"/>
              </a:rPr>
              <a:t>Sécurité et performance : le </a:t>
            </a:r>
            <a:r>
              <a:rPr lang="fr-FR" sz="3200" dirty="0" err="1" smtClean="0">
                <a:latin typeface="+mj-lt"/>
              </a:rPr>
              <a:t>cron</a:t>
            </a:r>
            <a:endParaRPr lang="fr-FR" sz="3000" dirty="0">
              <a:latin typeface="+mj-lt"/>
            </a:endParaRPr>
          </a:p>
        </p:txBody>
      </p:sp>
      <p:sp>
        <p:nvSpPr>
          <p:cNvPr id="3" name="Espace réservé du contenu 2"/>
          <p:cNvSpPr>
            <a:spLocks noGrp="1"/>
          </p:cNvSpPr>
          <p:nvPr>
            <p:ph idx="1"/>
          </p:nvPr>
        </p:nvSpPr>
        <p:spPr>
          <a:xfrm>
            <a:off x="457200" y="1628800"/>
            <a:ext cx="8229600" cy="5112568"/>
          </a:xfrm>
        </p:spPr>
        <p:txBody>
          <a:bodyPr>
            <a:normAutofit/>
          </a:bodyPr>
          <a:lstStyle/>
          <a:p>
            <a:r>
              <a:rPr lang="fr-FR" dirty="0" smtClean="0">
                <a:latin typeface="+mj-lt"/>
              </a:rPr>
              <a:t>Drupal a besoin d’exécuter régulièrement des tâches de maintenance. Pour cela il existe 2 méthodes :</a:t>
            </a:r>
          </a:p>
          <a:p>
            <a:endParaRPr lang="fr-FR" dirty="0" smtClean="0">
              <a:latin typeface="+mj-lt"/>
            </a:endParaRPr>
          </a:p>
          <a:p>
            <a:pPr lvl="1"/>
            <a:r>
              <a:rPr lang="fr-FR" dirty="0" smtClean="0">
                <a:latin typeface="+mj-lt"/>
              </a:rPr>
              <a:t>Le </a:t>
            </a:r>
            <a:r>
              <a:rPr lang="fr-FR" dirty="0" err="1" smtClean="0">
                <a:latin typeface="+mj-lt"/>
              </a:rPr>
              <a:t>poor</a:t>
            </a:r>
            <a:r>
              <a:rPr lang="fr-FR" dirty="0" smtClean="0">
                <a:latin typeface="+mj-lt"/>
              </a:rPr>
              <a:t> man </a:t>
            </a:r>
            <a:r>
              <a:rPr lang="fr-FR" dirty="0" err="1" smtClean="0">
                <a:latin typeface="+mj-lt"/>
              </a:rPr>
              <a:t>cron</a:t>
            </a:r>
            <a:r>
              <a:rPr lang="fr-FR" dirty="0" smtClean="0">
                <a:latin typeface="+mj-lt"/>
              </a:rPr>
              <a:t> : lors de l’affichage d’une page un petit temps est accordé à drupal pour </a:t>
            </a:r>
            <a:r>
              <a:rPr lang="fr-FR" dirty="0" err="1" smtClean="0">
                <a:latin typeface="+mj-lt"/>
              </a:rPr>
              <a:t>executer</a:t>
            </a:r>
            <a:r>
              <a:rPr lang="fr-FR" dirty="0" smtClean="0">
                <a:latin typeface="+mj-lt"/>
              </a:rPr>
              <a:t> ses tâches de maintenance.</a:t>
            </a:r>
          </a:p>
          <a:p>
            <a:pPr lvl="1"/>
            <a:endParaRPr lang="fr-FR" dirty="0" smtClean="0">
              <a:latin typeface="+mj-lt"/>
            </a:endParaRPr>
          </a:p>
          <a:p>
            <a:pPr lvl="1"/>
            <a:r>
              <a:rPr lang="fr-FR" dirty="0" smtClean="0">
                <a:latin typeface="+mj-lt"/>
              </a:rPr>
              <a:t>Le </a:t>
            </a:r>
            <a:r>
              <a:rPr lang="fr-FR" dirty="0" err="1" smtClean="0">
                <a:latin typeface="+mj-lt"/>
              </a:rPr>
              <a:t>cron</a:t>
            </a:r>
            <a:r>
              <a:rPr lang="fr-FR" dirty="0" smtClean="0">
                <a:latin typeface="+mj-lt"/>
              </a:rPr>
              <a:t> du serveur : utiliser le </a:t>
            </a:r>
            <a:r>
              <a:rPr lang="fr-FR" dirty="0" err="1" smtClean="0">
                <a:latin typeface="+mj-lt"/>
              </a:rPr>
              <a:t>cron</a:t>
            </a:r>
            <a:r>
              <a:rPr lang="fr-FR" dirty="0" smtClean="0">
                <a:latin typeface="+mj-lt"/>
              </a:rPr>
              <a:t> de l’OS pour appeler régulièrement une URL particulière contenant le </a:t>
            </a:r>
            <a:r>
              <a:rPr lang="fr-FR" dirty="0" err="1" smtClean="0">
                <a:latin typeface="+mj-lt"/>
              </a:rPr>
              <a:t>salt</a:t>
            </a:r>
            <a:r>
              <a:rPr lang="fr-FR" dirty="0" smtClean="0">
                <a:latin typeface="+mj-lt"/>
              </a:rPr>
              <a:t> du site, ou exécuter un script de drupal, ou lancer une commande « drush </a:t>
            </a:r>
            <a:r>
              <a:rPr lang="fr-FR" dirty="0" err="1" smtClean="0">
                <a:latin typeface="+mj-lt"/>
              </a:rPr>
              <a:t>cr</a:t>
            </a:r>
            <a:r>
              <a:rPr lang="fr-FR" dirty="0" smtClean="0">
                <a:latin typeface="+mj-lt"/>
              </a:rPr>
              <a:t> ».</a:t>
            </a:r>
            <a:endParaRPr lang="fr-FR"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404664"/>
            <a:ext cx="8244408" cy="708688"/>
          </a:xfrm>
        </p:spPr>
        <p:txBody>
          <a:bodyPr>
            <a:noAutofit/>
          </a:bodyPr>
          <a:lstStyle/>
          <a:p>
            <a:r>
              <a:rPr lang="fr-FR" sz="3000" dirty="0" smtClean="0"/>
              <a:t>Introduction : Les CMS  et Framework PHP</a:t>
            </a:r>
            <a:endParaRPr lang="fr-FR" sz="3000" dirty="0"/>
          </a:p>
        </p:txBody>
      </p:sp>
      <p:sp>
        <p:nvSpPr>
          <p:cNvPr id="3" name="Espace réservé du contenu 2"/>
          <p:cNvSpPr>
            <a:spLocks noGrp="1"/>
          </p:cNvSpPr>
          <p:nvPr>
            <p:ph idx="1"/>
          </p:nvPr>
        </p:nvSpPr>
        <p:spPr>
          <a:xfrm>
            <a:off x="179512" y="1628800"/>
            <a:ext cx="4104456" cy="4968552"/>
          </a:xfrm>
          <a:solidFill>
            <a:schemeClr val="accent2">
              <a:lumMod val="20000"/>
              <a:lumOff val="8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a:normAutofit/>
          </a:bodyPr>
          <a:lstStyle/>
          <a:p>
            <a:r>
              <a:rPr lang="fr-FR" dirty="0" smtClean="0">
                <a:latin typeface="+mj-lt"/>
              </a:rPr>
              <a:t>Framework</a:t>
            </a:r>
          </a:p>
          <a:p>
            <a:endParaRPr lang="fr-FR" dirty="0" smtClean="0">
              <a:latin typeface="+mj-lt"/>
            </a:endParaRPr>
          </a:p>
          <a:p>
            <a:pPr lvl="1"/>
            <a:r>
              <a:rPr lang="fr-FR" sz="1800" dirty="0" smtClean="0">
                <a:latin typeface="+mj-lt"/>
              </a:rPr>
              <a:t>Zend </a:t>
            </a:r>
            <a:r>
              <a:rPr lang="fr-FR" sz="1800" dirty="0" err="1" smtClean="0">
                <a:latin typeface="+mj-lt"/>
              </a:rPr>
              <a:t>framework</a:t>
            </a:r>
            <a:endParaRPr lang="fr-FR" sz="1800" dirty="0" smtClean="0">
              <a:latin typeface="+mj-lt"/>
            </a:endParaRPr>
          </a:p>
          <a:p>
            <a:pPr lvl="1"/>
            <a:endParaRPr lang="fr-FR" sz="1800" dirty="0" smtClean="0">
              <a:latin typeface="+mj-lt"/>
            </a:endParaRPr>
          </a:p>
          <a:p>
            <a:pPr lvl="1"/>
            <a:r>
              <a:rPr lang="fr-FR" sz="1800" dirty="0" smtClean="0">
                <a:latin typeface="+mj-lt"/>
              </a:rPr>
              <a:t>PEAR</a:t>
            </a:r>
          </a:p>
          <a:p>
            <a:pPr lvl="1"/>
            <a:endParaRPr lang="fr-FR" sz="1800" dirty="0" smtClean="0">
              <a:latin typeface="+mj-lt"/>
            </a:endParaRPr>
          </a:p>
          <a:p>
            <a:pPr lvl="1"/>
            <a:r>
              <a:rPr lang="fr-FR" sz="1800" dirty="0" err="1" smtClean="0">
                <a:latin typeface="+mj-lt"/>
              </a:rPr>
              <a:t>Laravel</a:t>
            </a:r>
            <a:endParaRPr lang="fr-FR" sz="1800" dirty="0" smtClean="0">
              <a:latin typeface="+mj-lt"/>
            </a:endParaRPr>
          </a:p>
          <a:p>
            <a:pPr lvl="1"/>
            <a:endParaRPr lang="fr-FR" sz="1800" dirty="0" smtClean="0">
              <a:latin typeface="+mj-lt"/>
            </a:endParaRPr>
          </a:p>
          <a:p>
            <a:pPr lvl="1"/>
            <a:r>
              <a:rPr lang="fr-FR" sz="1800" dirty="0" smtClean="0">
                <a:latin typeface="+mj-lt"/>
              </a:rPr>
              <a:t>Symfony 2</a:t>
            </a:r>
          </a:p>
          <a:p>
            <a:pPr lvl="1"/>
            <a:endParaRPr lang="fr-FR" sz="1800" dirty="0" smtClean="0">
              <a:latin typeface="+mj-lt"/>
            </a:endParaRPr>
          </a:p>
          <a:p>
            <a:pPr lvl="1"/>
            <a:r>
              <a:rPr lang="fr-FR" sz="1800" dirty="0" err="1" smtClean="0">
                <a:latin typeface="+mj-lt"/>
              </a:rPr>
              <a:t>cakePHP</a:t>
            </a:r>
            <a:endParaRPr lang="fr-FR" sz="1800" dirty="0" smtClean="0">
              <a:latin typeface="+mj-lt"/>
            </a:endParaRPr>
          </a:p>
          <a:p>
            <a:endParaRPr lang="fr-FR" dirty="0" smtClean="0">
              <a:latin typeface="+mj-lt"/>
            </a:endParaRPr>
          </a:p>
        </p:txBody>
      </p:sp>
      <p:sp>
        <p:nvSpPr>
          <p:cNvPr id="4" name="Espace réservé du contenu 2"/>
          <p:cNvSpPr txBox="1">
            <a:spLocks/>
          </p:cNvSpPr>
          <p:nvPr/>
        </p:nvSpPr>
        <p:spPr>
          <a:xfrm>
            <a:off x="4572000" y="1628800"/>
            <a:ext cx="4392488" cy="4968552"/>
          </a:xfrm>
          <a:prstGeom prst="rect">
            <a:avLst/>
          </a:prstGeom>
          <a:solidFill>
            <a:schemeClr val="bg1">
              <a:lumMod val="60000"/>
              <a:lumOff val="40000"/>
            </a:schemeClr>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0" i="0" u="none" strike="noStrike" kern="1200" cap="none" spc="0" normalizeH="0" baseline="0" noProof="0" dirty="0" smtClean="0">
                <a:ln>
                  <a:noFill/>
                </a:ln>
                <a:solidFill>
                  <a:schemeClr val="tx1"/>
                </a:solidFill>
                <a:effectLst/>
                <a:uLnTx/>
                <a:uFillTx/>
                <a:latin typeface="+mj-lt"/>
                <a:ea typeface="+mn-ea"/>
                <a:cs typeface="+mn-cs"/>
              </a:rPr>
              <a:t>CMS</a:t>
            </a:r>
            <a:endParaRPr lang="fr-FR" sz="2600" dirty="0" smtClean="0">
              <a:latin typeface="+mj-lt"/>
            </a:endParaRP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err="1" smtClean="0">
                <a:ln>
                  <a:noFill/>
                </a:ln>
                <a:solidFill>
                  <a:schemeClr val="tx1"/>
                </a:solidFill>
                <a:effectLst/>
                <a:uLnTx/>
                <a:uFillTx/>
                <a:latin typeface="+mj-lt"/>
                <a:ea typeface="+mn-ea"/>
                <a:cs typeface="+mn-cs"/>
              </a:rPr>
              <a:t>Wordpress</a:t>
            </a: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a:p>
            <a:pPr marL="731520" lvl="1" indent="-274320">
              <a:spcBef>
                <a:spcPct val="20000"/>
              </a:spcBef>
              <a:buClr>
                <a:schemeClr val="accent3"/>
              </a:buClr>
              <a:buSzPct val="95000"/>
              <a:buFont typeface="Wingdings 2"/>
              <a:buChar char=""/>
            </a:pPr>
            <a:r>
              <a:rPr lang="fr-FR" sz="1500" dirty="0" smtClean="0">
                <a:latin typeface="+mj-lt"/>
              </a:rPr>
              <a:t>Joomla</a:t>
            </a: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smtClean="0">
                <a:ln>
                  <a:noFill/>
                </a:ln>
                <a:solidFill>
                  <a:schemeClr val="tx1"/>
                </a:solidFill>
                <a:effectLst/>
                <a:uLnTx/>
                <a:uFillTx/>
                <a:latin typeface="+mj-lt"/>
                <a:ea typeface="+mn-ea"/>
                <a:cs typeface="+mn-cs"/>
              </a:rPr>
              <a:t>Drupal</a:t>
            </a:r>
          </a:p>
          <a:p>
            <a:pPr marL="731520" lvl="1" indent="-274320">
              <a:spcBef>
                <a:spcPct val="20000"/>
              </a:spcBef>
              <a:buClr>
                <a:schemeClr val="accent3"/>
              </a:buClr>
              <a:buSzPct val="95000"/>
              <a:buFont typeface="Wingdings 2"/>
              <a:buChar char=""/>
            </a:pPr>
            <a:r>
              <a:rPr lang="fr-FR" sz="1500" dirty="0" smtClean="0">
                <a:latin typeface="+mj-lt"/>
              </a:rPr>
              <a:t>Typo3</a:t>
            </a: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smtClean="0">
                <a:ln>
                  <a:noFill/>
                </a:ln>
                <a:solidFill>
                  <a:schemeClr val="tx1"/>
                </a:solidFill>
                <a:effectLst/>
                <a:uLnTx/>
                <a:uFillTx/>
                <a:latin typeface="+mj-lt"/>
                <a:ea typeface="+mn-ea"/>
                <a:cs typeface="+mn-cs"/>
              </a:rPr>
              <a:t>SPIP</a:t>
            </a:r>
          </a:p>
          <a:p>
            <a:pPr marL="731520" lvl="1" indent="-274320">
              <a:spcBef>
                <a:spcPct val="20000"/>
              </a:spcBef>
              <a:buClr>
                <a:schemeClr val="accent3"/>
              </a:buClr>
              <a:buSzPct val="95000"/>
              <a:buFont typeface="Wingdings 2"/>
              <a:buChar char=""/>
            </a:pPr>
            <a:endParaRPr lang="fr-FR" sz="1500" dirty="0" smtClean="0">
              <a:latin typeface="+mj-lt"/>
            </a:endParaRPr>
          </a:p>
          <a:p>
            <a:pPr marL="274320" indent="-274320">
              <a:spcBef>
                <a:spcPct val="20000"/>
              </a:spcBef>
              <a:buClr>
                <a:schemeClr val="accent3"/>
              </a:buClr>
              <a:buSzPct val="95000"/>
              <a:buFont typeface="Wingdings 2"/>
              <a:buChar char=""/>
            </a:pPr>
            <a:r>
              <a:rPr kumimoji="0" lang="fr-FR" sz="2600" b="0" u="none" strike="noStrike" kern="1200" cap="none" spc="0" normalizeH="0" baseline="0" noProof="0" dirty="0" smtClean="0">
                <a:ln>
                  <a:noFill/>
                </a:ln>
                <a:solidFill>
                  <a:schemeClr val="tx1"/>
                </a:solidFill>
                <a:effectLst/>
                <a:uLnTx/>
                <a:uFillTx/>
                <a:latin typeface="+mj-lt"/>
                <a:ea typeface="+mn-ea"/>
                <a:cs typeface="+mn-cs"/>
              </a:rPr>
              <a:t>CMS e-commerce</a:t>
            </a:r>
          </a:p>
          <a:p>
            <a:pPr marL="731520" lvl="1" indent="-274320">
              <a:spcBef>
                <a:spcPct val="20000"/>
              </a:spcBef>
              <a:buClr>
                <a:schemeClr val="accent3"/>
              </a:buClr>
              <a:buSzPct val="95000"/>
              <a:buFont typeface="Wingdings 2"/>
              <a:buChar char=""/>
            </a:pPr>
            <a:r>
              <a:rPr lang="fr-FR" sz="1500" dirty="0" smtClean="0">
                <a:latin typeface="+mj-lt"/>
              </a:rPr>
              <a:t>Magento</a:t>
            </a: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err="1" smtClean="0">
                <a:ln>
                  <a:noFill/>
                </a:ln>
                <a:solidFill>
                  <a:schemeClr val="tx1"/>
                </a:solidFill>
                <a:effectLst/>
                <a:uLnTx/>
                <a:uFillTx/>
                <a:latin typeface="+mj-lt"/>
                <a:ea typeface="+mn-ea"/>
                <a:cs typeface="+mn-cs"/>
              </a:rPr>
              <a:t>Prestashop</a:t>
            </a: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a:p>
            <a:pPr marL="731520" lvl="1" indent="-274320">
              <a:spcBef>
                <a:spcPct val="20000"/>
              </a:spcBef>
              <a:buClr>
                <a:schemeClr val="accent3"/>
              </a:buClr>
              <a:buSzPct val="95000"/>
              <a:buFont typeface="Wingdings 2"/>
              <a:buChar char=""/>
            </a:pPr>
            <a:r>
              <a:rPr lang="fr-FR" sz="1500" dirty="0" smtClean="0">
                <a:latin typeface="+mj-lt"/>
              </a:rPr>
              <a:t>Drupal </a:t>
            </a:r>
            <a:r>
              <a:rPr lang="fr-FR" sz="1500" dirty="0" err="1" smtClean="0">
                <a:latin typeface="+mj-lt"/>
              </a:rPr>
              <a:t>Ubercart</a:t>
            </a: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188640"/>
            <a:ext cx="8229600" cy="924712"/>
          </a:xfrm>
        </p:spPr>
        <p:txBody>
          <a:bodyPr>
            <a:noAutofit/>
          </a:bodyPr>
          <a:lstStyle/>
          <a:p>
            <a:r>
              <a:rPr lang="fr-FR" sz="2400" dirty="0" smtClean="0">
                <a:latin typeface="+mj-lt"/>
              </a:rPr>
              <a:t>Sécurité et performance : </a:t>
            </a:r>
            <a:r>
              <a:rPr lang="fr-FR" sz="2400" dirty="0" smtClean="0"/>
              <a:t>Cache, agrégation et </a:t>
            </a:r>
            <a:r>
              <a:rPr lang="fr-FR" sz="2400" dirty="0" smtClean="0"/>
              <a:t>module UI</a:t>
            </a:r>
            <a:endParaRPr lang="fr-FR" sz="2400" dirty="0">
              <a:latin typeface="+mj-lt"/>
            </a:endParaRPr>
          </a:p>
        </p:txBody>
      </p:sp>
      <p:sp>
        <p:nvSpPr>
          <p:cNvPr id="3" name="Espace réservé du contenu 2"/>
          <p:cNvSpPr>
            <a:spLocks noGrp="1"/>
          </p:cNvSpPr>
          <p:nvPr>
            <p:ph idx="1"/>
          </p:nvPr>
        </p:nvSpPr>
        <p:spPr>
          <a:xfrm>
            <a:off x="457200" y="1628800"/>
            <a:ext cx="8229600" cy="5112568"/>
          </a:xfrm>
        </p:spPr>
        <p:txBody>
          <a:bodyPr>
            <a:normAutofit fontScale="62500" lnSpcReduction="20000"/>
          </a:bodyPr>
          <a:lstStyle/>
          <a:p>
            <a:r>
              <a:rPr lang="fr-FR" dirty="0" smtClean="0">
                <a:latin typeface="+mj-lt"/>
              </a:rPr>
              <a:t>Dans la partie configuration-&gt;</a:t>
            </a:r>
            <a:r>
              <a:rPr lang="fr-FR" dirty="0" err="1" smtClean="0">
                <a:latin typeface="+mj-lt"/>
              </a:rPr>
              <a:t>development</a:t>
            </a:r>
            <a:r>
              <a:rPr lang="fr-FR" dirty="0" smtClean="0">
                <a:latin typeface="+mj-lt"/>
              </a:rPr>
              <a:t>-&gt;performance vous trouverez la gestion du cache.</a:t>
            </a:r>
          </a:p>
          <a:p>
            <a:endParaRPr lang="fr-FR" dirty="0">
              <a:latin typeface="+mj-lt"/>
            </a:endParaRPr>
          </a:p>
          <a:p>
            <a:r>
              <a:rPr lang="fr-FR" dirty="0" smtClean="0">
                <a:latin typeface="+mj-lt"/>
              </a:rPr>
              <a:t>Lors du premier affichage d’une page drupal la calcul, la mets en cache, puis l’affiche. Ainsi les fois suivante la page s’affichera plus vite.</a:t>
            </a:r>
          </a:p>
          <a:p>
            <a:endParaRPr lang="fr-FR" dirty="0" smtClean="0">
              <a:latin typeface="+mj-lt"/>
            </a:endParaRPr>
          </a:p>
          <a:p>
            <a:r>
              <a:rPr lang="fr-FR" dirty="0" smtClean="0">
                <a:latin typeface="+mj-lt"/>
              </a:rPr>
              <a:t>Le cache est calculé à l’aide d’un système de tag qui permet d’identifier quel pages doivent être recalculé quand un contenu change</a:t>
            </a:r>
          </a:p>
          <a:p>
            <a:endParaRPr lang="fr-FR" dirty="0" smtClean="0">
              <a:latin typeface="+mj-lt"/>
            </a:endParaRPr>
          </a:p>
          <a:p>
            <a:r>
              <a:rPr lang="fr-FR" dirty="0" smtClean="0">
                <a:latin typeface="+mj-lt"/>
              </a:rPr>
              <a:t>Cependant en phase de développement drupal ne peut pas toujours savoir quand il doit recalculer le cache, il faut alors venir vider le cache manuellement.</a:t>
            </a:r>
          </a:p>
          <a:p>
            <a:endParaRPr lang="fr-FR" dirty="0" smtClean="0">
              <a:latin typeface="+mj-lt"/>
            </a:endParaRPr>
          </a:p>
          <a:p>
            <a:r>
              <a:rPr lang="fr-FR" dirty="0" smtClean="0">
                <a:latin typeface="+mj-lt"/>
              </a:rPr>
              <a:t>A fin d’accélérer l’affichage du site drupal est capable d’</a:t>
            </a:r>
            <a:r>
              <a:rPr lang="fr-FR" dirty="0" err="1" smtClean="0">
                <a:latin typeface="+mj-lt"/>
              </a:rPr>
              <a:t>agreger</a:t>
            </a:r>
            <a:r>
              <a:rPr lang="fr-FR" dirty="0" smtClean="0">
                <a:latin typeface="+mj-lt"/>
              </a:rPr>
              <a:t> l’ensemble des fichiers CSS en 1 seul (il fait de même avec les fichier JS). En phase de développement il est souvent </a:t>
            </a:r>
            <a:r>
              <a:rPr lang="fr-FR" dirty="0" err="1" smtClean="0">
                <a:latin typeface="+mj-lt"/>
              </a:rPr>
              <a:t>interessant</a:t>
            </a:r>
            <a:r>
              <a:rPr lang="fr-FR" dirty="0" smtClean="0">
                <a:latin typeface="+mj-lt"/>
              </a:rPr>
              <a:t> de désactiver cette fonctionnalité.</a:t>
            </a:r>
          </a:p>
          <a:p>
            <a:endParaRPr lang="fr-FR" dirty="0" smtClean="0">
              <a:latin typeface="+mj-lt"/>
            </a:endParaRPr>
          </a:p>
          <a:p>
            <a:r>
              <a:rPr lang="fr-FR" dirty="0" smtClean="0">
                <a:latin typeface="+mj-lt"/>
              </a:rPr>
              <a:t>Souvent vous trouverez des modules se décomposant en 2 parties « mon module » et « mon module UI ». Par exemple « </a:t>
            </a:r>
            <a:r>
              <a:rPr lang="fr-FR" dirty="0" err="1" smtClean="0">
                <a:latin typeface="+mj-lt"/>
              </a:rPr>
              <a:t>field</a:t>
            </a:r>
            <a:r>
              <a:rPr lang="fr-FR" dirty="0" smtClean="0">
                <a:latin typeface="+mj-lt"/>
              </a:rPr>
              <a:t> » et « </a:t>
            </a:r>
            <a:r>
              <a:rPr lang="fr-FR" dirty="0" err="1" smtClean="0">
                <a:latin typeface="+mj-lt"/>
              </a:rPr>
              <a:t>field</a:t>
            </a:r>
            <a:r>
              <a:rPr lang="fr-FR" dirty="0" smtClean="0">
                <a:latin typeface="+mj-lt"/>
              </a:rPr>
              <a:t> UI ». Ceci est fait a fin d’améliorer les performance. Les modules UI sont utile en phase de développement mais peuvent être désactiver en phase de production. Moins ils y a de module plus votre site sera rapide.</a:t>
            </a:r>
            <a:endParaRPr lang="fr-FR" dirty="0" smtClean="0">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a:bodyPr>
          <a:lstStyle/>
          <a:p>
            <a:r>
              <a:rPr lang="fr-FR" sz="1800" dirty="0" smtClean="0">
                <a:latin typeface="+mj-lt"/>
              </a:rPr>
              <a:t>À l’aide de drush installé le module </a:t>
            </a:r>
            <a:r>
              <a:rPr lang="fr-FR" sz="1800" b="1" dirty="0" err="1" smtClean="0">
                <a:latin typeface="+mj-lt"/>
              </a:rPr>
              <a:t>pathauto</a:t>
            </a:r>
            <a:r>
              <a:rPr lang="fr-FR" sz="1800" dirty="0" smtClean="0">
                <a:latin typeface="+mj-lt"/>
              </a:rPr>
              <a:t>. Que ce passe t’il ? Pourquoi ? Ou se trouve le code correspondant ?</a:t>
            </a:r>
          </a:p>
          <a:p>
            <a:endParaRPr lang="fr-FR" sz="1800" dirty="0" smtClean="0">
              <a:latin typeface="+mj-lt"/>
            </a:endParaRPr>
          </a:p>
          <a:p>
            <a:r>
              <a:rPr lang="fr-FR" sz="1800" dirty="0" smtClean="0">
                <a:latin typeface="+mj-lt"/>
              </a:rPr>
              <a:t>A l’aide de composer installer le module </a:t>
            </a:r>
            <a:r>
              <a:rPr lang="fr-FR" sz="1800" b="1" dirty="0" err="1" smtClean="0">
                <a:latin typeface="+mj-lt"/>
              </a:rPr>
              <a:t>pathauto</a:t>
            </a:r>
            <a:r>
              <a:rPr lang="fr-FR" sz="1800" b="1" dirty="0" smtClean="0">
                <a:latin typeface="+mj-lt"/>
              </a:rPr>
              <a:t> et </a:t>
            </a:r>
            <a:r>
              <a:rPr lang="fr-FR" sz="1800" b="1" dirty="0" err="1" smtClean="0">
                <a:latin typeface="+mj-lt"/>
              </a:rPr>
              <a:t>ultimate_cron</a:t>
            </a:r>
            <a:endParaRPr lang="fr-FR" sz="1800" b="1" dirty="0" smtClean="0">
              <a:latin typeface="+mj-lt"/>
            </a:endParaRPr>
          </a:p>
          <a:p>
            <a:pPr lvl="1"/>
            <a:endParaRPr lang="fr-FR" sz="1800" dirty="0" smtClean="0">
              <a:latin typeface="+mj-lt"/>
            </a:endParaRPr>
          </a:p>
          <a:p>
            <a:r>
              <a:rPr lang="fr-FR" sz="1800" dirty="0" smtClean="0">
                <a:latin typeface="+mj-lt"/>
              </a:rPr>
              <a:t>A quoi correspondent chaque tache du </a:t>
            </a:r>
            <a:r>
              <a:rPr lang="fr-FR" sz="1800" dirty="0" err="1" smtClean="0">
                <a:latin typeface="+mj-lt"/>
              </a:rPr>
              <a:t>cron</a:t>
            </a:r>
            <a:r>
              <a:rPr lang="fr-FR" sz="1800" dirty="0" smtClean="0">
                <a:latin typeface="+mj-lt"/>
              </a:rPr>
              <a:t> ? Comment sont elle défini ?</a:t>
            </a:r>
          </a:p>
          <a:p>
            <a:endParaRPr lang="fr-FR" sz="1800" dirty="0" smtClean="0">
              <a:latin typeface="+mj-lt"/>
            </a:endParaRPr>
          </a:p>
          <a:p>
            <a:r>
              <a:rPr lang="fr-FR" sz="1800" dirty="0" smtClean="0">
                <a:latin typeface="+mj-lt"/>
              </a:rPr>
              <a:t>Créez un </a:t>
            </a:r>
            <a:r>
              <a:rPr lang="fr-FR" sz="1800" dirty="0" err="1" smtClean="0">
                <a:latin typeface="+mj-lt"/>
              </a:rPr>
              <a:t>role</a:t>
            </a:r>
            <a:r>
              <a:rPr lang="fr-FR" sz="1800" dirty="0" smtClean="0">
                <a:latin typeface="+mj-lt"/>
              </a:rPr>
              <a:t> rédacteur. Mes rédacteurs doivent pouvoir créer des vélo, mais pas des magasins. Il doivent pouvoir ajouter des pages de base et les organiser dans le menu mais pas toucher aux autres menus.</a:t>
            </a:r>
          </a:p>
          <a:p>
            <a:pPr lvl="1"/>
            <a:endParaRPr lang="fr-FR" sz="1800" dirty="0" smtClean="0">
              <a:latin typeface="+mj-lt"/>
            </a:endParaRPr>
          </a:p>
          <a:p>
            <a:pPr lvl="1"/>
            <a:endParaRPr lang="fr-FR" sz="1800" dirty="0" smtClean="0">
              <a:latin typeface="+mj-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t>Les autres modules du </a:t>
            </a:r>
            <a:r>
              <a:rPr lang="fr-FR" sz="3000" dirty="0" err="1" smtClean="0"/>
              <a:t>core</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lnSpcReduction="10000"/>
          </a:bodyPr>
          <a:lstStyle/>
          <a:p>
            <a:pPr marL="538163" lvl="1" indent="-146050"/>
            <a:r>
              <a:rPr lang="fr-FR" sz="1800" b="1" dirty="0" err="1" smtClean="0">
                <a:latin typeface="+mj-lt"/>
              </a:rPr>
              <a:t>Breakpoint</a:t>
            </a:r>
            <a:r>
              <a:rPr lang="fr-FR" sz="1800" b="1" dirty="0" smtClean="0">
                <a:latin typeface="+mj-lt"/>
              </a:rPr>
              <a:t> et </a:t>
            </a:r>
            <a:r>
              <a:rPr lang="fr-FR" sz="1800" b="1" dirty="0" smtClean="0">
                <a:latin typeface="+mj-lt"/>
              </a:rPr>
              <a:t>responsive image </a:t>
            </a:r>
            <a:r>
              <a:rPr lang="fr-FR" sz="1800" dirty="0" smtClean="0">
                <a:latin typeface="+mj-lt"/>
              </a:rPr>
              <a:t>: Cette combinaison de module permet de gérer les images à l’aide du tag HTML &lt;</a:t>
            </a:r>
            <a:r>
              <a:rPr lang="fr-FR" sz="1800" dirty="0" err="1" smtClean="0">
                <a:latin typeface="+mj-lt"/>
              </a:rPr>
              <a:t>picture</a:t>
            </a:r>
            <a:r>
              <a:rPr lang="fr-FR" sz="1800" dirty="0" smtClean="0">
                <a:latin typeface="+mj-lt"/>
              </a:rPr>
              <a:t>&gt;. </a:t>
            </a:r>
          </a:p>
          <a:p>
            <a:pPr marL="812483" lvl="2" indent="-146050"/>
            <a:r>
              <a:rPr lang="fr-FR" sz="1500" dirty="0" smtClean="0">
                <a:latin typeface="+mj-lt"/>
              </a:rPr>
              <a:t>Dans le thème vous allez commencer par définir des </a:t>
            </a:r>
            <a:r>
              <a:rPr lang="fr-FR" sz="1500" dirty="0" err="1" smtClean="0">
                <a:latin typeface="+mj-lt"/>
              </a:rPr>
              <a:t>breakpoints</a:t>
            </a:r>
            <a:r>
              <a:rPr lang="fr-FR" sz="1500" dirty="0" smtClean="0">
                <a:latin typeface="+mj-lt"/>
              </a:rPr>
              <a:t>, c’est-à-dire des media </a:t>
            </a:r>
            <a:r>
              <a:rPr lang="fr-FR" sz="1500" dirty="0" err="1" smtClean="0">
                <a:latin typeface="+mj-lt"/>
              </a:rPr>
              <a:t>query</a:t>
            </a:r>
            <a:r>
              <a:rPr lang="fr-FR" sz="1500" dirty="0" smtClean="0">
                <a:latin typeface="+mj-lt"/>
              </a:rPr>
              <a:t> </a:t>
            </a:r>
            <a:r>
              <a:rPr lang="fr-FR" sz="1500" dirty="0" err="1" smtClean="0">
                <a:latin typeface="+mj-lt"/>
              </a:rPr>
              <a:t>css</a:t>
            </a:r>
            <a:r>
              <a:rPr lang="fr-FR" sz="1500" dirty="0" smtClean="0">
                <a:latin typeface="+mj-lt"/>
              </a:rPr>
              <a:t> pour chaque image de votre tag &lt;</a:t>
            </a:r>
            <a:r>
              <a:rPr lang="fr-FR" sz="1500" dirty="0" err="1" smtClean="0">
                <a:latin typeface="+mj-lt"/>
              </a:rPr>
              <a:t>picture</a:t>
            </a:r>
            <a:r>
              <a:rPr lang="fr-FR" sz="1500" dirty="0" smtClean="0">
                <a:latin typeface="+mj-lt"/>
              </a:rPr>
              <a:t>&gt;</a:t>
            </a:r>
          </a:p>
          <a:p>
            <a:pPr marL="812483" lvl="2" indent="-146050"/>
            <a:r>
              <a:rPr lang="fr-FR" sz="1500" dirty="0" smtClean="0">
                <a:latin typeface="+mj-lt"/>
              </a:rPr>
              <a:t>Responsive image vous permet pour chaque champs image et chaque display mode de définir un style d’image pour chaque </a:t>
            </a:r>
            <a:r>
              <a:rPr lang="fr-FR" sz="1500" dirty="0" err="1" smtClean="0">
                <a:latin typeface="+mj-lt"/>
              </a:rPr>
              <a:t>breakpoint</a:t>
            </a:r>
            <a:r>
              <a:rPr lang="fr-FR" sz="1500" dirty="0" smtClean="0">
                <a:latin typeface="+mj-lt"/>
              </a:rPr>
              <a:t>, alors que le module image ne défini qu’un style d’image quelque soit le </a:t>
            </a:r>
            <a:r>
              <a:rPr lang="fr-FR" sz="1500" dirty="0" err="1" smtClean="0">
                <a:latin typeface="+mj-lt"/>
              </a:rPr>
              <a:t>breakpoint</a:t>
            </a:r>
            <a:r>
              <a:rPr lang="fr-FR" sz="1500" dirty="0" smtClean="0">
                <a:latin typeface="+mj-lt"/>
              </a:rPr>
              <a:t>.</a:t>
            </a:r>
          </a:p>
          <a:p>
            <a:pPr marL="812483" lvl="2" indent="-146050"/>
            <a:endParaRPr lang="fr-FR" sz="1500" dirty="0" smtClean="0">
              <a:latin typeface="+mj-lt"/>
            </a:endParaRPr>
          </a:p>
          <a:p>
            <a:pPr marL="538163" lvl="1" indent="-146050"/>
            <a:r>
              <a:rPr lang="fr-FR" sz="1800" b="1" dirty="0" err="1" smtClean="0">
                <a:latin typeface="+mj-lt"/>
              </a:rPr>
              <a:t>Search</a:t>
            </a:r>
            <a:r>
              <a:rPr lang="fr-FR" sz="1800" dirty="0" smtClean="0">
                <a:latin typeface="+mj-lt"/>
              </a:rPr>
              <a:t> : moteur de recherche par défaut de drupal. Il est préférable d’utiliser un module de la communauté appelé « </a:t>
            </a:r>
            <a:r>
              <a:rPr lang="fr-FR" sz="1800" b="1" dirty="0" err="1" smtClean="0">
                <a:latin typeface="+mj-lt"/>
              </a:rPr>
              <a:t>search</a:t>
            </a:r>
            <a:r>
              <a:rPr lang="fr-FR" sz="1800" b="1" dirty="0" smtClean="0">
                <a:latin typeface="+mj-lt"/>
              </a:rPr>
              <a:t> API</a:t>
            </a:r>
            <a:r>
              <a:rPr lang="fr-FR" sz="1800" dirty="0" smtClean="0">
                <a:latin typeface="+mj-lt"/>
              </a:rPr>
              <a:t> »</a:t>
            </a:r>
          </a:p>
          <a:p>
            <a:pPr marL="538163" lvl="1" indent="-146050"/>
            <a:endParaRPr lang="fr-FR" sz="1800" dirty="0" smtClean="0">
              <a:latin typeface="+mj-lt"/>
            </a:endParaRPr>
          </a:p>
          <a:p>
            <a:pPr marL="538163" lvl="1" indent="-146050"/>
            <a:r>
              <a:rPr lang="fr-FR" sz="1800" b="1" dirty="0" err="1" smtClean="0">
                <a:latin typeface="+mj-lt"/>
              </a:rPr>
              <a:t>In-place</a:t>
            </a:r>
            <a:r>
              <a:rPr lang="fr-FR" sz="1800" b="1" dirty="0" smtClean="0">
                <a:latin typeface="+mj-lt"/>
              </a:rPr>
              <a:t> </a:t>
            </a:r>
            <a:r>
              <a:rPr lang="fr-FR" sz="1800" b="1" dirty="0" err="1" smtClean="0">
                <a:latin typeface="+mj-lt"/>
              </a:rPr>
              <a:t>editing</a:t>
            </a:r>
            <a:r>
              <a:rPr lang="fr-FR" sz="1800" b="1" dirty="0" smtClean="0">
                <a:latin typeface="+mj-lt"/>
              </a:rPr>
              <a:t> </a:t>
            </a:r>
            <a:r>
              <a:rPr lang="fr-FR" sz="1800" dirty="0" smtClean="0">
                <a:latin typeface="+mj-lt"/>
              </a:rPr>
              <a:t>: vous permet d’éditer un nœud directement à partir du </a:t>
            </a:r>
            <a:r>
              <a:rPr lang="fr-FR" sz="1800" dirty="0" err="1" smtClean="0">
                <a:latin typeface="+mj-lt"/>
              </a:rPr>
              <a:t>frontoffice</a:t>
            </a:r>
            <a:r>
              <a:rPr lang="fr-FR" sz="1800" dirty="0" smtClean="0">
                <a:latin typeface="+mj-lt"/>
              </a:rPr>
              <a:t>.</a:t>
            </a:r>
          </a:p>
          <a:p>
            <a:pPr marL="538163" lvl="1" indent="-146050"/>
            <a:endParaRPr lang="fr-FR" sz="1800" dirty="0" smtClean="0">
              <a:latin typeface="+mj-lt"/>
            </a:endParaRPr>
          </a:p>
          <a:p>
            <a:pPr marL="538163" lvl="1" indent="-146050"/>
            <a:r>
              <a:rPr lang="fr-FR" sz="1800" b="1" dirty="0" err="1" smtClean="0">
                <a:latin typeface="+mj-lt"/>
              </a:rPr>
              <a:t>Restful</a:t>
            </a:r>
            <a:r>
              <a:rPr lang="fr-FR" sz="1800" b="1" dirty="0" smtClean="0">
                <a:latin typeface="+mj-lt"/>
              </a:rPr>
              <a:t> Web services </a:t>
            </a:r>
            <a:r>
              <a:rPr lang="fr-FR" sz="1800" dirty="0" smtClean="0">
                <a:latin typeface="+mj-lt"/>
              </a:rPr>
              <a:t>: au lieu d’afficher les nœud au format HTML, ce module vous permet d’afficher les nœud au format </a:t>
            </a:r>
            <a:r>
              <a:rPr lang="fr-FR" sz="1800" dirty="0" err="1" smtClean="0">
                <a:latin typeface="+mj-lt"/>
              </a:rPr>
              <a:t>json</a:t>
            </a:r>
            <a:r>
              <a:rPr lang="fr-FR" sz="1800" dirty="0" smtClean="0">
                <a:latin typeface="+mj-lt"/>
              </a:rPr>
              <a:t> ou XML REST.</a:t>
            </a:r>
          </a:p>
          <a:p>
            <a:pPr marL="538163" lvl="1" indent="-146050"/>
            <a:endParaRPr lang="fr-FR" sz="1800" dirty="0" smtClean="0">
              <a:latin typeface="+mj-lt"/>
            </a:endParaRPr>
          </a:p>
          <a:p>
            <a:pPr marL="538163" lvl="1" indent="-146050"/>
            <a:r>
              <a:rPr lang="fr-FR" sz="1800" b="1" dirty="0" err="1" smtClean="0">
                <a:latin typeface="+mj-lt"/>
              </a:rPr>
              <a:t>Migrate</a:t>
            </a:r>
            <a:r>
              <a:rPr lang="fr-FR" sz="1800" dirty="0" smtClean="0">
                <a:latin typeface="+mj-lt"/>
              </a:rPr>
              <a:t> : outil d’import-export de contenu principalement utiliser pour la migration de drupal 7 à drupal 8</a:t>
            </a:r>
            <a:endParaRPr lang="fr-FR" sz="1800" dirty="0" smtClean="0">
              <a:latin typeface="+mj-lt"/>
            </a:endParaRPr>
          </a:p>
          <a:p>
            <a:pPr lvl="1"/>
            <a:endParaRPr lang="fr-FR" sz="1800" dirty="0" smtClean="0">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t>Les modules courant</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fontScale="85000" lnSpcReduction="20000"/>
          </a:bodyPr>
          <a:lstStyle/>
          <a:p>
            <a:pPr marL="261303" indent="-234950">
              <a:buFont typeface="+mj-lt"/>
              <a:buAutoNum type="arabicPeriod"/>
            </a:pPr>
            <a:r>
              <a:rPr lang="fr-FR" sz="2000" b="1" dirty="0" err="1" smtClean="0">
                <a:latin typeface="+mj-lt"/>
              </a:rPr>
              <a:t>Feeds</a:t>
            </a:r>
            <a:r>
              <a:rPr lang="fr-FR" sz="2000" b="1" dirty="0" smtClean="0">
                <a:latin typeface="+mj-lt"/>
              </a:rPr>
              <a:t> et </a:t>
            </a:r>
            <a:r>
              <a:rPr lang="fr-FR" sz="2000" b="1" dirty="0" err="1" smtClean="0">
                <a:latin typeface="+mj-lt"/>
              </a:rPr>
              <a:t>feeds</a:t>
            </a:r>
            <a:r>
              <a:rPr lang="fr-FR" sz="2000" b="1" dirty="0" smtClean="0">
                <a:latin typeface="+mj-lt"/>
              </a:rPr>
              <a:t> </a:t>
            </a:r>
            <a:r>
              <a:rPr lang="fr-FR" sz="2000" b="1" dirty="0" err="1" smtClean="0">
                <a:latin typeface="+mj-lt"/>
              </a:rPr>
              <a:t>tamper</a:t>
            </a:r>
            <a:r>
              <a:rPr lang="fr-FR" sz="2000" b="1" dirty="0" smtClean="0">
                <a:latin typeface="+mj-lt"/>
              </a:rPr>
              <a:t> </a:t>
            </a:r>
            <a:r>
              <a:rPr lang="fr-FR" sz="2000" dirty="0" smtClean="0">
                <a:latin typeface="+mj-lt"/>
              </a:rPr>
              <a:t>: système d’import export de contenu vers des format comme XML, CSV. Plus pratique que </a:t>
            </a:r>
            <a:r>
              <a:rPr lang="fr-FR" sz="2000" dirty="0" err="1" smtClean="0">
                <a:latin typeface="+mj-lt"/>
              </a:rPr>
              <a:t>migrate</a:t>
            </a:r>
            <a:endParaRPr lang="fr-FR" sz="2000" dirty="0" smtClean="0">
              <a:latin typeface="+mj-lt"/>
            </a:endParaRPr>
          </a:p>
          <a:p>
            <a:pPr marL="261303" indent="-234950">
              <a:buFont typeface="+mj-lt"/>
              <a:buAutoNum type="arabicPeriod"/>
            </a:pPr>
            <a:endParaRPr lang="fr-FR" sz="2000" dirty="0" smtClean="0">
              <a:latin typeface="+mj-lt"/>
            </a:endParaRPr>
          </a:p>
          <a:p>
            <a:pPr marL="261303" indent="-234950">
              <a:buFont typeface="+mj-lt"/>
              <a:buAutoNum type="arabicPeriod"/>
            </a:pPr>
            <a:r>
              <a:rPr lang="fr-FR" sz="2000" b="1" dirty="0" err="1" smtClean="0">
                <a:latin typeface="+mj-lt"/>
              </a:rPr>
              <a:t>Rules</a:t>
            </a:r>
            <a:r>
              <a:rPr lang="fr-FR" sz="2000" dirty="0" smtClean="0">
                <a:latin typeface="+mj-lt"/>
              </a:rPr>
              <a:t> : système de trigger. Lorsqu’un certain évènement se produit et qu’une certaine condition est rempli ce module va déclencher une action. Exemple : lorsqu’un utilisateur qui a un rôle rédacteur sauvegarde un contenu, un mail est envoyer aux utilisateurs modérateur.</a:t>
            </a:r>
          </a:p>
          <a:p>
            <a:pPr marL="261303" indent="-234950">
              <a:buFont typeface="+mj-lt"/>
              <a:buAutoNum type="arabicPeriod"/>
            </a:pPr>
            <a:endParaRPr lang="fr-FR" sz="2000" dirty="0" smtClean="0">
              <a:latin typeface="+mj-lt"/>
            </a:endParaRPr>
          </a:p>
          <a:p>
            <a:pPr marL="261303" indent="-234950">
              <a:buFont typeface="+mj-lt"/>
              <a:buAutoNum type="arabicPeriod"/>
            </a:pPr>
            <a:r>
              <a:rPr lang="fr-FR" sz="2000" b="1" dirty="0" smtClean="0">
                <a:latin typeface="+mj-lt"/>
              </a:rPr>
              <a:t>Field </a:t>
            </a:r>
            <a:r>
              <a:rPr lang="fr-FR" sz="2000" b="1" dirty="0" smtClean="0">
                <a:latin typeface="+mj-lt"/>
              </a:rPr>
              <a:t>collection </a:t>
            </a:r>
            <a:r>
              <a:rPr lang="fr-FR" sz="2000" dirty="0" smtClean="0">
                <a:latin typeface="+mj-lt"/>
              </a:rPr>
              <a:t>: permet d’avoir des </a:t>
            </a:r>
            <a:r>
              <a:rPr lang="fr-FR" sz="2000" dirty="0" err="1" smtClean="0">
                <a:latin typeface="+mj-lt"/>
              </a:rPr>
              <a:t>fields</a:t>
            </a:r>
            <a:r>
              <a:rPr lang="fr-FR" sz="2000" dirty="0" smtClean="0">
                <a:latin typeface="+mj-lt"/>
              </a:rPr>
              <a:t> qui contiennent des « sous-</a:t>
            </a:r>
            <a:r>
              <a:rPr lang="fr-FR" sz="2000" dirty="0" err="1" smtClean="0">
                <a:latin typeface="+mj-lt"/>
              </a:rPr>
              <a:t>fields</a:t>
            </a:r>
            <a:r>
              <a:rPr lang="fr-FR" sz="2000" dirty="0" smtClean="0">
                <a:latin typeface="+mj-lt"/>
              </a:rPr>
              <a:t> ». Exemple un </a:t>
            </a:r>
            <a:r>
              <a:rPr lang="fr-FR" sz="2000" dirty="0" err="1" smtClean="0">
                <a:latin typeface="+mj-lt"/>
              </a:rPr>
              <a:t>field</a:t>
            </a:r>
            <a:r>
              <a:rPr lang="fr-FR" sz="2000" dirty="0" smtClean="0">
                <a:latin typeface="+mj-lt"/>
              </a:rPr>
              <a:t> qui contient un tableau de valeur</a:t>
            </a:r>
          </a:p>
          <a:p>
            <a:pPr marL="261303" indent="-234950">
              <a:buFont typeface="+mj-lt"/>
              <a:buAutoNum type="arabicPeriod"/>
            </a:pPr>
            <a:endParaRPr lang="fr-FR" sz="2000" dirty="0" smtClean="0">
              <a:latin typeface="+mj-lt"/>
            </a:endParaRPr>
          </a:p>
          <a:p>
            <a:pPr marL="261303" indent="-234950">
              <a:buFont typeface="+mj-lt"/>
              <a:buAutoNum type="arabicPeriod"/>
            </a:pPr>
            <a:r>
              <a:rPr lang="fr-FR" sz="2000" b="1" dirty="0" err="1" smtClean="0">
                <a:latin typeface="+mj-lt"/>
              </a:rPr>
              <a:t>Paragraphs</a:t>
            </a:r>
            <a:r>
              <a:rPr lang="fr-FR" sz="2000" dirty="0" smtClean="0">
                <a:latin typeface="+mj-lt"/>
              </a:rPr>
              <a:t> : permet de créer un </a:t>
            </a:r>
            <a:r>
              <a:rPr lang="fr-FR" sz="2000" dirty="0" err="1" smtClean="0">
                <a:latin typeface="+mj-lt"/>
              </a:rPr>
              <a:t>field</a:t>
            </a:r>
            <a:r>
              <a:rPr lang="fr-FR" sz="2000" dirty="0" smtClean="0">
                <a:latin typeface="+mj-lt"/>
              </a:rPr>
              <a:t> qui contient des </a:t>
            </a:r>
            <a:r>
              <a:rPr lang="fr-FR" sz="2000" dirty="0" err="1" smtClean="0">
                <a:latin typeface="+mj-lt"/>
              </a:rPr>
              <a:t>fields</a:t>
            </a:r>
            <a:r>
              <a:rPr lang="fr-FR" sz="2000" dirty="0" smtClean="0">
                <a:latin typeface="+mj-lt"/>
              </a:rPr>
              <a:t> de différents types. Par exemple dans un </a:t>
            </a:r>
            <a:r>
              <a:rPr lang="fr-FR" sz="2000" dirty="0" err="1" smtClean="0">
                <a:latin typeface="+mj-lt"/>
              </a:rPr>
              <a:t>field</a:t>
            </a:r>
            <a:r>
              <a:rPr lang="fr-FR" sz="2000" dirty="0" smtClean="0">
                <a:latin typeface="+mj-lt"/>
              </a:rPr>
              <a:t> on ajoute un texte puis une image puis un autre texte…</a:t>
            </a:r>
            <a:r>
              <a:rPr lang="fr-FR" sz="2000" dirty="0" err="1" smtClean="0">
                <a:latin typeface="+mj-lt"/>
              </a:rPr>
              <a:t>etc</a:t>
            </a:r>
            <a:endParaRPr lang="fr-FR" sz="2000" dirty="0" smtClean="0">
              <a:latin typeface="+mj-lt"/>
            </a:endParaRPr>
          </a:p>
          <a:p>
            <a:pPr marL="261303" indent="-234950">
              <a:buFont typeface="+mj-lt"/>
              <a:buAutoNum type="arabicPeriod"/>
            </a:pPr>
            <a:endParaRPr lang="fr-FR" sz="2000" dirty="0" smtClean="0">
              <a:latin typeface="+mj-lt"/>
            </a:endParaRPr>
          </a:p>
          <a:p>
            <a:pPr marL="261303" indent="-234950">
              <a:buFont typeface="+mj-lt"/>
              <a:buAutoNum type="arabicPeriod"/>
            </a:pPr>
            <a:r>
              <a:rPr lang="fr-FR" sz="2000" b="1" dirty="0" err="1" smtClean="0">
                <a:latin typeface="+mj-lt"/>
              </a:rPr>
              <a:t>Title</a:t>
            </a:r>
            <a:r>
              <a:rPr lang="fr-FR" sz="2000" b="1" dirty="0" smtClean="0">
                <a:latin typeface="+mj-lt"/>
              </a:rPr>
              <a:t> </a:t>
            </a:r>
            <a:r>
              <a:rPr lang="fr-FR" sz="2000" dirty="0" smtClean="0">
                <a:latin typeface="+mj-lt"/>
              </a:rPr>
              <a:t>: permet de transformer le champ </a:t>
            </a:r>
            <a:r>
              <a:rPr lang="fr-FR" sz="2000" dirty="0" err="1" smtClean="0">
                <a:latin typeface="+mj-lt"/>
              </a:rPr>
              <a:t>title</a:t>
            </a:r>
            <a:r>
              <a:rPr lang="fr-FR" sz="2000" dirty="0" smtClean="0">
                <a:latin typeface="+mj-lt"/>
              </a:rPr>
              <a:t> en « vrai </a:t>
            </a:r>
            <a:r>
              <a:rPr lang="fr-FR" sz="2000" dirty="0" err="1" smtClean="0">
                <a:latin typeface="+mj-lt"/>
              </a:rPr>
              <a:t>field</a:t>
            </a:r>
            <a:r>
              <a:rPr lang="fr-FR" sz="2000" dirty="0" smtClean="0">
                <a:latin typeface="+mj-lt"/>
              </a:rPr>
              <a:t> »</a:t>
            </a:r>
          </a:p>
          <a:p>
            <a:pPr marL="261303" indent="-234950">
              <a:buFont typeface="+mj-lt"/>
              <a:buAutoNum type="arabicPeriod"/>
            </a:pPr>
            <a:endParaRPr lang="fr-FR" sz="2000" dirty="0" smtClean="0">
              <a:latin typeface="+mj-lt"/>
            </a:endParaRPr>
          </a:p>
          <a:p>
            <a:pPr marL="261303" indent="-234950">
              <a:buFont typeface="+mj-lt"/>
              <a:buAutoNum type="arabicPeriod"/>
            </a:pPr>
            <a:r>
              <a:rPr lang="fr-FR" sz="2000" b="1" dirty="0" smtClean="0">
                <a:latin typeface="+mj-lt"/>
              </a:rPr>
              <a:t>Panels</a:t>
            </a:r>
            <a:r>
              <a:rPr lang="fr-FR" sz="2000" dirty="0" smtClean="0">
                <a:latin typeface="+mj-lt"/>
              </a:rPr>
              <a:t> : Au lieu de définir les </a:t>
            </a:r>
            <a:r>
              <a:rPr lang="fr-FR" sz="2000" dirty="0" err="1" smtClean="0">
                <a:latin typeface="+mj-lt"/>
              </a:rPr>
              <a:t>regions</a:t>
            </a:r>
            <a:r>
              <a:rPr lang="fr-FR" sz="2000" dirty="0" smtClean="0">
                <a:latin typeface="+mj-lt"/>
              </a:rPr>
              <a:t> dans le thème, panel permet de créer plusieurs </a:t>
            </a:r>
            <a:r>
              <a:rPr lang="fr-FR" sz="2000" dirty="0" err="1" smtClean="0">
                <a:latin typeface="+mj-lt"/>
              </a:rPr>
              <a:t>layout</a:t>
            </a:r>
            <a:r>
              <a:rPr lang="fr-FR" sz="2000" dirty="0" smtClean="0">
                <a:latin typeface="+mj-lt"/>
              </a:rPr>
              <a:t> qui peuvent être appliqué directement a des pages, des </a:t>
            </a:r>
            <a:r>
              <a:rPr lang="fr-FR" sz="2000" dirty="0" err="1" smtClean="0">
                <a:latin typeface="+mj-lt"/>
              </a:rPr>
              <a:t>nodes</a:t>
            </a:r>
            <a:r>
              <a:rPr lang="fr-FR" sz="2000" dirty="0" smtClean="0">
                <a:latin typeface="+mj-lt"/>
              </a:rPr>
              <a:t> …</a:t>
            </a:r>
          </a:p>
          <a:p>
            <a:pPr marL="261303" indent="-234950">
              <a:buFont typeface="+mj-lt"/>
              <a:buAutoNum type="arabicPeriod"/>
            </a:pPr>
            <a:endParaRPr lang="fr-FR" sz="2000" dirty="0" smtClean="0">
              <a:latin typeface="+mj-lt"/>
            </a:endParaRPr>
          </a:p>
          <a:p>
            <a:pPr marL="261303" indent="-234950">
              <a:buFont typeface="+mj-lt"/>
              <a:buAutoNum type="arabicPeriod"/>
            </a:pPr>
            <a:r>
              <a:rPr lang="fr-FR" sz="2000" b="1" dirty="0" smtClean="0">
                <a:latin typeface="+mj-lt"/>
              </a:rPr>
              <a:t>Display </a:t>
            </a:r>
            <a:r>
              <a:rPr lang="fr-FR" sz="2000" b="1" dirty="0" smtClean="0">
                <a:latin typeface="+mj-lt"/>
              </a:rPr>
              <a:t>suite </a:t>
            </a:r>
            <a:r>
              <a:rPr lang="fr-FR" sz="2000" dirty="0" smtClean="0">
                <a:latin typeface="+mj-lt"/>
              </a:rPr>
              <a:t>: permet d’enrichir les display mode avec différent </a:t>
            </a:r>
            <a:r>
              <a:rPr lang="fr-FR" sz="2000" dirty="0" err="1" smtClean="0">
                <a:latin typeface="+mj-lt"/>
              </a:rPr>
              <a:t>layout</a:t>
            </a:r>
            <a:endParaRPr lang="fr-FR" sz="2000" dirty="0" smtClean="0">
              <a:latin typeface="+mj-lt"/>
            </a:endParaRPr>
          </a:p>
          <a:p>
            <a:pPr lvl="1"/>
            <a:endParaRPr lang="fr-FR" sz="1800" dirty="0" smtClean="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Sommaire</a:t>
            </a:r>
            <a:endParaRPr lang="fr-FR" sz="3000" dirty="0">
              <a:latin typeface="+mj-lt"/>
            </a:endParaRPr>
          </a:p>
        </p:txBody>
      </p:sp>
      <p:sp>
        <p:nvSpPr>
          <p:cNvPr id="3" name="Espace réservé du contenu 2"/>
          <p:cNvSpPr>
            <a:spLocks noGrp="1"/>
          </p:cNvSpPr>
          <p:nvPr>
            <p:ph idx="1"/>
          </p:nvPr>
        </p:nvSpPr>
        <p:spPr>
          <a:xfrm>
            <a:off x="107504" y="1268760"/>
            <a:ext cx="8928992" cy="5472608"/>
          </a:xfrm>
        </p:spPr>
        <p:txBody>
          <a:bodyPr numCol="2">
            <a:normAutofit lnSpcReduction="10000"/>
          </a:bodyPr>
          <a:lstStyle/>
          <a:p>
            <a:pPr marL="179388" indent="-179388">
              <a:buFont typeface="+mj-lt"/>
              <a:buAutoNum type="arabicPeriod"/>
            </a:pPr>
            <a:r>
              <a:rPr lang="fr-FR" sz="800" b="1" dirty="0" smtClean="0">
                <a:solidFill>
                  <a:srgbClr val="7030A0"/>
                </a:solidFill>
                <a:latin typeface="+mj-lt"/>
              </a:rPr>
              <a:t>Introduction à Drupal 8</a:t>
            </a:r>
          </a:p>
          <a:p>
            <a:pPr marL="627063" lvl="1" indent="-234950">
              <a:buFont typeface="+mj-lt"/>
              <a:buAutoNum type="arabicPeriod"/>
            </a:pPr>
            <a:r>
              <a:rPr lang="fr-FR" sz="800" dirty="0" smtClean="0">
                <a:latin typeface="+mj-lt"/>
              </a:rPr>
              <a:t>CMS et </a:t>
            </a:r>
            <a:r>
              <a:rPr lang="fr-FR" sz="800" dirty="0" err="1" smtClean="0">
                <a:latin typeface="+mj-lt"/>
              </a:rPr>
              <a:t>framework</a:t>
            </a:r>
            <a:r>
              <a:rPr lang="fr-FR" sz="800" dirty="0" smtClean="0">
                <a:latin typeface="+mj-lt"/>
              </a:rPr>
              <a:t> PHP</a:t>
            </a:r>
          </a:p>
          <a:p>
            <a:pPr marL="627063" lvl="1" indent="-234950">
              <a:buFont typeface="+mj-lt"/>
              <a:buAutoNum type="arabicPeriod"/>
            </a:pPr>
            <a:r>
              <a:rPr lang="fr-FR" sz="800" dirty="0" smtClean="0">
                <a:latin typeface="+mj-lt"/>
              </a:rPr>
              <a:t>Multi site</a:t>
            </a:r>
          </a:p>
          <a:p>
            <a:pPr marL="627063" lvl="1" indent="-234950">
              <a:buFont typeface="+mj-lt"/>
              <a:buAutoNum type="arabicPeriod"/>
            </a:pPr>
            <a:r>
              <a:rPr lang="fr-FR" sz="800" dirty="0" smtClean="0">
                <a:latin typeface="+mj-lt"/>
              </a:rPr>
              <a:t>Structure logique, modules et </a:t>
            </a:r>
            <a:r>
              <a:rPr lang="fr-FR" sz="800" dirty="0" err="1" smtClean="0">
                <a:latin typeface="+mj-lt"/>
              </a:rPr>
              <a:t>bootstrap</a:t>
            </a:r>
            <a:endParaRPr lang="fr-FR" sz="800" dirty="0" smtClean="0">
              <a:latin typeface="+mj-lt"/>
            </a:endParaRPr>
          </a:p>
          <a:p>
            <a:pPr marL="627063" lvl="1" indent="-234950">
              <a:buFont typeface="+mj-lt"/>
              <a:buAutoNum type="arabicPeriod"/>
            </a:pPr>
            <a:r>
              <a:rPr lang="fr-FR" sz="800" dirty="0" smtClean="0">
                <a:latin typeface="+mj-lt"/>
              </a:rPr>
              <a:t>Structure physique</a:t>
            </a:r>
          </a:p>
          <a:p>
            <a:pPr marL="627063" lvl="1" indent="-234950">
              <a:buFont typeface="+mj-lt"/>
              <a:buAutoNum type="arabicPeriod"/>
            </a:pPr>
            <a:r>
              <a:rPr lang="fr-FR" sz="800" dirty="0" smtClean="0">
                <a:latin typeface="+mj-lt"/>
              </a:rPr>
              <a:t>Installation / profil / distribution</a:t>
            </a:r>
          </a:p>
          <a:p>
            <a:pPr marL="627063" lvl="1" indent="-234950">
              <a:buFont typeface="+mj-lt"/>
              <a:buAutoNum type="arabicPeriod"/>
            </a:pPr>
            <a:r>
              <a:rPr lang="fr-FR" sz="800" dirty="0" smtClean="0">
                <a:latin typeface="+mj-lt"/>
              </a:rPr>
              <a:t>Drupal.org</a:t>
            </a:r>
          </a:p>
          <a:p>
            <a:pPr marL="627063" lvl="1" indent="-234950">
              <a:buFont typeface="+mj-lt"/>
              <a:buAutoNum type="arabicPeriod"/>
            </a:pPr>
            <a:r>
              <a:rPr lang="fr-FR" sz="800" dirty="0" smtClean="0">
                <a:latin typeface="+mj-lt"/>
              </a:rPr>
              <a:t>Composer, Drush et drupal-console</a:t>
            </a:r>
          </a:p>
          <a:p>
            <a:pPr marL="1124712" lvl="2" indent="-457200">
              <a:buFont typeface="+mj-lt"/>
              <a:buAutoNum type="arabicPeriod"/>
            </a:pPr>
            <a:endParaRPr lang="fr-FR" sz="800" dirty="0" smtClean="0">
              <a:latin typeface="+mj-lt"/>
            </a:endParaRPr>
          </a:p>
          <a:p>
            <a:pPr marL="179388" indent="-179388">
              <a:buFont typeface="+mj-lt"/>
              <a:buAutoNum type="arabicPeriod"/>
            </a:pPr>
            <a:r>
              <a:rPr lang="fr-FR" sz="800" b="1" dirty="0" smtClean="0">
                <a:solidFill>
                  <a:srgbClr val="7030A0"/>
                </a:solidFill>
                <a:latin typeface="+mj-lt"/>
              </a:rPr>
              <a:t>TP : Installation de drupal</a:t>
            </a:r>
          </a:p>
          <a:p>
            <a:pPr marL="179388" indent="-179388">
              <a:buNone/>
            </a:pPr>
            <a:endParaRPr lang="fr-FR" sz="800" b="1" dirty="0" smtClean="0">
              <a:solidFill>
                <a:srgbClr val="7030A0"/>
              </a:solidFill>
              <a:latin typeface="+mj-lt"/>
            </a:endParaRPr>
          </a:p>
          <a:p>
            <a:pPr marL="179388" indent="-179388">
              <a:buFont typeface="+mj-lt"/>
              <a:buAutoNum type="arabicPeriod" startAt="3"/>
            </a:pPr>
            <a:r>
              <a:rPr lang="fr-FR" sz="800" b="1" dirty="0" smtClean="0">
                <a:solidFill>
                  <a:srgbClr val="7030A0"/>
                </a:solidFill>
                <a:latin typeface="+mj-lt"/>
              </a:rPr>
              <a:t>Concepts</a:t>
            </a:r>
          </a:p>
          <a:p>
            <a:pPr marL="627063" lvl="1" indent="-234950">
              <a:buFont typeface="+mj-lt"/>
              <a:buAutoNum type="arabicPeriod"/>
            </a:pPr>
            <a:r>
              <a:rPr lang="fr-FR" sz="800" dirty="0" smtClean="0">
                <a:latin typeface="+mj-lt"/>
              </a:rPr>
              <a:t>Le menu d’administration</a:t>
            </a:r>
          </a:p>
          <a:p>
            <a:pPr marL="627063" lvl="1" indent="-234950">
              <a:buFont typeface="+mj-lt"/>
              <a:buAutoNum type="arabicPeriod"/>
            </a:pPr>
            <a:r>
              <a:rPr lang="fr-FR" sz="800" dirty="0" smtClean="0">
                <a:latin typeface="+mj-lt"/>
              </a:rPr>
              <a:t>Contenu et contenant</a:t>
            </a:r>
          </a:p>
          <a:p>
            <a:pPr marL="627063" lvl="1" indent="-234950">
              <a:buFont typeface="+mj-lt"/>
              <a:buAutoNum type="arabicPeriod"/>
            </a:pPr>
            <a:r>
              <a:rPr lang="fr-FR" sz="800" dirty="0" smtClean="0">
                <a:latin typeface="+mj-lt"/>
              </a:rPr>
              <a:t>Thèmes, régions, Blocs, type de blocs</a:t>
            </a:r>
          </a:p>
          <a:p>
            <a:pPr marL="627063" lvl="1" indent="-234950">
              <a:buFont typeface="+mj-lt"/>
              <a:buAutoNum type="arabicPeriod"/>
            </a:pPr>
            <a:r>
              <a:rPr lang="fr-FR" sz="800" dirty="0" err="1" smtClean="0">
                <a:latin typeface="+mj-lt"/>
              </a:rPr>
              <a:t>Nodes</a:t>
            </a:r>
            <a:r>
              <a:rPr lang="fr-FR" sz="800" dirty="0" smtClean="0">
                <a:latin typeface="+mj-lt"/>
              </a:rPr>
              <a:t>, types de contenu, </a:t>
            </a:r>
            <a:r>
              <a:rPr lang="fr-FR" sz="800" dirty="0" err="1" smtClean="0">
                <a:latin typeface="+mj-lt"/>
              </a:rPr>
              <a:t>fields</a:t>
            </a:r>
            <a:endParaRPr lang="fr-FR" sz="800" dirty="0" smtClean="0">
              <a:latin typeface="+mj-lt"/>
            </a:endParaRPr>
          </a:p>
          <a:p>
            <a:pPr marL="627063" lvl="1" indent="-234950">
              <a:buFont typeface="+mj-lt"/>
              <a:buAutoNum type="arabicPeriod"/>
            </a:pPr>
            <a:r>
              <a:rPr lang="fr-FR" sz="800" dirty="0" smtClean="0">
                <a:latin typeface="+mj-lt"/>
              </a:rPr>
              <a:t>Type de champs et relation entre </a:t>
            </a:r>
            <a:r>
              <a:rPr lang="fr-FR" sz="800" dirty="0" err="1" smtClean="0">
                <a:latin typeface="+mj-lt"/>
              </a:rPr>
              <a:t>nodes</a:t>
            </a:r>
            <a:endParaRPr lang="fr-FR" sz="800" dirty="0" smtClean="0">
              <a:latin typeface="+mj-lt"/>
            </a:endParaRPr>
          </a:p>
          <a:p>
            <a:pPr marL="627063" lvl="1" indent="-234950">
              <a:buFont typeface="+mj-lt"/>
              <a:buAutoNum type="arabicPeriod"/>
            </a:pPr>
            <a:r>
              <a:rPr lang="fr-FR" sz="800" dirty="0" smtClean="0">
                <a:latin typeface="+mj-lt"/>
              </a:rPr>
              <a:t>Les types de champs</a:t>
            </a:r>
          </a:p>
          <a:p>
            <a:pPr marL="627063" lvl="1" indent="-234950">
              <a:buFont typeface="+mj-lt"/>
              <a:buAutoNum type="arabicPeriod"/>
            </a:pPr>
            <a:r>
              <a:rPr lang="fr-FR" sz="800" dirty="0" err="1" smtClean="0">
                <a:latin typeface="+mj-lt"/>
              </a:rPr>
              <a:t>form</a:t>
            </a:r>
            <a:r>
              <a:rPr lang="fr-FR" sz="800" dirty="0" smtClean="0">
                <a:latin typeface="+mj-lt"/>
              </a:rPr>
              <a:t> display et </a:t>
            </a:r>
            <a:r>
              <a:rPr lang="fr-FR" sz="800" dirty="0" err="1" smtClean="0">
                <a:latin typeface="+mj-lt"/>
              </a:rPr>
              <a:t>widget</a:t>
            </a:r>
            <a:endParaRPr lang="fr-FR" sz="800" dirty="0" smtClean="0">
              <a:latin typeface="+mj-lt"/>
            </a:endParaRPr>
          </a:p>
          <a:p>
            <a:pPr marL="627063" lvl="1" indent="-234950">
              <a:buFont typeface="+mj-lt"/>
              <a:buAutoNum type="arabicPeriod"/>
            </a:pPr>
            <a:r>
              <a:rPr lang="fr-FR" sz="800" dirty="0" smtClean="0">
                <a:latin typeface="+mj-lt"/>
              </a:rPr>
              <a:t>Les formats de texte et </a:t>
            </a:r>
            <a:r>
              <a:rPr lang="fr-FR" sz="800" dirty="0" err="1" smtClean="0">
                <a:latin typeface="+mj-lt"/>
              </a:rPr>
              <a:t>ckeditor</a:t>
            </a:r>
            <a:endParaRPr lang="fr-FR" sz="800" dirty="0" smtClean="0">
              <a:latin typeface="+mj-lt"/>
            </a:endParaRPr>
          </a:p>
          <a:p>
            <a:pPr marL="627063" lvl="1" indent="-234950">
              <a:buFont typeface="+mj-lt"/>
              <a:buAutoNum type="arabicPeriod"/>
            </a:pPr>
            <a:r>
              <a:rPr lang="fr-FR" sz="800" dirty="0" smtClean="0">
                <a:latin typeface="+mj-lt"/>
              </a:rPr>
              <a:t>display modes et </a:t>
            </a:r>
            <a:r>
              <a:rPr lang="fr-FR" sz="800" dirty="0" err="1" smtClean="0">
                <a:latin typeface="+mj-lt"/>
              </a:rPr>
              <a:t>formatter</a:t>
            </a:r>
            <a:endParaRPr lang="fr-FR" sz="800" dirty="0" smtClean="0">
              <a:latin typeface="+mj-lt"/>
            </a:endParaRPr>
          </a:p>
          <a:p>
            <a:pPr marL="627063" lvl="1" indent="-234950">
              <a:buFont typeface="+mj-lt"/>
              <a:buAutoNum type="arabicPeriod"/>
            </a:pPr>
            <a:r>
              <a:rPr lang="fr-FR" sz="800" dirty="0" err="1" smtClean="0">
                <a:latin typeface="+mj-lt"/>
              </a:rPr>
              <a:t>Views</a:t>
            </a:r>
            <a:endParaRPr lang="fr-FR" sz="800" dirty="0" smtClean="0">
              <a:latin typeface="+mj-lt"/>
            </a:endParaRPr>
          </a:p>
          <a:p>
            <a:pPr marL="627063" lvl="1" indent="-234950">
              <a:buFont typeface="+mj-lt"/>
              <a:buAutoNum type="arabicPeriod"/>
            </a:pPr>
            <a:r>
              <a:rPr lang="fr-FR" sz="800" dirty="0" smtClean="0">
                <a:latin typeface="+mj-lt"/>
              </a:rPr>
              <a:t>La taxonomie</a:t>
            </a:r>
          </a:p>
          <a:p>
            <a:pPr marL="627063" lvl="1" indent="-234950">
              <a:buFont typeface="+mj-lt"/>
              <a:buAutoNum type="arabicPeriod"/>
            </a:pPr>
            <a:r>
              <a:rPr lang="fr-FR" sz="800" dirty="0" smtClean="0">
                <a:latin typeface="+mj-lt"/>
              </a:rPr>
              <a:t>Nid,  </a:t>
            </a:r>
            <a:r>
              <a:rPr lang="fr-FR" sz="800" dirty="0" err="1" smtClean="0">
                <a:latin typeface="+mj-lt"/>
              </a:rPr>
              <a:t>vid</a:t>
            </a:r>
            <a:r>
              <a:rPr lang="fr-FR" sz="800" dirty="0" smtClean="0">
                <a:latin typeface="+mj-lt"/>
              </a:rPr>
              <a:t>, publier, </a:t>
            </a:r>
            <a:r>
              <a:rPr lang="fr-FR" sz="800" dirty="0" err="1" smtClean="0">
                <a:latin typeface="+mj-lt"/>
              </a:rPr>
              <a:t>sticky</a:t>
            </a:r>
            <a:r>
              <a:rPr lang="fr-FR" sz="800" dirty="0" smtClean="0">
                <a:latin typeface="+mj-lt"/>
              </a:rPr>
              <a:t> et autre</a:t>
            </a:r>
          </a:p>
          <a:p>
            <a:pPr marL="627063" lvl="1" indent="-234950">
              <a:buFont typeface="+mj-lt"/>
              <a:buAutoNum type="arabicPeriod"/>
            </a:pPr>
            <a:r>
              <a:rPr lang="fr-FR" sz="800" dirty="0" smtClean="0">
                <a:latin typeface="+mj-lt"/>
              </a:rPr>
              <a:t>Les </a:t>
            </a:r>
            <a:r>
              <a:rPr lang="fr-FR" sz="800" dirty="0" err="1" smtClean="0">
                <a:latin typeface="+mj-lt"/>
              </a:rPr>
              <a:t>URLs</a:t>
            </a:r>
            <a:r>
              <a:rPr lang="fr-FR" sz="800" dirty="0" smtClean="0">
                <a:latin typeface="+mj-lt"/>
              </a:rPr>
              <a:t> / alias / pages</a:t>
            </a:r>
          </a:p>
          <a:p>
            <a:pPr marL="627063" lvl="1" indent="-234950">
              <a:buFont typeface="+mj-lt"/>
              <a:buAutoNum type="arabicPeriod"/>
            </a:pPr>
            <a:r>
              <a:rPr lang="fr-FR" sz="800" dirty="0" smtClean="0">
                <a:latin typeface="+mj-lt"/>
              </a:rPr>
              <a:t>Menu et fil d’Ariane</a:t>
            </a:r>
          </a:p>
          <a:p>
            <a:pPr marL="850392" lvl="1" indent="-457200">
              <a:buNone/>
            </a:pPr>
            <a:endParaRPr lang="fr-FR" sz="800" dirty="0" smtClean="0">
              <a:latin typeface="+mj-lt"/>
            </a:endParaRPr>
          </a:p>
          <a:p>
            <a:pPr marL="179388" indent="-179388">
              <a:buFont typeface="+mj-lt"/>
              <a:buAutoNum type="arabicPeriod" startAt="4"/>
            </a:pPr>
            <a:r>
              <a:rPr lang="fr-FR" sz="800" b="1" dirty="0" smtClean="0">
                <a:solidFill>
                  <a:srgbClr val="7030A0"/>
                </a:solidFill>
                <a:latin typeface="+mj-lt"/>
              </a:rPr>
              <a:t>TP: Base d’un site vitre</a:t>
            </a:r>
          </a:p>
          <a:p>
            <a:pPr marL="179388" indent="-179388">
              <a:buFont typeface="+mj-lt"/>
              <a:buAutoNum type="arabicPeriod" startAt="4"/>
            </a:pPr>
            <a:endParaRPr lang="fr-FR" sz="800" b="1" dirty="0" smtClean="0">
              <a:solidFill>
                <a:srgbClr val="7030A0"/>
              </a:solidFill>
              <a:latin typeface="+mj-lt"/>
            </a:endParaRPr>
          </a:p>
          <a:p>
            <a:pPr marL="179388" indent="-179388">
              <a:buFont typeface="+mj-lt"/>
              <a:buAutoNum type="arabicPeriod" startAt="4"/>
            </a:pPr>
            <a:r>
              <a:rPr lang="fr-FR" sz="800" b="1" dirty="0" smtClean="0">
                <a:solidFill>
                  <a:srgbClr val="7030A0"/>
                </a:solidFill>
                <a:latin typeface="+mj-lt"/>
              </a:rPr>
              <a:t>Sécurité et performance</a:t>
            </a:r>
          </a:p>
          <a:p>
            <a:pPr marL="627063" lvl="1" indent="-234950">
              <a:buFont typeface="+mj-lt"/>
              <a:buAutoNum type="arabicPeriod"/>
            </a:pPr>
            <a:r>
              <a:rPr lang="fr-FR" sz="800" dirty="0" smtClean="0">
                <a:latin typeface="+mj-lt"/>
              </a:rPr>
              <a:t>Login et user 1</a:t>
            </a:r>
          </a:p>
          <a:p>
            <a:pPr marL="627063" lvl="1" indent="-234950">
              <a:buFont typeface="+mj-lt"/>
              <a:buAutoNum type="arabicPeriod"/>
            </a:pPr>
            <a:r>
              <a:rPr lang="fr-FR" sz="800" dirty="0" smtClean="0">
                <a:latin typeface="+mj-lt"/>
              </a:rPr>
              <a:t>Les </a:t>
            </a:r>
            <a:r>
              <a:rPr lang="fr-FR" sz="800" dirty="0" err="1" smtClean="0">
                <a:latin typeface="+mj-lt"/>
              </a:rPr>
              <a:t>users</a:t>
            </a:r>
            <a:r>
              <a:rPr lang="fr-FR" sz="800" dirty="0" smtClean="0">
                <a:latin typeface="+mj-lt"/>
              </a:rPr>
              <a:t> / permissions / rôles</a:t>
            </a:r>
          </a:p>
          <a:p>
            <a:pPr marL="627063" lvl="1" indent="-234950">
              <a:buFont typeface="+mj-lt"/>
              <a:buAutoNum type="arabicPeriod"/>
            </a:pPr>
            <a:r>
              <a:rPr lang="fr-FR" sz="800" dirty="0" smtClean="0">
                <a:latin typeface="+mj-lt"/>
              </a:rPr>
              <a:t>Révision, workflow et modération</a:t>
            </a:r>
          </a:p>
          <a:p>
            <a:pPr marL="627063" lvl="1" indent="-234950">
              <a:buFont typeface="+mj-lt"/>
              <a:buAutoNum type="arabicPeriod"/>
            </a:pPr>
            <a:r>
              <a:rPr lang="fr-FR" sz="800" dirty="0" smtClean="0">
                <a:latin typeface="+mj-lt"/>
              </a:rPr>
              <a:t>Les types d’information, configuration</a:t>
            </a:r>
          </a:p>
          <a:p>
            <a:pPr marL="627063" lvl="1" indent="-234950">
              <a:buFont typeface="+mj-lt"/>
              <a:buAutoNum type="arabicPeriod"/>
            </a:pPr>
            <a:r>
              <a:rPr lang="fr-FR" sz="800" dirty="0" smtClean="0">
                <a:latin typeface="+mj-lt"/>
              </a:rPr>
              <a:t>Le </a:t>
            </a:r>
            <a:r>
              <a:rPr lang="fr-FR" sz="800" dirty="0" err="1" smtClean="0">
                <a:latin typeface="+mj-lt"/>
              </a:rPr>
              <a:t>cron</a:t>
            </a:r>
            <a:endParaRPr lang="fr-FR" sz="800" dirty="0" smtClean="0">
              <a:latin typeface="+mj-lt"/>
            </a:endParaRPr>
          </a:p>
          <a:p>
            <a:pPr marL="627063" lvl="1" indent="-234950">
              <a:buFont typeface="+mj-lt"/>
              <a:buAutoNum type="arabicPeriod"/>
            </a:pPr>
            <a:r>
              <a:rPr lang="fr-FR" sz="800" dirty="0" smtClean="0">
                <a:latin typeface="+mj-lt"/>
              </a:rPr>
              <a:t>Les modules UI</a:t>
            </a:r>
          </a:p>
          <a:p>
            <a:pPr marL="627063" lvl="1" indent="-234950">
              <a:buFont typeface="+mj-lt"/>
              <a:buAutoNum type="arabicPeriod"/>
            </a:pPr>
            <a:r>
              <a:rPr lang="fr-FR" sz="800" dirty="0" smtClean="0">
                <a:latin typeface="+mj-lt"/>
              </a:rPr>
              <a:t>Cache, agrégation et performance</a:t>
            </a:r>
          </a:p>
          <a:p>
            <a:pPr marL="627063" lvl="1" indent="-234950">
              <a:buFont typeface="+mj-lt"/>
              <a:buAutoNum type="arabicPeriod"/>
            </a:pPr>
            <a:r>
              <a:rPr lang="fr-FR" sz="800" dirty="0" smtClean="0">
                <a:latin typeface="+mj-lt"/>
              </a:rPr>
              <a:t>Gestion des mises à jour</a:t>
            </a:r>
          </a:p>
          <a:p>
            <a:pPr marL="850392" lvl="1" indent="-457200">
              <a:buNone/>
            </a:pPr>
            <a:endParaRPr lang="fr-FR" sz="800" dirty="0" smtClean="0">
              <a:latin typeface="+mj-lt"/>
            </a:endParaRPr>
          </a:p>
          <a:p>
            <a:pPr marL="179388" indent="-179388">
              <a:buFont typeface="+mj-lt"/>
              <a:buAutoNum type="arabicPeriod" startAt="4"/>
            </a:pPr>
            <a:r>
              <a:rPr lang="fr-FR" sz="800" b="1" dirty="0" smtClean="0">
                <a:solidFill>
                  <a:srgbClr val="7030A0"/>
                </a:solidFill>
                <a:latin typeface="+mj-lt"/>
              </a:rPr>
              <a:t>TP : Recherche de module de la communauté</a:t>
            </a:r>
          </a:p>
          <a:p>
            <a:pPr marL="179388" lvl="1" indent="-179388">
              <a:buFont typeface="+mj-lt"/>
              <a:buAutoNum type="arabicPeriod"/>
            </a:pPr>
            <a:endParaRPr lang="fr-FR" sz="800" b="1" dirty="0" smtClean="0">
              <a:solidFill>
                <a:srgbClr val="7030A0"/>
              </a:solidFill>
              <a:latin typeface="+mj-lt"/>
            </a:endParaRPr>
          </a:p>
          <a:p>
            <a:pPr marL="179388" indent="-179388">
              <a:buFont typeface="+mj-lt"/>
              <a:buAutoNum type="arabicPeriod" startAt="4"/>
            </a:pPr>
            <a:r>
              <a:rPr lang="fr-FR" sz="800" b="1" dirty="0" smtClean="0">
                <a:solidFill>
                  <a:srgbClr val="7030A0"/>
                </a:solidFill>
                <a:latin typeface="+mj-lt"/>
              </a:rPr>
              <a:t>Les autres modules du </a:t>
            </a:r>
            <a:r>
              <a:rPr lang="fr-FR" sz="800" b="1" dirty="0" err="1" smtClean="0">
                <a:solidFill>
                  <a:srgbClr val="7030A0"/>
                </a:solidFill>
                <a:latin typeface="+mj-lt"/>
              </a:rPr>
              <a:t>core</a:t>
            </a:r>
            <a:endParaRPr lang="fr-FR" sz="800" b="1" dirty="0" smtClean="0">
              <a:solidFill>
                <a:srgbClr val="7030A0"/>
              </a:solidFill>
              <a:latin typeface="+mj-lt"/>
            </a:endParaRPr>
          </a:p>
          <a:p>
            <a:pPr marL="538163" lvl="1" indent="-146050">
              <a:buFont typeface="+mj-lt"/>
              <a:buAutoNum type="arabicPeriod"/>
            </a:pPr>
            <a:r>
              <a:rPr lang="fr-FR" sz="800" dirty="0" err="1" smtClean="0">
                <a:latin typeface="+mj-lt"/>
              </a:rPr>
              <a:t>Breakpoint</a:t>
            </a:r>
            <a:r>
              <a:rPr lang="fr-FR" sz="800" dirty="0" smtClean="0">
                <a:latin typeface="+mj-lt"/>
              </a:rPr>
              <a:t> et image adaptative</a:t>
            </a:r>
          </a:p>
          <a:p>
            <a:pPr marL="538163" lvl="1" indent="-146050">
              <a:buFont typeface="+mj-lt"/>
              <a:buAutoNum type="arabicPeriod"/>
            </a:pPr>
            <a:r>
              <a:rPr lang="fr-FR" sz="800" dirty="0" err="1" smtClean="0">
                <a:latin typeface="+mj-lt"/>
              </a:rPr>
              <a:t>Search</a:t>
            </a:r>
            <a:endParaRPr lang="fr-FR" sz="800" dirty="0" smtClean="0">
              <a:latin typeface="+mj-lt"/>
            </a:endParaRPr>
          </a:p>
          <a:p>
            <a:pPr marL="538163" lvl="1" indent="-146050">
              <a:buFont typeface="+mj-lt"/>
              <a:buAutoNum type="arabicPeriod"/>
            </a:pPr>
            <a:r>
              <a:rPr lang="fr-FR" sz="800" dirty="0" err="1" smtClean="0">
                <a:latin typeface="+mj-lt"/>
              </a:rPr>
              <a:t>In-place</a:t>
            </a:r>
            <a:r>
              <a:rPr lang="fr-FR" sz="800" dirty="0" smtClean="0">
                <a:latin typeface="+mj-lt"/>
              </a:rPr>
              <a:t> </a:t>
            </a:r>
            <a:r>
              <a:rPr lang="fr-FR" sz="800" dirty="0" err="1" smtClean="0">
                <a:latin typeface="+mj-lt"/>
              </a:rPr>
              <a:t>editing</a:t>
            </a:r>
            <a:endParaRPr lang="fr-FR" sz="800" dirty="0" smtClean="0">
              <a:latin typeface="+mj-lt"/>
            </a:endParaRPr>
          </a:p>
          <a:p>
            <a:pPr marL="538163" lvl="1" indent="-146050">
              <a:buFont typeface="+mj-lt"/>
              <a:buAutoNum type="arabicPeriod"/>
            </a:pPr>
            <a:r>
              <a:rPr lang="fr-FR" sz="800" dirty="0" err="1" smtClean="0">
                <a:latin typeface="+mj-lt"/>
              </a:rPr>
              <a:t>Webservices</a:t>
            </a:r>
            <a:endParaRPr lang="fr-FR" sz="800" dirty="0" smtClean="0">
              <a:latin typeface="+mj-lt"/>
            </a:endParaRPr>
          </a:p>
          <a:p>
            <a:pPr marL="538163" lvl="1" indent="-146050">
              <a:buFont typeface="+mj-lt"/>
              <a:buAutoNum type="arabicPeriod"/>
            </a:pPr>
            <a:r>
              <a:rPr lang="fr-FR" sz="800" dirty="0" err="1" smtClean="0">
                <a:latin typeface="+mj-lt"/>
              </a:rPr>
              <a:t>Migrate</a:t>
            </a:r>
            <a:endParaRPr lang="fr-FR" sz="800" dirty="0" smtClean="0">
              <a:latin typeface="+mj-lt"/>
            </a:endParaRPr>
          </a:p>
          <a:p>
            <a:pPr marL="538163" lvl="1" indent="-146050">
              <a:buFont typeface="+mj-lt"/>
              <a:buAutoNum type="arabicPeriod"/>
            </a:pPr>
            <a:endParaRPr lang="fr-FR" sz="800" dirty="0" smtClean="0">
              <a:latin typeface="+mj-lt"/>
            </a:endParaRPr>
          </a:p>
          <a:p>
            <a:pPr marL="179388" indent="-153988">
              <a:buFont typeface="+mj-lt"/>
              <a:buAutoNum type="arabicPeriod" startAt="4"/>
            </a:pPr>
            <a:r>
              <a:rPr lang="fr-FR" sz="800" b="1" dirty="0" smtClean="0">
                <a:solidFill>
                  <a:srgbClr val="7030A0"/>
                </a:solidFill>
                <a:latin typeface="+mj-lt"/>
              </a:rPr>
              <a:t>Les modules courant</a:t>
            </a:r>
          </a:p>
          <a:p>
            <a:pPr marL="538163" lvl="1" indent="-146050">
              <a:buFont typeface="+mj-lt"/>
              <a:buAutoNum type="arabicPeriod"/>
            </a:pPr>
            <a:r>
              <a:rPr lang="fr-FR" sz="800" dirty="0" err="1" smtClean="0">
                <a:latin typeface="+mj-lt"/>
              </a:rPr>
              <a:t>Feeds</a:t>
            </a:r>
            <a:r>
              <a:rPr lang="fr-FR" sz="800" dirty="0" smtClean="0">
                <a:latin typeface="+mj-lt"/>
              </a:rPr>
              <a:t> et </a:t>
            </a:r>
            <a:r>
              <a:rPr lang="fr-FR" sz="800" dirty="0" err="1" smtClean="0">
                <a:latin typeface="+mj-lt"/>
              </a:rPr>
              <a:t>feeds</a:t>
            </a:r>
            <a:r>
              <a:rPr lang="fr-FR" sz="800" dirty="0" smtClean="0">
                <a:latin typeface="+mj-lt"/>
              </a:rPr>
              <a:t> </a:t>
            </a:r>
            <a:r>
              <a:rPr lang="fr-FR" sz="800" dirty="0" err="1" smtClean="0">
                <a:latin typeface="+mj-lt"/>
              </a:rPr>
              <a:t>tamper</a:t>
            </a:r>
            <a:endParaRPr lang="fr-FR" sz="800" dirty="0" smtClean="0">
              <a:latin typeface="+mj-lt"/>
            </a:endParaRPr>
          </a:p>
          <a:p>
            <a:pPr marL="538163" lvl="1" indent="-146050">
              <a:buFont typeface="+mj-lt"/>
              <a:buAutoNum type="arabicPeriod"/>
            </a:pPr>
            <a:r>
              <a:rPr lang="fr-FR" sz="800" dirty="0" err="1" smtClean="0">
                <a:latin typeface="+mj-lt"/>
              </a:rPr>
              <a:t>Rules</a:t>
            </a:r>
            <a:endParaRPr lang="fr-FR" sz="800" dirty="0" smtClean="0">
              <a:latin typeface="+mj-lt"/>
            </a:endParaRPr>
          </a:p>
          <a:p>
            <a:pPr marL="538163" lvl="1" indent="-146050">
              <a:buFont typeface="+mj-lt"/>
              <a:buAutoNum type="arabicPeriod"/>
            </a:pPr>
            <a:r>
              <a:rPr lang="fr-FR" sz="800" dirty="0" smtClean="0">
                <a:latin typeface="+mj-lt"/>
              </a:rPr>
              <a:t>Field collection</a:t>
            </a:r>
          </a:p>
          <a:p>
            <a:pPr marL="538163" lvl="1" indent="-146050">
              <a:buFont typeface="+mj-lt"/>
              <a:buAutoNum type="arabicPeriod"/>
            </a:pPr>
            <a:r>
              <a:rPr lang="fr-FR" sz="800" dirty="0" err="1" smtClean="0">
                <a:latin typeface="+mj-lt"/>
              </a:rPr>
              <a:t>Paragraphs</a:t>
            </a:r>
            <a:endParaRPr lang="fr-FR" sz="800" dirty="0" smtClean="0">
              <a:latin typeface="+mj-lt"/>
            </a:endParaRPr>
          </a:p>
          <a:p>
            <a:pPr marL="538163" lvl="1" indent="-146050">
              <a:buFont typeface="+mj-lt"/>
              <a:buAutoNum type="arabicPeriod"/>
            </a:pPr>
            <a:r>
              <a:rPr lang="fr-FR" sz="800" dirty="0" err="1" smtClean="0">
                <a:latin typeface="+mj-lt"/>
              </a:rPr>
              <a:t>Title</a:t>
            </a:r>
            <a:endParaRPr lang="fr-FR" sz="800" dirty="0" smtClean="0">
              <a:latin typeface="+mj-lt"/>
            </a:endParaRPr>
          </a:p>
          <a:p>
            <a:pPr marL="538163" lvl="1" indent="-146050">
              <a:buFont typeface="+mj-lt"/>
              <a:buAutoNum type="arabicPeriod"/>
            </a:pPr>
            <a:r>
              <a:rPr lang="fr-FR" sz="800" dirty="0" smtClean="0">
                <a:latin typeface="+mj-lt"/>
              </a:rPr>
              <a:t>Panels</a:t>
            </a:r>
          </a:p>
          <a:p>
            <a:pPr marL="538163" lvl="1" indent="-146050">
              <a:buFont typeface="+mj-lt"/>
              <a:buAutoNum type="arabicPeriod"/>
            </a:pPr>
            <a:r>
              <a:rPr lang="fr-FR" sz="800" dirty="0" smtClean="0">
                <a:latin typeface="+mj-lt"/>
              </a:rPr>
              <a:t>Display suite</a:t>
            </a:r>
          </a:p>
          <a:p>
            <a:pPr marL="179388" indent="-179388">
              <a:buNone/>
            </a:pPr>
            <a:endParaRPr lang="fr-FR" sz="800" b="1" dirty="0" smtClean="0">
              <a:solidFill>
                <a:srgbClr val="7030A0"/>
              </a:solidFill>
              <a:latin typeface="+mj-lt"/>
            </a:endParaRPr>
          </a:p>
          <a:p>
            <a:pPr marL="179388" indent="-179388">
              <a:buFont typeface="+mj-lt"/>
              <a:buAutoNum type="arabicPeriod" startAt="9"/>
            </a:pPr>
            <a:r>
              <a:rPr lang="fr-FR" sz="800" b="1" dirty="0" smtClean="0">
                <a:solidFill>
                  <a:srgbClr val="7030A0"/>
                </a:solidFill>
                <a:latin typeface="+mj-lt"/>
              </a:rPr>
              <a:t>Développement de module</a:t>
            </a:r>
          </a:p>
          <a:p>
            <a:pPr marL="538163" lvl="1" indent="-146050">
              <a:buFont typeface="+mj-lt"/>
              <a:buAutoNum type="arabicPeriod"/>
            </a:pPr>
            <a:r>
              <a:rPr lang="fr-FR" sz="800" dirty="0" smtClean="0">
                <a:latin typeface="+mj-lt"/>
              </a:rPr>
              <a:t>Les fichiers d’un module</a:t>
            </a:r>
          </a:p>
          <a:p>
            <a:pPr marL="538163" lvl="1" indent="-146050">
              <a:buFont typeface="+mj-lt"/>
              <a:buAutoNum type="arabicPeriod"/>
            </a:pPr>
            <a:r>
              <a:rPr lang="fr-FR" sz="800" dirty="0" smtClean="0">
                <a:latin typeface="+mj-lt"/>
              </a:rPr>
              <a:t>Les </a:t>
            </a:r>
            <a:r>
              <a:rPr lang="fr-FR" sz="800" dirty="0" err="1" smtClean="0">
                <a:latin typeface="+mj-lt"/>
              </a:rPr>
              <a:t>hooks</a:t>
            </a:r>
            <a:endParaRPr lang="fr-FR" sz="800" dirty="0" smtClean="0">
              <a:latin typeface="+mj-lt"/>
            </a:endParaRPr>
          </a:p>
          <a:p>
            <a:pPr marL="538163" lvl="1" indent="-146050">
              <a:buFont typeface="+mj-lt"/>
              <a:buAutoNum type="arabicPeriod"/>
            </a:pPr>
            <a:r>
              <a:rPr lang="fr-FR" sz="800" dirty="0" smtClean="0">
                <a:latin typeface="+mj-lt"/>
              </a:rPr>
              <a:t>Services et </a:t>
            </a:r>
            <a:r>
              <a:rPr lang="fr-FR" sz="800" dirty="0" err="1" smtClean="0">
                <a:latin typeface="+mj-lt"/>
              </a:rPr>
              <a:t>event</a:t>
            </a:r>
            <a:r>
              <a:rPr lang="fr-FR" sz="800" dirty="0" smtClean="0">
                <a:latin typeface="+mj-lt"/>
              </a:rPr>
              <a:t> </a:t>
            </a:r>
            <a:r>
              <a:rPr lang="fr-FR" sz="800" dirty="0" err="1" smtClean="0">
                <a:latin typeface="+mj-lt"/>
              </a:rPr>
              <a:t>Synfony</a:t>
            </a:r>
            <a:r>
              <a:rPr lang="fr-FR" sz="800" dirty="0" smtClean="0">
                <a:latin typeface="+mj-lt"/>
              </a:rPr>
              <a:t> 2</a:t>
            </a:r>
          </a:p>
          <a:p>
            <a:pPr marL="538163" lvl="1" indent="-146050">
              <a:buFont typeface="+mj-lt"/>
              <a:buAutoNum type="arabicPeriod"/>
            </a:pPr>
            <a:r>
              <a:rPr lang="fr-FR" sz="800" dirty="0" err="1" smtClean="0">
                <a:latin typeface="+mj-lt"/>
              </a:rPr>
              <a:t>Devel</a:t>
            </a:r>
            <a:r>
              <a:rPr lang="fr-FR" sz="800" dirty="0" smtClean="0">
                <a:latin typeface="+mj-lt"/>
              </a:rPr>
              <a:t>, débogage et profilage</a:t>
            </a:r>
          </a:p>
          <a:p>
            <a:pPr marL="538163" lvl="1" indent="-146050">
              <a:buFont typeface="+mj-lt"/>
              <a:buAutoNum type="arabicPeriod"/>
            </a:pPr>
            <a:endParaRPr lang="fr-FR" sz="800" dirty="0" smtClean="0">
              <a:latin typeface="+mj-lt"/>
            </a:endParaRPr>
          </a:p>
          <a:p>
            <a:pPr marL="179388" indent="-179388">
              <a:buFont typeface="+mj-lt"/>
              <a:buAutoNum type="arabicPeriod" startAt="10"/>
            </a:pPr>
            <a:r>
              <a:rPr lang="fr-FR" sz="800" b="1" dirty="0" smtClean="0">
                <a:solidFill>
                  <a:srgbClr val="7030A0"/>
                </a:solidFill>
                <a:latin typeface="+mj-lt"/>
              </a:rPr>
              <a:t>TP : création de module avec la </a:t>
            </a:r>
            <a:r>
              <a:rPr lang="fr-FR" sz="800" b="1" dirty="0" err="1" smtClean="0">
                <a:solidFill>
                  <a:srgbClr val="7030A0"/>
                </a:solidFill>
                <a:latin typeface="+mj-lt"/>
              </a:rPr>
              <a:t>form</a:t>
            </a:r>
            <a:r>
              <a:rPr lang="fr-FR" sz="800" b="1" dirty="0" smtClean="0">
                <a:solidFill>
                  <a:srgbClr val="7030A0"/>
                </a:solidFill>
                <a:latin typeface="+mj-lt"/>
              </a:rPr>
              <a:t> API et drupal console</a:t>
            </a:r>
          </a:p>
          <a:p>
            <a:pPr marL="179388" indent="-179388">
              <a:buFont typeface="+mj-lt"/>
              <a:buAutoNum type="arabicPeriod" startAt="10"/>
            </a:pPr>
            <a:endParaRPr lang="fr-FR" sz="800" b="1" dirty="0" smtClean="0">
              <a:solidFill>
                <a:srgbClr val="7030A0"/>
              </a:solidFill>
              <a:latin typeface="+mj-lt"/>
            </a:endParaRPr>
          </a:p>
          <a:p>
            <a:pPr marL="179388" indent="-179388">
              <a:buFont typeface="+mj-lt"/>
              <a:buAutoNum type="arabicPeriod" startAt="10"/>
            </a:pPr>
            <a:r>
              <a:rPr lang="fr-FR" sz="800" b="1" dirty="0" smtClean="0">
                <a:solidFill>
                  <a:srgbClr val="7030A0"/>
                </a:solidFill>
                <a:latin typeface="+mj-lt"/>
              </a:rPr>
              <a:t>Thème</a:t>
            </a:r>
            <a:endParaRPr lang="fr-FR" sz="800" dirty="0" smtClean="0">
              <a:latin typeface="+mj-lt"/>
            </a:endParaRPr>
          </a:p>
          <a:p>
            <a:pPr marL="538163" lvl="1" indent="-146050">
              <a:buFont typeface="+mj-lt"/>
              <a:buAutoNum type="arabicPeriod"/>
            </a:pPr>
            <a:r>
              <a:rPr lang="fr-FR" sz="800" dirty="0" smtClean="0">
                <a:latin typeface="+mj-lt"/>
              </a:rPr>
              <a:t>Apparence, thème front et thème back, settings</a:t>
            </a:r>
          </a:p>
          <a:p>
            <a:pPr marL="538163" lvl="1" indent="-146050">
              <a:buFont typeface="+mj-lt"/>
              <a:buAutoNum type="arabicPeriod"/>
            </a:pPr>
            <a:r>
              <a:rPr lang="fr-FR" sz="800" dirty="0" smtClean="0">
                <a:latin typeface="+mj-lt"/>
              </a:rPr>
              <a:t>Les thèmes de base et les thèmes cachés.</a:t>
            </a:r>
          </a:p>
          <a:p>
            <a:pPr marL="538163" lvl="1" indent="-146050">
              <a:buFont typeface="+mj-lt"/>
              <a:buAutoNum type="arabicPeriod"/>
            </a:pPr>
            <a:r>
              <a:rPr lang="fr-FR" sz="800" dirty="0" smtClean="0">
                <a:latin typeface="+mj-lt"/>
              </a:rPr>
              <a:t>Les fichiers d’un thème</a:t>
            </a:r>
          </a:p>
          <a:p>
            <a:pPr marL="538163" lvl="1" indent="-146050">
              <a:buFont typeface="+mj-lt"/>
              <a:buAutoNum type="arabicPeriod"/>
            </a:pPr>
            <a:r>
              <a:rPr lang="fr-FR" sz="800" dirty="0" smtClean="0">
                <a:latin typeface="+mj-lt"/>
              </a:rPr>
              <a:t>Structure des </a:t>
            </a:r>
            <a:r>
              <a:rPr lang="fr-FR" sz="800" dirty="0" err="1" smtClean="0">
                <a:latin typeface="+mj-lt"/>
              </a:rPr>
              <a:t>templates</a:t>
            </a:r>
            <a:endParaRPr lang="fr-FR" sz="800" dirty="0" smtClean="0">
              <a:latin typeface="+mj-lt"/>
            </a:endParaRPr>
          </a:p>
          <a:p>
            <a:pPr marL="538163" lvl="1" indent="-146050">
              <a:buFont typeface="+mj-lt"/>
              <a:buAutoNum type="arabicPeriod"/>
            </a:pPr>
            <a:r>
              <a:rPr lang="fr-FR" sz="800" dirty="0" smtClean="0">
                <a:latin typeface="+mj-lt"/>
              </a:rPr>
              <a:t>Les fonctions de pré-</a:t>
            </a:r>
            <a:r>
              <a:rPr lang="fr-FR" sz="800" dirty="0" err="1" smtClean="0">
                <a:latin typeface="+mj-lt"/>
              </a:rPr>
              <a:t>process</a:t>
            </a:r>
            <a:endParaRPr lang="fr-FR" sz="800" dirty="0" smtClean="0">
              <a:latin typeface="+mj-lt"/>
            </a:endParaRPr>
          </a:p>
          <a:p>
            <a:pPr marL="538163" lvl="1" indent="-146050">
              <a:buFont typeface="+mj-lt"/>
              <a:buAutoNum type="arabicPeriod"/>
            </a:pPr>
            <a:r>
              <a:rPr lang="fr-FR" sz="800" dirty="0" smtClean="0">
                <a:latin typeface="+mj-lt"/>
              </a:rPr>
              <a:t>Héritage et surcharge</a:t>
            </a:r>
          </a:p>
          <a:p>
            <a:pPr marL="538163" lvl="1" indent="-146050">
              <a:buFont typeface="+mj-lt"/>
              <a:buAutoNum type="arabicPeriod"/>
            </a:pPr>
            <a:r>
              <a:rPr lang="fr-FR" sz="800" dirty="0" smtClean="0">
                <a:latin typeface="+mj-lt"/>
              </a:rPr>
              <a:t>TWIG et débogage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a:t>
            </a:r>
            <a:endParaRPr lang="fr-FR" sz="3000" dirty="0">
              <a:latin typeface="+mj-lt"/>
            </a:endParaRPr>
          </a:p>
        </p:txBody>
      </p:sp>
      <p:sp>
        <p:nvSpPr>
          <p:cNvPr id="3" name="Espace réservé du contenu 2"/>
          <p:cNvSpPr>
            <a:spLocks noGrp="1"/>
          </p:cNvSpPr>
          <p:nvPr>
            <p:ph idx="1"/>
          </p:nvPr>
        </p:nvSpPr>
        <p:spPr>
          <a:xfrm>
            <a:off x="179512" y="2708920"/>
            <a:ext cx="8507288" cy="1368152"/>
          </a:xfrm>
        </p:spPr>
        <p:txBody>
          <a:bodyPr>
            <a:normAutofit/>
          </a:bodyPr>
          <a:lstStyle/>
          <a:p>
            <a:pPr lvl="1" algn="ctr">
              <a:buNone/>
            </a:pPr>
            <a:r>
              <a:rPr lang="fr-FR" dirty="0" smtClean="0">
                <a:latin typeface="+mj-lt"/>
              </a:rPr>
              <a:t>ANNEXES</a:t>
            </a:r>
          </a:p>
          <a:p>
            <a:pPr lvl="1"/>
            <a:endParaRPr lang="fr-FR" dirty="0" smtClean="0">
              <a:latin typeface="+mj-lt"/>
            </a:endParaRPr>
          </a:p>
          <a:p>
            <a:pPr lvl="1"/>
            <a:endParaRPr lang="fr-FR" dirty="0" smtClean="0">
              <a:latin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d’accueil </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3" name="ZoneTexte 12"/>
          <p:cNvSpPr txBox="1"/>
          <p:nvPr/>
        </p:nvSpPr>
        <p:spPr>
          <a:xfrm>
            <a:off x="3059832" y="2564904"/>
            <a:ext cx="5040560" cy="369332"/>
          </a:xfrm>
          <a:prstGeom prst="rect">
            <a:avLst/>
          </a:prstGeom>
          <a:noFill/>
        </p:spPr>
        <p:txBody>
          <a:bodyPr wrap="square" rtlCol="0">
            <a:spAutoFit/>
          </a:bodyPr>
          <a:lstStyle/>
          <a:p>
            <a:r>
              <a:rPr lang="fr-FR" dirty="0" smtClean="0"/>
              <a:t>Nos dernières créations :</a:t>
            </a:r>
            <a:endParaRPr lang="fr-FR" dirty="0"/>
          </a:p>
        </p:txBody>
      </p:sp>
      <p:sp>
        <p:nvSpPr>
          <p:cNvPr id="14" name="Rectangle 13"/>
          <p:cNvSpPr/>
          <p:nvPr/>
        </p:nvSpPr>
        <p:spPr>
          <a:xfrm>
            <a:off x="3131840" y="314096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028"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275856" y="3501008"/>
            <a:ext cx="374575" cy="405182"/>
          </a:xfrm>
          <a:prstGeom prst="rect">
            <a:avLst/>
          </a:prstGeom>
          <a:noFill/>
        </p:spPr>
      </p:pic>
      <p:sp>
        <p:nvSpPr>
          <p:cNvPr id="16" name="Rectangle 15"/>
          <p:cNvSpPr/>
          <p:nvPr/>
        </p:nvSpPr>
        <p:spPr>
          <a:xfrm>
            <a:off x="3131840" y="422108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The beauty</a:t>
            </a:r>
          </a:p>
          <a:p>
            <a:r>
              <a:rPr lang="fr-FR" dirty="0" smtClean="0">
                <a:solidFill>
                  <a:schemeClr val="tx1"/>
                </a:solidFill>
              </a:rPr>
              <a:t>	excellente finitions</a:t>
            </a:r>
            <a:endParaRPr lang="fr-FR" dirty="0">
              <a:solidFill>
                <a:schemeClr val="tx1"/>
              </a:solidFill>
            </a:endParaRPr>
          </a:p>
        </p:txBody>
      </p:sp>
      <p:sp>
        <p:nvSpPr>
          <p:cNvPr id="17" name="Rectangle 16"/>
          <p:cNvSpPr/>
          <p:nvPr/>
        </p:nvSpPr>
        <p:spPr>
          <a:xfrm>
            <a:off x="3131840" y="530120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029" name="Picture 5" descr="C:\Users\FauconV\AppData\Local\Temp\Fichiers Internet temporaires\IE\THZSQCPT\220px-Delivery_Bike,_Parkend[1].jpg"/>
          <p:cNvPicPr>
            <a:picLocks noChangeAspect="1" noChangeArrowheads="1"/>
          </p:cNvPicPr>
          <p:nvPr/>
        </p:nvPicPr>
        <p:blipFill>
          <a:blip r:embed="rId4" cstate="print"/>
          <a:srcRect/>
          <a:stretch>
            <a:fillRect/>
          </a:stretch>
        </p:blipFill>
        <p:spPr bwMode="auto">
          <a:xfrm>
            <a:off x="3275856" y="4581128"/>
            <a:ext cx="360040" cy="368048"/>
          </a:xfrm>
          <a:prstGeom prst="rect">
            <a:avLst/>
          </a:prstGeom>
          <a:noFill/>
        </p:spPr>
      </p:pic>
      <p:pic>
        <p:nvPicPr>
          <p:cNvPr id="1030" name="Picture 6" descr="C:\Users\FauconV\AppData\Local\Temp\Fichiers Internet temporaires\IE\IKSWSXNM\850px-Bicycle_diagram2-fr.svg[1].png"/>
          <p:cNvPicPr>
            <a:picLocks noChangeAspect="1" noChangeArrowheads="1"/>
          </p:cNvPicPr>
          <p:nvPr/>
        </p:nvPicPr>
        <p:blipFill>
          <a:blip r:embed="rId5" cstate="print"/>
          <a:srcRect/>
          <a:stretch>
            <a:fillRect/>
          </a:stretch>
        </p:blipFill>
        <p:spPr bwMode="auto">
          <a:xfrm>
            <a:off x="3203848" y="5517232"/>
            <a:ext cx="648072" cy="658044"/>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nos magasins</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nos magasins</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7" name="Rectangle 16"/>
          <p:cNvSpPr/>
          <p:nvPr/>
        </p:nvSpPr>
        <p:spPr>
          <a:xfrm>
            <a:off x="2987824" y="2492896"/>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décathlon</a:t>
            </a:r>
          </a:p>
          <a:p>
            <a:r>
              <a:rPr lang="fr-FR" dirty="0" smtClean="0">
                <a:solidFill>
                  <a:schemeClr val="tx1"/>
                </a:solidFill>
              </a:rPr>
              <a:t>	Genève place de l’</a:t>
            </a:r>
            <a:r>
              <a:rPr lang="fr-FR" dirty="0" err="1" smtClean="0">
                <a:solidFill>
                  <a:schemeClr val="tx1"/>
                </a:solidFill>
              </a:rPr>
              <a:t>etoile</a:t>
            </a:r>
            <a:endParaRPr lang="fr-FR" dirty="0">
              <a:solidFill>
                <a:schemeClr val="tx1"/>
              </a:solidFill>
            </a:endParaRPr>
          </a:p>
        </p:txBody>
      </p:sp>
      <p:sp>
        <p:nvSpPr>
          <p:cNvPr id="13" name="Rectangle 12"/>
          <p:cNvSpPr/>
          <p:nvPr/>
        </p:nvSpPr>
        <p:spPr>
          <a:xfrm>
            <a:off x="2987824" y="350100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err="1" smtClean="0">
                <a:solidFill>
                  <a:schemeClr val="tx1"/>
                </a:solidFill>
              </a:rPr>
              <a:t>intersport</a:t>
            </a:r>
            <a:endParaRPr lang="fr-FR" u="sng" dirty="0" smtClean="0">
              <a:solidFill>
                <a:schemeClr val="tx1"/>
              </a:solidFill>
            </a:endParaRPr>
          </a:p>
          <a:p>
            <a:r>
              <a:rPr lang="fr-FR" dirty="0" smtClean="0">
                <a:solidFill>
                  <a:schemeClr val="tx1"/>
                </a:solidFill>
              </a:rPr>
              <a:t>	Annecy</a:t>
            </a:r>
            <a:endParaRPr lang="fr-FR" dirty="0">
              <a:solidFill>
                <a:schemeClr val="tx1"/>
              </a:solidFill>
            </a:endParaRPr>
          </a:p>
        </p:txBody>
      </p:sp>
      <p:pic>
        <p:nvPicPr>
          <p:cNvPr id="14" name="Picture 3" descr="C:\Users\FauconV\AppData\Local\Temp\Fichiers Internet temporaires\IE\3WWVA1DA\world-physical-map[1].gif"/>
          <p:cNvPicPr>
            <a:picLocks noChangeAspect="1" noChangeArrowheads="1"/>
          </p:cNvPicPr>
          <p:nvPr/>
        </p:nvPicPr>
        <p:blipFill>
          <a:blip r:embed="rId3" cstate="print"/>
          <a:srcRect/>
          <a:stretch>
            <a:fillRect/>
          </a:stretch>
        </p:blipFill>
        <p:spPr bwMode="auto">
          <a:xfrm>
            <a:off x="4283968" y="4509120"/>
            <a:ext cx="2232248" cy="1608178"/>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un magasins</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décathlon</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7" name="Rectangle 16"/>
          <p:cNvSpPr/>
          <p:nvPr/>
        </p:nvSpPr>
        <p:spPr>
          <a:xfrm>
            <a:off x="3203848" y="2492896"/>
            <a:ext cx="338437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err="1" smtClean="0">
                <a:solidFill>
                  <a:schemeClr val="tx1"/>
                </a:solidFill>
              </a:rPr>
              <a:t>decathlon</a:t>
            </a:r>
            <a:endParaRPr lang="fr-FR" u="sng" dirty="0" smtClean="0">
              <a:solidFill>
                <a:schemeClr val="tx1"/>
              </a:solidFill>
            </a:endParaRPr>
          </a:p>
          <a:p>
            <a:r>
              <a:rPr lang="fr-FR" dirty="0" smtClean="0">
                <a:solidFill>
                  <a:schemeClr val="tx1"/>
                </a:solidFill>
              </a:rPr>
              <a:t>	Genève place de l’</a:t>
            </a:r>
            <a:r>
              <a:rPr lang="fr-FR" dirty="0" err="1" smtClean="0">
                <a:solidFill>
                  <a:schemeClr val="tx1"/>
                </a:solidFill>
              </a:rPr>
              <a:t>etoile</a:t>
            </a:r>
            <a:endParaRPr lang="fr-FR" dirty="0">
              <a:solidFill>
                <a:schemeClr val="tx1"/>
              </a:solidFill>
            </a:endParaRPr>
          </a:p>
        </p:txBody>
      </p:sp>
      <p:sp>
        <p:nvSpPr>
          <p:cNvPr id="13" name="ZoneTexte 12"/>
          <p:cNvSpPr txBox="1"/>
          <p:nvPr/>
        </p:nvSpPr>
        <p:spPr>
          <a:xfrm>
            <a:off x="3203848" y="3501008"/>
            <a:ext cx="2736304" cy="369332"/>
          </a:xfrm>
          <a:prstGeom prst="rect">
            <a:avLst/>
          </a:prstGeom>
          <a:noFill/>
        </p:spPr>
        <p:txBody>
          <a:bodyPr wrap="square" rtlCol="0">
            <a:spAutoFit/>
          </a:bodyPr>
          <a:lstStyle/>
          <a:p>
            <a:r>
              <a:rPr lang="fr-FR" dirty="0" smtClean="0"/>
              <a:t>Vend les vélos suivant :</a:t>
            </a:r>
          </a:p>
        </p:txBody>
      </p:sp>
      <p:sp>
        <p:nvSpPr>
          <p:cNvPr id="15" name="Rectangle 14"/>
          <p:cNvSpPr/>
          <p:nvPr/>
        </p:nvSpPr>
        <p:spPr>
          <a:xfrm>
            <a:off x="3275856" y="4077072"/>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491880" y="4437112"/>
            <a:ext cx="374575" cy="405182"/>
          </a:xfrm>
          <a:prstGeom prst="rect">
            <a:avLst/>
          </a:prstGeom>
          <a:noFill/>
        </p:spPr>
      </p:pic>
      <p:sp>
        <p:nvSpPr>
          <p:cNvPr id="18" name="Rectangle 17"/>
          <p:cNvSpPr/>
          <p:nvPr/>
        </p:nvSpPr>
        <p:spPr>
          <a:xfrm>
            <a:off x="3275856" y="5229200"/>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9" name="Picture 6" descr="C:\Users\FauconV\AppData\Local\Temp\Fichiers Internet temporaires\IE\IKSWSXNM\850px-Bicycle_diagram2-fr.svg[1].png"/>
          <p:cNvPicPr>
            <a:picLocks noChangeAspect="1" noChangeArrowheads="1"/>
          </p:cNvPicPr>
          <p:nvPr/>
        </p:nvPicPr>
        <p:blipFill>
          <a:blip r:embed="rId4" cstate="print"/>
          <a:srcRect/>
          <a:stretch>
            <a:fillRect/>
          </a:stretch>
        </p:blipFill>
        <p:spPr bwMode="auto">
          <a:xfrm>
            <a:off x="3275856" y="5517232"/>
            <a:ext cx="648072" cy="658044"/>
          </a:xfrm>
          <a:prstGeom prst="rect">
            <a:avLst/>
          </a:prstGeom>
          <a:noFill/>
        </p:spPr>
      </p:pic>
      <p:pic>
        <p:nvPicPr>
          <p:cNvPr id="20" name="Picture 3" descr="C:\Users\FauconV\AppData\Local\Temp\Fichiers Internet temporaires\IE\3WWVA1DA\world-physical-map[1].gif"/>
          <p:cNvPicPr>
            <a:picLocks noChangeAspect="1" noChangeArrowheads="1"/>
          </p:cNvPicPr>
          <p:nvPr/>
        </p:nvPicPr>
        <p:blipFill>
          <a:blip r:embed="rId5" cstate="print"/>
          <a:srcRect/>
          <a:stretch>
            <a:fillRect/>
          </a:stretch>
        </p:blipFill>
        <p:spPr bwMode="auto">
          <a:xfrm>
            <a:off x="6876256" y="2492896"/>
            <a:ext cx="1440160" cy="1037534"/>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nos vélo</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nos vélos</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3" name="ZoneTexte 12"/>
          <p:cNvSpPr txBox="1"/>
          <p:nvPr/>
        </p:nvSpPr>
        <p:spPr>
          <a:xfrm>
            <a:off x="3275856" y="2564904"/>
            <a:ext cx="2736304" cy="369332"/>
          </a:xfrm>
          <a:prstGeom prst="rect">
            <a:avLst/>
          </a:prstGeom>
          <a:noFill/>
        </p:spPr>
        <p:txBody>
          <a:bodyPr wrap="square" rtlCol="0">
            <a:spAutoFit/>
          </a:bodyPr>
          <a:lstStyle/>
          <a:p>
            <a:r>
              <a:rPr lang="fr-FR" dirty="0" smtClean="0"/>
              <a:t>VTT :</a:t>
            </a:r>
          </a:p>
        </p:txBody>
      </p:sp>
      <p:sp>
        <p:nvSpPr>
          <p:cNvPr id="15" name="Rectangle 14"/>
          <p:cNvSpPr/>
          <p:nvPr/>
        </p:nvSpPr>
        <p:spPr>
          <a:xfrm>
            <a:off x="3347864" y="2996952"/>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563888" y="3356992"/>
            <a:ext cx="374575" cy="405182"/>
          </a:xfrm>
          <a:prstGeom prst="rect">
            <a:avLst/>
          </a:prstGeom>
          <a:noFill/>
        </p:spPr>
      </p:pic>
      <p:sp>
        <p:nvSpPr>
          <p:cNvPr id="18" name="Rectangle 17"/>
          <p:cNvSpPr/>
          <p:nvPr/>
        </p:nvSpPr>
        <p:spPr>
          <a:xfrm>
            <a:off x="3347864" y="4005064"/>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9" name="Picture 6" descr="C:\Users\FauconV\AppData\Local\Temp\Fichiers Internet temporaires\IE\IKSWSXNM\850px-Bicycle_diagram2-fr.svg[1].png"/>
          <p:cNvPicPr>
            <a:picLocks noChangeAspect="1" noChangeArrowheads="1"/>
          </p:cNvPicPr>
          <p:nvPr/>
        </p:nvPicPr>
        <p:blipFill>
          <a:blip r:embed="rId4" cstate="print"/>
          <a:srcRect/>
          <a:stretch>
            <a:fillRect/>
          </a:stretch>
        </p:blipFill>
        <p:spPr bwMode="auto">
          <a:xfrm>
            <a:off x="3419872" y="4221088"/>
            <a:ext cx="648072" cy="658044"/>
          </a:xfrm>
          <a:prstGeom prst="rect">
            <a:avLst/>
          </a:prstGeom>
          <a:noFill/>
        </p:spPr>
      </p:pic>
      <p:sp>
        <p:nvSpPr>
          <p:cNvPr id="20" name="ZoneTexte 19"/>
          <p:cNvSpPr txBox="1"/>
          <p:nvPr/>
        </p:nvSpPr>
        <p:spPr>
          <a:xfrm>
            <a:off x="3275856" y="5013176"/>
            <a:ext cx="2736304" cy="369332"/>
          </a:xfrm>
          <a:prstGeom prst="rect">
            <a:avLst/>
          </a:prstGeom>
          <a:noFill/>
        </p:spPr>
        <p:txBody>
          <a:bodyPr wrap="square" rtlCol="0">
            <a:spAutoFit/>
          </a:bodyPr>
          <a:lstStyle/>
          <a:p>
            <a:r>
              <a:rPr lang="fr-FR" dirty="0" smtClean="0"/>
              <a:t>VTC :</a:t>
            </a:r>
          </a:p>
        </p:txBody>
      </p:sp>
      <p:sp>
        <p:nvSpPr>
          <p:cNvPr id="21" name="Rectangle 20"/>
          <p:cNvSpPr/>
          <p:nvPr/>
        </p:nvSpPr>
        <p:spPr>
          <a:xfrm>
            <a:off x="3347864" y="5445224"/>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The beauty</a:t>
            </a:r>
          </a:p>
          <a:p>
            <a:r>
              <a:rPr lang="fr-FR" dirty="0" smtClean="0">
                <a:solidFill>
                  <a:schemeClr val="tx1"/>
                </a:solidFill>
              </a:rPr>
              <a:t>	excellente finitions</a:t>
            </a:r>
            <a:endParaRPr lang="fr-FR" dirty="0">
              <a:solidFill>
                <a:schemeClr val="tx1"/>
              </a:solidFill>
            </a:endParaRPr>
          </a:p>
        </p:txBody>
      </p:sp>
      <p:pic>
        <p:nvPicPr>
          <p:cNvPr id="22" name="Picture 5" descr="C:\Users\FauconV\AppData\Local\Temp\Fichiers Internet temporaires\IE\THZSQCPT\220px-Delivery_Bike,_Parkend[1].jpg"/>
          <p:cNvPicPr>
            <a:picLocks noChangeAspect="1" noChangeArrowheads="1"/>
          </p:cNvPicPr>
          <p:nvPr/>
        </p:nvPicPr>
        <p:blipFill>
          <a:blip r:embed="rId5" cstate="print"/>
          <a:srcRect/>
          <a:stretch>
            <a:fillRect/>
          </a:stretch>
        </p:blipFill>
        <p:spPr bwMode="auto">
          <a:xfrm>
            <a:off x="3563888" y="5805264"/>
            <a:ext cx="360040" cy="36804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multi-site</a:t>
            </a:r>
            <a:endParaRPr lang="fr-FR" sz="3000" dirty="0">
              <a:latin typeface="+mj-lt"/>
            </a:endParaRPr>
          </a:p>
        </p:txBody>
      </p:sp>
      <p:sp>
        <p:nvSpPr>
          <p:cNvPr id="3" name="Espace réservé du contenu 2"/>
          <p:cNvSpPr>
            <a:spLocks noGrp="1"/>
          </p:cNvSpPr>
          <p:nvPr>
            <p:ph idx="1"/>
          </p:nvPr>
        </p:nvSpPr>
        <p:spPr>
          <a:xfrm>
            <a:off x="457200" y="1628800"/>
            <a:ext cx="8291264" cy="4896544"/>
          </a:xfr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a:normAutofit/>
          </a:bodyPr>
          <a:lstStyle/>
          <a:p>
            <a:pPr lvl="1">
              <a:buNone/>
            </a:pPr>
            <a:r>
              <a:rPr lang="fr-FR" dirty="0" smtClean="0">
                <a:latin typeface="+mj-lt"/>
              </a:rPr>
              <a:t>Serveur Apache</a:t>
            </a:r>
            <a:endParaRPr lang="fr-FR" dirty="0">
              <a:latin typeface="+mj-lt"/>
            </a:endParaRPr>
          </a:p>
        </p:txBody>
      </p:sp>
      <p:sp>
        <p:nvSpPr>
          <p:cNvPr id="4" name="Espace réservé du contenu 2"/>
          <p:cNvSpPr txBox="1">
            <a:spLocks/>
          </p:cNvSpPr>
          <p:nvPr/>
        </p:nvSpPr>
        <p:spPr>
          <a:xfrm>
            <a:off x="899592" y="2276872"/>
            <a:ext cx="3168352" cy="41044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Drupal du client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5" name="Espace réservé du contenu 2"/>
          <p:cNvSpPr txBox="1">
            <a:spLocks/>
          </p:cNvSpPr>
          <p:nvPr/>
        </p:nvSpPr>
        <p:spPr>
          <a:xfrm>
            <a:off x="5220072" y="2276872"/>
            <a:ext cx="3024336" cy="41044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Drupal du client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6" name="Espace réservé du contenu 2"/>
          <p:cNvSpPr txBox="1">
            <a:spLocks/>
          </p:cNvSpPr>
          <p:nvPr/>
        </p:nvSpPr>
        <p:spPr>
          <a:xfrm>
            <a:off x="1259632" y="2924944"/>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1 de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7" name="Espace réservé du contenu 2"/>
          <p:cNvSpPr txBox="1">
            <a:spLocks/>
          </p:cNvSpPr>
          <p:nvPr/>
        </p:nvSpPr>
        <p:spPr>
          <a:xfrm>
            <a:off x="1259632" y="4149080"/>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2 de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8" name="Espace réservé du contenu 2"/>
          <p:cNvSpPr txBox="1">
            <a:spLocks/>
          </p:cNvSpPr>
          <p:nvPr/>
        </p:nvSpPr>
        <p:spPr>
          <a:xfrm>
            <a:off x="5436096" y="2924944"/>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1 de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9" name="Espace réservé du contenu 2"/>
          <p:cNvSpPr txBox="1">
            <a:spLocks/>
          </p:cNvSpPr>
          <p:nvPr/>
        </p:nvSpPr>
        <p:spPr>
          <a:xfrm>
            <a:off x="5436096" y="4149080"/>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2 de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0" name="Espace réservé du contenu 2"/>
          <p:cNvSpPr txBox="1">
            <a:spLocks/>
          </p:cNvSpPr>
          <p:nvPr/>
        </p:nvSpPr>
        <p:spPr>
          <a:xfrm>
            <a:off x="1259632" y="5445224"/>
            <a:ext cx="2520280"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All de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1" name="Espace réservé du contenu 2"/>
          <p:cNvSpPr txBox="1">
            <a:spLocks/>
          </p:cNvSpPr>
          <p:nvPr/>
        </p:nvSpPr>
        <p:spPr>
          <a:xfrm>
            <a:off x="5436096" y="5445224"/>
            <a:ext cx="2520280"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All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VTT</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nos VTT</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5" name="Rectangle 14"/>
          <p:cNvSpPr/>
          <p:nvPr/>
        </p:nvSpPr>
        <p:spPr>
          <a:xfrm>
            <a:off x="3347864" y="2996952"/>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563888" y="3356992"/>
            <a:ext cx="374575" cy="405182"/>
          </a:xfrm>
          <a:prstGeom prst="rect">
            <a:avLst/>
          </a:prstGeom>
          <a:noFill/>
        </p:spPr>
      </p:pic>
      <p:sp>
        <p:nvSpPr>
          <p:cNvPr id="18" name="Rectangle 17"/>
          <p:cNvSpPr/>
          <p:nvPr/>
        </p:nvSpPr>
        <p:spPr>
          <a:xfrm>
            <a:off x="3347864" y="4005064"/>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9" name="Picture 6" descr="C:\Users\FauconV\AppData\Local\Temp\Fichiers Internet temporaires\IE\IKSWSXNM\850px-Bicycle_diagram2-fr.svg[1].png"/>
          <p:cNvPicPr>
            <a:picLocks noChangeAspect="1" noChangeArrowheads="1"/>
          </p:cNvPicPr>
          <p:nvPr/>
        </p:nvPicPr>
        <p:blipFill>
          <a:blip r:embed="rId4" cstate="print"/>
          <a:srcRect/>
          <a:stretch>
            <a:fillRect/>
          </a:stretch>
        </p:blipFill>
        <p:spPr bwMode="auto">
          <a:xfrm>
            <a:off x="3419872" y="4221088"/>
            <a:ext cx="648072" cy="658044"/>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un vélo</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Le XX plus</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5" name="Rectangle 14"/>
          <p:cNvSpPr/>
          <p:nvPr/>
        </p:nvSpPr>
        <p:spPr>
          <a:xfrm>
            <a:off x="3203848" y="2564904"/>
            <a:ext cx="4968552"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347864" y="3356992"/>
            <a:ext cx="2414340" cy="2611619"/>
          </a:xfrm>
          <a:prstGeom prst="rect">
            <a:avLst/>
          </a:prstGeom>
          <a:noFill/>
        </p:spPr>
      </p:pic>
      <p:sp>
        <p:nvSpPr>
          <p:cNvPr id="13" name="ZoneTexte 12"/>
          <p:cNvSpPr txBox="1"/>
          <p:nvPr/>
        </p:nvSpPr>
        <p:spPr>
          <a:xfrm>
            <a:off x="5868144" y="4077072"/>
            <a:ext cx="2304256" cy="923330"/>
          </a:xfrm>
          <a:prstGeom prst="rect">
            <a:avLst/>
          </a:prstGeom>
          <a:noFill/>
        </p:spPr>
        <p:txBody>
          <a:bodyPr wrap="square" rtlCol="0">
            <a:spAutoFit/>
          </a:bodyPr>
          <a:lstStyle/>
          <a:p>
            <a:pPr>
              <a:buFont typeface="Arial" pitchFamily="34" charset="0"/>
              <a:buChar char="•"/>
            </a:pPr>
            <a:r>
              <a:rPr lang="fr-FR" dirty="0" smtClean="0"/>
              <a:t>Cadre : bois</a:t>
            </a:r>
          </a:p>
          <a:p>
            <a:pPr>
              <a:buFont typeface="Arial" pitchFamily="34" charset="0"/>
              <a:buChar char="•"/>
            </a:pPr>
            <a:r>
              <a:rPr lang="fr-FR" dirty="0" smtClean="0"/>
              <a:t>Longueur : 150cm</a:t>
            </a:r>
          </a:p>
          <a:p>
            <a:pPr>
              <a:buFont typeface="Arial" pitchFamily="34" charset="0"/>
              <a:buChar char="•"/>
            </a:pPr>
            <a:r>
              <a:rPr lang="fr-FR" dirty="0" smtClean="0"/>
              <a:t>Poids : 20kg</a:t>
            </a:r>
            <a:endParaRPr lang="fr-FR" dirty="0"/>
          </a:p>
        </p:txBody>
      </p:sp>
      <p:sp>
        <p:nvSpPr>
          <p:cNvPr id="14" name="ZoneTexte 13"/>
          <p:cNvSpPr txBox="1"/>
          <p:nvPr/>
        </p:nvSpPr>
        <p:spPr>
          <a:xfrm>
            <a:off x="5868144" y="3356992"/>
            <a:ext cx="2304256" cy="369332"/>
          </a:xfrm>
          <a:prstGeom prst="rect">
            <a:avLst/>
          </a:prstGeom>
          <a:noFill/>
        </p:spPr>
        <p:txBody>
          <a:bodyPr wrap="square" rtlCol="0">
            <a:spAutoFit/>
          </a:bodyPr>
          <a:lstStyle/>
          <a:p>
            <a:r>
              <a:rPr lang="fr-FR" u="sng" dirty="0" smtClean="0"/>
              <a:t>Fiche technique.pdf</a:t>
            </a:r>
            <a:endParaRPr lang="fr-FR"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contenu 2"/>
          <p:cNvSpPr txBox="1">
            <a:spLocks/>
          </p:cNvSpPr>
          <p:nvPr/>
        </p:nvSpPr>
        <p:spPr>
          <a:xfrm>
            <a:off x="395536" y="2996952"/>
            <a:ext cx="4392488" cy="2016224"/>
          </a:xfrm>
          <a:prstGeom prst="rect">
            <a:avLst/>
          </a:prstGeom>
          <a:solidFill>
            <a:schemeClr val="accent2">
              <a:lumMod val="20000"/>
              <a:lumOff val="80000"/>
            </a:schemeClr>
          </a:solidFill>
          <a:ln>
            <a:solidFill>
              <a:schemeClr val="tx1"/>
            </a:solidFill>
          </a:ln>
          <a:effectLst>
            <a:outerShdw blurRad="44450" dist="27940" dir="5400000" algn="ctr">
              <a:srgbClr val="000000">
                <a:alpha val="32000"/>
              </a:srgbClr>
            </a:outerShdw>
          </a:effectLst>
        </p:spPr>
        <p:txBody>
          <a:bodyPr vert="horz">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1900" b="0" i="0" u="sng" strike="noStrike" kern="1200" cap="none" spc="0" normalizeH="0" baseline="0" noProof="0" dirty="0" smtClean="0">
                <a:ln>
                  <a:noFill/>
                </a:ln>
                <a:solidFill>
                  <a:schemeClr val="tx1"/>
                </a:solidFill>
                <a:effectLst/>
                <a:uLnTx/>
                <a:uFillTx/>
                <a:latin typeface="+mj-lt"/>
                <a:ea typeface="+mn-ea"/>
                <a:cs typeface="+mn-cs"/>
              </a:rPr>
              <a:t>Thème et héritage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3" name="Espace réservé du contenu 2"/>
          <p:cNvSpPr>
            <a:spLocks noGrp="1"/>
          </p:cNvSpPr>
          <p:nvPr>
            <p:ph idx="1"/>
          </p:nvPr>
        </p:nvSpPr>
        <p:spPr>
          <a:xfrm>
            <a:off x="395536" y="3933056"/>
            <a:ext cx="3528392" cy="1728192"/>
          </a:xfrm>
          <a:solidFill>
            <a:schemeClr val="accent2">
              <a:lumMod val="20000"/>
              <a:lumOff val="80000"/>
            </a:schemeClr>
          </a:solidFill>
          <a:ln>
            <a:solidFill>
              <a:schemeClr val="tx1"/>
            </a:solidFill>
          </a:ln>
          <a:effectLst/>
        </p:spPr>
        <p:txBody>
          <a:bodyPr>
            <a:normAutofit/>
          </a:bodyPr>
          <a:lstStyle/>
          <a:p>
            <a:pPr algn="ctr">
              <a:buNone/>
            </a:pPr>
            <a:r>
              <a:rPr lang="fr-FR" sz="1900" u="sng" dirty="0" smtClean="0">
                <a:latin typeface="+mj-lt"/>
              </a:rPr>
              <a:t>Autres modules</a:t>
            </a:r>
          </a:p>
          <a:p>
            <a:pPr>
              <a:buNone/>
            </a:pPr>
            <a:endParaRPr lang="fr-FR" sz="1900" dirty="0" smtClean="0">
              <a:latin typeface="+mj-lt"/>
            </a:endParaRPr>
          </a:p>
        </p:txBody>
      </p:sp>
      <p:sp>
        <p:nvSpPr>
          <p:cNvPr id="4" name="Espace réservé du contenu 2"/>
          <p:cNvSpPr txBox="1">
            <a:spLocks/>
          </p:cNvSpPr>
          <p:nvPr/>
        </p:nvSpPr>
        <p:spPr>
          <a:xfrm>
            <a:off x="395536" y="4725144"/>
            <a:ext cx="2664296" cy="936104"/>
          </a:xfrm>
          <a:prstGeom prst="rect">
            <a:avLst/>
          </a:prstGeom>
          <a:solidFill>
            <a:schemeClr val="bg1">
              <a:lumMod val="60000"/>
              <a:lumOff val="40000"/>
            </a:schemeClr>
          </a:solidFill>
          <a:ln>
            <a:solidFill>
              <a:schemeClr val="tx1"/>
            </a:solidFill>
          </a:ln>
          <a:effectLst/>
        </p:spPr>
        <p:txBody>
          <a:bodyPr vert="horz" anchor="ctr">
            <a:normAutofit/>
          </a:bodyPr>
          <a:lstStyle/>
          <a:p>
            <a:pPr marR="0" lvl="0" algn="ctr"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Modules du </a:t>
            </a:r>
            <a:r>
              <a:rPr kumimoji="0" lang="fr-FR" sz="1900" b="0" i="0" u="none" strike="noStrike" kern="1200" cap="none" spc="0" normalizeH="0" baseline="0" noProof="0" dirty="0" err="1" smtClean="0">
                <a:ln>
                  <a:noFill/>
                </a:ln>
                <a:solidFill>
                  <a:schemeClr val="tx1"/>
                </a:solidFill>
                <a:effectLst/>
                <a:uLnTx/>
                <a:uFillTx/>
                <a:latin typeface="+mj-lt"/>
                <a:ea typeface="+mn-ea"/>
                <a:cs typeface="+mn-cs"/>
              </a:rPr>
              <a:t>core</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5" name="Espace réservé du contenu 2"/>
          <p:cNvSpPr txBox="1">
            <a:spLocks/>
          </p:cNvSpPr>
          <p:nvPr/>
        </p:nvSpPr>
        <p:spPr>
          <a:xfrm>
            <a:off x="3347864" y="6093296"/>
            <a:ext cx="1440160" cy="432048"/>
          </a:xfrm>
          <a:prstGeom prst="rect">
            <a:avLst/>
          </a:prstGeom>
          <a:solidFill>
            <a:schemeClr val="accent4">
              <a:lumMod val="60000"/>
              <a:lumOff val="40000"/>
            </a:schemeClr>
          </a:solidFill>
          <a:ln>
            <a:solidFill>
              <a:schemeClr val="tx1"/>
            </a:solidFill>
          </a:ln>
          <a:effectLst>
            <a:outerShdw blurRad="44450" dist="27940" dir="5400000" algn="ctr">
              <a:srgbClr val="000000">
                <a:alpha val="32000"/>
              </a:srgbClr>
            </a:outerShdw>
          </a:effectLst>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Doctrine </a:t>
            </a:r>
          </a:p>
        </p:txBody>
      </p:sp>
      <p:sp>
        <p:nvSpPr>
          <p:cNvPr id="6" name="Espace réservé du contenu 2"/>
          <p:cNvSpPr txBox="1">
            <a:spLocks/>
          </p:cNvSpPr>
          <p:nvPr/>
        </p:nvSpPr>
        <p:spPr>
          <a:xfrm>
            <a:off x="395536" y="5661248"/>
            <a:ext cx="4392488" cy="432048"/>
          </a:xfrm>
          <a:prstGeom prst="rect">
            <a:avLst/>
          </a:prstGeom>
          <a:solidFill>
            <a:schemeClr val="accent6">
              <a:lumMod val="40000"/>
              <a:lumOff val="60000"/>
            </a:schemeClr>
          </a:solidFill>
          <a:ln>
            <a:solidFill>
              <a:schemeClr val="tx1"/>
            </a:solidFill>
          </a:ln>
          <a:effectLst/>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Module </a:t>
            </a:r>
            <a:r>
              <a:rPr kumimoji="0" lang="fr-FR" sz="1900" b="0" i="0" u="none" strike="noStrike" kern="1200" cap="none" spc="0" normalizeH="0" baseline="0" noProof="0" dirty="0" smtClean="0">
                <a:ln>
                  <a:noFill/>
                </a:ln>
                <a:solidFill>
                  <a:schemeClr val="tx1"/>
                </a:solidFill>
                <a:effectLst/>
                <a:uLnTx/>
                <a:uFillTx/>
                <a:latin typeface="+mj-lt"/>
                <a:ea typeface="+mn-ea"/>
                <a:cs typeface="+mn-cs"/>
              </a:rPr>
              <a:t>system et </a:t>
            </a:r>
            <a:r>
              <a:rPr kumimoji="0" lang="fr-FR" sz="1900" b="0" i="0" u="none" strike="noStrike" kern="1200" cap="none" spc="0" normalizeH="0" baseline="0" noProof="0" dirty="0" err="1" smtClean="0">
                <a:ln>
                  <a:noFill/>
                </a:ln>
                <a:solidFill>
                  <a:schemeClr val="tx1"/>
                </a:solidFill>
                <a:effectLst/>
                <a:uLnTx/>
                <a:uFillTx/>
                <a:latin typeface="+mj-lt"/>
                <a:ea typeface="+mn-ea"/>
                <a:cs typeface="+mn-cs"/>
              </a:rPr>
              <a:t>bootstrap</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7" name="Espace réservé du contenu 2"/>
          <p:cNvSpPr txBox="1">
            <a:spLocks/>
          </p:cNvSpPr>
          <p:nvPr/>
        </p:nvSpPr>
        <p:spPr>
          <a:xfrm>
            <a:off x="395536" y="6093296"/>
            <a:ext cx="2952328" cy="432048"/>
          </a:xfrm>
          <a:prstGeom prst="rect">
            <a:avLst/>
          </a:prstGeom>
          <a:solidFill>
            <a:schemeClr val="accent3">
              <a:lumMod val="75000"/>
            </a:schemeClr>
          </a:solidFill>
          <a:ln>
            <a:solidFill>
              <a:schemeClr val="tx1"/>
            </a:solidFill>
          </a:ln>
          <a:effectLst>
            <a:outerShdw blurRad="44450" dist="27940" dir="5400000" algn="ctr">
              <a:srgbClr val="000000">
                <a:alpha val="32000"/>
              </a:srgbClr>
            </a:outerShdw>
          </a:effectLst>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err="1" smtClean="0">
                <a:ln>
                  <a:noFill/>
                </a:ln>
                <a:solidFill>
                  <a:schemeClr val="tx1"/>
                </a:solidFill>
                <a:effectLst/>
                <a:uLnTx/>
                <a:uFillTx/>
                <a:latin typeface="+mj-lt"/>
                <a:ea typeface="+mn-ea"/>
                <a:cs typeface="+mn-cs"/>
              </a:rPr>
              <a:t>Symphony</a:t>
            </a:r>
            <a:r>
              <a:rPr kumimoji="0" lang="fr-FR" sz="1900" b="0" i="0" u="none" strike="noStrike" kern="1200" cap="none" spc="0" normalizeH="0" baseline="0" noProof="0" dirty="0" smtClean="0">
                <a:ln>
                  <a:noFill/>
                </a:ln>
                <a:solidFill>
                  <a:schemeClr val="tx1"/>
                </a:solidFill>
                <a:effectLst/>
                <a:uLnTx/>
                <a:uFillTx/>
                <a:latin typeface="+mj-lt"/>
                <a:ea typeface="+mn-ea"/>
                <a:cs typeface="+mn-cs"/>
              </a:rPr>
              <a:t> 2</a:t>
            </a:r>
          </a:p>
        </p:txBody>
      </p:sp>
      <p:sp>
        <p:nvSpPr>
          <p:cNvPr id="8" name="Espace réservé du contenu 2"/>
          <p:cNvSpPr txBox="1">
            <a:spLocks/>
          </p:cNvSpPr>
          <p:nvPr/>
        </p:nvSpPr>
        <p:spPr>
          <a:xfrm>
            <a:off x="6732240" y="6093296"/>
            <a:ext cx="2088232" cy="432048"/>
          </a:xfrm>
          <a:prstGeom prst="rect">
            <a:avLst/>
          </a:prstGeom>
          <a:solidFill>
            <a:schemeClr val="tx2">
              <a:lumMod val="75000"/>
            </a:schemeClr>
          </a:solidFill>
          <a:ln>
            <a:solidFill>
              <a:schemeClr val="tx1"/>
            </a:solidFill>
          </a:ln>
          <a:effectLst>
            <a:outerShdw blurRad="44450" dist="27940" dir="5400000" algn="ctr">
              <a:srgbClr val="000000">
                <a:alpha val="32000"/>
              </a:srgbClr>
            </a:outerShdw>
          </a:effectLst>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sng" strike="noStrike" kern="1200" cap="none" spc="0" normalizeH="0" noProof="0" dirty="0" smtClean="0">
                <a:ln>
                  <a:noFill/>
                </a:ln>
                <a:solidFill>
                  <a:schemeClr val="tx1"/>
                </a:solidFill>
                <a:effectLst/>
                <a:uLnTx/>
                <a:uFillTx/>
                <a:latin typeface="+mj-lt"/>
                <a:ea typeface="+mn-ea"/>
                <a:cs typeface="+mn-cs"/>
              </a:rPr>
              <a:t>base de données</a:t>
            </a:r>
            <a:endParaRPr kumimoji="0" lang="fr-FR" sz="1900" b="0" i="0" u="sng" strike="noStrike" kern="1200" cap="none" spc="0" normalizeH="0" baseline="0" noProof="0" dirty="0" smtClean="0">
              <a:ln>
                <a:noFill/>
              </a:ln>
              <a:solidFill>
                <a:schemeClr val="tx1"/>
              </a:solidFill>
              <a:effectLst/>
              <a:uLnTx/>
              <a:uFillTx/>
              <a:latin typeface="+mj-lt"/>
              <a:ea typeface="+mn-ea"/>
              <a:cs typeface="+mn-cs"/>
            </a:endParaRPr>
          </a:p>
        </p:txBody>
      </p:sp>
      <p:sp>
        <p:nvSpPr>
          <p:cNvPr id="9" name="Nuage 8"/>
          <p:cNvSpPr/>
          <p:nvPr/>
        </p:nvSpPr>
        <p:spPr>
          <a:xfrm>
            <a:off x="6804248" y="1268760"/>
            <a:ext cx="1152128" cy="5040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Internet</a:t>
            </a:r>
            <a:endParaRPr lang="fr-FR" sz="1200" dirty="0">
              <a:solidFill>
                <a:schemeClr val="tx1"/>
              </a:solidFill>
              <a:latin typeface="+mj-lt"/>
            </a:endParaRPr>
          </a:p>
        </p:txBody>
      </p:sp>
      <p:cxnSp>
        <p:nvCxnSpPr>
          <p:cNvPr id="11" name="Connecteur droit avec flèche 10"/>
          <p:cNvCxnSpPr>
            <a:stCxn id="29" idx="0"/>
            <a:endCxn id="9" idx="2"/>
          </p:cNvCxnSpPr>
          <p:nvPr/>
        </p:nvCxnSpPr>
        <p:spPr>
          <a:xfrm flipV="1">
            <a:off x="2591780" y="1520788"/>
            <a:ext cx="4216042" cy="1476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1"/>
            <a:endCxn id="5" idx="3"/>
          </p:cNvCxnSpPr>
          <p:nvPr/>
        </p:nvCxnSpPr>
        <p:spPr>
          <a:xfrm flipH="1">
            <a:off x="4788024" y="6309320"/>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itre 1"/>
          <p:cNvSpPr txBox="1">
            <a:spLocks/>
          </p:cNvSpPr>
          <p:nvPr/>
        </p:nvSpPr>
        <p:spPr>
          <a:xfrm>
            <a:off x="914400" y="404664"/>
            <a:ext cx="8229600" cy="708688"/>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none" spc="0" normalizeH="0" baseline="0" noProof="0" dirty="0" smtClean="0">
                <a:ln>
                  <a:noFill/>
                </a:ln>
                <a:solidFill>
                  <a:schemeClr val="tx1"/>
                </a:solidFill>
                <a:effectLst/>
                <a:uLnTx/>
                <a:uFillTx/>
                <a:latin typeface="+mj-lt"/>
                <a:ea typeface="+mj-ea"/>
                <a:cs typeface="+mj-cs"/>
              </a:rPr>
              <a:t>Introduction : Structure logique</a:t>
            </a:r>
            <a:endParaRPr kumimoji="0" lang="fr-FR" sz="3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26" name="Forme 25"/>
          <p:cNvCxnSpPr>
            <a:stCxn id="9" idx="1"/>
            <a:endCxn id="6" idx="3"/>
          </p:cNvCxnSpPr>
          <p:nvPr/>
        </p:nvCxnSpPr>
        <p:spPr>
          <a:xfrm rot="5400000">
            <a:off x="4031672" y="2528631"/>
            <a:ext cx="4104993" cy="25922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Espace réservé du contenu 2"/>
          <p:cNvSpPr txBox="1">
            <a:spLocks/>
          </p:cNvSpPr>
          <p:nvPr/>
        </p:nvSpPr>
        <p:spPr>
          <a:xfrm>
            <a:off x="3923928" y="5013176"/>
            <a:ext cx="864096" cy="648072"/>
          </a:xfrm>
          <a:prstGeom prst="rect">
            <a:avLst/>
          </a:prstGeom>
          <a:solidFill>
            <a:schemeClr val="accent3">
              <a:lumMod val="50000"/>
            </a:schemeClr>
          </a:solidFill>
          <a:ln>
            <a:solidFill>
              <a:schemeClr val="tx1"/>
            </a:solidFill>
          </a:ln>
          <a:effectLst/>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TWIG</a:t>
            </a:r>
          </a:p>
        </p:txBody>
      </p:sp>
      <p:cxnSp>
        <p:nvCxnSpPr>
          <p:cNvPr id="16" name="Connecteur droit 15"/>
          <p:cNvCxnSpPr/>
          <p:nvPr/>
        </p:nvCxnSpPr>
        <p:spPr>
          <a:xfrm>
            <a:off x="899592" y="4725144"/>
            <a:ext cx="0" cy="936104"/>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2573704" y="4725144"/>
            <a:ext cx="0" cy="936104"/>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1331640" y="3933056"/>
            <a:ext cx="0" cy="792088"/>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3203848" y="3933056"/>
            <a:ext cx="0" cy="1728192"/>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Structure physique</a:t>
            </a:r>
            <a:endParaRPr lang="fr-FR" sz="3000" dirty="0">
              <a:latin typeface="+mj-lt"/>
            </a:endParaRPr>
          </a:p>
        </p:txBody>
      </p:sp>
      <p:sp>
        <p:nvSpPr>
          <p:cNvPr id="3" name="Espace réservé du contenu 2"/>
          <p:cNvSpPr>
            <a:spLocks noGrp="1"/>
          </p:cNvSpPr>
          <p:nvPr>
            <p:ph idx="1"/>
          </p:nvPr>
        </p:nvSpPr>
        <p:spPr>
          <a:xfrm>
            <a:off x="251520" y="1196752"/>
            <a:ext cx="8460432" cy="5472608"/>
          </a:xfrm>
        </p:spPr>
        <p:txBody>
          <a:bodyPr>
            <a:normAutofit lnSpcReduction="10000"/>
          </a:bodyPr>
          <a:lstStyle/>
          <a:p>
            <a:r>
              <a:rPr lang="fr-FR" sz="1200" b="1" dirty="0" err="1" smtClean="0">
                <a:latin typeface="+mj-lt"/>
              </a:rPr>
              <a:t>Core</a:t>
            </a:r>
            <a:r>
              <a:rPr lang="fr-FR" sz="1200" dirty="0" smtClean="0">
                <a:latin typeface="+mj-lt"/>
              </a:rPr>
              <a:t> : fichiers du cœur de drupal</a:t>
            </a:r>
          </a:p>
          <a:p>
            <a:pPr lvl="1"/>
            <a:r>
              <a:rPr lang="fr-FR" sz="1200" b="1" dirty="0" err="1" smtClean="0">
                <a:latin typeface="+mj-lt"/>
              </a:rPr>
              <a:t>Assets</a:t>
            </a:r>
            <a:r>
              <a:rPr lang="fr-FR" sz="1200" b="1" dirty="0" smtClean="0">
                <a:latin typeface="+mj-lt"/>
              </a:rPr>
              <a:t> : </a:t>
            </a:r>
            <a:r>
              <a:rPr lang="fr-FR" sz="1200" dirty="0" smtClean="0">
                <a:latin typeface="+mj-lt"/>
              </a:rPr>
              <a:t>Stockage des librairies externes Javascript. jQuery, </a:t>
            </a:r>
            <a:r>
              <a:rPr lang="fr-FR" sz="1200" dirty="0" err="1" smtClean="0">
                <a:latin typeface="+mj-lt"/>
              </a:rPr>
              <a:t>CKeditor</a:t>
            </a:r>
            <a:r>
              <a:rPr lang="fr-FR" sz="1200" dirty="0" smtClean="0">
                <a:latin typeface="+mj-lt"/>
              </a:rPr>
              <a:t>, Backbone.js, etc.</a:t>
            </a:r>
            <a:endParaRPr lang="fr-FR" sz="1200" b="1" dirty="0" smtClean="0">
              <a:latin typeface="+mj-lt"/>
            </a:endParaRPr>
          </a:p>
          <a:p>
            <a:pPr lvl="1"/>
            <a:r>
              <a:rPr lang="fr-FR" sz="1200" b="1" dirty="0" smtClean="0">
                <a:latin typeface="+mj-lt"/>
              </a:rPr>
              <a:t>Config : </a:t>
            </a:r>
            <a:r>
              <a:rPr lang="fr-FR" sz="1200" dirty="0" smtClean="0">
                <a:latin typeface="+mj-lt"/>
              </a:rPr>
              <a:t>Fichiers de définition des schémas d’une partie des données du cœur (les modules peuvent en définir d’autres).</a:t>
            </a:r>
            <a:endParaRPr lang="fr-FR" sz="1200" b="1" dirty="0" smtClean="0">
              <a:latin typeface="+mj-lt"/>
            </a:endParaRPr>
          </a:p>
          <a:p>
            <a:pPr lvl="1"/>
            <a:r>
              <a:rPr lang="fr-FR" sz="1200" b="1" dirty="0" err="1" smtClean="0">
                <a:latin typeface="+mj-lt"/>
              </a:rPr>
              <a:t>Includes</a:t>
            </a:r>
            <a:r>
              <a:rPr lang="fr-FR" sz="1200" b="1" dirty="0" smtClean="0">
                <a:latin typeface="+mj-lt"/>
              </a:rPr>
              <a:t> : </a:t>
            </a:r>
            <a:r>
              <a:rPr lang="fr-FR" sz="1200" dirty="0" smtClean="0">
                <a:latin typeface="+mj-lt"/>
              </a:rPr>
              <a:t>fichiers contenant des fonctions supplémentaire de l’API ou du système qui ne sont ni des modules ni des librairies</a:t>
            </a:r>
          </a:p>
          <a:p>
            <a:pPr lvl="1"/>
            <a:r>
              <a:rPr lang="fr-FR" sz="1200" b="1" dirty="0" smtClean="0">
                <a:latin typeface="+mj-lt"/>
              </a:rPr>
              <a:t>Lib : </a:t>
            </a:r>
            <a:r>
              <a:rPr lang="fr-FR" sz="1200" dirty="0" smtClean="0">
                <a:latin typeface="+mj-lt"/>
              </a:rPr>
              <a:t>Lieu de vie de toutes les classes qui font des trucs vachement intelligents dans Drupal.</a:t>
            </a:r>
            <a:endParaRPr lang="fr-FR" sz="1200" b="1" dirty="0" smtClean="0">
              <a:latin typeface="+mj-lt"/>
            </a:endParaRPr>
          </a:p>
          <a:p>
            <a:pPr lvl="1"/>
            <a:r>
              <a:rPr lang="fr-FR" sz="1200" b="1" dirty="0" err="1" smtClean="0">
                <a:latin typeface="+mj-lt"/>
              </a:rPr>
              <a:t>Misc</a:t>
            </a:r>
            <a:r>
              <a:rPr lang="fr-FR" sz="1200" b="1" dirty="0" smtClean="0">
                <a:latin typeface="+mj-lt"/>
              </a:rPr>
              <a:t> : </a:t>
            </a:r>
            <a:r>
              <a:rPr lang="fr-FR" sz="1200" dirty="0" smtClean="0">
                <a:latin typeface="+mj-lt"/>
              </a:rPr>
              <a:t>fichiers </a:t>
            </a:r>
            <a:r>
              <a:rPr lang="fr-FR" sz="1200" dirty="0" err="1" smtClean="0">
                <a:latin typeface="+mj-lt"/>
              </a:rPr>
              <a:t>js</a:t>
            </a:r>
            <a:r>
              <a:rPr lang="fr-FR" sz="1200" dirty="0" smtClean="0">
                <a:latin typeface="+mj-lt"/>
              </a:rPr>
              <a:t> spécifique à drupal</a:t>
            </a:r>
          </a:p>
          <a:p>
            <a:pPr lvl="1"/>
            <a:r>
              <a:rPr lang="fr-FR" sz="1200" b="1" dirty="0" smtClean="0">
                <a:latin typeface="+mj-lt"/>
              </a:rPr>
              <a:t>Modules </a:t>
            </a:r>
            <a:r>
              <a:rPr lang="fr-FR" sz="1200" dirty="0" smtClean="0">
                <a:latin typeface="+mj-lt"/>
              </a:rPr>
              <a:t>: tous les modules du cœur  de drupal</a:t>
            </a:r>
          </a:p>
          <a:p>
            <a:pPr lvl="1"/>
            <a:r>
              <a:rPr lang="fr-FR" sz="1200" b="1" dirty="0" smtClean="0">
                <a:latin typeface="+mj-lt"/>
              </a:rPr>
              <a:t>Profiles </a:t>
            </a:r>
            <a:r>
              <a:rPr lang="fr-FR" sz="1200" dirty="0" smtClean="0">
                <a:latin typeface="+mj-lt"/>
              </a:rPr>
              <a:t>: profiles d’installation du cœur de drupal</a:t>
            </a:r>
          </a:p>
          <a:p>
            <a:pPr lvl="1"/>
            <a:r>
              <a:rPr lang="fr-FR" sz="1200" b="1" dirty="0" smtClean="0">
                <a:latin typeface="+mj-lt"/>
              </a:rPr>
              <a:t>Scripts </a:t>
            </a:r>
            <a:r>
              <a:rPr lang="fr-FR" sz="1200" dirty="0" smtClean="0">
                <a:latin typeface="+mj-lt"/>
              </a:rPr>
              <a:t>: divers script linux et </a:t>
            </a:r>
            <a:r>
              <a:rPr lang="fr-FR" sz="1200" dirty="0" err="1" smtClean="0">
                <a:latin typeface="+mj-lt"/>
              </a:rPr>
              <a:t>php</a:t>
            </a:r>
            <a:r>
              <a:rPr lang="fr-FR" sz="1200" dirty="0" smtClean="0">
                <a:latin typeface="+mj-lt"/>
              </a:rPr>
              <a:t> pour effectuer certaines action en ligne de commande</a:t>
            </a:r>
          </a:p>
          <a:p>
            <a:pPr lvl="1"/>
            <a:r>
              <a:rPr lang="fr-FR" sz="1200" b="1" dirty="0" smtClean="0">
                <a:latin typeface="+mj-lt"/>
              </a:rPr>
              <a:t>Tests :  </a:t>
            </a:r>
            <a:r>
              <a:rPr lang="fr-FR" sz="1200" dirty="0" smtClean="0">
                <a:latin typeface="+mj-lt"/>
              </a:rPr>
              <a:t>fichiers permettant de tester la non régression du cœur de drupal</a:t>
            </a:r>
          </a:p>
          <a:p>
            <a:pPr lvl="1"/>
            <a:r>
              <a:rPr lang="fr-FR" sz="1200" b="1" dirty="0" err="1" smtClean="0">
                <a:latin typeface="+mj-lt"/>
              </a:rPr>
              <a:t>Themes</a:t>
            </a:r>
            <a:r>
              <a:rPr lang="fr-FR" sz="1200" b="1" dirty="0" smtClean="0">
                <a:latin typeface="+mj-lt"/>
              </a:rPr>
              <a:t> :  </a:t>
            </a:r>
            <a:r>
              <a:rPr lang="fr-FR" sz="1200" dirty="0" smtClean="0">
                <a:latin typeface="+mj-lt"/>
              </a:rPr>
              <a:t>les thèmes par défaut de drupal</a:t>
            </a:r>
          </a:p>
          <a:p>
            <a:r>
              <a:rPr lang="fr-FR" sz="1200" b="1" dirty="0" smtClean="0">
                <a:latin typeface="+mj-lt"/>
              </a:rPr>
              <a:t>Modules </a:t>
            </a:r>
            <a:r>
              <a:rPr lang="fr-FR" sz="1200" dirty="0" smtClean="0">
                <a:latin typeface="+mj-lt"/>
              </a:rPr>
              <a:t>: répertoire où ajouter les modules de la communauté commun à tous les sites de ce drupal</a:t>
            </a:r>
          </a:p>
          <a:p>
            <a:r>
              <a:rPr lang="fr-FR" sz="1200" b="1" dirty="0" smtClean="0">
                <a:latin typeface="+mj-lt"/>
              </a:rPr>
              <a:t>Profiles </a:t>
            </a:r>
            <a:r>
              <a:rPr lang="fr-FR" sz="1200" dirty="0" smtClean="0">
                <a:latin typeface="+mj-lt"/>
              </a:rPr>
              <a:t>: répertoire où ajouter les profils d’installation commun  à tous les sites de ce drupal</a:t>
            </a:r>
          </a:p>
          <a:p>
            <a:r>
              <a:rPr lang="fr-FR" sz="1200" b="1" dirty="0" smtClean="0">
                <a:latin typeface="+mj-lt"/>
              </a:rPr>
              <a:t>Sites </a:t>
            </a:r>
            <a:r>
              <a:rPr lang="fr-FR" sz="1200" dirty="0" smtClean="0">
                <a:latin typeface="+mj-lt"/>
              </a:rPr>
              <a:t>: un sous répertoire par site géré par ce drupal. Default et All sont 2 cas particuliers</a:t>
            </a:r>
          </a:p>
          <a:p>
            <a:pPr lvl="1"/>
            <a:r>
              <a:rPr lang="fr-FR" sz="1200" b="1" dirty="0" smtClean="0">
                <a:latin typeface="+mj-lt"/>
              </a:rPr>
              <a:t>Default </a:t>
            </a:r>
            <a:r>
              <a:rPr lang="fr-FR" sz="1200" dirty="0" smtClean="0">
                <a:latin typeface="+mj-lt"/>
              </a:rPr>
              <a:t>:</a:t>
            </a:r>
          </a:p>
          <a:p>
            <a:pPr lvl="2"/>
            <a:r>
              <a:rPr lang="fr-FR" sz="1200" dirty="0" smtClean="0">
                <a:latin typeface="+mj-lt"/>
              </a:rPr>
              <a:t>Files répertoire contenant les fichiers statique de contenu</a:t>
            </a:r>
          </a:p>
          <a:p>
            <a:pPr lvl="2"/>
            <a:r>
              <a:rPr lang="fr-FR" sz="1200" dirty="0" smtClean="0">
                <a:latin typeface="+mj-lt"/>
              </a:rPr>
              <a:t>Modules</a:t>
            </a:r>
          </a:p>
          <a:p>
            <a:pPr lvl="2"/>
            <a:r>
              <a:rPr lang="fr-FR" sz="1200" dirty="0" smtClean="0">
                <a:latin typeface="+mj-lt"/>
              </a:rPr>
              <a:t>Profiles</a:t>
            </a:r>
          </a:p>
          <a:p>
            <a:pPr lvl="2"/>
            <a:r>
              <a:rPr lang="fr-FR" sz="1200" dirty="0" err="1" smtClean="0">
                <a:latin typeface="+mj-lt"/>
              </a:rPr>
              <a:t>themes</a:t>
            </a:r>
            <a:endParaRPr lang="fr-FR" sz="1200" dirty="0" smtClean="0">
              <a:latin typeface="+mj-lt"/>
            </a:endParaRPr>
          </a:p>
          <a:p>
            <a:pPr lvl="1"/>
            <a:r>
              <a:rPr lang="fr-FR" sz="1200" b="1" dirty="0" smtClean="0">
                <a:latin typeface="+mj-lt"/>
              </a:rPr>
              <a:t>All</a:t>
            </a:r>
            <a:r>
              <a:rPr lang="fr-FR" sz="1200" dirty="0" smtClean="0">
                <a:latin typeface="+mj-lt"/>
              </a:rPr>
              <a:t> : commun à tous les sites</a:t>
            </a:r>
          </a:p>
          <a:p>
            <a:pPr lvl="1"/>
            <a:r>
              <a:rPr lang="fr-FR" sz="1200" b="1" dirty="0" smtClean="0">
                <a:latin typeface="+mj-lt"/>
              </a:rPr>
              <a:t>XXXXX</a:t>
            </a:r>
            <a:r>
              <a:rPr lang="fr-FR" sz="1200" dirty="0" smtClean="0">
                <a:latin typeface="+mj-lt"/>
              </a:rPr>
              <a:t> : répertoire du site XXXX</a:t>
            </a:r>
          </a:p>
          <a:p>
            <a:pPr lvl="1"/>
            <a:r>
              <a:rPr lang="fr-FR" sz="1200" dirty="0" smtClean="0">
                <a:latin typeface="+mj-lt"/>
              </a:rPr>
              <a:t>Sites.php : permet de choisir le répertoire à utiliser en fonction de l’URL</a:t>
            </a:r>
          </a:p>
          <a:p>
            <a:r>
              <a:rPr lang="fr-FR" sz="1200" b="1" dirty="0" err="1" smtClean="0">
                <a:latin typeface="+mj-lt"/>
              </a:rPr>
              <a:t>Themes</a:t>
            </a:r>
            <a:r>
              <a:rPr lang="fr-FR" sz="1200" b="1" dirty="0" smtClean="0">
                <a:latin typeface="+mj-lt"/>
              </a:rPr>
              <a:t> </a:t>
            </a:r>
            <a:r>
              <a:rPr lang="fr-FR" sz="1200" dirty="0" smtClean="0">
                <a:latin typeface="+mj-lt"/>
              </a:rPr>
              <a:t>: répertoire où ajouter les thèmes de la communauté commun à tous les sites de ce drupal</a:t>
            </a:r>
          </a:p>
          <a:p>
            <a:r>
              <a:rPr lang="fr-FR" sz="1200" b="1" dirty="0" err="1" smtClean="0">
                <a:latin typeface="+mj-lt"/>
              </a:rPr>
              <a:t>Vendor</a:t>
            </a:r>
            <a:r>
              <a:rPr lang="fr-FR" sz="1200" b="1" dirty="0" smtClean="0">
                <a:latin typeface="+mj-lt"/>
              </a:rPr>
              <a:t> </a:t>
            </a:r>
            <a:r>
              <a:rPr lang="fr-FR" sz="1200" dirty="0" smtClean="0">
                <a:latin typeface="+mj-lt"/>
              </a:rPr>
              <a:t>: packages composer utilisé par drupal</a:t>
            </a:r>
          </a:p>
          <a:p>
            <a:pPr lvl="1"/>
            <a:endParaRPr lang="fr-FR"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Drupal 8 : Structure physique</a:t>
            </a:r>
            <a:endParaRPr lang="fr-FR" sz="3000" dirty="0">
              <a:latin typeface="+mj-lt"/>
            </a:endParaRPr>
          </a:p>
        </p:txBody>
      </p:sp>
      <p:sp>
        <p:nvSpPr>
          <p:cNvPr id="3" name="Espace réservé du contenu 2"/>
          <p:cNvSpPr>
            <a:spLocks noGrp="1"/>
          </p:cNvSpPr>
          <p:nvPr>
            <p:ph idx="1"/>
          </p:nvPr>
        </p:nvSpPr>
        <p:spPr>
          <a:xfrm>
            <a:off x="251520" y="1412776"/>
            <a:ext cx="8460432" cy="5040560"/>
          </a:xfrm>
        </p:spPr>
        <p:txBody>
          <a:bodyPr>
            <a:normAutofit fontScale="85000" lnSpcReduction="20000"/>
          </a:bodyPr>
          <a:lstStyle/>
          <a:p>
            <a:pPr lvl="1"/>
            <a:r>
              <a:rPr lang="fr-FR" dirty="0" smtClean="0">
                <a:latin typeface="+mj-lt"/>
              </a:rPr>
              <a:t>Le fichier sites/sites.php :</a:t>
            </a:r>
          </a:p>
          <a:p>
            <a:pPr lvl="3"/>
            <a:r>
              <a:rPr lang="fr-FR" dirty="0" smtClean="0">
                <a:latin typeface="+mj-lt"/>
              </a:rPr>
              <a:t>Permet de gérer un drupal multi site</a:t>
            </a:r>
          </a:p>
          <a:p>
            <a:pPr lvl="3"/>
            <a:r>
              <a:rPr lang="fr-FR" dirty="0" smtClean="0">
                <a:latin typeface="+mj-lt"/>
              </a:rPr>
              <a:t>Défini un tableau $sites qui fait la liaison entre l’url d’un site (en index) et le sous-répertoire de « sites » qui doit être utilisé pour ce site (en valeur)</a:t>
            </a:r>
          </a:p>
          <a:p>
            <a:pPr lvl="2"/>
            <a:endParaRPr lang="fr-FR" dirty="0" smtClean="0">
              <a:latin typeface="+mj-lt"/>
            </a:endParaRPr>
          </a:p>
          <a:p>
            <a:pPr lvl="1"/>
            <a:r>
              <a:rPr lang="fr-FR" dirty="0" smtClean="0">
                <a:latin typeface="+mj-lt"/>
              </a:rPr>
              <a:t>Le fichier settings.php :</a:t>
            </a:r>
          </a:p>
          <a:p>
            <a:pPr lvl="2"/>
            <a:r>
              <a:rPr lang="fr-FR" dirty="0" smtClean="0">
                <a:latin typeface="+mj-lt"/>
              </a:rPr>
              <a:t>Doit se trouver dans chacun des sous-répertoire de sites, il défini pour chaque site :</a:t>
            </a:r>
          </a:p>
          <a:p>
            <a:pPr lvl="3"/>
            <a:r>
              <a:rPr lang="fr-FR" dirty="0" smtClean="0">
                <a:latin typeface="+mj-lt"/>
              </a:rPr>
              <a:t>Les informations de connexion à la base de données</a:t>
            </a:r>
          </a:p>
          <a:p>
            <a:pPr lvl="3"/>
            <a:r>
              <a:rPr lang="fr-FR" dirty="0" smtClean="0">
                <a:latin typeface="+mj-lt"/>
              </a:rPr>
              <a:t>Les répertoires contenant les fichiers de configuration</a:t>
            </a:r>
          </a:p>
          <a:p>
            <a:pPr lvl="3"/>
            <a:r>
              <a:rPr lang="fr-FR" dirty="0" smtClean="0">
                <a:latin typeface="+mj-lt"/>
              </a:rPr>
              <a:t>Le </a:t>
            </a:r>
            <a:r>
              <a:rPr lang="fr-FR" dirty="0" err="1" smtClean="0">
                <a:latin typeface="+mj-lt"/>
              </a:rPr>
              <a:t>salt</a:t>
            </a:r>
            <a:r>
              <a:rPr lang="fr-FR" dirty="0" smtClean="0">
                <a:latin typeface="+mj-lt"/>
              </a:rPr>
              <a:t> du site</a:t>
            </a:r>
          </a:p>
          <a:p>
            <a:pPr lvl="3"/>
            <a:r>
              <a:rPr lang="fr-FR" dirty="0" smtClean="0">
                <a:latin typeface="+mj-lt"/>
              </a:rPr>
              <a:t>Les informations du proxy</a:t>
            </a:r>
          </a:p>
          <a:p>
            <a:pPr lvl="3"/>
            <a:r>
              <a:rPr lang="fr-FR" dirty="0" smtClean="0">
                <a:latin typeface="+mj-lt"/>
              </a:rPr>
              <a:t>Le </a:t>
            </a:r>
            <a:r>
              <a:rPr lang="fr-FR" dirty="0" err="1" smtClean="0">
                <a:latin typeface="+mj-lt"/>
              </a:rPr>
              <a:t>path</a:t>
            </a:r>
            <a:r>
              <a:rPr lang="fr-FR" dirty="0" smtClean="0">
                <a:latin typeface="+mj-lt"/>
              </a:rPr>
              <a:t> vers le répertoire files et son base url</a:t>
            </a:r>
          </a:p>
          <a:p>
            <a:pPr lvl="3"/>
            <a:r>
              <a:rPr lang="fr-FR" dirty="0" smtClean="0">
                <a:latin typeface="+mj-lt"/>
              </a:rPr>
              <a:t>Le </a:t>
            </a:r>
            <a:r>
              <a:rPr lang="fr-FR" dirty="0" err="1" smtClean="0">
                <a:latin typeface="+mj-lt"/>
              </a:rPr>
              <a:t>fast</a:t>
            </a:r>
            <a:r>
              <a:rPr lang="fr-FR" dirty="0" smtClean="0">
                <a:latin typeface="+mj-lt"/>
              </a:rPr>
              <a:t> 404</a:t>
            </a:r>
          </a:p>
          <a:p>
            <a:pPr lvl="3"/>
            <a:endParaRPr lang="fr-FR" dirty="0" smtClean="0">
              <a:latin typeface="+mj-lt"/>
            </a:endParaRPr>
          </a:p>
          <a:p>
            <a:pPr lvl="1"/>
            <a:r>
              <a:rPr lang="fr-FR" dirty="0" smtClean="0">
                <a:latin typeface="+mj-lt"/>
              </a:rPr>
              <a:t>Le fichier service.yml :</a:t>
            </a:r>
          </a:p>
          <a:p>
            <a:pPr lvl="3"/>
            <a:r>
              <a:rPr lang="fr-FR" dirty="0" smtClean="0">
                <a:latin typeface="+mj-lt"/>
              </a:rPr>
              <a:t>Est lié au fichier settings.php:</a:t>
            </a:r>
          </a:p>
          <a:p>
            <a:pPr lvl="3"/>
            <a:r>
              <a:rPr lang="fr-FR" dirty="0" smtClean="0">
                <a:latin typeface="+mj-lt"/>
              </a:rPr>
              <a:t>Il permet de préconfigurer les services </a:t>
            </a:r>
            <a:r>
              <a:rPr lang="fr-FR" dirty="0" err="1" smtClean="0">
                <a:latin typeface="+mj-lt"/>
              </a:rPr>
              <a:t>synfony</a:t>
            </a:r>
            <a:r>
              <a:rPr lang="fr-FR" dirty="0" smtClean="0">
                <a:latin typeface="+mj-lt"/>
              </a:rPr>
              <a:t> 2 (exemple activer le mode </a:t>
            </a:r>
            <a:r>
              <a:rPr lang="fr-FR" dirty="0" err="1" smtClean="0">
                <a:latin typeface="+mj-lt"/>
              </a:rPr>
              <a:t>debug</a:t>
            </a:r>
            <a:r>
              <a:rPr lang="fr-FR" dirty="0" smtClean="0">
                <a:latin typeface="+mj-lt"/>
              </a:rPr>
              <a:t> de drupal…</a:t>
            </a:r>
            <a:r>
              <a:rPr lang="fr-FR" dirty="0" err="1" smtClean="0">
                <a:latin typeface="+mj-lt"/>
              </a:rPr>
              <a:t>etc</a:t>
            </a:r>
            <a:r>
              <a:rPr lang="fr-FR" dirty="0" smtClean="0">
                <a:latin typeface="+mj-lt"/>
              </a:rPr>
              <a:t>)</a:t>
            </a:r>
          </a:p>
          <a:p>
            <a:pPr lvl="3"/>
            <a:endParaRPr lang="fr-FR" dirty="0" smtClean="0">
              <a:latin typeface="+mj-lt"/>
            </a:endParaRPr>
          </a:p>
          <a:p>
            <a:pPr lvl="3"/>
            <a:endParaRPr lang="fr-FR"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installation, profil, et distribution</a:t>
            </a:r>
            <a:endParaRPr lang="fr-FR" sz="3000" dirty="0">
              <a:latin typeface="+mj-lt"/>
            </a:endParaRPr>
          </a:p>
        </p:txBody>
      </p:sp>
      <p:sp>
        <p:nvSpPr>
          <p:cNvPr id="3" name="Espace réservé du contenu 2"/>
          <p:cNvSpPr>
            <a:spLocks noGrp="1"/>
          </p:cNvSpPr>
          <p:nvPr>
            <p:ph idx="1"/>
          </p:nvPr>
        </p:nvSpPr>
        <p:spPr>
          <a:xfrm>
            <a:off x="457200" y="1628800"/>
            <a:ext cx="8435280" cy="4896544"/>
          </a:xfrm>
        </p:spPr>
        <p:txBody>
          <a:bodyPr>
            <a:normAutofit/>
          </a:bodyPr>
          <a:lstStyle/>
          <a:p>
            <a:r>
              <a:rPr lang="fr-FR" sz="2400" b="1" dirty="0" smtClean="0">
                <a:latin typeface="+mj-lt"/>
              </a:rPr>
              <a:t>Profil : </a:t>
            </a:r>
            <a:r>
              <a:rPr lang="fr-FR" sz="2400" dirty="0" smtClean="0">
                <a:latin typeface="+mj-lt"/>
              </a:rPr>
              <a:t>ensemble de fichier donnant un scénario d’installation à drupal :</a:t>
            </a:r>
          </a:p>
          <a:p>
            <a:pPr lvl="1"/>
            <a:r>
              <a:rPr lang="fr-FR" dirty="0" smtClean="0">
                <a:latin typeface="+mj-lt"/>
              </a:rPr>
              <a:t>Configuration de base du système</a:t>
            </a:r>
          </a:p>
          <a:p>
            <a:pPr lvl="1"/>
            <a:r>
              <a:rPr lang="fr-FR" dirty="0" smtClean="0">
                <a:latin typeface="+mj-lt"/>
              </a:rPr>
              <a:t>Activation et configuration de certain module</a:t>
            </a:r>
          </a:p>
          <a:p>
            <a:pPr lvl="1"/>
            <a:endParaRPr lang="fr-FR" dirty="0" smtClean="0">
              <a:latin typeface="+mj-lt"/>
            </a:endParaRPr>
          </a:p>
          <a:p>
            <a:r>
              <a:rPr lang="fr-FR" sz="2400" b="1" dirty="0" smtClean="0">
                <a:latin typeface="+mj-lt"/>
              </a:rPr>
              <a:t>Distribution</a:t>
            </a:r>
            <a:r>
              <a:rPr lang="fr-FR" sz="2400" dirty="0" smtClean="0">
                <a:latin typeface="+mj-lt"/>
              </a:rPr>
              <a:t>  : version téléchargeable d’un drupal contenant des modules de la communauté sélectionnés dans un but particulier. Elle est associer à un profil développé dans le but de configurer les modules du cœur de drupal, et les modules sélectionnés, pour réalisé ce but.</a:t>
            </a:r>
          </a:p>
          <a:p>
            <a:pPr lvl="1"/>
            <a:endParaRPr lang="fr-FR"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ersonnalisé 2">
      <a:dk1>
        <a:srgbClr val="000000"/>
      </a:dk1>
      <a:lt1>
        <a:srgbClr val="0F6FC6"/>
      </a:lt1>
      <a:dk2>
        <a:srgbClr val="FFFFFF"/>
      </a:dk2>
      <a:lt2>
        <a:srgbClr val="FFFFFF"/>
      </a:lt2>
      <a:accent1>
        <a:srgbClr val="0F6FC6"/>
      </a:accent1>
      <a:accent2>
        <a:srgbClr val="009DD9"/>
      </a:accent2>
      <a:accent3>
        <a:srgbClr val="0BD0D9"/>
      </a:accent3>
      <a:accent4>
        <a:srgbClr val="10CF9B"/>
      </a:accent4>
      <a:accent5>
        <a:srgbClr val="7CCA62"/>
      </a:accent5>
      <a:accent6>
        <a:srgbClr val="A5C249"/>
      </a:accent6>
      <a:hlink>
        <a:srgbClr val="073763"/>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TotalTime>
  <Words>3784</Words>
  <Application>Microsoft Office PowerPoint</Application>
  <PresentationFormat>Affichage à l'écran (4:3)</PresentationFormat>
  <Paragraphs>773</Paragraphs>
  <Slides>51</Slides>
  <Notes>0</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Flow</vt:lpstr>
      <vt:lpstr>Drupal 8</vt:lpstr>
      <vt:lpstr>Introduction : Sommaire</vt:lpstr>
      <vt:lpstr>Introduction : CMS  et Framework</vt:lpstr>
      <vt:lpstr>Introduction : Les CMS  et Framework PHP</vt:lpstr>
      <vt:lpstr>Introduction : multi-site</vt:lpstr>
      <vt:lpstr>Diapositive 6</vt:lpstr>
      <vt:lpstr>Introduction : Structure physique</vt:lpstr>
      <vt:lpstr>Drupal 8 : Structure physique</vt:lpstr>
      <vt:lpstr>Introduction : installation, profil, et distribution</vt:lpstr>
      <vt:lpstr>Introduction : drupal.org</vt:lpstr>
      <vt:lpstr>Introduction : Composer, Drush et drupal console</vt:lpstr>
      <vt:lpstr>TP : installation de drupal</vt:lpstr>
      <vt:lpstr>Concepts : le menu d’administration</vt:lpstr>
      <vt:lpstr>Concepts : contenant et contenu</vt:lpstr>
      <vt:lpstr>Concepts : thèmes, régions, blocs, types de bloc</vt:lpstr>
      <vt:lpstr>Concepts :  Exemple de régions et blocs</vt:lpstr>
      <vt:lpstr>Concepts : node, type de contenu, fields</vt:lpstr>
      <vt:lpstr>Concepts : node, type de contenu, fields, display modes</vt:lpstr>
      <vt:lpstr>Concepts : Type de champs et relation entre nodes.</vt:lpstr>
      <vt:lpstr>Concepts : type de champs courant</vt:lpstr>
      <vt:lpstr>Concepts : form  display et widget.</vt:lpstr>
      <vt:lpstr>Concepts : format de texte</vt:lpstr>
      <vt:lpstr>Concepts : Display mode et formatter</vt:lpstr>
      <vt:lpstr>Concepts : Style d’image</vt:lpstr>
      <vt:lpstr>Concepts : views et entités</vt:lpstr>
      <vt:lpstr>Concepts : views</vt:lpstr>
      <vt:lpstr>Concepts : views</vt:lpstr>
      <vt:lpstr>Concepts : taxonomie</vt:lpstr>
      <vt:lpstr>Concepts : NID, VID, publié …</vt:lpstr>
      <vt:lpstr>Concepts : URLs, alias, pages</vt:lpstr>
      <vt:lpstr>Concepts: Menu</vt:lpstr>
      <vt:lpstr>Concepts : Menu et fil d’Ariane</vt:lpstr>
      <vt:lpstr>TP</vt:lpstr>
      <vt:lpstr>Sécurité et performance : Login</vt:lpstr>
      <vt:lpstr>Sécurité et performance : users / permissions / rôles </vt:lpstr>
      <vt:lpstr>Sécurité et performance : Révision et workflow</vt:lpstr>
      <vt:lpstr>Sécurité et performance : Types de données, La configuration et le manager</vt:lpstr>
      <vt:lpstr>Sécurité et performance : Types d’information, La configuration et le manager </vt:lpstr>
      <vt:lpstr>Sécurité et performance : le cron</vt:lpstr>
      <vt:lpstr>Sécurité et performance : Cache, agrégation et module UI</vt:lpstr>
      <vt:lpstr>TP</vt:lpstr>
      <vt:lpstr>Les autres modules du core</vt:lpstr>
      <vt:lpstr>Les modules courant</vt:lpstr>
      <vt:lpstr>Introduction : Sommaire</vt:lpstr>
      <vt:lpstr>TP</vt:lpstr>
      <vt:lpstr>TP : mon premier site : page d’accueil </vt:lpstr>
      <vt:lpstr>TP : mon premier site : page nos magasins</vt:lpstr>
      <vt:lpstr>TP : mon premier site : page un magasins</vt:lpstr>
      <vt:lpstr>TP : mon premier site : page nos vélo</vt:lpstr>
      <vt:lpstr>TP : mon premier site : page VTT</vt:lpstr>
      <vt:lpstr>TP : mon premier site : page un vélo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Drupal 8</dc:title>
  <dc:subject>drupal 8</dc:subject>
  <dc:creator>christian.vallebella@b-i.com</dc:creator>
  <cp:lastModifiedBy>Christian Vallebella</cp:lastModifiedBy>
  <cp:revision>120</cp:revision>
  <dcterms:created xsi:type="dcterms:W3CDTF">2016-09-24T15:45:31Z</dcterms:created>
  <dcterms:modified xsi:type="dcterms:W3CDTF">2017-02-27T02:43:13Z</dcterms:modified>
</cp:coreProperties>
</file>