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3" r:id="rId3"/>
    <p:sldId id="345" r:id="rId4"/>
    <p:sldId id="346" r:id="rId5"/>
    <p:sldId id="347" r:id="rId6"/>
    <p:sldId id="344" r:id="rId7"/>
    <p:sldId id="348" r:id="rId8"/>
    <p:sldId id="349" r:id="rId9"/>
    <p:sldId id="350" r:id="rId10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2B4D73"/>
    <a:srgbClr val="A50021"/>
    <a:srgbClr val="FF6600"/>
    <a:srgbClr val="CC3300"/>
    <a:srgbClr val="6699FF"/>
    <a:srgbClr val="3366C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963" autoAdjust="0"/>
    <p:restoredTop sz="96659" autoAdjust="0"/>
  </p:normalViewPr>
  <p:slideViewPr>
    <p:cSldViewPr snapToGrid="0">
      <p:cViewPr varScale="1">
        <p:scale>
          <a:sx n="101" d="100"/>
          <a:sy n="101" d="100"/>
        </p:scale>
        <p:origin x="-810" y="-84"/>
      </p:cViewPr>
      <p:guideLst>
        <p:guide orient="horz" pos="2162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127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t" anchorCtr="0" compatLnSpc="1">
            <a:prstTxWarp prst="textNoShape">
              <a:avLst/>
            </a:prstTxWarp>
          </a:bodyPr>
          <a:lstStyle>
            <a:lvl1pPr algn="l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t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b" anchorCtr="0" compatLnSpc="1">
            <a:prstTxWarp prst="textNoShape">
              <a:avLst/>
            </a:prstTxWarp>
          </a:bodyPr>
          <a:lstStyle>
            <a:lvl1pPr algn="l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b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616062C-3174-485F-99C0-EDAE6E591DF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327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>
            <a:lvl1pPr algn="l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>
            <a:lvl1pPr algn="r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b" anchorCtr="0" compatLnSpc="1">
            <a:prstTxWarp prst="textNoShape">
              <a:avLst/>
            </a:prstTxWarp>
          </a:bodyPr>
          <a:lstStyle>
            <a:lvl1pPr algn="l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b" anchorCtr="0" compatLnSpc="1">
            <a:prstTxWarp prst="textNoShape">
              <a:avLst/>
            </a:prstTxWarp>
          </a:bodyPr>
          <a:lstStyle>
            <a:lvl1pPr algn="r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27D19C8-1B97-4B9A-A4B4-075EAEC941F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0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9C637-8728-45D8-8531-478072CB9DCC}" type="slidenum">
              <a:rPr lang="en-AU"/>
              <a:pPr/>
              <a:t>1</a:t>
            </a:fld>
            <a:endParaRPr lang="en-AU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pPr>
              <a:buFontTx/>
              <a:buChar char="•"/>
            </a:pPr>
            <a:r>
              <a:rPr lang="en-AU" i="1"/>
              <a:t>blue-infinity or b-i:</a:t>
            </a:r>
            <a:r>
              <a:rPr lang="en-AU"/>
              <a:t>  “blue” reflects business stability and confidence with “infinity” indicating no barriers to the possibilities and opportunities to address and deliver solutions.</a:t>
            </a:r>
          </a:p>
          <a:p>
            <a:pPr>
              <a:buFontTx/>
              <a:buChar char="•"/>
            </a:pPr>
            <a:r>
              <a:rPr lang="en-AU" i="1"/>
              <a:t>branding.technology.integration:</a:t>
            </a:r>
            <a:r>
              <a:rPr lang="en-AU"/>
              <a:t> is our vision and is built into our tagline but it also states what we actually deliver.</a:t>
            </a:r>
          </a:p>
          <a:p>
            <a:pPr>
              <a:buFontTx/>
              <a:buChar char="•"/>
            </a:pPr>
            <a:r>
              <a:rPr lang="en-AU" i="1"/>
              <a:t>The logo:</a:t>
            </a:r>
            <a:r>
              <a:rPr lang="en-AU"/>
              <a:t> is built up of particles that suggest the 3 letters in-line with the tagline and solutions we deliver: b, t &amp; i. Seen as a whole, the logo also represents our unique position in offering integration ie. integrated solutions delivered by integrated teams.</a:t>
            </a:r>
          </a:p>
          <a:p>
            <a:pPr>
              <a:buFontTx/>
              <a:buChar char="•"/>
            </a:pPr>
            <a:endParaRPr lang="en-AU"/>
          </a:p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3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4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5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6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7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8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76" name="Picture 12" descr="bi_tag_PPT_v1_2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797550"/>
          </a:xfrm>
          <a:prstGeom prst="rect">
            <a:avLst/>
          </a:prstGeom>
          <a:noFill/>
        </p:spPr>
      </p:pic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3200" y="2476500"/>
            <a:ext cx="6350000" cy="9207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  <a:latin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981575" y="5041900"/>
            <a:ext cx="2743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SzTx/>
            </a:pPr>
            <a:r>
              <a:rPr lang="fr-CH" sz="900"/>
              <a:t>www.b-i.com</a:t>
            </a:r>
            <a:endParaRPr lang="en-GB" sz="9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5070475" y="3997325"/>
            <a:ext cx="2743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SzTx/>
            </a:pPr>
            <a:r>
              <a:rPr lang="fr-CH" sz="900" b="1">
                <a:solidFill>
                  <a:schemeClr val="bg1"/>
                </a:solidFill>
              </a:rPr>
              <a:t>b-i</a:t>
            </a:r>
            <a:r>
              <a:rPr lang="fr-CH" sz="900">
                <a:solidFill>
                  <a:schemeClr val="bg1"/>
                </a:solidFill>
              </a:rPr>
              <a:t> branding. technology. integration.</a:t>
            </a:r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3325" y="187325"/>
            <a:ext cx="19462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187325"/>
            <a:ext cx="56864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1125"/>
            <a:ext cx="38100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81125"/>
            <a:ext cx="38100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87325"/>
            <a:ext cx="77724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smtClean="0"/>
              <a:t>c</a:t>
            </a:r>
            <a:r>
              <a:rPr lang="en-GB" smtClean="0"/>
              <a:t>lick to edit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1125"/>
            <a:ext cx="77724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63850" name="Picture 10" descr="bi_tag_PPT_v1_2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97600"/>
            <a:ext cx="9144000" cy="604838"/>
          </a:xfrm>
          <a:prstGeom prst="rect">
            <a:avLst/>
          </a:prstGeom>
          <a:noFill/>
        </p:spPr>
      </p:pic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241300" y="790575"/>
            <a:ext cx="8648700" cy="0"/>
          </a:xfrm>
          <a:prstGeom prst="line">
            <a:avLst/>
          </a:prstGeom>
          <a:noFill/>
          <a:ln w="28575">
            <a:solidFill>
              <a:srgbClr val="2B4D7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675063" y="6551613"/>
            <a:ext cx="1630362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1000">
                <a:solidFill>
                  <a:schemeClr val="bg1"/>
                </a:solidFill>
              </a:rPr>
              <a:t>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09550" algn="l" rtl="0" eaLnBrk="1" fontAlgn="base" hangingPunct="1">
        <a:spcBef>
          <a:spcPct val="20000"/>
        </a:spcBef>
        <a:spcAft>
          <a:spcPct val="0"/>
        </a:spcAft>
        <a:buClr>
          <a:srgbClr val="CC6600"/>
        </a:buClr>
        <a:buChar char="&gt;"/>
        <a:defRPr sz="1400">
          <a:solidFill>
            <a:srgbClr val="5F5F5F"/>
          </a:solidFill>
          <a:latin typeface="+mn-lt"/>
        </a:defRPr>
      </a:lvl2pPr>
      <a:lvl3pPr marL="116205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2335213"/>
            <a:ext cx="5689600" cy="1470025"/>
          </a:xfrm>
        </p:spPr>
        <p:txBody>
          <a:bodyPr/>
          <a:lstStyle/>
          <a:p>
            <a:r>
              <a:rPr lang="en-GB" dirty="0" smtClean="0"/>
              <a:t>Drupal 7 </a:t>
            </a:r>
            <a:r>
              <a:rPr lang="en-GB" dirty="0" err="1" smtClean="0"/>
              <a:t>Ctm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smtClean="0"/>
              <a:t>Drupal 7 </a:t>
            </a:r>
            <a:r>
              <a:rPr lang="en-GB" dirty="0" err="1" smtClean="0"/>
              <a:t>Ctm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2386"/>
            <a:ext cx="8153668" cy="457200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smtClean="0"/>
              <a:t>What is it ?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A </a:t>
            </a:r>
            <a:r>
              <a:rPr lang="en-GB" b="1" dirty="0"/>
              <a:t>D</a:t>
            </a:r>
            <a:r>
              <a:rPr lang="en-GB" b="1" dirty="0" smtClean="0"/>
              <a:t>rupal 7 distribution</a:t>
            </a:r>
            <a:r>
              <a:rPr lang="en-GB" dirty="0" smtClean="0"/>
              <a:t> ready to install, use, and deploy</a:t>
            </a:r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What is the benefits ?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Improve delivery quality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Simplify deployment 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Simplify maintenance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Simplify development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Improve </a:t>
            </a:r>
            <a:r>
              <a:rPr lang="en-GB" dirty="0"/>
              <a:t>D</a:t>
            </a:r>
            <a:r>
              <a:rPr lang="en-GB" dirty="0" smtClean="0"/>
              <a:t>rupal performances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Code Reusability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Better UX on administration </a:t>
            </a:r>
            <a:r>
              <a:rPr lang="en-GB" dirty="0" err="1" smtClean="0"/>
              <a:t>backoffice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More native features for administrator/contributor clients (</a:t>
            </a:r>
            <a:r>
              <a:rPr lang="en-GB" dirty="0" err="1" smtClean="0"/>
              <a:t>backoffice</a:t>
            </a:r>
            <a:r>
              <a:rPr lang="en-GB" dirty="0" smtClean="0"/>
              <a:t>)</a:t>
            </a: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524" y="187325"/>
            <a:ext cx="8672660" cy="657225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elivery quality, UX, and </a:t>
            </a:r>
            <a:r>
              <a:rPr lang="en-GB" dirty="0" err="1" smtClean="0"/>
              <a:t>backoffice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61534"/>
            <a:ext cx="8841545" cy="4822852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err="1" smtClean="0"/>
              <a:t>Ctm</a:t>
            </a:r>
            <a:r>
              <a:rPr lang="en-GB" dirty="0" smtClean="0"/>
              <a:t> come with lot of pre-installed and pre-configured modules that are often forgotten and a better back-office </a:t>
            </a:r>
            <a:r>
              <a:rPr lang="en-GB" dirty="0" smtClean="0"/>
              <a:t>interface, patches and own </a:t>
            </a:r>
            <a:r>
              <a:rPr lang="en-GB" dirty="0" err="1" smtClean="0"/>
              <a:t>mody</a:t>
            </a:r>
            <a:r>
              <a:rPr lang="en-GB" dirty="0" smtClean="0"/>
              <a:t>: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Pre-installed features </a:t>
            </a:r>
            <a:r>
              <a:rPr lang="en-GB" dirty="0" smtClean="0"/>
              <a:t>for internet websites :</a:t>
            </a:r>
            <a:endParaRPr lang="en-GB" dirty="0" smtClean="0"/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EU </a:t>
            </a:r>
            <a:r>
              <a:rPr lang="en-GB" sz="1000" dirty="0"/>
              <a:t>cookie </a:t>
            </a:r>
            <a:r>
              <a:rPr lang="en-GB" sz="1000" dirty="0" smtClean="0"/>
              <a:t>popup =&gt; needed for </a:t>
            </a:r>
            <a:r>
              <a:rPr lang="en-GB" sz="1000" dirty="0" err="1" smtClean="0"/>
              <a:t>europeen</a:t>
            </a:r>
            <a:r>
              <a:rPr lang="en-GB" sz="1000" dirty="0" smtClean="0"/>
              <a:t> website</a:t>
            </a:r>
            <a:endParaRPr lang="en-GB" sz="1000" dirty="0" smtClean="0"/>
          </a:p>
          <a:p>
            <a:pPr lvl="2">
              <a:lnSpc>
                <a:spcPct val="110000"/>
              </a:lnSpc>
            </a:pPr>
            <a:r>
              <a:rPr lang="en-GB" sz="1000" dirty="0" err="1" smtClean="0"/>
              <a:t>url</a:t>
            </a:r>
            <a:r>
              <a:rPr lang="en-GB" sz="1000" dirty="0" smtClean="0"/>
              <a:t> management : clean </a:t>
            </a:r>
            <a:r>
              <a:rPr lang="en-GB" sz="1000" dirty="0" err="1" smtClean="0"/>
              <a:t>url</a:t>
            </a:r>
            <a:r>
              <a:rPr lang="en-GB" sz="1000" dirty="0" smtClean="0"/>
              <a:t>, redirection of moved pages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Lot of </a:t>
            </a:r>
            <a:r>
              <a:rPr lang="en-GB" sz="1000" dirty="0" err="1" smtClean="0"/>
              <a:t>seo</a:t>
            </a:r>
            <a:r>
              <a:rPr lang="en-GB" sz="1000" dirty="0" smtClean="0"/>
              <a:t> tools to check , </a:t>
            </a:r>
            <a:r>
              <a:rPr lang="en-GB" sz="1000" dirty="0" smtClean="0"/>
              <a:t>analyse and </a:t>
            </a:r>
            <a:r>
              <a:rPr lang="en-GB" sz="1000" dirty="0" smtClean="0"/>
              <a:t>improve position in search </a:t>
            </a:r>
            <a:r>
              <a:rPr lang="en-GB" sz="1000" dirty="0" smtClean="0"/>
              <a:t>engines (</a:t>
            </a:r>
            <a:r>
              <a:rPr lang="en-GB" sz="1000" dirty="0" err="1" smtClean="0"/>
              <a:t>metatag</a:t>
            </a:r>
            <a:r>
              <a:rPr lang="en-GB" sz="1000" dirty="0" smtClean="0"/>
              <a:t>, sitemap, analyse keyword…)</a:t>
            </a:r>
            <a:endParaRPr lang="en-GB" sz="10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WYSIWYG Improvements : 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design in back match design in front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new options (tooltip, image maps, templates…)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Back office interface improvements :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Easy Image cropping for each format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A better preview system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No “flush cache needed”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Native diff</a:t>
            </a:r>
            <a:r>
              <a:rPr lang="en-GB" sz="1000" dirty="0" smtClean="0"/>
              <a:t>, versioning and scheduling of contents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Easier way to create link to internal page or file (by menu,  …) for WYSIWYG and link fields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Clear publishing interface (with button : publish, add new content…)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Improved “content” page with more filter and customisable interface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Simplified interface for contributor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With </a:t>
            </a:r>
            <a:r>
              <a:rPr lang="en-GB" sz="1000" dirty="0" smtClean="0"/>
              <a:t>the </a:t>
            </a:r>
            <a:r>
              <a:rPr lang="en-GB" sz="1000" dirty="0" err="1" smtClean="0"/>
              <a:t>url</a:t>
            </a:r>
            <a:r>
              <a:rPr lang="en-GB" sz="1000" dirty="0" smtClean="0"/>
              <a:t> management of </a:t>
            </a:r>
            <a:r>
              <a:rPr lang="en-GB" sz="1000" dirty="0" err="1" smtClean="0"/>
              <a:t>ctm</a:t>
            </a:r>
            <a:r>
              <a:rPr lang="en-GB" sz="1000" dirty="0" smtClean="0"/>
              <a:t> it is possible to have a different </a:t>
            </a:r>
            <a:r>
              <a:rPr lang="en-GB" sz="1000" dirty="0" err="1" smtClean="0"/>
              <a:t>url</a:t>
            </a:r>
            <a:r>
              <a:rPr lang="en-GB" sz="1000" dirty="0" smtClean="0"/>
              <a:t> (hostname and alias) for front office and back-office to improve security (with a proxy</a:t>
            </a:r>
            <a:r>
              <a:rPr lang="en-GB" sz="1000" dirty="0" smtClean="0"/>
              <a:t>)</a:t>
            </a:r>
          </a:p>
          <a:p>
            <a:pPr lvl="2">
              <a:lnSpc>
                <a:spcPct val="110000"/>
              </a:lnSpc>
            </a:pPr>
            <a:r>
              <a:rPr lang="en-GB" sz="1000" dirty="0" err="1" smtClean="0"/>
              <a:t>Pré</a:t>
            </a:r>
            <a:r>
              <a:rPr lang="en-GB" sz="1000" dirty="0" smtClean="0"/>
              <a:t>-configured roles : developer, administrator, contributor with more finesse in permissions definition without possibility for the client to crash the website</a:t>
            </a:r>
            <a:endParaRPr lang="en-GB" sz="800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6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smtClean="0"/>
              <a:t>Simplified deployment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84738"/>
            <a:ext cx="8841545" cy="4799648"/>
          </a:xfrm>
          <a:noFill/>
          <a:ln/>
        </p:spPr>
        <p:txBody>
          <a:bodyPr lIns="0" tIns="0" rIns="0" bIns="0"/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err="1" smtClean="0"/>
              <a:t>Ctm</a:t>
            </a:r>
            <a:r>
              <a:rPr lang="en-GB" dirty="0" smtClean="0"/>
              <a:t> </a:t>
            </a:r>
            <a:r>
              <a:rPr lang="en-GB" dirty="0"/>
              <a:t>development is based on “features” and “</a:t>
            </a:r>
            <a:r>
              <a:rPr lang="en-GB" dirty="0" err="1"/>
              <a:t>ctm_installation</a:t>
            </a:r>
            <a:r>
              <a:rPr lang="en-GB" dirty="0" smtClean="0"/>
              <a:t>”. Each server have its own configuration file regardless of the code.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Only code is delivered. Database and configuration file is created automatically during the installation on each server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During update, only 1 directory is provided without modification of the server configuration file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Ctm</a:t>
            </a:r>
            <a:r>
              <a:rPr lang="en-GB" dirty="0"/>
              <a:t> provide scripts for :</a:t>
            </a:r>
          </a:p>
          <a:p>
            <a:pPr lvl="2">
              <a:lnSpc>
                <a:spcPct val="110000"/>
              </a:lnSpc>
            </a:pPr>
            <a:r>
              <a:rPr lang="en-GB" dirty="0" smtClean="0"/>
              <a:t>Compilation</a:t>
            </a:r>
          </a:p>
          <a:p>
            <a:pPr lvl="2">
              <a:lnSpc>
                <a:spcPct val="110000"/>
              </a:lnSpc>
            </a:pPr>
            <a:r>
              <a:rPr lang="en-GB" dirty="0" smtClean="0"/>
              <a:t>Packaging</a:t>
            </a:r>
          </a:p>
          <a:p>
            <a:pPr lvl="2">
              <a:lnSpc>
                <a:spcPct val="110000"/>
              </a:lnSpc>
            </a:pPr>
            <a:r>
              <a:rPr lang="en-GB" dirty="0" smtClean="0"/>
              <a:t>Installation </a:t>
            </a:r>
            <a:r>
              <a:rPr lang="en-GB" dirty="0"/>
              <a:t>and </a:t>
            </a:r>
            <a:r>
              <a:rPr lang="en-GB" dirty="0" smtClean="0"/>
              <a:t>update</a:t>
            </a:r>
          </a:p>
          <a:p>
            <a:pPr lvl="2">
              <a:lnSpc>
                <a:spcPct val="110000"/>
              </a:lnSpc>
            </a:pPr>
            <a:r>
              <a:rPr lang="en-GB" dirty="0" smtClean="0"/>
              <a:t>Deployment and update can be automated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It possible to “reinitialise” the configuration of the site without content loss =&gt; each time you update a site, the site is completely reinstalled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During development, developers can choose between the contents provided by code the first time but modifiable by users, en contents only modifiable by code (reinitialized on each update)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Ctm</a:t>
            </a:r>
            <a:r>
              <a:rPr lang="en-GB" dirty="0" smtClean="0"/>
              <a:t> is always installed in “multi-site mode”. So it is easy to install lot of sites with the same </a:t>
            </a:r>
            <a:r>
              <a:rPr lang="en-GB" dirty="0" err="1" smtClean="0"/>
              <a:t>drupal</a:t>
            </a:r>
            <a:r>
              <a:rPr lang="en-GB" dirty="0" smtClean="0"/>
              <a:t> core (</a:t>
            </a:r>
            <a:r>
              <a:rPr lang="en-GB" dirty="0" err="1" smtClean="0"/>
              <a:t>ctm</a:t>
            </a:r>
            <a:r>
              <a:rPr lang="en-GB" dirty="0" smtClean="0"/>
              <a:t> core)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Ctm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content checklists and external tools to check security and respect of best practices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>
              <a:solidFill>
                <a:srgbClr val="00B050"/>
              </a:solidFill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smtClean="0"/>
              <a:t>Simplified maintenance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84738"/>
            <a:ext cx="8841545" cy="4799648"/>
          </a:xfrm>
          <a:noFill/>
          <a:ln/>
        </p:spPr>
        <p:txBody>
          <a:bodyPr lIns="0" tIns="0" rIns="0" bIns="0"/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There is no database to store, all </a:t>
            </a:r>
            <a:r>
              <a:rPr lang="en-GB" dirty="0"/>
              <a:t>is stored in code</a:t>
            </a:r>
            <a:r>
              <a:rPr lang="en-GB" dirty="0" smtClean="0"/>
              <a:t> 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It is for a new developer to install the last version of the site on its computer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 smtClean="0"/>
              <a:t>It is easiest to find bug</a:t>
            </a: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All the site is reinstalled on each update and client has access only to contents 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The database can not be instable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Update are not based on development of modifications (delta) like in classic a Drupal, but only on correction of bug and development of new functionalities.</a:t>
            </a: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 smtClean="0"/>
              <a:t>Ctm</a:t>
            </a:r>
            <a:r>
              <a:rPr lang="en-GB" dirty="0" smtClean="0"/>
              <a:t> is just a Drupal core + custom modules and </a:t>
            </a:r>
            <a:r>
              <a:rPr lang="en-GB" dirty="0" err="1" smtClean="0"/>
              <a:t>contrib</a:t>
            </a:r>
            <a:r>
              <a:rPr lang="en-GB" dirty="0" smtClean="0"/>
              <a:t> modules :</a:t>
            </a:r>
          </a:p>
          <a:p>
            <a:pPr marL="850900" lvl="1" indent="-285750">
              <a:lnSpc>
                <a:spcPct val="110000"/>
              </a:lnSpc>
            </a:pPr>
            <a:r>
              <a:rPr lang="en-GB" dirty="0" smtClean="0"/>
              <a:t>100% compatible with all community modules (it is possible to have side effect between modules like in all </a:t>
            </a:r>
            <a:r>
              <a:rPr lang="en-GB" dirty="0" err="1" smtClean="0"/>
              <a:t>drupal</a:t>
            </a:r>
            <a:r>
              <a:rPr lang="en-GB" dirty="0" smtClean="0"/>
              <a:t> developments)</a:t>
            </a:r>
          </a:p>
          <a:p>
            <a:pPr marL="850900" lvl="1" indent="-285750">
              <a:lnSpc>
                <a:spcPct val="110000"/>
              </a:lnSpc>
            </a:pPr>
            <a:r>
              <a:rPr lang="en-GB" dirty="0"/>
              <a:t>100% </a:t>
            </a:r>
            <a:r>
              <a:rPr lang="en-GB" dirty="0" smtClean="0"/>
              <a:t>compatible with Drupal core : update of </a:t>
            </a:r>
            <a:r>
              <a:rPr lang="en-GB" dirty="0" err="1" smtClean="0"/>
              <a:t>drupal</a:t>
            </a:r>
            <a:r>
              <a:rPr lang="en-GB" dirty="0" smtClean="0"/>
              <a:t> and community modules is done like usual. You just have to apply patches if patches are not already integrated by the community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solidFill>
                <a:srgbClr val="3399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Ctm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natively interfaced with monitoring system (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nagios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…)</a:t>
            </a:r>
            <a:r>
              <a:rPr lang="en-GB" dirty="0" smtClean="0">
                <a:solidFill>
                  <a:srgbClr val="FF0000"/>
                </a:solidFill>
              </a:rPr>
              <a:t> (TODO) (3 days)</a:t>
            </a:r>
            <a:endParaRPr lang="en-GB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>
              <a:solidFill>
                <a:srgbClr val="00B050"/>
              </a:solidFill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smtClean="0"/>
              <a:t>Simplified development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808892"/>
            <a:ext cx="8841545" cy="4975494"/>
          </a:xfrm>
          <a:noFill/>
          <a:ln/>
        </p:spPr>
        <p:txBody>
          <a:bodyPr lIns="0" tIns="0" rIns="0" bIns="0"/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err="1" smtClean="0"/>
              <a:t>Ctm</a:t>
            </a:r>
            <a:r>
              <a:rPr lang="en-GB" dirty="0" smtClean="0"/>
              <a:t> Add a new API for development of features in addition of the preconfigured modules and patches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0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New API: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Add new functionalities to embed configuration in code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Replace some boggy functionalities of “features”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It is possible to embed content in code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New technics for management of breadcrumb, working in all possible use cases and optimized for performance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New “best practice” can be use to guide step by step developer. </a:t>
            </a:r>
            <a:r>
              <a:rPr lang="en-GB" sz="1000" dirty="0" smtClean="0">
                <a:solidFill>
                  <a:srgbClr val="FF0000"/>
                </a:solidFill>
              </a:rPr>
              <a:t>(TODO : documentation update) (2 days)</a:t>
            </a:r>
          </a:p>
          <a:p>
            <a:pPr lvl="2">
              <a:lnSpc>
                <a:spcPct val="110000"/>
              </a:lnSpc>
            </a:pPr>
            <a:endParaRPr lang="en-GB" sz="100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1000" dirty="0" smtClean="0"/>
              <a:t> </a:t>
            </a:r>
            <a:r>
              <a:rPr lang="en-GB" dirty="0" smtClean="0"/>
              <a:t>“Intelligent” module =&gt; </a:t>
            </a:r>
            <a:r>
              <a:rPr lang="en-GB" dirty="0" err="1" smtClean="0"/>
              <a:t>ctm_installation</a:t>
            </a:r>
            <a:r>
              <a:rPr lang="en-GB" dirty="0" smtClean="0"/>
              <a:t> react to users and developers actions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It is possible to uninstall features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Managing of cache is automated</a:t>
            </a:r>
          </a:p>
          <a:p>
            <a:pPr lvl="1">
              <a:lnSpc>
                <a:spcPct val="110000"/>
              </a:lnSpc>
            </a:pPr>
            <a:endParaRPr lang="en-GB" sz="10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New “queue” system 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It is possible to cut code in small pieces to prevent “max execution time” error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Developer can execute code after a certain event in the life of the site (not like hook)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Developer can execute code before install, during install, after install, during current page or during the beginning of the next page</a:t>
            </a:r>
          </a:p>
          <a:p>
            <a:pPr lvl="2">
              <a:lnSpc>
                <a:spcPct val="110000"/>
              </a:lnSpc>
            </a:pPr>
            <a:endParaRPr lang="en-GB" sz="10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New functionalities for developer :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Possibility to activate / deactivate developer modules in 1 click  (deactivated by default to improve performance, and auto deactivated each night)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Better management of </a:t>
            </a:r>
            <a:r>
              <a:rPr lang="en-GB" sz="1000" dirty="0" err="1" smtClean="0"/>
              <a:t>cron</a:t>
            </a:r>
            <a:r>
              <a:rPr lang="en-GB" sz="1000" dirty="0" smtClean="0"/>
              <a:t> task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Possibility to deactivate all caches in 1 click (reactivated each night) </a:t>
            </a:r>
            <a:r>
              <a:rPr lang="en-GB" sz="1000" dirty="0" smtClean="0">
                <a:solidFill>
                  <a:srgbClr val="FF0000"/>
                </a:solidFill>
              </a:rPr>
              <a:t>TODO (0,5 day)</a:t>
            </a:r>
            <a:endParaRPr lang="en-GB" sz="1000" dirty="0" smtClean="0"/>
          </a:p>
          <a:p>
            <a:pPr lvl="2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0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8471926" cy="657225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erformances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77" y="808892"/>
            <a:ext cx="8841545" cy="4975494"/>
          </a:xfrm>
          <a:noFill/>
          <a:ln/>
        </p:spPr>
        <p:txBody>
          <a:bodyPr lIns="0" tIns="0" rIns="0" bIns="0"/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err="1" smtClean="0"/>
              <a:t>Ctm</a:t>
            </a:r>
            <a:r>
              <a:rPr lang="en-GB" dirty="0" smtClean="0"/>
              <a:t> combine lot of cache systems to improve performances</a:t>
            </a:r>
            <a:endParaRPr lang="en-GB" sz="10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Views cache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Views cache has no expiration time and is automatically managed by </a:t>
            </a:r>
            <a:r>
              <a:rPr lang="en-GB" sz="1000" dirty="0" err="1" smtClean="0"/>
              <a:t>Ctm</a:t>
            </a:r>
            <a:endParaRPr lang="en-GB" sz="1000" dirty="0" smtClean="0"/>
          </a:p>
          <a:p>
            <a:pPr lvl="2">
              <a:lnSpc>
                <a:spcPct val="110000"/>
              </a:lnSpc>
            </a:pPr>
            <a:endParaRPr lang="en-GB" sz="8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APCU and </a:t>
            </a:r>
            <a:r>
              <a:rPr lang="en-GB" dirty="0" err="1" smtClean="0"/>
              <a:t>xautoload</a:t>
            </a:r>
            <a:endParaRPr lang="en-GB" dirty="0" smtClean="0"/>
          </a:p>
          <a:p>
            <a:pPr lvl="2">
              <a:lnSpc>
                <a:spcPct val="110000"/>
              </a:lnSpc>
            </a:pPr>
            <a:r>
              <a:rPr lang="en-GB" sz="1000" dirty="0" err="1" smtClean="0"/>
              <a:t>Ctm</a:t>
            </a:r>
            <a:r>
              <a:rPr lang="en-GB" sz="1000" dirty="0" smtClean="0"/>
              <a:t> </a:t>
            </a:r>
            <a:r>
              <a:rPr lang="en-GB" sz="1000" dirty="0" err="1" smtClean="0"/>
              <a:t>adapte</a:t>
            </a:r>
            <a:r>
              <a:rPr lang="en-GB" sz="1000" dirty="0" smtClean="0"/>
              <a:t> its configuration to the </a:t>
            </a:r>
            <a:r>
              <a:rPr lang="en-GB" sz="1000" dirty="0" err="1" smtClean="0"/>
              <a:t>php</a:t>
            </a:r>
            <a:r>
              <a:rPr lang="en-GB" sz="1000" dirty="0" smtClean="0"/>
              <a:t> configuration to improve performance with APC, to keep its </a:t>
            </a:r>
            <a:r>
              <a:rPr lang="en-GB" sz="1000" dirty="0" err="1" smtClean="0"/>
              <a:t>opcode</a:t>
            </a:r>
            <a:r>
              <a:rPr lang="en-GB" sz="1000" dirty="0" smtClean="0"/>
              <a:t> (compiled code) in cache.</a:t>
            </a:r>
          </a:p>
          <a:p>
            <a:pPr lvl="2">
              <a:lnSpc>
                <a:spcPct val="110000"/>
              </a:lnSpc>
            </a:pPr>
            <a:endParaRPr lang="en-GB" sz="8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Entity cache and display cache</a:t>
            </a:r>
            <a:endParaRPr lang="en-GB" dirty="0" smtClean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GB" sz="1000" dirty="0" err="1" smtClean="0"/>
              <a:t>Ctm</a:t>
            </a:r>
            <a:r>
              <a:rPr lang="en-GB" sz="1000" dirty="0" smtClean="0"/>
              <a:t> use lot of entities that can by cached</a:t>
            </a:r>
          </a:p>
          <a:p>
            <a:pPr lvl="2">
              <a:lnSpc>
                <a:spcPct val="110000"/>
              </a:lnSpc>
            </a:pPr>
            <a:endParaRPr lang="en-GB" sz="800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Boost (for internet only) </a:t>
            </a:r>
            <a:r>
              <a:rPr lang="en-GB" dirty="0" smtClean="0">
                <a:solidFill>
                  <a:srgbClr val="FF0000"/>
                </a:solidFill>
              </a:rPr>
              <a:t>(TODO) (2 days )</a:t>
            </a:r>
          </a:p>
          <a:p>
            <a:pPr lvl="2">
              <a:lnSpc>
                <a:spcPct val="110000"/>
              </a:lnSpc>
            </a:pPr>
            <a:r>
              <a:rPr lang="en-GB" sz="1000" dirty="0" err="1" smtClean="0"/>
              <a:t>Ctm</a:t>
            </a:r>
            <a:r>
              <a:rPr lang="en-GB" sz="1000" dirty="0" smtClean="0"/>
              <a:t> can generate static html pages that improve drastically performance. After generation, HTML pages can be provided without any call to </a:t>
            </a:r>
            <a:r>
              <a:rPr lang="en-GB" sz="1000" dirty="0" err="1" smtClean="0"/>
              <a:t>drupal</a:t>
            </a:r>
            <a:endParaRPr lang="en-GB" sz="1000" dirty="0" smtClean="0"/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HTML page can be stored on a different server for more security</a:t>
            </a:r>
          </a:p>
          <a:p>
            <a:pPr lvl="2">
              <a:lnSpc>
                <a:spcPct val="110000"/>
              </a:lnSpc>
            </a:pPr>
            <a:endParaRPr lang="en-GB" sz="800" dirty="0"/>
          </a:p>
          <a:p>
            <a:pPr lvl="1">
              <a:lnSpc>
                <a:spcPct val="110000"/>
              </a:lnSpc>
            </a:pPr>
            <a:r>
              <a:rPr lang="en-GB" dirty="0" err="1" smtClean="0"/>
              <a:t>Memcache</a:t>
            </a:r>
            <a:r>
              <a:rPr lang="en-GB" dirty="0" smtClean="0"/>
              <a:t> (optional) </a:t>
            </a:r>
            <a:r>
              <a:rPr lang="en-GB" dirty="0" smtClean="0">
                <a:solidFill>
                  <a:srgbClr val="FF0000"/>
                </a:solidFill>
              </a:rPr>
              <a:t>(TODO) (3 days)</a:t>
            </a:r>
          </a:p>
          <a:p>
            <a:pPr lvl="2">
              <a:lnSpc>
                <a:spcPct val="110000"/>
              </a:lnSpc>
            </a:pPr>
            <a:r>
              <a:rPr lang="en-GB" sz="1000" dirty="0" err="1" smtClean="0"/>
              <a:t>Memcache</a:t>
            </a:r>
            <a:r>
              <a:rPr lang="en-GB" sz="1000" dirty="0" smtClean="0"/>
              <a:t> can be use to cache query with database</a:t>
            </a:r>
          </a:p>
          <a:p>
            <a:pPr lvl="2">
              <a:lnSpc>
                <a:spcPct val="110000"/>
              </a:lnSpc>
            </a:pPr>
            <a:endParaRPr lang="en-GB" sz="800" dirty="0"/>
          </a:p>
          <a:p>
            <a:pPr lvl="1">
              <a:lnSpc>
                <a:spcPct val="110000"/>
              </a:lnSpc>
            </a:pPr>
            <a:r>
              <a:rPr lang="en-GB" dirty="0" smtClean="0"/>
              <a:t>Varnish (optional) </a:t>
            </a:r>
            <a:r>
              <a:rPr lang="en-GB" dirty="0" smtClean="0">
                <a:solidFill>
                  <a:srgbClr val="FF0000"/>
                </a:solidFill>
              </a:rPr>
              <a:t>(TODO) (need infrastructure)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Varnish can be use to manage high </a:t>
            </a:r>
            <a:r>
              <a:rPr lang="fr-FR" sz="1000" dirty="0" err="1"/>
              <a:t>availability</a:t>
            </a:r>
            <a:r>
              <a:rPr lang="en-GB" sz="1000" dirty="0" smtClean="0"/>
              <a:t> service (separated cache server)</a:t>
            </a:r>
          </a:p>
          <a:p>
            <a:pPr lvl="2">
              <a:lnSpc>
                <a:spcPct val="110000"/>
              </a:lnSpc>
            </a:pPr>
            <a:endParaRPr lang="en-GB" sz="800" dirty="0"/>
          </a:p>
          <a:p>
            <a:pPr lvl="1">
              <a:lnSpc>
                <a:spcPct val="110000"/>
              </a:lnSpc>
            </a:pPr>
            <a:r>
              <a:rPr lang="en-GB" dirty="0" smtClean="0"/>
              <a:t>Expire and expire alias</a:t>
            </a:r>
          </a:p>
          <a:p>
            <a:pPr lvl="2">
              <a:lnSpc>
                <a:spcPct val="110000"/>
              </a:lnSpc>
            </a:pPr>
            <a:r>
              <a:rPr lang="en-GB" sz="1000" dirty="0" smtClean="0"/>
              <a:t>All the above caches are managed by expire and expire alias to be automatically clear when it is necessary and only for concerned contents and pages</a:t>
            </a:r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99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8471926" cy="657225"/>
          </a:xfrm>
        </p:spPr>
        <p:txBody>
          <a:bodyPr/>
          <a:lstStyle/>
          <a:p>
            <a:r>
              <a:rPr lang="en-GB" dirty="0" smtClean="0"/>
              <a:t>Road map of improvements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779" y="837029"/>
            <a:ext cx="8841545" cy="4947358"/>
          </a:xfrm>
          <a:noFill/>
          <a:ln/>
        </p:spPr>
        <p:txBody>
          <a:bodyPr lIns="0" tIns="0" rIns="0" bIns="0"/>
          <a:lstStyle/>
          <a:p>
            <a:pPr marL="819150" lvl="1" indent="-285750">
              <a:lnSpc>
                <a:spcPct val="110000"/>
              </a:lnSpc>
            </a:pPr>
            <a:r>
              <a:rPr lang="en-GB" dirty="0" smtClean="0"/>
              <a:t>Native management of responsive pictures in back-office </a:t>
            </a:r>
            <a:r>
              <a:rPr lang="en-GB" dirty="0" smtClean="0">
                <a:solidFill>
                  <a:srgbClr val="3399FF"/>
                </a:solidFill>
              </a:rPr>
              <a:t>(in progress) (3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dirty="0" smtClean="0"/>
              <a:t>Native providing of web service instead of theme HTML </a:t>
            </a:r>
            <a:r>
              <a:rPr lang="en-GB" dirty="0" smtClean="0">
                <a:solidFill>
                  <a:srgbClr val="3399FF"/>
                </a:solidFill>
              </a:rPr>
              <a:t>(in progress) (3 days)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dirty="0" smtClean="0"/>
          </a:p>
          <a:p>
            <a:pPr marL="533400" lvl="1" indent="0">
              <a:lnSpc>
                <a:spcPct val="110000"/>
              </a:lnSpc>
              <a:buNone/>
            </a:pPr>
            <a:r>
              <a:rPr lang="en-GB" dirty="0" smtClean="0">
                <a:solidFill>
                  <a:srgbClr val="00B050"/>
                </a:solidFill>
              </a:rPr>
              <a:t>At this point </a:t>
            </a:r>
            <a:r>
              <a:rPr lang="en-GB" dirty="0" err="1" smtClean="0">
                <a:solidFill>
                  <a:srgbClr val="00B050"/>
                </a:solidFill>
              </a:rPr>
              <a:t>Ctm</a:t>
            </a:r>
            <a:r>
              <a:rPr lang="en-GB" dirty="0" smtClean="0">
                <a:solidFill>
                  <a:srgbClr val="00B050"/>
                </a:solidFill>
              </a:rPr>
              <a:t> will be greatly more power full than Drupal 8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dirty="0" smtClean="0"/>
          </a:p>
          <a:p>
            <a:pPr marL="819150" lvl="1" indent="-285750">
              <a:lnSpc>
                <a:spcPct val="110000"/>
              </a:lnSpc>
            </a:pPr>
            <a:r>
              <a:rPr lang="en-GB" dirty="0" smtClean="0"/>
              <a:t>Integration of </a:t>
            </a:r>
            <a:r>
              <a:rPr lang="en-GB" dirty="0" err="1" smtClean="0"/>
              <a:t>functionnalities</a:t>
            </a:r>
            <a:r>
              <a:rPr lang="en-GB" dirty="0" smtClean="0"/>
              <a:t> from the original version (feeds extension (0,5j), </a:t>
            </a:r>
            <a:r>
              <a:rPr lang="en-GB" dirty="0" err="1" smtClean="0"/>
              <a:t>solr</a:t>
            </a:r>
            <a:r>
              <a:rPr lang="en-GB" dirty="0" smtClean="0"/>
              <a:t> (15j))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dirty="0" err="1" smtClean="0"/>
              <a:t>Optionnal</a:t>
            </a:r>
            <a:r>
              <a:rPr lang="en-GB" dirty="0" smtClean="0"/>
              <a:t> native management of picture (filtering, resizing, cropping…) with </a:t>
            </a:r>
            <a:r>
              <a:rPr lang="en-GB" dirty="0" err="1" smtClean="0"/>
              <a:t>imagemagic</a:t>
            </a:r>
            <a:r>
              <a:rPr lang="en-GB" dirty="0" smtClean="0"/>
              <a:t> instead of PHP GD2 </a:t>
            </a:r>
            <a:r>
              <a:rPr lang="en-GB" dirty="0" smtClean="0">
                <a:solidFill>
                  <a:srgbClr val="3399FF"/>
                </a:solidFill>
              </a:rPr>
              <a:t>(in progress) (3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dirty="0" smtClean="0"/>
              <a:t>Multi-flux publication </a:t>
            </a:r>
            <a:r>
              <a:rPr lang="en-GB" dirty="0" smtClean="0">
                <a:solidFill>
                  <a:srgbClr val="FF0000"/>
                </a:solidFill>
              </a:rPr>
              <a:t>(TODO) (?)</a:t>
            </a:r>
          </a:p>
          <a:p>
            <a:pPr marL="819150" lvl="1" indent="-285750">
              <a:lnSpc>
                <a:spcPct val="110000"/>
              </a:lnSpc>
            </a:pPr>
            <a:endParaRPr lang="en-GB" dirty="0" smtClean="0"/>
          </a:p>
          <a:p>
            <a:pPr marL="533400" lvl="1" indent="0">
              <a:lnSpc>
                <a:spcPct val="110000"/>
              </a:lnSpc>
              <a:buNone/>
            </a:pPr>
            <a:r>
              <a:rPr lang="en-GB" dirty="0">
                <a:solidFill>
                  <a:srgbClr val="00B050"/>
                </a:solidFill>
              </a:rPr>
              <a:t>At this point </a:t>
            </a:r>
            <a:r>
              <a:rPr lang="en-GB" dirty="0" err="1">
                <a:solidFill>
                  <a:srgbClr val="00B050"/>
                </a:solidFill>
              </a:rPr>
              <a:t>Ctm</a:t>
            </a:r>
            <a:r>
              <a:rPr lang="en-GB" dirty="0">
                <a:solidFill>
                  <a:srgbClr val="00B050"/>
                </a:solidFill>
              </a:rPr>
              <a:t> will be </a:t>
            </a:r>
            <a:r>
              <a:rPr lang="en-GB" dirty="0" smtClean="0">
                <a:solidFill>
                  <a:srgbClr val="00B050"/>
                </a:solidFill>
              </a:rPr>
              <a:t>greatly more </a:t>
            </a:r>
            <a:r>
              <a:rPr lang="en-GB" dirty="0">
                <a:solidFill>
                  <a:srgbClr val="00B050"/>
                </a:solidFill>
              </a:rPr>
              <a:t>power full </a:t>
            </a:r>
            <a:r>
              <a:rPr lang="en-GB" dirty="0" smtClean="0">
                <a:solidFill>
                  <a:srgbClr val="00B050"/>
                </a:solidFill>
              </a:rPr>
              <a:t>than Maps system</a:t>
            </a:r>
            <a:endParaRPr lang="en-GB" dirty="0" smtClean="0"/>
          </a:p>
          <a:p>
            <a:pPr lvl="1">
              <a:lnSpc>
                <a:spcPct val="110000"/>
              </a:lnSpc>
            </a:pP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Develop other TODO functions (see previous slides)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 smtClean="0"/>
              <a:t>Update Drupal 7 </a:t>
            </a:r>
            <a:r>
              <a:rPr lang="en-GB" dirty="0" err="1" smtClean="0"/>
              <a:t>Ctm</a:t>
            </a:r>
            <a:r>
              <a:rPr lang="en-GB" dirty="0" smtClean="0"/>
              <a:t> to Drupal 8 </a:t>
            </a:r>
            <a:r>
              <a:rPr lang="en-GB" dirty="0" err="1" smtClean="0"/>
              <a:t>Ctm</a:t>
            </a:r>
            <a:r>
              <a:rPr lang="en-GB" dirty="0" smtClean="0"/>
              <a:t> (can only be done in one year or more) </a:t>
            </a:r>
            <a:br>
              <a:rPr lang="en-GB" dirty="0" smtClean="0"/>
            </a:br>
            <a:r>
              <a:rPr lang="en-GB" dirty="0" smtClean="0"/>
              <a:t>(more than 1 month)</a:t>
            </a:r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9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commercial improuvent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Register</a:t>
            </a:r>
            <a:r>
              <a:rPr lang="fr-FR" dirty="0" smtClean="0"/>
              <a:t> b-i on drupal.org as </a:t>
            </a:r>
            <a:r>
              <a:rPr lang="fr-FR" dirty="0" err="1" smtClean="0"/>
              <a:t>partner</a:t>
            </a:r>
            <a:r>
              <a:rPr lang="fr-FR" dirty="0" smtClean="0"/>
              <a:t> (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acquia</a:t>
            </a:r>
            <a:r>
              <a:rPr lang="fr-FR" dirty="0" smtClean="0"/>
              <a:t> </a:t>
            </a:r>
            <a:r>
              <a:rPr lang="fr-FR" dirty="0" err="1" smtClean="0"/>
              <a:t>partnership</a:t>
            </a:r>
            <a:r>
              <a:rPr lang="fr-FR" dirty="0" smtClean="0"/>
              <a:t>)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need</a:t>
            </a:r>
            <a:r>
              <a:rPr lang="fr-FR" dirty="0" smtClean="0">
                <a:solidFill>
                  <a:srgbClr val="FF0000"/>
                </a:solidFill>
              </a:rPr>
              <a:t> money)</a:t>
            </a:r>
          </a:p>
          <a:p>
            <a:endParaRPr lang="fr-FR" dirty="0"/>
          </a:p>
          <a:p>
            <a:r>
              <a:rPr lang="fr-FR" dirty="0" err="1" smtClean="0"/>
              <a:t>Publish</a:t>
            </a:r>
            <a:r>
              <a:rPr lang="fr-FR" dirty="0" smtClean="0"/>
              <a:t> patches </a:t>
            </a:r>
            <a:r>
              <a:rPr lang="fr-FR" dirty="0" err="1" smtClean="0"/>
              <a:t>coming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ctm</a:t>
            </a:r>
            <a:r>
              <a:rPr lang="fr-FR" dirty="0" smtClean="0"/>
              <a:t> to drupal.org as b-i user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need</a:t>
            </a:r>
            <a:r>
              <a:rPr lang="fr-FR" dirty="0" smtClean="0">
                <a:solidFill>
                  <a:srgbClr val="FF0000"/>
                </a:solidFill>
              </a:rPr>
              <a:t> time)</a:t>
            </a:r>
          </a:p>
          <a:p>
            <a:endParaRPr lang="fr-FR" dirty="0"/>
          </a:p>
          <a:p>
            <a:r>
              <a:rPr lang="fr-FR" dirty="0" err="1" smtClean="0"/>
              <a:t>Publish</a:t>
            </a:r>
            <a:r>
              <a:rPr lang="fr-FR" dirty="0" smtClean="0"/>
              <a:t> modules </a:t>
            </a:r>
            <a:r>
              <a:rPr lang="fr-FR" dirty="0" err="1"/>
              <a:t>coming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ctm</a:t>
            </a:r>
            <a:r>
              <a:rPr lang="fr-FR" dirty="0"/>
              <a:t> to drupal.org as b-i </a:t>
            </a:r>
            <a:r>
              <a:rPr lang="fr-FR" dirty="0" smtClean="0"/>
              <a:t>user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need</a:t>
            </a:r>
            <a:r>
              <a:rPr lang="fr-FR" dirty="0" smtClean="0">
                <a:solidFill>
                  <a:srgbClr val="FF0000"/>
                </a:solidFill>
              </a:rPr>
              <a:t> time)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323631"/>
      </p:ext>
    </p:extLst>
  </p:cSld>
  <p:clrMapOvr>
    <a:masterClrMapping/>
  </p:clrMapOvr>
</p:sld>
</file>

<file path=ppt/theme/theme1.xml><?xml version="1.0" encoding="utf-8"?>
<a:theme xmlns:a="http://schemas.openxmlformats.org/drawingml/2006/main" name="b-i_template">
  <a:themeElements>
    <a:clrScheme name="template b-i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b-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>
            <a:alpha val="50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0000"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>
            <a:alpha val="50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0000"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emplate b-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-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b-i_template</Template>
  <TotalTime>0</TotalTime>
  <Words>2202</Words>
  <Application>Microsoft Office PowerPoint</Application>
  <PresentationFormat>On-screen Show (4:3)</PresentationFormat>
  <Paragraphs>193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b-i_template</vt:lpstr>
      <vt:lpstr>Drupal 7 Ctm </vt:lpstr>
      <vt:lpstr>Drupal 7 Ctm</vt:lpstr>
      <vt:lpstr>Delivery quality, UX, and backoffice features</vt:lpstr>
      <vt:lpstr>Simplified deployment</vt:lpstr>
      <vt:lpstr>Simplified maintenance</vt:lpstr>
      <vt:lpstr>Simplified development</vt:lpstr>
      <vt:lpstr>Performances</vt:lpstr>
      <vt:lpstr>Road map of improvements</vt:lpstr>
      <vt:lpstr>Other commercial improuvent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2015-09-23T08:37:32Z</dcterms:created>
  <dcterms:modified xsi:type="dcterms:W3CDTF">2015-12-22T09:45:58Z</dcterms:modified>
</cp:coreProperties>
</file>