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256" r:id="rId2"/>
    <p:sldId id="343" r:id="rId3"/>
    <p:sldId id="344" r:id="rId4"/>
    <p:sldId id="347" r:id="rId5"/>
    <p:sldId id="345" r:id="rId6"/>
    <p:sldId id="346" r:id="rId7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SzPct val="80000"/>
      <a:defRPr sz="1600" kern="1200">
        <a:solidFill>
          <a:srgbClr val="003366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20000"/>
      </a:spcBef>
      <a:spcAft>
        <a:spcPct val="0"/>
      </a:spcAft>
      <a:buSzPct val="80000"/>
      <a:defRPr sz="1600" kern="1200">
        <a:solidFill>
          <a:srgbClr val="003366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20000"/>
      </a:spcBef>
      <a:spcAft>
        <a:spcPct val="0"/>
      </a:spcAft>
      <a:buSzPct val="80000"/>
      <a:defRPr sz="1600" kern="1200">
        <a:solidFill>
          <a:srgbClr val="003366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20000"/>
      </a:spcBef>
      <a:spcAft>
        <a:spcPct val="0"/>
      </a:spcAft>
      <a:buSzPct val="80000"/>
      <a:defRPr sz="1600" kern="1200">
        <a:solidFill>
          <a:srgbClr val="003366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20000"/>
      </a:spcBef>
      <a:spcAft>
        <a:spcPct val="0"/>
      </a:spcAft>
      <a:buSzPct val="80000"/>
      <a:defRPr sz="1600" kern="1200">
        <a:solidFill>
          <a:srgbClr val="003366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rgbClr val="003366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rgbClr val="003366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rgbClr val="003366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rgbClr val="003366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D73"/>
    <a:srgbClr val="3399FF"/>
    <a:srgbClr val="A50021"/>
    <a:srgbClr val="FF6600"/>
    <a:srgbClr val="CC3300"/>
    <a:srgbClr val="6699FF"/>
    <a:srgbClr val="3366CC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963" autoAdjust="0"/>
    <p:restoredTop sz="96659" autoAdjust="0"/>
  </p:normalViewPr>
  <p:slideViewPr>
    <p:cSldViewPr snapToGrid="0">
      <p:cViewPr varScale="1">
        <p:scale>
          <a:sx n="101" d="100"/>
          <a:sy n="101" d="100"/>
        </p:scale>
        <p:origin x="-810" y="-84"/>
      </p:cViewPr>
      <p:guideLst>
        <p:guide orient="horz" pos="2162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-1272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50" tIns="47727" rIns="95450" bIns="47727" numCol="1" anchor="t" anchorCtr="0" compatLnSpc="1">
            <a:prstTxWarp prst="textNoShape">
              <a:avLst/>
            </a:prstTxWarp>
          </a:bodyPr>
          <a:lstStyle>
            <a:lvl1pPr algn="l" defTabSz="954088">
              <a:spcBef>
                <a:spcPct val="0"/>
              </a:spcBef>
              <a:buSzTx/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fr-FR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50" tIns="47727" rIns="95450" bIns="47727" numCol="1" anchor="t" anchorCtr="0" compatLnSpc="1">
            <a:prstTxWarp prst="textNoShape">
              <a:avLst/>
            </a:prstTxWarp>
          </a:bodyPr>
          <a:lstStyle>
            <a:lvl1pPr algn="r" defTabSz="954088">
              <a:spcBef>
                <a:spcPct val="0"/>
              </a:spcBef>
              <a:buSzTx/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fr-FR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50" tIns="47727" rIns="95450" bIns="47727" numCol="1" anchor="b" anchorCtr="0" compatLnSpc="1">
            <a:prstTxWarp prst="textNoShape">
              <a:avLst/>
            </a:prstTxWarp>
          </a:bodyPr>
          <a:lstStyle>
            <a:lvl1pPr algn="l" defTabSz="954088">
              <a:spcBef>
                <a:spcPct val="0"/>
              </a:spcBef>
              <a:buSzTx/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fr-FR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50" tIns="47727" rIns="95450" bIns="47727" numCol="1" anchor="b" anchorCtr="0" compatLnSpc="1">
            <a:prstTxWarp prst="textNoShape">
              <a:avLst/>
            </a:prstTxWarp>
          </a:bodyPr>
          <a:lstStyle>
            <a:lvl1pPr algn="r" defTabSz="954088">
              <a:spcBef>
                <a:spcPct val="0"/>
              </a:spcBef>
              <a:buSzTx/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B616062C-3174-485F-99C0-EDAE6E591DF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327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1068" tIns="70535" rIns="141068" bIns="70535" numCol="1" anchor="t" anchorCtr="0" compatLnSpc="1">
            <a:prstTxWarp prst="textNoShape">
              <a:avLst/>
            </a:prstTxWarp>
          </a:bodyPr>
          <a:lstStyle>
            <a:lvl1pPr algn="l" defTabSz="1411288">
              <a:spcBef>
                <a:spcPct val="0"/>
              </a:spcBef>
              <a:buSzTx/>
              <a:defRPr sz="19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A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1068" tIns="70535" rIns="141068" bIns="70535" numCol="1" anchor="t" anchorCtr="0" compatLnSpc="1">
            <a:prstTxWarp prst="textNoShape">
              <a:avLst/>
            </a:prstTxWarp>
          </a:bodyPr>
          <a:lstStyle>
            <a:lvl1pPr algn="r" defTabSz="1411288">
              <a:spcBef>
                <a:spcPct val="0"/>
              </a:spcBef>
              <a:buSzTx/>
              <a:defRPr sz="19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AU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1068" tIns="70535" rIns="141068" bIns="70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1068" tIns="70535" rIns="141068" bIns="70535" numCol="1" anchor="b" anchorCtr="0" compatLnSpc="1">
            <a:prstTxWarp prst="textNoShape">
              <a:avLst/>
            </a:prstTxWarp>
          </a:bodyPr>
          <a:lstStyle>
            <a:lvl1pPr algn="l" defTabSz="1411288">
              <a:spcBef>
                <a:spcPct val="0"/>
              </a:spcBef>
              <a:buSzTx/>
              <a:defRPr sz="19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AU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1068" tIns="70535" rIns="141068" bIns="70535" numCol="1" anchor="b" anchorCtr="0" compatLnSpc="1">
            <a:prstTxWarp prst="textNoShape">
              <a:avLst/>
            </a:prstTxWarp>
          </a:bodyPr>
          <a:lstStyle>
            <a:lvl1pPr algn="r" defTabSz="1411288">
              <a:spcBef>
                <a:spcPct val="0"/>
              </a:spcBef>
              <a:buSzTx/>
              <a:defRPr sz="19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327D19C8-1B97-4B9A-A4B4-075EAEC941F1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305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99C637-8728-45D8-8531-478072CB9DCC}" type="slidenum">
              <a:rPr lang="en-AU"/>
              <a:pPr/>
              <a:t>1</a:t>
            </a:fld>
            <a:endParaRPr lang="en-AU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/>
              <a:t>TALKING POINTS:</a:t>
            </a:r>
          </a:p>
          <a:p>
            <a:pPr>
              <a:buFontTx/>
              <a:buChar char="•"/>
            </a:pPr>
            <a:r>
              <a:rPr lang="en-AU" i="1"/>
              <a:t>blue-infinity or b-i:</a:t>
            </a:r>
            <a:r>
              <a:rPr lang="en-AU"/>
              <a:t>  “blue” reflects business stability and confidence with “infinity” indicating no barriers to the possibilities and opportunities to address and deliver solutions.</a:t>
            </a:r>
          </a:p>
          <a:p>
            <a:pPr>
              <a:buFontTx/>
              <a:buChar char="•"/>
            </a:pPr>
            <a:r>
              <a:rPr lang="en-AU" i="1"/>
              <a:t>branding.technology.integration:</a:t>
            </a:r>
            <a:r>
              <a:rPr lang="en-AU"/>
              <a:t> is our vision and is built into our tagline but it also states what we actually deliver.</a:t>
            </a:r>
          </a:p>
          <a:p>
            <a:pPr>
              <a:buFontTx/>
              <a:buChar char="•"/>
            </a:pPr>
            <a:r>
              <a:rPr lang="en-AU" i="1"/>
              <a:t>The logo:</a:t>
            </a:r>
            <a:r>
              <a:rPr lang="en-AU"/>
              <a:t> is built up of particles that suggest the 3 letters in-line with the tagline and solutions we deliver: b, t &amp; i. Seen as a whole, the logo also represents our unique position in offering integration ie. integrated solutions delivered by integrated teams.</a:t>
            </a:r>
          </a:p>
          <a:p>
            <a:pPr>
              <a:buFontTx/>
              <a:buChar char="•"/>
            </a:pPr>
            <a:endParaRPr lang="en-AU"/>
          </a:p>
          <a:p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EA128-941B-4B8B-B199-E38D43DD8914}" type="slidenum">
              <a:rPr lang="en-AU"/>
              <a:pPr/>
              <a:t>2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/>
              <a:t>TALKING POINTS:</a:t>
            </a:r>
          </a:p>
          <a:p>
            <a:r>
              <a:rPr lang="en-AU"/>
              <a:t>Market drivers that form the core of our business:</a:t>
            </a:r>
          </a:p>
          <a:p>
            <a:pPr>
              <a:buFontTx/>
              <a:buChar char="•"/>
            </a:pPr>
            <a:r>
              <a:rPr lang="en-AU" i="1"/>
              <a:t>Advanced information technology: </a:t>
            </a:r>
            <a:r>
              <a:rPr lang="en-AU"/>
              <a:t>the global expectations of consumers to be mobile, to connect and communicate, to be entertained and transact in a secure environment and in a seamless manner. 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Innovative marketing: </a:t>
            </a:r>
            <a:r>
              <a:rPr lang="en-AU"/>
              <a:t>with the demand for personalised content combined with the ever-increasing fragmented audiences, marketing needs to be strategic and efficient in delivering the right message and the right content to the right audience through the right channels.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Geneva location: </a:t>
            </a:r>
            <a:r>
              <a:rPr lang="en-AU"/>
              <a:t> provides b-i with the ideal international platform to do business cross-culturally and with European headquarters of multinationals, international organisations and highly-specialised Swiss organisations, which will be demonstrated later.</a:t>
            </a:r>
          </a:p>
          <a:p>
            <a:pPr>
              <a:buFontTx/>
              <a:buChar char="•"/>
            </a:pPr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EA128-941B-4B8B-B199-E38D43DD8914}" type="slidenum">
              <a:rPr lang="en-AU"/>
              <a:pPr/>
              <a:t>3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/>
              <a:t>TALKING POINTS:</a:t>
            </a:r>
          </a:p>
          <a:p>
            <a:r>
              <a:rPr lang="en-AU"/>
              <a:t>Market drivers that form the core of our business:</a:t>
            </a:r>
          </a:p>
          <a:p>
            <a:pPr>
              <a:buFontTx/>
              <a:buChar char="•"/>
            </a:pPr>
            <a:r>
              <a:rPr lang="en-AU" i="1"/>
              <a:t>Advanced information technology: </a:t>
            </a:r>
            <a:r>
              <a:rPr lang="en-AU"/>
              <a:t>the global expectations of consumers to be mobile, to connect and communicate, to be entertained and transact in a secure environment and in a seamless manner. 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Innovative marketing: </a:t>
            </a:r>
            <a:r>
              <a:rPr lang="en-AU"/>
              <a:t>with the demand for personalised content combined with the ever-increasing fragmented audiences, marketing needs to be strategic and efficient in delivering the right message and the right content to the right audience through the right channels.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Geneva location: </a:t>
            </a:r>
            <a:r>
              <a:rPr lang="en-AU"/>
              <a:t> provides b-i with the ideal international platform to do business cross-culturally and with European headquarters of multinationals, international organisations and highly-specialised Swiss organisations, which will be demonstrated later.</a:t>
            </a:r>
          </a:p>
          <a:p>
            <a:pPr>
              <a:buFontTx/>
              <a:buChar char="•"/>
            </a:pPr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EA128-941B-4B8B-B199-E38D43DD8914}" type="slidenum">
              <a:rPr lang="en-AU"/>
              <a:pPr/>
              <a:t>4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/>
              <a:t>TALKING POINTS:</a:t>
            </a:r>
          </a:p>
          <a:p>
            <a:r>
              <a:rPr lang="en-AU"/>
              <a:t>Market drivers that form the core of our business:</a:t>
            </a:r>
          </a:p>
          <a:p>
            <a:pPr>
              <a:buFontTx/>
              <a:buChar char="•"/>
            </a:pPr>
            <a:r>
              <a:rPr lang="en-AU" i="1"/>
              <a:t>Advanced information technology: </a:t>
            </a:r>
            <a:r>
              <a:rPr lang="en-AU"/>
              <a:t>the global expectations of consumers to be mobile, to connect and communicate, to be entertained and transact in a secure environment and in a seamless manner. 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Innovative marketing: </a:t>
            </a:r>
            <a:r>
              <a:rPr lang="en-AU"/>
              <a:t>with the demand for personalised content combined with the ever-increasing fragmented audiences, marketing needs to be strategic and efficient in delivering the right message and the right content to the right audience through the right channels.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Geneva location: </a:t>
            </a:r>
            <a:r>
              <a:rPr lang="en-AU"/>
              <a:t> provides b-i with the ideal international platform to do business cross-culturally and with European headquarters of multinationals, international organisations and highly-specialised Swiss organisations, which will be demonstrated later.</a:t>
            </a:r>
          </a:p>
          <a:p>
            <a:pPr>
              <a:buFontTx/>
              <a:buChar char="•"/>
            </a:pPr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EA128-941B-4B8B-B199-E38D43DD8914}" type="slidenum">
              <a:rPr lang="en-AU"/>
              <a:pPr/>
              <a:t>5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/>
              <a:t>TALKING POINTS:</a:t>
            </a:r>
          </a:p>
          <a:p>
            <a:r>
              <a:rPr lang="en-AU"/>
              <a:t>Market drivers that form the core of our business:</a:t>
            </a:r>
          </a:p>
          <a:p>
            <a:pPr>
              <a:buFontTx/>
              <a:buChar char="•"/>
            </a:pPr>
            <a:r>
              <a:rPr lang="en-AU" i="1"/>
              <a:t>Advanced information technology: </a:t>
            </a:r>
            <a:r>
              <a:rPr lang="en-AU"/>
              <a:t>the global expectations of consumers to be mobile, to connect and communicate, to be entertained and transact in a secure environment and in a seamless manner. 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Innovative marketing: </a:t>
            </a:r>
            <a:r>
              <a:rPr lang="en-AU"/>
              <a:t>with the demand for personalised content combined with the ever-increasing fragmented audiences, marketing needs to be strategic and efficient in delivering the right message and the right content to the right audience through the right channels.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Geneva location: </a:t>
            </a:r>
            <a:r>
              <a:rPr lang="en-AU"/>
              <a:t> provides b-i with the ideal international platform to do business cross-culturally and with European headquarters of multinationals, international organisations and highly-specialised Swiss organisations, which will be demonstrated later.</a:t>
            </a:r>
          </a:p>
          <a:p>
            <a:pPr>
              <a:buFontTx/>
              <a:buChar char="•"/>
            </a:pPr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EA128-941B-4B8B-B199-E38D43DD8914}" type="slidenum">
              <a:rPr lang="en-AU"/>
              <a:pPr/>
              <a:t>6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/>
              <a:t>TALKING POINTS:</a:t>
            </a:r>
          </a:p>
          <a:p>
            <a:r>
              <a:rPr lang="en-AU"/>
              <a:t>Market drivers that form the core of our business:</a:t>
            </a:r>
          </a:p>
          <a:p>
            <a:pPr>
              <a:buFontTx/>
              <a:buChar char="•"/>
            </a:pPr>
            <a:r>
              <a:rPr lang="en-AU" i="1"/>
              <a:t>Advanced information technology: </a:t>
            </a:r>
            <a:r>
              <a:rPr lang="en-AU"/>
              <a:t>the global expectations of consumers to be mobile, to connect and communicate, to be entertained and transact in a secure environment and in a seamless manner. 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Innovative marketing: </a:t>
            </a:r>
            <a:r>
              <a:rPr lang="en-AU"/>
              <a:t>with the demand for personalised content combined with the ever-increasing fragmented audiences, marketing needs to be strategic and efficient in delivering the right message and the right content to the right audience through the right channels.</a:t>
            </a:r>
            <a:endParaRPr lang="en-AU" i="1"/>
          </a:p>
          <a:p>
            <a:pPr>
              <a:buFontTx/>
              <a:buChar char="•"/>
            </a:pPr>
            <a:r>
              <a:rPr lang="en-AU" i="1"/>
              <a:t>Geneva location: </a:t>
            </a:r>
            <a:r>
              <a:rPr lang="en-AU"/>
              <a:t> provides b-i with the ideal international platform to do business cross-culturally and with European headquarters of multinationals, international organisations and highly-specialised Swiss organisations, which will be demonstrated later.</a:t>
            </a:r>
          </a:p>
          <a:p>
            <a:pPr>
              <a:buFontTx/>
              <a:buChar char="•"/>
            </a:pPr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76" name="Picture 12" descr="bi_tag_PPT_v1_2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9144000" cy="5797550"/>
          </a:xfrm>
          <a:prstGeom prst="rect">
            <a:avLst/>
          </a:prstGeom>
          <a:noFill/>
        </p:spPr>
      </p:pic>
      <p:sp>
        <p:nvSpPr>
          <p:cNvPr id="164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3200" y="2476500"/>
            <a:ext cx="6350000" cy="920750"/>
          </a:xfrm>
        </p:spPr>
        <p:txBody>
          <a:bodyPr/>
          <a:lstStyle>
            <a:lvl1pPr algn="r">
              <a:defRPr sz="3200">
                <a:solidFill>
                  <a:schemeClr val="bg1"/>
                </a:solidFill>
                <a:latin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4981575" y="5041900"/>
            <a:ext cx="27432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spcBef>
                <a:spcPct val="0"/>
              </a:spcBef>
              <a:buSzTx/>
            </a:pPr>
            <a:r>
              <a:rPr lang="fr-CH" sz="900"/>
              <a:t>www.b-i.com</a:t>
            </a:r>
            <a:endParaRPr lang="en-GB" sz="900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5070475" y="3997325"/>
            <a:ext cx="27432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spcBef>
                <a:spcPct val="0"/>
              </a:spcBef>
              <a:buSzTx/>
            </a:pPr>
            <a:r>
              <a:rPr lang="fr-CH" sz="900" b="1">
                <a:solidFill>
                  <a:schemeClr val="bg1"/>
                </a:solidFill>
              </a:rPr>
              <a:t>b-i</a:t>
            </a:r>
            <a:r>
              <a:rPr lang="fr-CH" sz="900">
                <a:solidFill>
                  <a:schemeClr val="bg1"/>
                </a:solidFill>
              </a:rPr>
              <a:t> branding. technology. integration.</a:t>
            </a:r>
            <a:endParaRPr lang="en-GB" sz="9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3325" y="187325"/>
            <a:ext cx="194627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4500" y="187325"/>
            <a:ext cx="568642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1125"/>
            <a:ext cx="3810000" cy="465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381125"/>
            <a:ext cx="3810000" cy="4657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187325"/>
            <a:ext cx="77724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H" smtClean="0"/>
              <a:t>c</a:t>
            </a:r>
            <a:r>
              <a:rPr lang="en-GB" smtClean="0"/>
              <a:t>lick to edit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81125"/>
            <a:ext cx="77724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pic>
        <p:nvPicPr>
          <p:cNvPr id="163850" name="Picture 10" descr="bi_tag_PPT_v1_2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97600"/>
            <a:ext cx="9144000" cy="604838"/>
          </a:xfrm>
          <a:prstGeom prst="rect">
            <a:avLst/>
          </a:prstGeom>
          <a:noFill/>
        </p:spPr>
      </p:pic>
      <p:sp>
        <p:nvSpPr>
          <p:cNvPr id="163851" name="Line 11"/>
          <p:cNvSpPr>
            <a:spLocks noChangeShapeType="1"/>
          </p:cNvSpPr>
          <p:nvPr/>
        </p:nvSpPr>
        <p:spPr bwMode="auto">
          <a:xfrm>
            <a:off x="241300" y="790575"/>
            <a:ext cx="8648700" cy="0"/>
          </a:xfrm>
          <a:prstGeom prst="line">
            <a:avLst/>
          </a:prstGeom>
          <a:noFill/>
          <a:ln w="28575">
            <a:solidFill>
              <a:srgbClr val="2B4D7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852" name="Text Box 12"/>
          <p:cNvSpPr txBox="1">
            <a:spLocks noChangeArrowheads="1"/>
          </p:cNvSpPr>
          <p:nvPr/>
        </p:nvSpPr>
        <p:spPr bwMode="auto">
          <a:xfrm>
            <a:off x="3675063" y="6551613"/>
            <a:ext cx="1630362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GB" sz="1000">
                <a:solidFill>
                  <a:schemeClr val="bg1"/>
                </a:solidFill>
              </a:rPr>
              <a:t>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B4D7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B4D73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B4D73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B4D73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B4D73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B4D73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B4D73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B4D73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B4D73"/>
          </a:solidFill>
          <a:latin typeface="Verdana" pitchFamily="34" charset="0"/>
        </a:defRPr>
      </a:lvl9pPr>
    </p:titleStyle>
    <p:bodyStyle>
      <a:lvl1pPr marL="177800" indent="-1778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-"/>
        <a:defRPr sz="16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09550" algn="l" rtl="0" eaLnBrk="1" fontAlgn="base" hangingPunct="1">
        <a:spcBef>
          <a:spcPct val="20000"/>
        </a:spcBef>
        <a:spcAft>
          <a:spcPct val="0"/>
        </a:spcAft>
        <a:buClr>
          <a:srgbClr val="CC6600"/>
        </a:buClr>
        <a:buChar char="&gt;"/>
        <a:defRPr sz="1400">
          <a:solidFill>
            <a:srgbClr val="5F5F5F"/>
          </a:solidFill>
          <a:latin typeface="+mn-lt"/>
        </a:defRPr>
      </a:lvl2pPr>
      <a:lvl3pPr marL="116205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5F5F5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lab.bi-dev.com:cvallebella/drupal_indus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it@gitlab.bi-dev.com:mon_rep/mon_projet.g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lab.bi-dev.com:cvallebella/my_project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lab.bi-dev.com:cvallebella/my_project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lab.bi-dev.com:cvallebella/my_project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7871" y="2335213"/>
            <a:ext cx="6385804" cy="1470025"/>
          </a:xfrm>
        </p:spPr>
        <p:txBody>
          <a:bodyPr/>
          <a:lstStyle/>
          <a:p>
            <a:r>
              <a:rPr lang="en-GB" dirty="0" smtClean="0"/>
              <a:t>Indus Drupal</a:t>
            </a:r>
            <a:br>
              <a:rPr lang="en-GB" dirty="0" smtClean="0"/>
            </a:br>
            <a:r>
              <a:rPr lang="en-GB" dirty="0" smtClean="0"/>
              <a:t>how does it work at b-</a:t>
            </a:r>
            <a:r>
              <a:rPr lang="en-GB" dirty="0" err="1" smtClean="0"/>
              <a:t>i</a:t>
            </a:r>
            <a:r>
              <a:rPr lang="en-GB" dirty="0" smtClean="0"/>
              <a:t> ?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4" y="187325"/>
            <a:ext cx="8422689" cy="657225"/>
          </a:xfrm>
        </p:spPr>
        <p:txBody>
          <a:bodyPr/>
          <a:lstStyle/>
          <a:p>
            <a:r>
              <a:rPr lang="en-GB" dirty="0" smtClean="0"/>
              <a:t>Phase 1 : 1 developer create the project</a:t>
            </a:r>
            <a:endParaRPr lang="en-GB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" y="938066"/>
            <a:ext cx="8841545" cy="5364260"/>
          </a:xfrm>
          <a:noFill/>
          <a:ln/>
        </p:spPr>
        <p:txBody>
          <a:bodyPr lIns="0" tIns="0" rIns="0" bIns="0"/>
          <a:lstStyle/>
          <a:p>
            <a:pPr>
              <a:lnSpc>
                <a:spcPct val="110000"/>
              </a:lnSpc>
            </a:pPr>
            <a:r>
              <a:rPr lang="en-GB" dirty="0" smtClean="0"/>
              <a:t>Get the “shell” from git </a:t>
            </a:r>
            <a:r>
              <a:rPr lang="en-GB" sz="1300" i="1" dirty="0" smtClean="0"/>
              <a:t>(for detail about environment see documentation)</a:t>
            </a:r>
            <a:r>
              <a:rPr lang="en-GB" dirty="0" smtClean="0"/>
              <a:t>: </a:t>
            </a:r>
            <a:br>
              <a:rPr lang="en-GB" dirty="0" smtClean="0"/>
            </a:b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git clone –-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bare 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  <a:hlinkClick r:id="rId3"/>
              </a:rPr>
              <a:t>git@gitlab.bi-dev.com:cvallebella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  <a:hlinkClick r:id="rId3"/>
              </a:rPr>
              <a:t>/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  <a:hlinkClick r:id="rId3"/>
              </a:rPr>
              <a:t>drupal_indus.git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rf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drupal_indus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/.git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&gt;mv 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drupal_indus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/* .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rf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drupal_indus</a:t>
            </a:r>
            <a:endParaRPr lang="en-GB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cs typeface="Courier New" pitchFamily="49" charset="0"/>
              </a:rPr>
              <a:t>Create the git project </a:t>
            </a:r>
            <a:r>
              <a:rPr lang="en-GB" sz="1300" i="1" dirty="0" smtClean="0">
                <a:cs typeface="Courier New" pitchFamily="49" charset="0"/>
              </a:rPr>
              <a:t>(you have previously created it in </a:t>
            </a:r>
            <a:r>
              <a:rPr lang="en-GB" sz="1300" i="1" dirty="0" err="1" smtClean="0">
                <a:cs typeface="Courier New" pitchFamily="49" charset="0"/>
              </a:rPr>
              <a:t>github</a:t>
            </a:r>
            <a:r>
              <a:rPr lang="en-GB" sz="1300" i="1" dirty="0" smtClean="0">
                <a:cs typeface="Courier New" pitchFamily="49" charset="0"/>
              </a:rPr>
              <a:t>) </a:t>
            </a:r>
            <a:r>
              <a:rPr lang="en-GB" dirty="0" smtClean="0">
                <a:cs typeface="Courier New" pitchFamily="49" charset="0"/>
              </a:rPr>
              <a:t>:</a:t>
            </a:r>
            <a:br>
              <a:rPr lang="en-GB" dirty="0" smtClean="0">
                <a:cs typeface="Courier New" pitchFamily="49" charset="0"/>
              </a:rPr>
            </a:b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git </a:t>
            </a: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000" dirty="0">
                <a:latin typeface="Courier New" pitchFamily="49" charset="0"/>
                <a:cs typeface="Courier New" pitchFamily="49" charset="0"/>
              </a:rPr>
            </a:b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git add </a:t>
            </a: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 www scripts media docs patches </a:t>
            </a:r>
            <a:br>
              <a:rPr lang="en-GB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git commit –m “initial commit”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000" dirty="0">
                <a:latin typeface="Courier New" pitchFamily="49" charset="0"/>
                <a:cs typeface="Courier New" pitchFamily="49" charset="0"/>
              </a:rPr>
            </a:b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git remote origin </a:t>
            </a:r>
            <a:r>
              <a:rPr lang="en-GB" sz="1000" dirty="0" err="1" smtClean="0">
                <a:latin typeface="Courier New" pitchFamily="49" charset="0"/>
                <a:cs typeface="Courier New" pitchFamily="49" charset="0"/>
                <a:hlinkClick r:id="rId4"/>
              </a:rPr>
              <a:t>git@gitlab.bi-dev.com:mon_rep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  <a:hlinkClick r:id="rId4"/>
              </a:rPr>
              <a:t>/</a:t>
            </a:r>
            <a:r>
              <a:rPr lang="en-GB" sz="1000" dirty="0" err="1" smtClean="0">
                <a:latin typeface="Courier New" pitchFamily="49" charset="0"/>
                <a:cs typeface="Courier New" pitchFamily="49" charset="0"/>
                <a:hlinkClick r:id="rId4"/>
              </a:rPr>
              <a:t>my_project.git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000" dirty="0">
                <a:latin typeface="Courier New" pitchFamily="49" charset="0"/>
                <a:cs typeface="Courier New" pitchFamily="49" charset="0"/>
              </a:rPr>
            </a:b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git push origin master</a:t>
            </a:r>
          </a:p>
          <a:p>
            <a:pPr>
              <a:lnSpc>
                <a:spcPct val="110000"/>
              </a:lnSpc>
            </a:pPr>
            <a:endParaRPr lang="en-GB" sz="1000" dirty="0" smtClean="0"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cs typeface="Courier New" pitchFamily="49" charset="0"/>
              </a:rPr>
              <a:t>Create the </a:t>
            </a:r>
            <a:r>
              <a:rPr lang="en-GB" dirty="0" err="1" smtClean="0">
                <a:cs typeface="Courier New" pitchFamily="49" charset="0"/>
              </a:rPr>
              <a:t>drupal</a:t>
            </a:r>
            <a:r>
              <a:rPr lang="en-GB" dirty="0" smtClean="0">
                <a:cs typeface="Courier New" pitchFamily="49" charset="0"/>
              </a:rPr>
              <a:t> project </a:t>
            </a:r>
            <a:r>
              <a:rPr lang="en-GB" sz="1300" i="1" dirty="0"/>
              <a:t>(for detail about </a:t>
            </a:r>
            <a:r>
              <a:rPr lang="en-GB" sz="1300" i="1" dirty="0" smtClean="0"/>
              <a:t>parameters </a:t>
            </a:r>
            <a:r>
              <a:rPr lang="en-GB" sz="1300" i="1" dirty="0"/>
              <a:t>see documentation</a:t>
            </a:r>
            <a:r>
              <a:rPr lang="en-GB" sz="1300" i="1" dirty="0" smtClean="0"/>
              <a:t>) </a:t>
            </a:r>
            <a:r>
              <a:rPr lang="en-GB" dirty="0" smtClean="0">
                <a:cs typeface="Courier New" pitchFamily="49" charset="0"/>
              </a:rPr>
              <a:t>:</a:t>
            </a:r>
            <a:br>
              <a:rPr lang="en-GB" dirty="0" smtClean="0">
                <a:cs typeface="Courier New" pitchFamily="49" charset="0"/>
              </a:rPr>
            </a:b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cd scripts</a:t>
            </a:r>
            <a:br>
              <a:rPr lang="en-GB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/scripts&gt;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./deploy.sh [-x] -h </a:t>
            </a:r>
            <a:r>
              <a:rPr lang="pt-BR" sz="1000" dirty="0">
                <a:latin typeface="Courier New" pitchFamily="49" charset="0"/>
                <a:cs typeface="Courier New" pitchFamily="49" charset="0"/>
              </a:rPr>
              <a:t>"'http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://localhost'" –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d  			"mysql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://db_user:db_password@localhost:3306/my_project" 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pt-BR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pt-BR" sz="1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pt-BR" dirty="0" smtClean="0">
                <a:cs typeface="Courier New" pitchFamily="49" charset="0"/>
              </a:rPr>
              <a:t>Commit drupal project in git :</a:t>
            </a:r>
            <a:br>
              <a:rPr lang="pt-BR" dirty="0" smtClean="0">
                <a:cs typeface="Courier New" pitchFamily="49" charset="0"/>
              </a:rPr>
            </a:b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/scripts&gt; 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cd 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..</a:t>
            </a:r>
          </a:p>
          <a:p>
            <a:pPr>
              <a:lnSpc>
                <a:spcPct val="110000"/>
              </a:lnSpc>
            </a:pP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git add *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git commit –m 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“creation of project”</a:t>
            </a:r>
            <a:endParaRPr lang="pt-BR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pt-BR" dirty="0" smtClean="0">
                <a:cs typeface="Courier New" pitchFamily="49" charset="0"/>
              </a:rPr>
              <a:t>Work on the project :</a:t>
            </a:r>
            <a:r>
              <a:rPr lang="en-GB" dirty="0">
                <a:cs typeface="Courier New" pitchFamily="49" charset="0"/>
              </a:rPr>
              <a:t/>
            </a:r>
            <a:br>
              <a:rPr lang="en-GB" dirty="0">
                <a:cs typeface="Courier New" pitchFamily="49" charset="0"/>
              </a:rPr>
            </a:b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cd 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htdocs/sites/site_my_project     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#all our work must be here</a:t>
            </a:r>
            <a:br>
              <a:rPr lang="pt-BR" sz="11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.... #i am working</a:t>
            </a:r>
            <a:br>
              <a:rPr lang="pt-BR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htdocs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sites/site_my_project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git commit –m 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“my work”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endParaRPr lang="en-GB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GB" dirty="0"/>
          </a:p>
        </p:txBody>
      </p:sp>
      <p:sp>
        <p:nvSpPr>
          <p:cNvPr id="40" name="Smiley Face 39"/>
          <p:cNvSpPr/>
          <p:nvPr/>
        </p:nvSpPr>
        <p:spPr bwMode="auto">
          <a:xfrm>
            <a:off x="7012709" y="8686800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4" y="187325"/>
            <a:ext cx="8422689" cy="657225"/>
          </a:xfrm>
        </p:spPr>
        <p:txBody>
          <a:bodyPr/>
          <a:lstStyle/>
          <a:p>
            <a:r>
              <a:rPr lang="en-GB" dirty="0" smtClean="0"/>
              <a:t>Phase 2 : other developers want to work</a:t>
            </a:r>
            <a:endParaRPr lang="en-GB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" y="938066"/>
            <a:ext cx="8841545" cy="5364260"/>
          </a:xfrm>
          <a:noFill/>
          <a:ln/>
        </p:spPr>
        <p:txBody>
          <a:bodyPr lIns="0" tIns="0" rIns="0" bIns="0"/>
          <a:lstStyle/>
          <a:p>
            <a:pPr>
              <a:lnSpc>
                <a:spcPct val="110000"/>
              </a:lnSpc>
            </a:pPr>
            <a:r>
              <a:rPr lang="en-GB" dirty="0" smtClean="0"/>
              <a:t>Get the git project : </a:t>
            </a:r>
            <a:br>
              <a:rPr lang="en-GB" dirty="0" smtClean="0"/>
            </a:b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my_root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&gt;git clone </a:t>
            </a:r>
            <a:r>
              <a:rPr lang="en-GB" sz="1000" dirty="0" err="1" smtClean="0">
                <a:latin typeface="Courier New" pitchFamily="49" charset="0"/>
                <a:cs typeface="Courier New" pitchFamily="49" charset="0"/>
                <a:hlinkClick r:id="rId3"/>
              </a:rPr>
              <a:t>git@gitlab.bi-dev.com:cvallebella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  <a:hlinkClick r:id="rId3"/>
              </a:rPr>
              <a:t>/</a:t>
            </a:r>
            <a:r>
              <a:rPr lang="en-GB" sz="1000" dirty="0" err="1" smtClean="0">
                <a:latin typeface="Courier New" pitchFamily="49" charset="0"/>
                <a:cs typeface="Courier New" pitchFamily="49" charset="0"/>
                <a:hlinkClick r:id="rId3"/>
              </a:rPr>
              <a:t>my_project.git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my_root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en-GB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cs typeface="Courier New" pitchFamily="49" charset="0"/>
              </a:rPr>
              <a:t>Install </a:t>
            </a:r>
            <a:r>
              <a:rPr lang="en-GB" dirty="0" err="1" smtClean="0">
                <a:cs typeface="Courier New" pitchFamily="49" charset="0"/>
              </a:rPr>
              <a:t>drupal</a:t>
            </a:r>
            <a:r>
              <a:rPr lang="en-GB" dirty="0" smtClean="0">
                <a:cs typeface="Courier New" pitchFamily="49" charset="0"/>
              </a:rPr>
              <a:t> on my environment </a:t>
            </a:r>
            <a:r>
              <a:rPr lang="en-GB" sz="1300" i="1" dirty="0"/>
              <a:t>(for detail about environment see documentation)</a:t>
            </a:r>
            <a:r>
              <a:rPr lang="en-GB" dirty="0" smtClean="0">
                <a:cs typeface="Courier New" pitchFamily="49" charset="0"/>
              </a:rPr>
              <a:t>: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scripts</a:t>
            </a:r>
            <a:br>
              <a:rPr lang="en-GB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/scripts&gt;</a:t>
            </a:r>
            <a:r>
              <a:rPr lang="pt-B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./deploy.sh </a:t>
            </a:r>
            <a:r>
              <a:rPr lang="pt-BR" sz="1000" dirty="0">
                <a:latin typeface="Courier New" pitchFamily="49" charset="0"/>
                <a:cs typeface="Courier New" pitchFamily="49" charset="0"/>
              </a:rPr>
              <a:t>-l "'http://localhost'" –d </a:t>
            </a:r>
            <a:br>
              <a:rPr lang="pt-BR" sz="1000" dirty="0">
                <a:latin typeface="Courier New" pitchFamily="49" charset="0"/>
                <a:cs typeface="Courier New" pitchFamily="49" charset="0"/>
              </a:rPr>
            </a:br>
            <a:r>
              <a:rPr lang="pt-BR" sz="1000" dirty="0">
                <a:latin typeface="Courier New" pitchFamily="49" charset="0"/>
                <a:cs typeface="Courier New" pitchFamily="49" charset="0"/>
              </a:rPr>
              <a:t>        "mysql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://my_db_user:my_db_password@localhost:3306/my_project</a:t>
            </a:r>
            <a:r>
              <a:rPr lang="pt-BR" sz="10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0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#nothing to commit here, all created files are ignored by git</a:t>
            </a:r>
          </a:p>
          <a:p>
            <a:pPr>
              <a:lnSpc>
                <a:spcPct val="110000"/>
              </a:lnSpc>
            </a:pPr>
            <a:endParaRPr lang="pt-BR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pt-BR" dirty="0">
                <a:cs typeface="Courier New" pitchFamily="49" charset="0"/>
              </a:rPr>
              <a:t>Work on the project :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/scripts 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&gt; cd 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../</a:t>
            </a: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htdocs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sites/site_my_project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0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.... </a:t>
            </a:r>
            <a:r>
              <a:rPr lang="pt-BR" sz="1000" dirty="0">
                <a:latin typeface="Courier New" pitchFamily="49" charset="0"/>
                <a:cs typeface="Courier New" pitchFamily="49" charset="0"/>
              </a:rPr>
              <a:t>#i am working</a:t>
            </a:r>
            <a:br>
              <a:rPr lang="pt-BR" sz="1000" dirty="0">
                <a:latin typeface="Courier New" pitchFamily="49" charset="0"/>
                <a:cs typeface="Courier New" pitchFamily="49" charset="0"/>
              </a:rPr>
            </a:b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htdocs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sites/site_my_project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git commit –m “my work”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endParaRPr lang="en-GB" dirty="0"/>
          </a:p>
        </p:txBody>
      </p:sp>
      <p:sp>
        <p:nvSpPr>
          <p:cNvPr id="40" name="Smiley Face 39"/>
          <p:cNvSpPr/>
          <p:nvPr/>
        </p:nvSpPr>
        <p:spPr bwMode="auto">
          <a:xfrm>
            <a:off x="7012709" y="8686800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450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4" y="187325"/>
            <a:ext cx="8422689" cy="657225"/>
          </a:xfrm>
        </p:spPr>
        <p:txBody>
          <a:bodyPr/>
          <a:lstStyle/>
          <a:p>
            <a:r>
              <a:rPr lang="en-GB" dirty="0" smtClean="0"/>
              <a:t>Phase </a:t>
            </a:r>
            <a:r>
              <a:rPr lang="en-GB" dirty="0" smtClean="0"/>
              <a:t>3 </a:t>
            </a:r>
            <a:r>
              <a:rPr lang="en-GB" dirty="0" smtClean="0"/>
              <a:t>: </a:t>
            </a:r>
            <a:r>
              <a:rPr lang="en-GB" dirty="0" smtClean="0"/>
              <a:t>integrator want </a:t>
            </a:r>
            <a:r>
              <a:rPr lang="en-GB" dirty="0" smtClean="0"/>
              <a:t>to work</a:t>
            </a:r>
            <a:endParaRPr lang="en-GB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" y="938066"/>
            <a:ext cx="8841545" cy="5364260"/>
          </a:xfrm>
          <a:noFill/>
          <a:ln/>
        </p:spPr>
        <p:txBody>
          <a:bodyPr lIns="0" tIns="0" rIns="0" bIns="0"/>
          <a:lstStyle/>
          <a:p>
            <a:pPr>
              <a:lnSpc>
                <a:spcPct val="110000"/>
              </a:lnSpc>
            </a:pPr>
            <a:r>
              <a:rPr lang="en-GB" dirty="0" smtClean="0"/>
              <a:t>Get the git project : </a:t>
            </a:r>
            <a:br>
              <a:rPr lang="en-GB" dirty="0" smtClean="0"/>
            </a:b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my_root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&gt;git clone </a:t>
            </a:r>
            <a:r>
              <a:rPr lang="en-GB" sz="1000" dirty="0" err="1" smtClean="0">
                <a:latin typeface="Courier New" pitchFamily="49" charset="0"/>
                <a:cs typeface="Courier New" pitchFamily="49" charset="0"/>
                <a:hlinkClick r:id="rId3"/>
              </a:rPr>
              <a:t>git@gitlab.bi-dev.com:cvallebella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  <a:hlinkClick r:id="rId3"/>
              </a:rPr>
              <a:t>/</a:t>
            </a:r>
            <a:r>
              <a:rPr lang="en-GB" sz="1000" dirty="0" err="1" smtClean="0">
                <a:latin typeface="Courier New" pitchFamily="49" charset="0"/>
                <a:cs typeface="Courier New" pitchFamily="49" charset="0"/>
                <a:hlinkClick r:id="rId3"/>
              </a:rPr>
              <a:t>my_project.git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my_root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en-GB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cs typeface="Courier New" pitchFamily="49" charset="0"/>
              </a:rPr>
              <a:t>Install </a:t>
            </a:r>
            <a:r>
              <a:rPr lang="en-GB" dirty="0" err="1" smtClean="0">
                <a:cs typeface="Courier New" pitchFamily="49" charset="0"/>
              </a:rPr>
              <a:t>drupal</a:t>
            </a:r>
            <a:r>
              <a:rPr lang="en-GB" dirty="0" smtClean="0">
                <a:cs typeface="Courier New" pitchFamily="49" charset="0"/>
              </a:rPr>
              <a:t> on my environment </a:t>
            </a:r>
            <a:r>
              <a:rPr lang="en-GB" sz="1300" i="1" dirty="0"/>
              <a:t>(for detail about environment see documentation)</a:t>
            </a:r>
            <a:r>
              <a:rPr lang="en-GB" dirty="0" smtClean="0">
                <a:cs typeface="Courier New" pitchFamily="49" charset="0"/>
              </a:rPr>
              <a:t>: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scripts</a:t>
            </a:r>
            <a:br>
              <a:rPr lang="en-GB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/scripts&gt;</a:t>
            </a:r>
            <a:r>
              <a:rPr lang="pt-B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./deploy.sh </a:t>
            </a:r>
            <a:r>
              <a:rPr lang="pt-BR" sz="1000" dirty="0">
                <a:latin typeface="Courier New" pitchFamily="49" charset="0"/>
                <a:cs typeface="Courier New" pitchFamily="49" charset="0"/>
              </a:rPr>
              <a:t>-l "'http://localhost'" –d </a:t>
            </a:r>
            <a:br>
              <a:rPr lang="pt-BR" sz="1000" dirty="0">
                <a:latin typeface="Courier New" pitchFamily="49" charset="0"/>
                <a:cs typeface="Courier New" pitchFamily="49" charset="0"/>
              </a:rPr>
            </a:br>
            <a:r>
              <a:rPr lang="pt-BR" sz="1000" dirty="0">
                <a:latin typeface="Courier New" pitchFamily="49" charset="0"/>
                <a:cs typeface="Courier New" pitchFamily="49" charset="0"/>
              </a:rPr>
              <a:t>        "mysql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://my_db_user:my_db_password@localhost:3306/my_project</a:t>
            </a:r>
            <a:r>
              <a:rPr lang="pt-BR" sz="10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0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#nothing to commit here, all created files are ignored by git</a:t>
            </a:r>
          </a:p>
          <a:p>
            <a:pPr>
              <a:lnSpc>
                <a:spcPct val="110000"/>
              </a:lnSpc>
            </a:pPr>
            <a:endParaRPr lang="pt-BR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GB" dirty="0">
                <a:cs typeface="Courier New" pitchFamily="49" charset="0"/>
              </a:rPr>
              <a:t>Install </a:t>
            </a:r>
            <a:r>
              <a:rPr lang="en-GB" dirty="0" smtClean="0">
                <a:cs typeface="Courier New" pitchFamily="49" charset="0"/>
              </a:rPr>
              <a:t>compilation file (if not already done)</a:t>
            </a:r>
          </a:p>
          <a:p>
            <a:pPr>
              <a:lnSpc>
                <a:spcPct val="110000"/>
              </a:lnSpc>
            </a:pP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/scripts &gt;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site_my_project</a:t>
            </a:r>
            <a:r>
              <a:rPr lang="pt-BR" sz="1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000" dirty="0">
                <a:latin typeface="Courier New" pitchFamily="49" charset="0"/>
                <a:cs typeface="Courier New" pitchFamily="49" charset="0"/>
              </a:rPr>
            </a:b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/scripts 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&gt; cd </a:t>
            </a: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site_my_project</a:t>
            </a:r>
            <a:r>
              <a:rPr lang="pt-BR" sz="1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000" dirty="0">
                <a:latin typeface="Courier New" pitchFamily="49" charset="0"/>
                <a:cs typeface="Courier New" pitchFamily="49" charset="0"/>
              </a:rPr>
            </a:b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/scripts/</a:t>
            </a:r>
            <a:r>
              <a:rPr lang="pt-BR" sz="1000" dirty="0" smtClean="0">
                <a:latin typeface="Courier New" pitchFamily="49" charset="0"/>
                <a:cs typeface="Courier New" pitchFamily="49" charset="0"/>
              </a:rPr>
              <a:t>site_my_project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#place here gulpfile.js, package.js, </a:t>
            </a: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bower.json</a:t>
            </a:r>
            <a:endParaRPr lang="en-GB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pt-BR" sz="1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pt-BR" dirty="0" smtClean="0">
                <a:cs typeface="Courier New" pitchFamily="49" charset="0"/>
              </a:rPr>
              <a:t>Compilation for linux :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/scripts 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&gt; build.sh </a:t>
            </a: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en-GB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GB" sz="1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pt-BR" dirty="0">
                <a:cs typeface="Courier New" pitchFamily="49" charset="0"/>
              </a:rPr>
              <a:t>Compilation for </a:t>
            </a:r>
            <a:r>
              <a:rPr lang="pt-BR" dirty="0" smtClean="0">
                <a:cs typeface="Courier New" pitchFamily="49" charset="0"/>
              </a:rPr>
              <a:t>windows :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/scripts/</a:t>
            </a: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site_my_project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npm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 install #must be executed in a command.com shell</a:t>
            </a:r>
          </a:p>
          <a:p>
            <a:pPr>
              <a:lnSpc>
                <a:spcPct val="110000"/>
              </a:lnSpc>
            </a:pP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/scripts/</a:t>
            </a: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site_my_project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gulp        #must 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be executed in a </a:t>
            </a: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 shell</a:t>
            </a:r>
            <a:endParaRPr lang="en-GB" sz="1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GB" dirty="0"/>
          </a:p>
        </p:txBody>
      </p:sp>
      <p:sp>
        <p:nvSpPr>
          <p:cNvPr id="40" name="Smiley Face 39"/>
          <p:cNvSpPr/>
          <p:nvPr/>
        </p:nvSpPr>
        <p:spPr bwMode="auto">
          <a:xfrm>
            <a:off x="7012709" y="8686800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06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4" y="187325"/>
            <a:ext cx="8422689" cy="657225"/>
          </a:xfrm>
        </p:spPr>
        <p:txBody>
          <a:bodyPr/>
          <a:lstStyle/>
          <a:p>
            <a:r>
              <a:rPr lang="en-GB" dirty="0" smtClean="0"/>
              <a:t>Phase </a:t>
            </a:r>
            <a:r>
              <a:rPr lang="en-GB" dirty="0" smtClean="0"/>
              <a:t>4 </a:t>
            </a:r>
            <a:r>
              <a:rPr lang="en-GB" dirty="0" smtClean="0"/>
              <a:t>: </a:t>
            </a:r>
            <a:r>
              <a:rPr lang="en-GB" dirty="0" smtClean="0"/>
              <a:t>deployment in production</a:t>
            </a:r>
            <a:endParaRPr lang="en-GB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" y="938066"/>
            <a:ext cx="8841545" cy="5364260"/>
          </a:xfrm>
          <a:noFill/>
          <a:ln/>
        </p:spPr>
        <p:txBody>
          <a:bodyPr lIns="0" tIns="0" rIns="0" bIns="0"/>
          <a:lstStyle/>
          <a:p>
            <a:pPr>
              <a:lnSpc>
                <a:spcPct val="110000"/>
              </a:lnSpc>
            </a:pPr>
            <a:r>
              <a:rPr lang="en-GB" dirty="0" smtClean="0"/>
              <a:t>On intermediate server :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my_root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&gt; git clone --bare </a:t>
            </a:r>
            <a:r>
              <a:rPr lang="en-GB" sz="1000" dirty="0" err="1" smtClean="0">
                <a:latin typeface="Courier New" pitchFamily="49" charset="0"/>
                <a:cs typeface="Courier New" pitchFamily="49" charset="0"/>
                <a:hlinkClick r:id="rId3"/>
              </a:rPr>
              <a:t>git@gitlab.bi-dev.com:cvallebella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  <a:hlinkClick r:id="rId3"/>
              </a:rPr>
              <a:t>/</a:t>
            </a:r>
            <a:r>
              <a:rPr lang="en-GB" sz="1000" dirty="0" err="1" smtClean="0">
                <a:latin typeface="Courier New" pitchFamily="49" charset="0"/>
                <a:cs typeface="Courier New" pitchFamily="49" charset="0"/>
                <a:hlinkClick r:id="rId3"/>
              </a:rPr>
              <a:t>my_project.git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my_root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/scripts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/scripts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&gt; build.sh </a:t>
            </a: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0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/scripts&gt; package.sh –p v1.0.0</a:t>
            </a:r>
          </a:p>
          <a:p>
            <a:pPr>
              <a:lnSpc>
                <a:spcPct val="110000"/>
              </a:lnSpc>
            </a:pPr>
            <a:endParaRPr lang="en-GB" sz="1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cs typeface="Courier New" pitchFamily="49" charset="0"/>
              </a:rPr>
              <a:t>Place the </a:t>
            </a:r>
            <a:r>
              <a:rPr lang="en-GB" dirty="0" err="1" smtClean="0">
                <a:cs typeface="Courier New" pitchFamily="49" charset="0"/>
              </a:rPr>
              <a:t>obtened</a:t>
            </a:r>
            <a:r>
              <a:rPr lang="en-GB" dirty="0" smtClean="0">
                <a:cs typeface="Courier New" pitchFamily="49" charset="0"/>
              </a:rPr>
              <a:t> </a:t>
            </a:r>
            <a:r>
              <a:rPr lang="en-GB" dirty="0" err="1" smtClean="0">
                <a:cs typeface="Courier New" pitchFamily="49" charset="0"/>
              </a:rPr>
              <a:t>tgz</a:t>
            </a:r>
            <a:r>
              <a:rPr lang="en-GB" dirty="0" smtClean="0">
                <a:cs typeface="Courier New" pitchFamily="49" charset="0"/>
              </a:rPr>
              <a:t> file on the production server et </a:t>
            </a:r>
            <a:r>
              <a:rPr lang="en-GB" dirty="0" err="1" smtClean="0">
                <a:cs typeface="Courier New" pitchFamily="49" charset="0"/>
              </a:rPr>
              <a:t>untar</a:t>
            </a:r>
            <a:r>
              <a:rPr lang="en-GB" dirty="0" smtClean="0">
                <a:cs typeface="Courier New" pitchFamily="49" charset="0"/>
              </a:rPr>
              <a:t> it</a:t>
            </a:r>
          </a:p>
          <a:p>
            <a:pPr>
              <a:lnSpc>
                <a:spcPct val="110000"/>
              </a:lnSpc>
            </a:pP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cs typeface="Courier New" pitchFamily="49" charset="0"/>
              </a:rPr>
              <a:t>On production server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/scripts&gt;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./deploy.sh -l "'http://localhost'" –d </a:t>
            </a:r>
            <a:br>
              <a:rPr lang="pt-BR" sz="1100" dirty="0">
                <a:latin typeface="Courier New" pitchFamily="49" charset="0"/>
                <a:cs typeface="Courier New" pitchFamily="49" charset="0"/>
              </a:rPr>
            </a:br>
            <a:r>
              <a:rPr lang="pt-BR" sz="1100" dirty="0">
                <a:latin typeface="Courier New" pitchFamily="49" charset="0"/>
                <a:cs typeface="Courier New" pitchFamily="49" charset="0"/>
              </a:rPr>
              <a:t>        "mysql://my_db_user:my_db_password@localhost:3306/my_project" my_project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100" dirty="0" smtClean="0">
                <a:latin typeface="Courier New" pitchFamily="49" charset="0"/>
                <a:cs typeface="Courier New" pitchFamily="49" charset="0"/>
              </a:rPr>
            </a:b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t-BR" sz="1100" dirty="0" smtClean="0">
                <a:latin typeface="Courier New" pitchFamily="49" charset="0"/>
                <a:cs typeface="Courier New" pitchFamily="49" charset="0"/>
              </a:rPr>
            </a:br>
            <a:endParaRPr lang="en-GB" dirty="0"/>
          </a:p>
        </p:txBody>
      </p:sp>
      <p:sp>
        <p:nvSpPr>
          <p:cNvPr id="40" name="Smiley Face 39"/>
          <p:cNvSpPr/>
          <p:nvPr/>
        </p:nvSpPr>
        <p:spPr bwMode="auto">
          <a:xfrm>
            <a:off x="7012709" y="8686800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539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4" y="187325"/>
            <a:ext cx="8422689" cy="657225"/>
          </a:xfrm>
        </p:spPr>
        <p:txBody>
          <a:bodyPr/>
          <a:lstStyle/>
          <a:p>
            <a:r>
              <a:rPr lang="en-GB" dirty="0" smtClean="0"/>
              <a:t>Phase </a:t>
            </a:r>
            <a:r>
              <a:rPr lang="en-GB" dirty="0" smtClean="0"/>
              <a:t>5 </a:t>
            </a:r>
            <a:r>
              <a:rPr lang="en-GB" dirty="0" smtClean="0"/>
              <a:t>: updating </a:t>
            </a:r>
            <a:r>
              <a:rPr lang="en-GB" dirty="0" smtClean="0"/>
              <a:t>for production</a:t>
            </a:r>
            <a:endParaRPr lang="en-GB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75" y="938066"/>
            <a:ext cx="8841545" cy="5364260"/>
          </a:xfrm>
          <a:noFill/>
          <a:ln/>
        </p:spPr>
        <p:txBody>
          <a:bodyPr lIns="0" tIns="0" rIns="0" bIns="0"/>
          <a:lstStyle/>
          <a:p>
            <a:pPr>
              <a:lnSpc>
                <a:spcPct val="110000"/>
              </a:lnSpc>
            </a:pPr>
            <a:r>
              <a:rPr lang="en-GB" dirty="0"/>
              <a:t>On intermediate server : </a:t>
            </a:r>
            <a:br>
              <a:rPr lang="en-GB" dirty="0"/>
            </a:b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&gt; git pull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&gt; cd scripts</a:t>
            </a:r>
            <a:br>
              <a:rPr lang="en-GB" sz="11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/scripts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&gt; build.sh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/scripts&gt; package.sh –p 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–u v1.1.0</a:t>
            </a: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GB" dirty="0">
                <a:cs typeface="Courier New" pitchFamily="49" charset="0"/>
              </a:rPr>
              <a:t>Place the </a:t>
            </a:r>
            <a:r>
              <a:rPr lang="en-GB" dirty="0" err="1">
                <a:cs typeface="Courier New" pitchFamily="49" charset="0"/>
              </a:rPr>
              <a:t>obtened</a:t>
            </a:r>
            <a:r>
              <a:rPr lang="en-GB" dirty="0">
                <a:cs typeface="Courier New" pitchFamily="49" charset="0"/>
              </a:rPr>
              <a:t> </a:t>
            </a:r>
            <a:r>
              <a:rPr lang="en-GB" dirty="0" err="1">
                <a:cs typeface="Courier New" pitchFamily="49" charset="0"/>
              </a:rPr>
              <a:t>tgz</a:t>
            </a:r>
            <a:r>
              <a:rPr lang="en-GB" dirty="0">
                <a:cs typeface="Courier New" pitchFamily="49" charset="0"/>
              </a:rPr>
              <a:t> file on the production </a:t>
            </a:r>
            <a:r>
              <a:rPr lang="en-GB" dirty="0" smtClean="0">
                <a:cs typeface="Courier New" pitchFamily="49" charset="0"/>
              </a:rPr>
              <a:t>server</a:t>
            </a:r>
          </a:p>
          <a:p>
            <a:pPr>
              <a:lnSpc>
                <a:spcPct val="110000"/>
              </a:lnSpc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GB" dirty="0">
                <a:cs typeface="Courier New" pitchFamily="49" charset="0"/>
              </a:rPr>
              <a:t>On production server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my_project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/scripts&gt;</a:t>
            </a:r>
            <a:r>
              <a:rPr lang="pt-BR" sz="1100" dirty="0">
                <a:latin typeface="Courier New" pitchFamily="49" charset="0"/>
                <a:cs typeface="Courier New" pitchFamily="49" charset="0"/>
              </a:rPr>
              <a:t> ./deploy.sh 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–z my_tgz_file </a:t>
            </a:r>
            <a:endParaRPr lang="en-GB" sz="1100" dirty="0"/>
          </a:p>
        </p:txBody>
      </p:sp>
      <p:sp>
        <p:nvSpPr>
          <p:cNvPr id="40" name="Smiley Face 39"/>
          <p:cNvSpPr/>
          <p:nvPr/>
        </p:nvSpPr>
        <p:spPr bwMode="auto">
          <a:xfrm>
            <a:off x="7012709" y="8686800"/>
            <a:ext cx="422031" cy="400929"/>
          </a:xfrm>
          <a:prstGeom prst="smileyFace">
            <a:avLst/>
          </a:prstGeom>
          <a:solidFill>
            <a:srgbClr val="003366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fr-FR" sz="16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535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-i_template">
  <a:themeElements>
    <a:clrScheme name="template b-i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b-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3366">
            <a:alpha val="50000"/>
          </a:srgbClr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80000"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3366">
            <a:alpha val="50000"/>
          </a:srgbClr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80000"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template b-i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b-i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b-i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b-i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b-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b-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b-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b-i_template</Template>
  <TotalTime>0</TotalTime>
  <Words>786</Words>
  <Application>Microsoft Office PowerPoint</Application>
  <PresentationFormat>On-screen Show (4:3)</PresentationFormat>
  <Paragraphs>78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b-i_template</vt:lpstr>
      <vt:lpstr>Indus Drupal how does it work at b-i ? </vt:lpstr>
      <vt:lpstr>Phase 1 : 1 developer create the project</vt:lpstr>
      <vt:lpstr>Phase 2 : other developers want to work</vt:lpstr>
      <vt:lpstr>Phase 3 : integrator want to work</vt:lpstr>
      <vt:lpstr>Phase 4 : deployment in production</vt:lpstr>
      <vt:lpstr>Phase 5 : updating for production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2015-09-23T08:37:32Z</dcterms:created>
  <dcterms:modified xsi:type="dcterms:W3CDTF">2015-12-17T20:53:49Z</dcterms:modified>
</cp:coreProperties>
</file>