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7" r:id="rId2"/>
    <p:sldId id="258" r:id="rId3"/>
    <p:sldId id="315" r:id="rId4"/>
    <p:sldId id="314" r:id="rId5"/>
    <p:sldId id="320" r:id="rId6"/>
    <p:sldId id="319" r:id="rId7"/>
    <p:sldId id="332" r:id="rId8"/>
    <p:sldId id="311" r:id="rId9"/>
    <p:sldId id="312" r:id="rId10"/>
    <p:sldId id="333" r:id="rId11"/>
    <p:sldId id="313" r:id="rId12"/>
    <p:sldId id="260" r:id="rId13"/>
    <p:sldId id="263" r:id="rId14"/>
    <p:sldId id="307" r:id="rId15"/>
    <p:sldId id="308" r:id="rId16"/>
    <p:sldId id="303" r:id="rId17"/>
    <p:sldId id="304" r:id="rId18"/>
    <p:sldId id="305" r:id="rId19"/>
    <p:sldId id="259" r:id="rId20"/>
    <p:sldId id="268" r:id="rId21"/>
    <p:sldId id="318" r:id="rId22"/>
    <p:sldId id="267" r:id="rId23"/>
    <p:sldId id="306" r:id="rId24"/>
    <p:sldId id="324" r:id="rId25"/>
    <p:sldId id="325" r:id="rId26"/>
    <p:sldId id="261" r:id="rId27"/>
    <p:sldId id="316" r:id="rId28"/>
    <p:sldId id="262" r:id="rId29"/>
    <p:sldId id="293" r:id="rId30"/>
    <p:sldId id="275" r:id="rId31"/>
    <p:sldId id="317" r:id="rId32"/>
    <p:sldId id="292" r:id="rId33"/>
    <p:sldId id="285" r:id="rId34"/>
    <p:sldId id="323" r:id="rId35"/>
    <p:sldId id="322" r:id="rId36"/>
    <p:sldId id="321" r:id="rId37"/>
    <p:sldId id="282" r:id="rId38"/>
    <p:sldId id="295" r:id="rId39"/>
    <p:sldId id="300" r:id="rId40"/>
    <p:sldId id="326" r:id="rId41"/>
    <p:sldId id="264" r:id="rId42"/>
    <p:sldId id="270" r:id="rId43"/>
    <p:sldId id="329" r:id="rId44"/>
    <p:sldId id="330" r:id="rId45"/>
    <p:sldId id="327" r:id="rId46"/>
    <p:sldId id="328" r:id="rId47"/>
    <p:sldId id="331" r:id="rId48"/>
    <p:sldId id="273" r:id="rId49"/>
  </p:sldIdLst>
  <p:sldSz cx="9144000" cy="6858000" type="screen4x3"/>
  <p:notesSz cx="6797675" cy="9926638"/>
  <p:defaultTextStyle>
    <a:defPPr>
      <a:defRPr lang="fr-CH"/>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rroud Remi (DCTI)" initials="P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21" autoAdjust="0"/>
  </p:normalViewPr>
  <p:slideViewPr>
    <p:cSldViewPr snapToGrid="0">
      <p:cViewPr>
        <p:scale>
          <a:sx n="125" d="100"/>
          <a:sy n="125" d="100"/>
        </p:scale>
        <p:origin x="-510" y="216"/>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2945659" cy="49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fr-CH"/>
          </a:p>
        </p:txBody>
      </p:sp>
      <p:sp>
        <p:nvSpPr>
          <p:cNvPr id="3075" name="Rectangle 3"/>
          <p:cNvSpPr>
            <a:spLocks noGrp="1" noChangeArrowheads="1"/>
          </p:cNvSpPr>
          <p:nvPr>
            <p:ph type="dt" sz="quarter" idx="1"/>
          </p:nvPr>
        </p:nvSpPr>
        <p:spPr bwMode="auto">
          <a:xfrm>
            <a:off x="3850444" y="0"/>
            <a:ext cx="2945659" cy="49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fr-CH"/>
          </a:p>
        </p:txBody>
      </p:sp>
      <p:sp>
        <p:nvSpPr>
          <p:cNvPr id="3076" name="Rectangle 4"/>
          <p:cNvSpPr>
            <a:spLocks noGrp="1" noChangeArrowheads="1"/>
          </p:cNvSpPr>
          <p:nvPr>
            <p:ph type="ftr" sz="quarter" idx="2"/>
          </p:nvPr>
        </p:nvSpPr>
        <p:spPr bwMode="auto">
          <a:xfrm>
            <a:off x="1" y="9428613"/>
            <a:ext cx="2945659" cy="49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fr-CH"/>
          </a:p>
        </p:txBody>
      </p:sp>
      <p:sp>
        <p:nvSpPr>
          <p:cNvPr id="3077" name="Rectangle 5"/>
          <p:cNvSpPr>
            <a:spLocks noGrp="1" noChangeArrowheads="1"/>
          </p:cNvSpPr>
          <p:nvPr>
            <p:ph type="sldNum" sz="quarter" idx="3"/>
          </p:nvPr>
        </p:nvSpPr>
        <p:spPr bwMode="auto">
          <a:xfrm>
            <a:off x="3850444" y="9428613"/>
            <a:ext cx="2945659" cy="49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0B6C3301-5985-4C80-B28B-85B4DC696C86}" type="slidenum">
              <a:rPr lang="fr-CH"/>
              <a:pPr>
                <a:defRPr/>
              </a:pPr>
              <a:t>‹N°›</a:t>
            </a:fld>
            <a:endParaRPr lang="fr-CH"/>
          </a:p>
        </p:txBody>
      </p:sp>
    </p:spTree>
    <p:extLst>
      <p:ext uri="{BB962C8B-B14F-4D97-AF65-F5344CB8AC3E}">
        <p14:creationId xmlns:p14="http://schemas.microsoft.com/office/powerpoint/2010/main" val="2846987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1" y="0"/>
            <a:ext cx="2945659" cy="49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fr-CH"/>
          </a:p>
        </p:txBody>
      </p:sp>
      <p:sp>
        <p:nvSpPr>
          <p:cNvPr id="8195" name="Rectangle 3"/>
          <p:cNvSpPr>
            <a:spLocks noGrp="1" noChangeArrowheads="1"/>
          </p:cNvSpPr>
          <p:nvPr>
            <p:ph type="dt" idx="1"/>
          </p:nvPr>
        </p:nvSpPr>
        <p:spPr bwMode="auto">
          <a:xfrm>
            <a:off x="3850444" y="0"/>
            <a:ext cx="2945659" cy="49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fr-CH"/>
          </a:p>
        </p:txBody>
      </p:sp>
      <p:sp>
        <p:nvSpPr>
          <p:cNvPr id="5124" name="Rectangle 4"/>
          <p:cNvSpPr>
            <a:spLocks noGrp="1" noRot="1" noChangeAspect="1" noChangeArrowheads="1" noTextEdit="1"/>
          </p:cNvSpPr>
          <p:nvPr>
            <p:ph type="sldImg" idx="2"/>
          </p:nvPr>
        </p:nvSpPr>
        <p:spPr bwMode="auto">
          <a:xfrm>
            <a:off x="915988" y="744538"/>
            <a:ext cx="4965700" cy="37242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79768" y="4715920"/>
            <a:ext cx="5438140" cy="446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H" noProof="0" smtClean="0"/>
              <a:t>Cliquez pour modifier les styles du texte du masque</a:t>
            </a:r>
          </a:p>
          <a:p>
            <a:pPr lvl="1"/>
            <a:r>
              <a:rPr lang="fr-CH" noProof="0" smtClean="0"/>
              <a:t>Deuxième niveau</a:t>
            </a:r>
          </a:p>
          <a:p>
            <a:pPr lvl="2"/>
            <a:r>
              <a:rPr lang="fr-CH" noProof="0" smtClean="0"/>
              <a:t>Troisième niveau</a:t>
            </a:r>
          </a:p>
          <a:p>
            <a:pPr lvl="3"/>
            <a:r>
              <a:rPr lang="fr-CH" noProof="0" smtClean="0"/>
              <a:t>Quatrième niveau</a:t>
            </a:r>
          </a:p>
          <a:p>
            <a:pPr lvl="4"/>
            <a:r>
              <a:rPr lang="fr-CH" noProof="0" smtClean="0"/>
              <a:t>Cinquième niveau</a:t>
            </a:r>
          </a:p>
        </p:txBody>
      </p:sp>
      <p:sp>
        <p:nvSpPr>
          <p:cNvPr id="8198" name="Rectangle 6"/>
          <p:cNvSpPr>
            <a:spLocks noGrp="1" noChangeArrowheads="1"/>
          </p:cNvSpPr>
          <p:nvPr>
            <p:ph type="ftr" sz="quarter" idx="4"/>
          </p:nvPr>
        </p:nvSpPr>
        <p:spPr bwMode="auto">
          <a:xfrm>
            <a:off x="1" y="9428613"/>
            <a:ext cx="2945659" cy="49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fr-CH"/>
          </a:p>
        </p:txBody>
      </p:sp>
      <p:sp>
        <p:nvSpPr>
          <p:cNvPr id="8199" name="Rectangle 7"/>
          <p:cNvSpPr>
            <a:spLocks noGrp="1" noChangeArrowheads="1"/>
          </p:cNvSpPr>
          <p:nvPr>
            <p:ph type="sldNum" sz="quarter" idx="5"/>
          </p:nvPr>
        </p:nvSpPr>
        <p:spPr bwMode="auto">
          <a:xfrm>
            <a:off x="3850444" y="9428613"/>
            <a:ext cx="2945659" cy="49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E2D9286-598A-44C5-8434-71D925C08202}" type="slidenum">
              <a:rPr lang="fr-CH"/>
              <a:pPr>
                <a:defRPr/>
              </a:pPr>
              <a:t>‹N°›</a:t>
            </a:fld>
            <a:endParaRPr lang="fr-CH"/>
          </a:p>
        </p:txBody>
      </p:sp>
    </p:spTree>
    <p:extLst>
      <p:ext uri="{BB962C8B-B14F-4D97-AF65-F5344CB8AC3E}">
        <p14:creationId xmlns:p14="http://schemas.microsoft.com/office/powerpoint/2010/main" val="2123943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4BE3BB8-29B8-4B40-A076-045CF31A58FE}" type="slidenum">
              <a:rPr lang="fr-CH"/>
              <a:pPr eaLnBrk="1" hangingPunct="1"/>
              <a:t>1</a:t>
            </a:fld>
            <a:endParaRPr lang="fr-CH"/>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4"/>
          <p:cNvSpPr>
            <a:spLocks noChangeArrowheads="1"/>
          </p:cNvSpPr>
          <p:nvPr/>
        </p:nvSpPr>
        <p:spPr bwMode="auto">
          <a:xfrm>
            <a:off x="0" y="5867400"/>
            <a:ext cx="9144000" cy="990600"/>
          </a:xfrm>
          <a:prstGeom prst="rect">
            <a:avLst/>
          </a:prstGeom>
          <a:gradFill rotWithShape="0">
            <a:gsLst>
              <a:gs pos="0">
                <a:srgbClr val="FFFFFF"/>
              </a:gs>
              <a:gs pos="100000">
                <a:srgbClr val="6E89B0"/>
              </a:gs>
            </a:gsLst>
            <a:lin ang="0" scaled="1"/>
          </a:gra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de-DE" sz="2400">
              <a:latin typeface="Times New Roman" pitchFamily="18" charset="0"/>
            </a:endParaRPr>
          </a:p>
        </p:txBody>
      </p:sp>
      <p:pic>
        <p:nvPicPr>
          <p:cNvPr id="5" name="Picture 5" descr="LOGOFRUTIG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5959475"/>
            <a:ext cx="914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21"/>
          <p:cNvSpPr txBox="1">
            <a:spLocks noChangeArrowheads="1"/>
          </p:cNvSpPr>
          <p:nvPr/>
        </p:nvSpPr>
        <p:spPr bwMode="auto">
          <a:xfrm>
            <a:off x="4506913" y="6026150"/>
            <a:ext cx="43767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fr-CH" sz="1000" b="1">
                <a:solidFill>
                  <a:schemeClr val="bg1"/>
                </a:solidFill>
              </a:rPr>
              <a:t>Département de la sécurité et de l'économie</a:t>
            </a:r>
          </a:p>
        </p:txBody>
      </p:sp>
      <p:sp>
        <p:nvSpPr>
          <p:cNvPr id="7" name="Text Box 22"/>
          <p:cNvSpPr txBox="1">
            <a:spLocks noChangeArrowheads="1"/>
          </p:cNvSpPr>
          <p:nvPr/>
        </p:nvSpPr>
        <p:spPr bwMode="auto">
          <a:xfrm>
            <a:off x="5751513" y="6189663"/>
            <a:ext cx="31353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fr-CH" sz="1000" b="1">
                <a:solidFill>
                  <a:schemeClr val="bg1"/>
                </a:solidFill>
              </a:rPr>
              <a:t>Direction générale des systèmes d'information</a:t>
            </a:r>
          </a:p>
        </p:txBody>
      </p:sp>
      <p:sp>
        <p:nvSpPr>
          <p:cNvPr id="8" name="Text Box 27"/>
          <p:cNvSpPr txBox="1">
            <a:spLocks noChangeAspect="1" noChangeArrowheads="1"/>
          </p:cNvSpPr>
          <p:nvPr/>
        </p:nvSpPr>
        <p:spPr bwMode="auto">
          <a:xfrm>
            <a:off x="7737475" y="6494463"/>
            <a:ext cx="1141413"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661DC2AD-9BA4-444E-B294-858341EA94B6}" type="datetime1">
              <a:rPr lang="fr-CH" sz="800">
                <a:solidFill>
                  <a:srgbClr val="FFFFFF"/>
                </a:solidFill>
              </a:rPr>
              <a:pPr algn="r"/>
              <a:t>12.08.2015</a:t>
            </a:fld>
            <a:r>
              <a:rPr lang="fr-CH" sz="800">
                <a:solidFill>
                  <a:srgbClr val="FFFFFF"/>
                </a:solidFill>
              </a:rPr>
              <a:t> - Page 1</a:t>
            </a:r>
          </a:p>
        </p:txBody>
      </p:sp>
      <p:sp>
        <p:nvSpPr>
          <p:cNvPr id="5122" name="Rectangle 2"/>
          <p:cNvSpPr>
            <a:spLocks noGrp="1" noChangeArrowheads="1"/>
          </p:cNvSpPr>
          <p:nvPr>
            <p:ph type="ctrTitle"/>
          </p:nvPr>
        </p:nvSpPr>
        <p:spPr>
          <a:xfrm>
            <a:off x="685800" y="2130425"/>
            <a:ext cx="7772400" cy="1470025"/>
          </a:xfrm>
        </p:spPr>
        <p:txBody>
          <a:bodyPr/>
          <a:lstStyle>
            <a:lvl1pPr>
              <a:defRPr/>
            </a:lvl1pPr>
          </a:lstStyle>
          <a:p>
            <a:pPr lvl="0"/>
            <a:r>
              <a:rPr lang="fr-FR" noProof="0" smtClean="0"/>
              <a:t>Modifiez le style du titre</a:t>
            </a:r>
            <a:endParaRPr lang="fr-CH" noProof="0" smtClean="0"/>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fr-FR" noProof="0" smtClean="0"/>
              <a:t>Modifiez le style des sous-titres du masque</a:t>
            </a:r>
            <a:endParaRPr lang="fr-CH" noProof="0" smtClean="0"/>
          </a:p>
        </p:txBody>
      </p:sp>
    </p:spTree>
    <p:extLst>
      <p:ext uri="{BB962C8B-B14F-4D97-AF65-F5344CB8AC3E}">
        <p14:creationId xmlns:p14="http://schemas.microsoft.com/office/powerpoint/2010/main" val="344774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H"/>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Tree>
    <p:extLst>
      <p:ext uri="{BB962C8B-B14F-4D97-AF65-F5344CB8AC3E}">
        <p14:creationId xmlns:p14="http://schemas.microsoft.com/office/powerpoint/2010/main" val="205598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387975"/>
          </a:xfrm>
        </p:spPr>
        <p:txBody>
          <a:bodyPr vert="eaVert"/>
          <a:lstStyle/>
          <a:p>
            <a:r>
              <a:rPr lang="fr-FR" smtClean="0"/>
              <a:t>Modifiez le style du titre</a:t>
            </a:r>
            <a:endParaRPr lang="fr-CH"/>
          </a:p>
        </p:txBody>
      </p:sp>
      <p:sp>
        <p:nvSpPr>
          <p:cNvPr id="3" name="Espace réservé du texte vertical 2"/>
          <p:cNvSpPr>
            <a:spLocks noGrp="1"/>
          </p:cNvSpPr>
          <p:nvPr>
            <p:ph type="body" orient="vert" idx="1"/>
          </p:nvPr>
        </p:nvSpPr>
        <p:spPr>
          <a:xfrm>
            <a:off x="457200" y="274638"/>
            <a:ext cx="6019800" cy="538797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Tree>
    <p:extLst>
      <p:ext uri="{BB962C8B-B14F-4D97-AF65-F5344CB8AC3E}">
        <p14:creationId xmlns:p14="http://schemas.microsoft.com/office/powerpoint/2010/main" val="385173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H"/>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Tree>
    <p:extLst>
      <p:ext uri="{BB962C8B-B14F-4D97-AF65-F5344CB8AC3E}">
        <p14:creationId xmlns:p14="http://schemas.microsoft.com/office/powerpoint/2010/main" val="183778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CH"/>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Tree>
    <p:extLst>
      <p:ext uri="{BB962C8B-B14F-4D97-AF65-F5344CB8AC3E}">
        <p14:creationId xmlns:p14="http://schemas.microsoft.com/office/powerpoint/2010/main" val="3292809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H"/>
          </a:p>
        </p:txBody>
      </p:sp>
      <p:sp>
        <p:nvSpPr>
          <p:cNvPr id="3" name="Espace réservé du contenu 2"/>
          <p:cNvSpPr>
            <a:spLocks noGrp="1"/>
          </p:cNvSpPr>
          <p:nvPr>
            <p:ph sz="half" idx="1"/>
          </p:nvPr>
        </p:nvSpPr>
        <p:spPr>
          <a:xfrm>
            <a:off x="457200" y="1628775"/>
            <a:ext cx="4038600" cy="4033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4" name="Espace réservé du contenu 3"/>
          <p:cNvSpPr>
            <a:spLocks noGrp="1"/>
          </p:cNvSpPr>
          <p:nvPr>
            <p:ph sz="half" idx="2"/>
          </p:nvPr>
        </p:nvSpPr>
        <p:spPr>
          <a:xfrm>
            <a:off x="4648200" y="1628775"/>
            <a:ext cx="4038600" cy="4033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Tree>
    <p:extLst>
      <p:ext uri="{BB962C8B-B14F-4D97-AF65-F5344CB8AC3E}">
        <p14:creationId xmlns:p14="http://schemas.microsoft.com/office/powerpoint/2010/main" val="335364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CH"/>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Tree>
    <p:extLst>
      <p:ext uri="{BB962C8B-B14F-4D97-AF65-F5344CB8AC3E}">
        <p14:creationId xmlns:p14="http://schemas.microsoft.com/office/powerpoint/2010/main" val="1465051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H"/>
          </a:p>
        </p:txBody>
      </p:sp>
    </p:spTree>
    <p:extLst>
      <p:ext uri="{BB962C8B-B14F-4D97-AF65-F5344CB8AC3E}">
        <p14:creationId xmlns:p14="http://schemas.microsoft.com/office/powerpoint/2010/main" val="306750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77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CH"/>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3672701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CH"/>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endParaRPr lang="fr-CH"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238387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H" smtClean="0"/>
              <a:t>Cliquez pour modifier le style du titre</a:t>
            </a:r>
          </a:p>
        </p:txBody>
      </p:sp>
      <p:sp>
        <p:nvSpPr>
          <p:cNvPr id="1027" name="Rectangle 3"/>
          <p:cNvSpPr>
            <a:spLocks noGrp="1" noChangeArrowheads="1"/>
          </p:cNvSpPr>
          <p:nvPr>
            <p:ph type="body" idx="1"/>
          </p:nvPr>
        </p:nvSpPr>
        <p:spPr bwMode="auto">
          <a:xfrm>
            <a:off x="457200" y="1628775"/>
            <a:ext cx="8229600" cy="40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H" smtClean="0"/>
              <a:t>Cliquez pour modifier les styles du texte du masque</a:t>
            </a:r>
          </a:p>
          <a:p>
            <a:pPr lvl="1"/>
            <a:r>
              <a:rPr lang="fr-CH" smtClean="0"/>
              <a:t>Deuxième niveau</a:t>
            </a:r>
          </a:p>
          <a:p>
            <a:pPr lvl="2"/>
            <a:r>
              <a:rPr lang="fr-CH" smtClean="0"/>
              <a:t>Troisième niveau</a:t>
            </a:r>
          </a:p>
        </p:txBody>
      </p:sp>
      <p:sp>
        <p:nvSpPr>
          <p:cNvPr id="1028" name="Rectangle 7"/>
          <p:cNvSpPr>
            <a:spLocks noChangeArrowheads="1"/>
          </p:cNvSpPr>
          <p:nvPr/>
        </p:nvSpPr>
        <p:spPr bwMode="auto">
          <a:xfrm>
            <a:off x="0" y="5876925"/>
            <a:ext cx="9144000" cy="990600"/>
          </a:xfrm>
          <a:prstGeom prst="rect">
            <a:avLst/>
          </a:prstGeom>
          <a:gradFill rotWithShape="0">
            <a:gsLst>
              <a:gs pos="0">
                <a:srgbClr val="FFFFFF"/>
              </a:gs>
              <a:gs pos="100000">
                <a:srgbClr val="6E89B0"/>
              </a:gs>
            </a:gsLst>
            <a:lin ang="0" scaled="1"/>
          </a:gra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de-DE" sz="2400">
              <a:latin typeface="Times New Roman" pitchFamily="18" charset="0"/>
            </a:endParaRPr>
          </a:p>
        </p:txBody>
      </p:sp>
      <p:pic>
        <p:nvPicPr>
          <p:cNvPr id="1029" name="Picture 8" descr="LOGOFRUTIGE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2400" y="5959475"/>
            <a:ext cx="914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 Box 11"/>
          <p:cNvSpPr txBox="1">
            <a:spLocks noChangeAspect="1" noChangeArrowheads="1"/>
          </p:cNvSpPr>
          <p:nvPr/>
        </p:nvSpPr>
        <p:spPr bwMode="auto">
          <a:xfrm>
            <a:off x="7623175" y="6494463"/>
            <a:ext cx="1255713"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A91BFA80-71F2-456C-B7F4-39D1BB4BBBF0}" type="datetime1">
              <a:rPr lang="fr-CH" sz="800">
                <a:solidFill>
                  <a:srgbClr val="FFFFFF"/>
                </a:solidFill>
              </a:rPr>
              <a:pPr algn="r"/>
              <a:t>12.08.2015</a:t>
            </a:fld>
            <a:r>
              <a:rPr lang="fr-CH" sz="800">
                <a:solidFill>
                  <a:srgbClr val="FFFFFF"/>
                </a:solidFill>
              </a:rPr>
              <a:t> - Page </a:t>
            </a:r>
            <a:fld id="{AF983280-A0FF-454E-9D8F-1F8B8DF0F565}" type="slidenum">
              <a:rPr lang="fr-CH" sz="800">
                <a:solidFill>
                  <a:srgbClr val="FFFFFF"/>
                </a:solidFill>
              </a:rPr>
              <a:pPr algn="r"/>
              <a:t>‹N°›</a:t>
            </a:fld>
            <a:endParaRPr lang="fr-CH" sz="800">
              <a:solidFill>
                <a:srgbClr val="FFFFFF"/>
              </a:solidFill>
            </a:endParaRPr>
          </a:p>
        </p:txBody>
      </p:sp>
      <p:sp>
        <p:nvSpPr>
          <p:cNvPr id="1031" name="Text Box 22"/>
          <p:cNvSpPr txBox="1">
            <a:spLocks noChangeArrowheads="1"/>
          </p:cNvSpPr>
          <p:nvPr/>
        </p:nvSpPr>
        <p:spPr bwMode="auto">
          <a:xfrm>
            <a:off x="4506913" y="6026150"/>
            <a:ext cx="43767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fr-CH" sz="1000" b="1">
                <a:solidFill>
                  <a:schemeClr val="bg1"/>
                </a:solidFill>
              </a:rPr>
              <a:t>Département de la sécurité et de l'économie</a:t>
            </a:r>
          </a:p>
        </p:txBody>
      </p:sp>
      <p:sp>
        <p:nvSpPr>
          <p:cNvPr id="1032" name="Text Box 23"/>
          <p:cNvSpPr txBox="1">
            <a:spLocks noChangeArrowheads="1"/>
          </p:cNvSpPr>
          <p:nvPr/>
        </p:nvSpPr>
        <p:spPr bwMode="auto">
          <a:xfrm>
            <a:off x="5751513" y="6189663"/>
            <a:ext cx="31353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fr-CH" sz="1000" b="1">
                <a:solidFill>
                  <a:schemeClr val="bg1"/>
                </a:solidFill>
              </a:rPr>
              <a:t>Direction générale des systèmes d'information</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SzPct val="95000"/>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sz="1600">
          <a:solidFill>
            <a:schemeClr val="tx1"/>
          </a:solidFill>
          <a:latin typeface="+mn-lt"/>
        </a:defRPr>
      </a:lvl3pPr>
      <a:lvl4pPr marL="1600200" indent="-228600" algn="l" rtl="0" eaLnBrk="1" fontAlgn="base" hangingPunct="1">
        <a:spcBef>
          <a:spcPct val="20000"/>
        </a:spcBef>
        <a:spcAft>
          <a:spcPct val="0"/>
        </a:spcAft>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m.etat-ge.ch:21080/php.drupal/intranetdse" TargetMode="External"/><Relationship Id="rId2" Type="http://schemas.openxmlformats.org/officeDocument/2006/relationships/hyperlink" Target="http://scm.etat-ge.ch:21080/php.drupal/interdf" TargetMode="External"/><Relationship Id="rId1" Type="http://schemas.openxmlformats.org/officeDocument/2006/relationships/slideLayout" Target="../slideLayouts/slideLayout2.xml"/><Relationship Id="rId4" Type="http://schemas.openxmlformats.org/officeDocument/2006/relationships/hyperlink" Target="http://scm.etat-ge.ch:21080/php.drupal/5268_afcimpots"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prod.etat-ge.ch/ctitransfertb/traite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ge.ch/integration" TargetMode="External"/><Relationship Id="rId2" Type="http://schemas.openxmlformats.org/officeDocument/2006/relationships/hyperlink" Target="http://ge.ch/populat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cd.ge.ch/gescoll/cts-cms/CTS%20ADMINISTRATION/Atelier%2002%20-%20Refonte%20DI/A069_7612_PROC_GestionReleasesMasterDrupalCTS-CMS_0.1_20150710_P.vs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m.etat-ge.ch:21080/cti.indusCMS/Masters-CMS" TargetMode="External"/><Relationship Id="rId2" Type="http://schemas.openxmlformats.org/officeDocument/2006/relationships/hyperlink" Target="http://scm.etat-ge.ch:21080/php.drupal/master_dev" TargetMode="External"/><Relationship Id="rId1" Type="http://schemas.openxmlformats.org/officeDocument/2006/relationships/slideLayout" Target="../slideLayouts/slideLayout2.xml"/><Relationship Id="rId5" Type="http://schemas.openxmlformats.org/officeDocument/2006/relationships/hyperlink" Target="http://scm.etat-ge.ch:21080/cti.indusCMS/Masters-CMS/Master-Drupal/branches/PROD" TargetMode="External"/><Relationship Id="rId4" Type="http://schemas.openxmlformats.org/officeDocument/2006/relationships/hyperlink" Target="http://scm.etat-ge.ch:21080/cti.indusCMS/Masters-CMS/Master-Drupal/branches/TE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ctrTitle"/>
          </p:nvPr>
        </p:nvSpPr>
        <p:spPr/>
        <p:txBody>
          <a:bodyPr/>
          <a:lstStyle/>
          <a:p>
            <a:pPr algn="ctr" eaLnBrk="1" hangingPunct="1"/>
            <a:r>
              <a:rPr lang="fr-FR" sz="4400" dirty="0" smtClean="0"/>
              <a:t>Formation Technique</a:t>
            </a:r>
            <a:br>
              <a:rPr lang="fr-FR" sz="4400" dirty="0" smtClean="0"/>
            </a:br>
            <a:r>
              <a:rPr lang="fr-FR" sz="4400" dirty="0" smtClean="0"/>
              <a:t>Master V2.6.1</a:t>
            </a:r>
          </a:p>
        </p:txBody>
      </p:sp>
      <p:sp>
        <p:nvSpPr>
          <p:cNvPr id="2" name="Rectangle 1"/>
          <p:cNvSpPr/>
          <p:nvPr/>
        </p:nvSpPr>
        <p:spPr>
          <a:xfrm>
            <a:off x="3275080" y="5498007"/>
            <a:ext cx="3018712" cy="369332"/>
          </a:xfrm>
          <a:prstGeom prst="rect">
            <a:avLst/>
          </a:prstGeom>
        </p:spPr>
        <p:txBody>
          <a:bodyPr wrap="none">
            <a:spAutoFit/>
          </a:bodyPr>
          <a:lstStyle/>
          <a:p>
            <a:r>
              <a:rPr lang="fr-FR" dirty="0"/>
              <a:t>Service </a:t>
            </a:r>
            <a:r>
              <a:rPr lang="fr-FR" dirty="0" err="1"/>
              <a:t>Dev</a:t>
            </a:r>
            <a:r>
              <a:rPr lang="fr-FR" dirty="0"/>
              <a:t> PHP-DRUPAL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lstStyle/>
          <a:p>
            <a:pPr lvl="1"/>
            <a:r>
              <a:rPr lang="fr-FR" dirty="0" smtClean="0"/>
              <a:t>Environnement : Procédures </a:t>
            </a:r>
            <a:r>
              <a:rPr lang="fr-FR" dirty="0"/>
              <a:t>de </a:t>
            </a:r>
            <a:r>
              <a:rPr lang="fr-FR" dirty="0" smtClean="0"/>
              <a:t>déploiement </a:t>
            </a:r>
            <a:br>
              <a:rPr lang="fr-FR" dirty="0" smtClean="0"/>
            </a:br>
            <a:r>
              <a:rPr lang="fr-FR" sz="2000" dirty="0" smtClean="0"/>
              <a:t>Faire le master ou faire un site?</a:t>
            </a:r>
            <a:endParaRPr lang="fr-CH" sz="2000" dirty="0"/>
          </a:p>
        </p:txBody>
      </p:sp>
      <p:sp>
        <p:nvSpPr>
          <p:cNvPr id="3" name="Espace réservé du contenu 2"/>
          <p:cNvSpPr>
            <a:spLocks noGrp="1"/>
          </p:cNvSpPr>
          <p:nvPr>
            <p:ph idx="1"/>
          </p:nvPr>
        </p:nvSpPr>
        <p:spPr>
          <a:xfrm>
            <a:off x="0" y="1341120"/>
            <a:ext cx="9144000" cy="4321493"/>
          </a:xfrm>
        </p:spPr>
        <p:txBody>
          <a:bodyPr/>
          <a:lstStyle/>
          <a:p>
            <a:r>
              <a:rPr lang="fr-FR" sz="1600" dirty="0" smtClean="0"/>
              <a:t>(Rappel) Au point de vue Drupal l'équipe DEV a 2 activités :</a:t>
            </a:r>
          </a:p>
          <a:p>
            <a:pPr lvl="1">
              <a:buFont typeface="+mj-lt"/>
              <a:buAutoNum type="arabicPeriod"/>
            </a:pPr>
            <a:r>
              <a:rPr lang="fr-FR" sz="1000" dirty="0" smtClean="0"/>
              <a:t>Elle modifie et maintient le master :</a:t>
            </a:r>
          </a:p>
          <a:p>
            <a:pPr lvl="2"/>
            <a:r>
              <a:rPr lang="fr-FR" sz="800" dirty="0" smtClean="0"/>
              <a:t>Ajout de fonctionnalités (</a:t>
            </a:r>
            <a:r>
              <a:rPr lang="fr-FR" sz="800" dirty="0" err="1" smtClean="0"/>
              <a:t>features</a:t>
            </a:r>
            <a:r>
              <a:rPr lang="fr-FR" sz="800" dirty="0" smtClean="0"/>
              <a:t>)</a:t>
            </a:r>
          </a:p>
          <a:p>
            <a:pPr lvl="2"/>
            <a:r>
              <a:rPr lang="fr-FR" sz="800" dirty="0" smtClean="0"/>
              <a:t>Correction de bug</a:t>
            </a:r>
          </a:p>
          <a:p>
            <a:pPr lvl="2"/>
            <a:r>
              <a:rPr lang="fr-FR" sz="800" dirty="0" smtClean="0"/>
              <a:t>Mise </a:t>
            </a:r>
            <a:r>
              <a:rPr lang="fr-FR" sz="800" dirty="0"/>
              <a:t>à</a:t>
            </a:r>
            <a:r>
              <a:rPr lang="fr-FR" sz="800" dirty="0" smtClean="0"/>
              <a:t> jour des modules et du </a:t>
            </a:r>
            <a:r>
              <a:rPr lang="fr-FR" sz="800" dirty="0" err="1" smtClean="0"/>
              <a:t>core</a:t>
            </a:r>
            <a:r>
              <a:rPr lang="fr-FR" sz="800" dirty="0" smtClean="0"/>
              <a:t> drupal avec application des patchs selon le rythme SCD</a:t>
            </a:r>
          </a:p>
          <a:p>
            <a:pPr lvl="2"/>
            <a:r>
              <a:rPr lang="fr-FR" sz="800" dirty="0" smtClean="0"/>
              <a:t>Publication d'une nouvelle version du master</a:t>
            </a:r>
          </a:p>
          <a:p>
            <a:pPr lvl="2"/>
            <a:endParaRPr lang="fr-FR" sz="800" dirty="0" smtClean="0"/>
          </a:p>
          <a:p>
            <a:pPr lvl="1">
              <a:buFont typeface="+mj-lt"/>
              <a:buAutoNum type="arabicPeriod"/>
            </a:pPr>
            <a:r>
              <a:rPr lang="fr-FR" sz="1000" dirty="0" smtClean="0"/>
              <a:t>Elle crée de nouveaux sites à partir d'une version du master</a:t>
            </a:r>
          </a:p>
          <a:p>
            <a:pPr lvl="1">
              <a:buFont typeface="+mj-lt"/>
              <a:buAutoNum type="arabicPeriod"/>
            </a:pPr>
            <a:endParaRPr lang="fr-FR" sz="1000" dirty="0" smtClean="0"/>
          </a:p>
          <a:p>
            <a:pPr lvl="1">
              <a:buFont typeface="+mj-lt"/>
              <a:buAutoNum type="arabicPeriod"/>
            </a:pPr>
            <a:endParaRPr lang="fr-FR" sz="1000" dirty="0"/>
          </a:p>
          <a:p>
            <a:r>
              <a:rPr lang="fr-FR" sz="1600" dirty="0" smtClean="0"/>
              <a:t>Dans le deuxième cas :</a:t>
            </a:r>
          </a:p>
          <a:p>
            <a:pPr lvl="1"/>
            <a:r>
              <a:rPr lang="fr-FR" sz="1000" dirty="0" smtClean="0"/>
              <a:t>On récupère la dernière version du master SCD (voir </a:t>
            </a:r>
            <a:r>
              <a:rPr lang="fr-FR" sz="1000" dirty="0" err="1" smtClean="0"/>
              <a:t>target</a:t>
            </a:r>
            <a:r>
              <a:rPr lang="fr-FR" sz="1000" dirty="0" smtClean="0"/>
              <a:t> release.xml dans le wiki)</a:t>
            </a:r>
          </a:p>
          <a:p>
            <a:pPr lvl="1"/>
            <a:r>
              <a:rPr lang="fr-FR" sz="1000" dirty="0" smtClean="0"/>
              <a:t>On crée un projet dans SVN ou l'on dépose une copie du master SCD </a:t>
            </a:r>
            <a:r>
              <a:rPr lang="fr-FR" sz="1000" dirty="0"/>
              <a:t>(voir </a:t>
            </a:r>
            <a:r>
              <a:rPr lang="fr-FR" sz="1000" dirty="0" err="1"/>
              <a:t>target</a:t>
            </a:r>
            <a:r>
              <a:rPr lang="fr-FR" sz="1000" dirty="0"/>
              <a:t> release.xml dans le wiki</a:t>
            </a:r>
            <a:r>
              <a:rPr lang="fr-FR" sz="1000" dirty="0" smtClean="0"/>
              <a:t>)</a:t>
            </a:r>
          </a:p>
          <a:p>
            <a:pPr lvl="1"/>
            <a:r>
              <a:rPr lang="fr-FR" sz="1000" dirty="0" smtClean="0"/>
              <a:t>On fait les modifications et on commit</a:t>
            </a:r>
          </a:p>
          <a:p>
            <a:pPr lvl="1"/>
            <a:r>
              <a:rPr lang="fr-FR" sz="1000" dirty="0" smtClean="0"/>
              <a:t>On crée une nouveaux tag avec une nouvelle version de la ferme</a:t>
            </a:r>
          </a:p>
          <a:p>
            <a:pPr lvl="1"/>
            <a:r>
              <a:rPr lang="fr-FR" sz="1000" dirty="0" smtClean="0"/>
              <a:t>On fait tester la version par WEBCLI</a:t>
            </a:r>
          </a:p>
          <a:p>
            <a:pPr lvl="1"/>
            <a:r>
              <a:rPr lang="fr-FR" sz="1000" dirty="0" smtClean="0"/>
              <a:t>On déploie le site en REC (test client) puis en </a:t>
            </a:r>
            <a:r>
              <a:rPr lang="fr-FR" sz="1000" dirty="0" err="1" smtClean="0"/>
              <a:t>prod</a:t>
            </a:r>
            <a:r>
              <a:rPr lang="fr-FR" sz="1000" dirty="0"/>
              <a:t> </a:t>
            </a:r>
            <a:r>
              <a:rPr lang="fr-FR" sz="1000" dirty="0" smtClean="0"/>
              <a:t>à l'aide de la chaine contrôle-M (voir ci-après)</a:t>
            </a:r>
          </a:p>
          <a:p>
            <a:pPr marL="457200" lvl="1" indent="0">
              <a:buNone/>
            </a:pPr>
            <a:endParaRPr lang="fr-FR" sz="1000" dirty="0"/>
          </a:p>
          <a:p>
            <a:pPr marL="457200" lvl="1" indent="0">
              <a:buNone/>
            </a:pPr>
            <a:r>
              <a:rPr lang="fr-FR" sz="1000" dirty="0" smtClean="0"/>
              <a:t>Si l'on doit utiliser une ferme existante et ajouter un site, on utilise simplement le projet SVN existant pour cette ferme. Il faut </a:t>
            </a:r>
            <a:r>
              <a:rPr lang="fr-FR" sz="1000" dirty="0" err="1" smtClean="0"/>
              <a:t>biensur</a:t>
            </a:r>
            <a:r>
              <a:rPr lang="fr-FR" sz="1000" dirty="0" smtClean="0"/>
              <a:t> appliquer les mises à jour de la dernière version du master.</a:t>
            </a:r>
          </a:p>
        </p:txBody>
      </p:sp>
    </p:spTree>
    <p:extLst>
      <p:ext uri="{BB962C8B-B14F-4D97-AF65-F5344CB8AC3E}">
        <p14:creationId xmlns:p14="http://schemas.microsoft.com/office/powerpoint/2010/main" val="2362805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1143000"/>
          </a:xfrm>
        </p:spPr>
        <p:txBody>
          <a:bodyPr/>
          <a:lstStyle/>
          <a:p>
            <a:r>
              <a:rPr lang="fr-FR" dirty="0"/>
              <a:t>Environnement : </a:t>
            </a:r>
            <a:r>
              <a:rPr lang="fr-CH" dirty="0" smtClean="0"/>
              <a:t>SVN 2/2</a:t>
            </a:r>
            <a:endParaRPr lang="fr-CH" dirty="0"/>
          </a:p>
        </p:txBody>
      </p:sp>
      <p:sp>
        <p:nvSpPr>
          <p:cNvPr id="3" name="Espace réservé du contenu 2"/>
          <p:cNvSpPr>
            <a:spLocks noGrp="1"/>
          </p:cNvSpPr>
          <p:nvPr>
            <p:ph idx="1"/>
          </p:nvPr>
        </p:nvSpPr>
        <p:spPr/>
        <p:txBody>
          <a:bodyPr/>
          <a:lstStyle/>
          <a:p>
            <a:r>
              <a:rPr lang="fr-CH" dirty="0" smtClean="0"/>
              <a:t>Chaque ferme a ensuite son propre </a:t>
            </a:r>
            <a:r>
              <a:rPr lang="fr-CH" dirty="0" err="1" smtClean="0"/>
              <a:t>repository</a:t>
            </a:r>
            <a:r>
              <a:rPr lang="fr-CH" dirty="0" smtClean="0"/>
              <a:t> SVN</a:t>
            </a:r>
          </a:p>
          <a:p>
            <a:pPr lvl="1"/>
            <a:r>
              <a:rPr lang="fr-CH" dirty="0" smtClean="0"/>
              <a:t>Ferme Indus 9515 = responsabilité SCD</a:t>
            </a:r>
          </a:p>
          <a:p>
            <a:pPr lvl="1"/>
            <a:r>
              <a:rPr lang="fr-CH" dirty="0" smtClean="0"/>
              <a:t>Autres fermes (sites spécifiques) = responsabilité DEV, exemples : </a:t>
            </a:r>
          </a:p>
          <a:p>
            <a:pPr lvl="2"/>
            <a:r>
              <a:rPr lang="fr-CH" dirty="0">
                <a:hlinkClick r:id="rId2"/>
              </a:rPr>
              <a:t>http://</a:t>
            </a:r>
            <a:r>
              <a:rPr lang="fr-CH" dirty="0" smtClean="0">
                <a:hlinkClick r:id="rId2"/>
              </a:rPr>
              <a:t>scm.etat-ge.ch:21080/php.drupal/interdf</a:t>
            </a:r>
            <a:endParaRPr lang="fr-CH" dirty="0" smtClean="0"/>
          </a:p>
          <a:p>
            <a:pPr lvl="2"/>
            <a:r>
              <a:rPr lang="fr-CH" dirty="0">
                <a:hlinkClick r:id="rId3"/>
              </a:rPr>
              <a:t>http://</a:t>
            </a:r>
            <a:r>
              <a:rPr lang="fr-CH" dirty="0" smtClean="0">
                <a:hlinkClick r:id="rId3"/>
              </a:rPr>
              <a:t>scm.etat-ge.ch:21080/php.drupal/intranetdse</a:t>
            </a:r>
            <a:endParaRPr lang="fr-CH" dirty="0" smtClean="0"/>
          </a:p>
          <a:p>
            <a:pPr lvl="2"/>
            <a:r>
              <a:rPr lang="fr-CH" dirty="0">
                <a:hlinkClick r:id="rId4"/>
              </a:rPr>
              <a:t>http://</a:t>
            </a:r>
            <a:r>
              <a:rPr lang="fr-CH" dirty="0" smtClean="0">
                <a:hlinkClick r:id="rId4"/>
              </a:rPr>
              <a:t>scm.etat-ge.ch:21080/php.drupal/5268_afcimpots</a:t>
            </a:r>
            <a:endParaRPr lang="fr-CH" dirty="0" smtClean="0"/>
          </a:p>
          <a:p>
            <a:pPr lvl="2"/>
            <a:r>
              <a:rPr lang="fr-CH" dirty="0" smtClean="0"/>
              <a:t>…</a:t>
            </a:r>
            <a:endParaRPr lang="fr-CH" dirty="0"/>
          </a:p>
          <a:p>
            <a:endParaRPr lang="fr-CH" dirty="0" smtClean="0"/>
          </a:p>
          <a:p>
            <a:endParaRPr lang="fr-CH" dirty="0"/>
          </a:p>
        </p:txBody>
      </p:sp>
    </p:spTree>
    <p:extLst>
      <p:ext uri="{BB962C8B-B14F-4D97-AF65-F5344CB8AC3E}">
        <p14:creationId xmlns:p14="http://schemas.microsoft.com/office/powerpoint/2010/main" val="2772203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ZoneTexte 68"/>
          <p:cNvSpPr txBox="1"/>
          <p:nvPr/>
        </p:nvSpPr>
        <p:spPr>
          <a:xfrm>
            <a:off x="290847" y="1237959"/>
            <a:ext cx="8568575" cy="3416320"/>
          </a:xfrm>
          <a:prstGeom prst="rect">
            <a:avLst/>
          </a:prstGeom>
          <a:noFill/>
        </p:spPr>
        <p:txBody>
          <a:bodyPr wrap="square" rtlCol="0">
            <a:spAutoFit/>
          </a:bodyPr>
          <a:lstStyle/>
          <a:p>
            <a:r>
              <a:rPr lang="fr-FR" b="1" dirty="0" smtClean="0"/>
              <a:t>Processus automatisé (</a:t>
            </a:r>
            <a:r>
              <a:rPr lang="fr-FR" b="1" dirty="0" err="1" smtClean="0"/>
              <a:t>crontab</a:t>
            </a:r>
            <a:r>
              <a:rPr lang="fr-FR" b="1" dirty="0" smtClean="0"/>
              <a:t>) sous la responsabilité de INT :</a:t>
            </a:r>
          </a:p>
          <a:p>
            <a:endParaRPr lang="fr-FR" b="1" dirty="0" smtClean="0"/>
          </a:p>
          <a:p>
            <a:endParaRPr lang="fr-CH" b="1" dirty="0" smtClean="0"/>
          </a:p>
          <a:p>
            <a:pPr marL="285750" indent="-285750">
              <a:buFontTx/>
              <a:buChar char="-"/>
            </a:pPr>
            <a:r>
              <a:rPr lang="fr-CH" b="1" dirty="0" err="1" smtClean="0"/>
              <a:t>Cron</a:t>
            </a:r>
            <a:r>
              <a:rPr lang="fr-CH" b="1" dirty="0" smtClean="0"/>
              <a:t> :</a:t>
            </a:r>
            <a:r>
              <a:rPr lang="fr-CH" dirty="0" smtClean="0"/>
              <a:t> Tourne toutes les 5 minutes en REC et PROD</a:t>
            </a:r>
            <a:r>
              <a:rPr lang="fr-CH" dirty="0"/>
              <a:t> </a:t>
            </a:r>
            <a:r>
              <a:rPr lang="fr-CH" dirty="0" smtClean="0"/>
              <a:t>et exécute les taches de </a:t>
            </a:r>
            <a:r>
              <a:rPr lang="fr-CH" dirty="0" err="1" smtClean="0"/>
              <a:t>ultimate</a:t>
            </a:r>
            <a:r>
              <a:rPr lang="fr-CH" dirty="0" smtClean="0"/>
              <a:t> </a:t>
            </a:r>
            <a:r>
              <a:rPr lang="fr-CH" dirty="0" err="1" smtClean="0"/>
              <a:t>cron</a:t>
            </a:r>
            <a:r>
              <a:rPr lang="fr-CH" dirty="0"/>
              <a:t> </a:t>
            </a:r>
            <a:r>
              <a:rPr lang="fr-CH" dirty="0" smtClean="0"/>
              <a:t>de drupal. </a:t>
            </a:r>
            <a:endParaRPr lang="fr-CH" dirty="0" smtClean="0">
              <a:solidFill>
                <a:srgbClr val="FF0000"/>
              </a:solidFill>
            </a:endParaRPr>
          </a:p>
          <a:p>
            <a:endParaRPr lang="fr-FR" dirty="0" smtClean="0"/>
          </a:p>
          <a:p>
            <a:endParaRPr lang="fr-FR" dirty="0" smtClean="0"/>
          </a:p>
          <a:p>
            <a:endParaRPr lang="fr-CH" dirty="0" smtClean="0"/>
          </a:p>
          <a:p>
            <a:pPr marL="285750" indent="-285750">
              <a:buFontTx/>
              <a:buChar char="-"/>
            </a:pPr>
            <a:r>
              <a:rPr lang="fr-CH" b="1" dirty="0" smtClean="0"/>
              <a:t>DEPLOY-ALL :</a:t>
            </a:r>
            <a:r>
              <a:rPr lang="fr-CH" dirty="0" smtClean="0"/>
              <a:t> Chaine de déploiement par ferme + vidage du cache APC. (voir </a:t>
            </a:r>
            <a:r>
              <a:rPr lang="fr-CH" dirty="0" err="1" smtClean="0"/>
              <a:t>ctitransfertb</a:t>
            </a:r>
            <a:r>
              <a:rPr lang="fr-CH" dirty="0" smtClean="0"/>
              <a:t> ci-dessus</a:t>
            </a:r>
            <a:r>
              <a:rPr lang="fr-CH" dirty="0"/>
              <a:t>) : </a:t>
            </a:r>
            <a:r>
              <a:rPr lang="fr-CH" dirty="0">
                <a:hlinkClick r:id="rId2"/>
              </a:rPr>
              <a:t>https://</a:t>
            </a:r>
            <a:r>
              <a:rPr lang="fr-CH" dirty="0" smtClean="0">
                <a:hlinkClick r:id="rId2"/>
              </a:rPr>
              <a:t>prod.etat-ge.ch/ctitransfertb/traitement</a:t>
            </a:r>
            <a:endParaRPr lang="fr-CH" dirty="0" smtClean="0"/>
          </a:p>
          <a:p>
            <a:pPr marL="285750" indent="-285750">
              <a:buFontTx/>
              <a:buChar char="-"/>
            </a:pPr>
            <a:endParaRPr lang="fr-CH" dirty="0" smtClean="0">
              <a:solidFill>
                <a:srgbClr val="FF0000"/>
              </a:solidFill>
            </a:endParaRPr>
          </a:p>
          <a:p>
            <a:endParaRPr lang="fr-CH" b="1" dirty="0"/>
          </a:p>
        </p:txBody>
      </p:sp>
      <p:sp>
        <p:nvSpPr>
          <p:cNvPr id="6" name="Titre 1"/>
          <p:cNvSpPr>
            <a:spLocks noGrp="1"/>
          </p:cNvSpPr>
          <p:nvPr>
            <p:ph type="title"/>
          </p:nvPr>
        </p:nvSpPr>
        <p:spPr>
          <a:xfrm>
            <a:off x="0" y="0"/>
            <a:ext cx="8229600" cy="864579"/>
          </a:xfrm>
        </p:spPr>
        <p:txBody>
          <a:bodyPr/>
          <a:lstStyle/>
          <a:p>
            <a:r>
              <a:rPr lang="fr-FR" dirty="0" smtClean="0"/>
              <a:t> </a:t>
            </a:r>
            <a:r>
              <a:rPr lang="fr-FR" dirty="0"/>
              <a:t>Environnement : Les </a:t>
            </a:r>
            <a:r>
              <a:rPr lang="fr-FR" dirty="0" smtClean="0"/>
              <a:t>chaines contrôle-M</a:t>
            </a:r>
            <a:endParaRPr lang="fr-CH" dirty="0"/>
          </a:p>
        </p:txBody>
      </p:sp>
    </p:spTree>
    <p:extLst>
      <p:ext uri="{BB962C8B-B14F-4D97-AF65-F5344CB8AC3E}">
        <p14:creationId xmlns:p14="http://schemas.microsoft.com/office/powerpoint/2010/main" val="171863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0" y="0"/>
            <a:ext cx="9144000" cy="785091"/>
          </a:xfrm>
        </p:spPr>
        <p:txBody>
          <a:bodyPr/>
          <a:lstStyle/>
          <a:p>
            <a:r>
              <a:rPr lang="fr-FR" dirty="0"/>
              <a:t>Environnement : Déploiement </a:t>
            </a:r>
            <a:r>
              <a:rPr lang="fr-FR" dirty="0" smtClean="0"/>
              <a:t>d'un site </a:t>
            </a:r>
            <a:br>
              <a:rPr lang="fr-FR" dirty="0" smtClean="0"/>
            </a:br>
            <a:r>
              <a:rPr lang="fr-FR" sz="2400" dirty="0" smtClean="0"/>
              <a:t>hors SCD</a:t>
            </a:r>
            <a:endParaRPr lang="fr-CH" sz="2400" dirty="0"/>
          </a:p>
        </p:txBody>
      </p:sp>
      <p:sp>
        <p:nvSpPr>
          <p:cNvPr id="5" name="ZoneTexte 4"/>
          <p:cNvSpPr txBox="1"/>
          <p:nvPr/>
        </p:nvSpPr>
        <p:spPr>
          <a:xfrm>
            <a:off x="1" y="4961428"/>
            <a:ext cx="2152072" cy="461665"/>
          </a:xfrm>
          <a:prstGeom prst="rect">
            <a:avLst/>
          </a:prstGeom>
          <a:noFill/>
          <a:ln>
            <a:solidFill>
              <a:schemeClr val="accent5">
                <a:lumMod val="25000"/>
              </a:schemeClr>
            </a:solidFill>
          </a:ln>
        </p:spPr>
        <p:txBody>
          <a:bodyPr wrap="square" rtlCol="0">
            <a:spAutoFit/>
          </a:bodyPr>
          <a:lstStyle/>
          <a:p>
            <a:r>
              <a:rPr lang="fr-FR" sz="1200" dirty="0"/>
              <a:t>Branche </a:t>
            </a:r>
            <a:r>
              <a:rPr lang="fr-FR" sz="1200" dirty="0" smtClean="0"/>
              <a:t>SCD : </a:t>
            </a:r>
            <a:endParaRPr lang="fr-FR" sz="1200" dirty="0"/>
          </a:p>
          <a:p>
            <a:r>
              <a:rPr lang="fr-FR" sz="1200" dirty="0"/>
              <a:t>master-v2-PROD</a:t>
            </a:r>
            <a:endParaRPr lang="fr-CH" sz="1200" dirty="0"/>
          </a:p>
        </p:txBody>
      </p:sp>
      <p:cxnSp>
        <p:nvCxnSpPr>
          <p:cNvPr id="7" name="Connecteur droit avec flèche 6"/>
          <p:cNvCxnSpPr>
            <a:stCxn id="5" idx="0"/>
          </p:cNvCxnSpPr>
          <p:nvPr/>
        </p:nvCxnSpPr>
        <p:spPr>
          <a:xfrm flipV="1">
            <a:off x="1076037" y="1092074"/>
            <a:ext cx="0" cy="3869354"/>
          </a:xfrm>
          <a:prstGeom prst="straightConnector1">
            <a:avLst/>
          </a:prstGeom>
          <a:ln>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2738083" y="4089125"/>
            <a:ext cx="2189024" cy="461665"/>
          </a:xfrm>
          <a:prstGeom prst="rect">
            <a:avLst/>
          </a:prstGeom>
          <a:noFill/>
          <a:ln>
            <a:solidFill>
              <a:schemeClr val="accent5">
                <a:lumMod val="25000"/>
              </a:schemeClr>
            </a:solidFill>
          </a:ln>
        </p:spPr>
        <p:txBody>
          <a:bodyPr wrap="square" rtlCol="0">
            <a:spAutoFit/>
          </a:bodyPr>
          <a:lstStyle/>
          <a:p>
            <a:r>
              <a:rPr lang="fr-FR" sz="1200" dirty="0" err="1" smtClean="0"/>
              <a:t>trunk</a:t>
            </a:r>
            <a:r>
              <a:rPr lang="fr-FR" sz="1200" dirty="0" smtClean="0"/>
              <a:t> </a:t>
            </a:r>
            <a:r>
              <a:rPr lang="fr-FR" sz="1200" dirty="0" err="1" smtClean="0"/>
              <a:t>php.drupal</a:t>
            </a:r>
            <a:r>
              <a:rPr lang="fr-FR" sz="1200" dirty="0" smtClean="0"/>
              <a:t> : </a:t>
            </a:r>
          </a:p>
          <a:p>
            <a:r>
              <a:rPr lang="fr-FR" sz="1200" dirty="0" err="1" smtClean="0"/>
              <a:t>php.drupal</a:t>
            </a:r>
            <a:r>
              <a:rPr lang="fr-FR" sz="1200" dirty="0" smtClean="0"/>
              <a:t>/</a:t>
            </a:r>
            <a:r>
              <a:rPr lang="fr-FR" sz="1200" dirty="0" err="1" smtClean="0"/>
              <a:t>mon_projet</a:t>
            </a:r>
            <a:r>
              <a:rPr lang="fr-FR" sz="1200" dirty="0" smtClean="0"/>
              <a:t>/</a:t>
            </a:r>
            <a:r>
              <a:rPr lang="fr-FR" sz="1200" dirty="0" err="1" smtClean="0"/>
              <a:t>trunk</a:t>
            </a:r>
            <a:endParaRPr lang="fr-CH" sz="1200" dirty="0"/>
          </a:p>
        </p:txBody>
      </p:sp>
      <p:cxnSp>
        <p:nvCxnSpPr>
          <p:cNvPr id="12" name="Connecteur droit avec flèche 11"/>
          <p:cNvCxnSpPr>
            <a:stCxn id="26" idx="0"/>
          </p:cNvCxnSpPr>
          <p:nvPr/>
        </p:nvCxnSpPr>
        <p:spPr>
          <a:xfrm flipV="1">
            <a:off x="2608446" y="1010657"/>
            <a:ext cx="0" cy="4147196"/>
          </a:xfrm>
          <a:prstGeom prst="straightConnector1">
            <a:avLst/>
          </a:prstGeom>
          <a:ln>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1076037" y="4504624"/>
            <a:ext cx="1532409" cy="0"/>
          </a:xfrm>
          <a:prstGeom prst="straightConnector1">
            <a:avLst/>
          </a:prstGeom>
          <a:ln>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3051207" y="2426259"/>
            <a:ext cx="2079057" cy="646331"/>
          </a:xfrm>
          <a:prstGeom prst="rect">
            <a:avLst/>
          </a:prstGeom>
          <a:noFill/>
          <a:ln>
            <a:solidFill>
              <a:schemeClr val="accent5">
                <a:lumMod val="25000"/>
              </a:schemeClr>
            </a:solidFill>
          </a:ln>
        </p:spPr>
        <p:txBody>
          <a:bodyPr wrap="square" rtlCol="0">
            <a:spAutoFit/>
          </a:bodyPr>
          <a:lstStyle/>
          <a:p>
            <a:r>
              <a:rPr lang="fr-FR" sz="1200" dirty="0" smtClean="0"/>
              <a:t>Tag version </a:t>
            </a:r>
            <a:r>
              <a:rPr lang="fr-FR" sz="1200" dirty="0" err="1" smtClean="0"/>
              <a:t>php.drupal</a:t>
            </a:r>
            <a:r>
              <a:rPr lang="fr-FR" sz="1200" dirty="0" smtClean="0"/>
              <a:t> : </a:t>
            </a:r>
          </a:p>
          <a:p>
            <a:r>
              <a:rPr lang="fr-FR" sz="1200" dirty="0" err="1" smtClean="0"/>
              <a:t>php.drupal</a:t>
            </a:r>
            <a:r>
              <a:rPr lang="fr-FR" sz="1200" dirty="0" smtClean="0"/>
              <a:t>/</a:t>
            </a:r>
            <a:r>
              <a:rPr lang="fr-FR" sz="1200" dirty="0" err="1" smtClean="0"/>
              <a:t>mon_projet</a:t>
            </a:r>
            <a:r>
              <a:rPr lang="fr-FR" sz="1200" dirty="0" smtClean="0"/>
              <a:t>/tags/</a:t>
            </a:r>
          </a:p>
          <a:p>
            <a:r>
              <a:rPr lang="fr-FR" sz="1200" dirty="0" err="1" smtClean="0"/>
              <a:t>x.x.x-htdocs</a:t>
            </a:r>
            <a:endParaRPr lang="fr-CH" sz="1200" dirty="0"/>
          </a:p>
        </p:txBody>
      </p:sp>
      <p:cxnSp>
        <p:nvCxnSpPr>
          <p:cNvPr id="21" name="Connecteur droit avec flèche 20"/>
          <p:cNvCxnSpPr/>
          <p:nvPr/>
        </p:nvCxnSpPr>
        <p:spPr>
          <a:xfrm flipV="1">
            <a:off x="2608446" y="2059808"/>
            <a:ext cx="1482290" cy="269508"/>
          </a:xfrm>
          <a:prstGeom prst="straightConnector1">
            <a:avLst/>
          </a:prstGeom>
          <a:ln>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V="1">
            <a:off x="4090736" y="1491917"/>
            <a:ext cx="0" cy="567891"/>
          </a:xfrm>
          <a:prstGeom prst="straightConnector1">
            <a:avLst/>
          </a:prstGeom>
          <a:ln>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1076037" y="4504624"/>
            <a:ext cx="1532409" cy="461665"/>
          </a:xfrm>
          <a:prstGeom prst="rect">
            <a:avLst/>
          </a:prstGeom>
          <a:noFill/>
        </p:spPr>
        <p:txBody>
          <a:bodyPr wrap="square" rtlCol="0">
            <a:spAutoFit/>
          </a:bodyPr>
          <a:lstStyle/>
          <a:p>
            <a:pPr algn="r"/>
            <a:r>
              <a:rPr lang="fr-FR" sz="1200" dirty="0" smtClean="0">
                <a:solidFill>
                  <a:srgbClr val="0070C0"/>
                </a:solidFill>
              </a:rPr>
              <a:t>(</a:t>
            </a:r>
            <a:r>
              <a:rPr lang="fr-FR" sz="1200" dirty="0" err="1" smtClean="0">
                <a:solidFill>
                  <a:srgbClr val="0070C0"/>
                </a:solidFill>
              </a:rPr>
              <a:t>target</a:t>
            </a:r>
            <a:r>
              <a:rPr lang="fr-FR" sz="1200" dirty="0" smtClean="0">
                <a:solidFill>
                  <a:srgbClr val="0070C0"/>
                </a:solidFill>
              </a:rPr>
              <a:t> 2.1) Release.xml</a:t>
            </a:r>
            <a:endParaRPr lang="fr-CH" sz="1200" dirty="0">
              <a:solidFill>
                <a:srgbClr val="0070C0"/>
              </a:solidFill>
            </a:endParaRPr>
          </a:p>
        </p:txBody>
      </p:sp>
      <p:sp>
        <p:nvSpPr>
          <p:cNvPr id="43" name="ZoneTexte 42"/>
          <p:cNvSpPr txBox="1"/>
          <p:nvPr/>
        </p:nvSpPr>
        <p:spPr>
          <a:xfrm>
            <a:off x="1356361" y="2153006"/>
            <a:ext cx="1213584" cy="461665"/>
          </a:xfrm>
          <a:prstGeom prst="rect">
            <a:avLst/>
          </a:prstGeom>
          <a:noFill/>
        </p:spPr>
        <p:txBody>
          <a:bodyPr wrap="square" rtlCol="0">
            <a:spAutoFit/>
          </a:bodyPr>
          <a:lstStyle/>
          <a:p>
            <a:pPr algn="r"/>
            <a:r>
              <a:rPr lang="fr-FR" sz="1200" dirty="0" smtClean="0">
                <a:solidFill>
                  <a:srgbClr val="0070C0"/>
                </a:solidFill>
              </a:rPr>
              <a:t>(</a:t>
            </a:r>
            <a:r>
              <a:rPr lang="fr-FR" sz="1200" dirty="0" err="1" smtClean="0">
                <a:solidFill>
                  <a:srgbClr val="0070C0"/>
                </a:solidFill>
              </a:rPr>
              <a:t>target</a:t>
            </a:r>
            <a:r>
              <a:rPr lang="fr-FR" sz="1200" dirty="0" smtClean="0">
                <a:solidFill>
                  <a:srgbClr val="0070C0"/>
                </a:solidFill>
              </a:rPr>
              <a:t> 6 et 7) Release.xml</a:t>
            </a:r>
            <a:endParaRPr lang="fr-CH" sz="1200" dirty="0">
              <a:solidFill>
                <a:srgbClr val="0070C0"/>
              </a:solidFill>
            </a:endParaRPr>
          </a:p>
        </p:txBody>
      </p:sp>
      <p:sp>
        <p:nvSpPr>
          <p:cNvPr id="46" name="ZoneTexte 45"/>
          <p:cNvSpPr txBox="1"/>
          <p:nvPr/>
        </p:nvSpPr>
        <p:spPr>
          <a:xfrm>
            <a:off x="5299309" y="5145248"/>
            <a:ext cx="528186" cy="276999"/>
          </a:xfrm>
          <a:prstGeom prst="rect">
            <a:avLst/>
          </a:prstGeom>
          <a:noFill/>
          <a:ln>
            <a:solidFill>
              <a:schemeClr val="accent5">
                <a:lumMod val="25000"/>
              </a:schemeClr>
            </a:solidFill>
          </a:ln>
        </p:spPr>
        <p:txBody>
          <a:bodyPr wrap="square" rtlCol="0">
            <a:spAutoFit/>
          </a:bodyPr>
          <a:lstStyle/>
          <a:p>
            <a:pPr algn="ctr"/>
            <a:r>
              <a:rPr lang="fr-FR" sz="1200" dirty="0" smtClean="0"/>
              <a:t>REC</a:t>
            </a:r>
          </a:p>
        </p:txBody>
      </p:sp>
      <p:cxnSp>
        <p:nvCxnSpPr>
          <p:cNvPr id="47" name="Connecteur droit avec flèche 46"/>
          <p:cNvCxnSpPr>
            <a:stCxn id="46" idx="0"/>
          </p:cNvCxnSpPr>
          <p:nvPr/>
        </p:nvCxnSpPr>
        <p:spPr>
          <a:xfrm flipV="1">
            <a:off x="5563402" y="998896"/>
            <a:ext cx="0" cy="4146352"/>
          </a:xfrm>
          <a:prstGeom prst="straightConnector1">
            <a:avLst/>
          </a:prstGeom>
          <a:ln>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Connecteur droit avec flèche 49"/>
          <p:cNvCxnSpPr/>
          <p:nvPr/>
        </p:nvCxnSpPr>
        <p:spPr>
          <a:xfrm>
            <a:off x="4090736" y="1867303"/>
            <a:ext cx="1472666" cy="0"/>
          </a:xfrm>
          <a:prstGeom prst="straightConnector1">
            <a:avLst/>
          </a:prstGeom>
          <a:ln>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ZoneTexte 57"/>
          <p:cNvSpPr txBox="1"/>
          <p:nvPr/>
        </p:nvSpPr>
        <p:spPr>
          <a:xfrm>
            <a:off x="4296475" y="1590304"/>
            <a:ext cx="1061187" cy="276999"/>
          </a:xfrm>
          <a:prstGeom prst="rect">
            <a:avLst/>
          </a:prstGeom>
          <a:noFill/>
        </p:spPr>
        <p:txBody>
          <a:bodyPr wrap="square" rtlCol="0">
            <a:spAutoFit/>
          </a:bodyPr>
          <a:lstStyle/>
          <a:p>
            <a:pPr algn="r"/>
            <a:r>
              <a:rPr lang="fr-FR" sz="1200" dirty="0" err="1" smtClean="0">
                <a:solidFill>
                  <a:srgbClr val="0070C0"/>
                </a:solidFill>
              </a:rPr>
              <a:t>ctitransfertb</a:t>
            </a:r>
            <a:endParaRPr lang="fr-CH" sz="1200" dirty="0">
              <a:solidFill>
                <a:srgbClr val="0070C0"/>
              </a:solidFill>
            </a:endParaRPr>
          </a:p>
        </p:txBody>
      </p:sp>
      <p:sp>
        <p:nvSpPr>
          <p:cNvPr id="59" name="ZoneTexte 58"/>
          <p:cNvSpPr txBox="1"/>
          <p:nvPr/>
        </p:nvSpPr>
        <p:spPr>
          <a:xfrm>
            <a:off x="7378365" y="5157007"/>
            <a:ext cx="649103" cy="276999"/>
          </a:xfrm>
          <a:prstGeom prst="rect">
            <a:avLst/>
          </a:prstGeom>
          <a:noFill/>
          <a:ln>
            <a:solidFill>
              <a:schemeClr val="accent5">
                <a:lumMod val="25000"/>
              </a:schemeClr>
            </a:solidFill>
          </a:ln>
        </p:spPr>
        <p:txBody>
          <a:bodyPr wrap="square" rtlCol="0">
            <a:spAutoFit/>
          </a:bodyPr>
          <a:lstStyle/>
          <a:p>
            <a:pPr algn="ctr"/>
            <a:r>
              <a:rPr lang="fr-FR" sz="1200" dirty="0" smtClean="0"/>
              <a:t>PROD</a:t>
            </a:r>
          </a:p>
        </p:txBody>
      </p:sp>
      <p:cxnSp>
        <p:nvCxnSpPr>
          <p:cNvPr id="60" name="Connecteur droit avec flèche 59"/>
          <p:cNvCxnSpPr/>
          <p:nvPr/>
        </p:nvCxnSpPr>
        <p:spPr>
          <a:xfrm flipV="1">
            <a:off x="7702916" y="1010655"/>
            <a:ext cx="0" cy="4146352"/>
          </a:xfrm>
          <a:prstGeom prst="straightConnector1">
            <a:avLst/>
          </a:prstGeom>
          <a:ln>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1" name="Connecteur droit avec flèche 60"/>
          <p:cNvCxnSpPr/>
          <p:nvPr/>
        </p:nvCxnSpPr>
        <p:spPr>
          <a:xfrm>
            <a:off x="5563402" y="1590304"/>
            <a:ext cx="2139514" cy="0"/>
          </a:xfrm>
          <a:prstGeom prst="straightConnector1">
            <a:avLst/>
          </a:prstGeom>
          <a:ln>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ZoneTexte 62"/>
          <p:cNvSpPr txBox="1"/>
          <p:nvPr/>
        </p:nvSpPr>
        <p:spPr>
          <a:xfrm>
            <a:off x="6173401" y="1325066"/>
            <a:ext cx="1061187" cy="276999"/>
          </a:xfrm>
          <a:prstGeom prst="rect">
            <a:avLst/>
          </a:prstGeom>
          <a:noFill/>
        </p:spPr>
        <p:txBody>
          <a:bodyPr wrap="square" rtlCol="0">
            <a:spAutoFit/>
          </a:bodyPr>
          <a:lstStyle/>
          <a:p>
            <a:pPr algn="r"/>
            <a:r>
              <a:rPr lang="fr-FR" sz="1200" dirty="0" err="1" smtClean="0">
                <a:solidFill>
                  <a:srgbClr val="0070C0"/>
                </a:solidFill>
              </a:rPr>
              <a:t>ctitransfertb</a:t>
            </a:r>
            <a:endParaRPr lang="fr-CH" sz="1200" dirty="0">
              <a:solidFill>
                <a:srgbClr val="0070C0"/>
              </a:solidFill>
            </a:endParaRPr>
          </a:p>
        </p:txBody>
      </p:sp>
      <p:sp>
        <p:nvSpPr>
          <p:cNvPr id="26" name="ZoneTexte 25"/>
          <p:cNvSpPr txBox="1"/>
          <p:nvPr/>
        </p:nvSpPr>
        <p:spPr>
          <a:xfrm>
            <a:off x="2344353" y="5157853"/>
            <a:ext cx="528186" cy="276999"/>
          </a:xfrm>
          <a:prstGeom prst="rect">
            <a:avLst/>
          </a:prstGeom>
          <a:noFill/>
          <a:ln>
            <a:solidFill>
              <a:schemeClr val="accent5">
                <a:lumMod val="25000"/>
              </a:schemeClr>
            </a:solidFill>
          </a:ln>
        </p:spPr>
        <p:txBody>
          <a:bodyPr wrap="square" rtlCol="0">
            <a:spAutoFit/>
          </a:bodyPr>
          <a:lstStyle/>
          <a:p>
            <a:pPr algn="ctr"/>
            <a:r>
              <a:rPr lang="fr-FR" sz="1200" dirty="0" smtClean="0"/>
              <a:t>DEV</a:t>
            </a:r>
          </a:p>
        </p:txBody>
      </p:sp>
    </p:spTree>
    <p:extLst>
      <p:ext uri="{BB962C8B-B14F-4D97-AF65-F5344CB8AC3E}">
        <p14:creationId xmlns:p14="http://schemas.microsoft.com/office/powerpoint/2010/main" val="1525941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708660"/>
          </a:xfrm>
        </p:spPr>
        <p:txBody>
          <a:bodyPr/>
          <a:lstStyle/>
          <a:p>
            <a:r>
              <a:rPr lang="fr-FR" dirty="0" smtClean="0"/>
              <a:t>Environnement : DEV</a:t>
            </a:r>
            <a:endParaRPr lang="fr-CH" dirty="0"/>
          </a:p>
        </p:txBody>
      </p:sp>
      <p:sp>
        <p:nvSpPr>
          <p:cNvPr id="3" name="Espace réservé du contenu 2"/>
          <p:cNvSpPr>
            <a:spLocks noGrp="1"/>
          </p:cNvSpPr>
          <p:nvPr>
            <p:ph idx="1"/>
          </p:nvPr>
        </p:nvSpPr>
        <p:spPr>
          <a:xfrm>
            <a:off x="129540" y="640080"/>
            <a:ext cx="9014460" cy="5097780"/>
          </a:xfrm>
        </p:spPr>
        <p:txBody>
          <a:bodyPr/>
          <a:lstStyle/>
          <a:p>
            <a:r>
              <a:rPr lang="fr-FR" sz="2000" b="1" dirty="0" smtClean="0"/>
              <a:t>Capri</a:t>
            </a:r>
            <a:r>
              <a:rPr lang="fr-FR" sz="2000" dirty="0" smtClean="0"/>
              <a:t> : </a:t>
            </a:r>
          </a:p>
          <a:p>
            <a:pPr lvl="1"/>
            <a:r>
              <a:rPr lang="fr-FR" sz="1600" dirty="0" smtClean="0"/>
              <a:t>Ancienne machine de </a:t>
            </a:r>
            <a:r>
              <a:rPr lang="fr-FR" sz="1600" dirty="0" err="1" smtClean="0"/>
              <a:t>dev</a:t>
            </a:r>
            <a:endParaRPr lang="fr-FR" sz="1600" dirty="0" smtClean="0"/>
          </a:p>
          <a:p>
            <a:pPr lvl="1"/>
            <a:r>
              <a:rPr lang="fr-FR" sz="1600" dirty="0" smtClean="0"/>
              <a:t>Fonctionne avec </a:t>
            </a:r>
            <a:r>
              <a:rPr lang="fr-FR" sz="1600" dirty="0" err="1" smtClean="0"/>
              <a:t>ginaauthenticator</a:t>
            </a:r>
            <a:r>
              <a:rPr lang="fr-FR" sz="1600" dirty="0" smtClean="0"/>
              <a:t>. La </a:t>
            </a:r>
            <a:r>
              <a:rPr lang="fr-FR" sz="1600" dirty="0" err="1" smtClean="0"/>
              <a:t>feature</a:t>
            </a:r>
            <a:r>
              <a:rPr lang="fr-FR" sz="1600" dirty="0" smtClean="0"/>
              <a:t> "</a:t>
            </a:r>
            <a:r>
              <a:rPr lang="fr-FR" sz="1600" dirty="0" err="1" smtClean="0"/>
              <a:t>edg_personnalisation_intranet</a:t>
            </a:r>
            <a:r>
              <a:rPr lang="fr-FR" sz="1600" dirty="0" smtClean="0"/>
              <a:t>" ne supportant pas le module d'authentification "</a:t>
            </a:r>
            <a:r>
              <a:rPr lang="fr-FR" sz="1600" dirty="0" err="1" smtClean="0"/>
              <a:t>ginaauthenticator</a:t>
            </a:r>
            <a:r>
              <a:rPr lang="fr-FR" sz="1600" dirty="0" smtClean="0"/>
              <a:t>", Il faut utiliser de préférence le mode "</a:t>
            </a:r>
            <a:r>
              <a:rPr lang="fr-FR" sz="1600" dirty="0" err="1" smtClean="0"/>
              <a:t>mock</a:t>
            </a:r>
            <a:r>
              <a:rPr lang="fr-FR" sz="1600" dirty="0" smtClean="0"/>
              <a:t>" du module "</a:t>
            </a:r>
            <a:r>
              <a:rPr lang="fr-FR" sz="1600" dirty="0" err="1" smtClean="0"/>
              <a:t>edg_mock</a:t>
            </a:r>
            <a:r>
              <a:rPr lang="fr-FR" sz="1600" dirty="0" smtClean="0"/>
              <a:t>" qui </a:t>
            </a:r>
            <a:r>
              <a:rPr lang="fr-FR" sz="1600" dirty="0" err="1" smtClean="0"/>
              <a:t>fourni</a:t>
            </a:r>
            <a:r>
              <a:rPr lang="fr-FR" sz="1600" dirty="0" smtClean="0"/>
              <a:t> une authentification par défaut et le module "</a:t>
            </a:r>
            <a:r>
              <a:rPr lang="fr-FR" sz="1600" dirty="0" err="1" smtClean="0"/>
              <a:t>edg_masquerade</a:t>
            </a:r>
            <a:r>
              <a:rPr lang="fr-FR" sz="1600" dirty="0" smtClean="0"/>
              <a:t>" qui permet de simuler différents utilisateurs</a:t>
            </a:r>
          </a:p>
          <a:p>
            <a:pPr lvl="1"/>
            <a:endParaRPr lang="fr-FR" sz="1600" dirty="0" smtClean="0"/>
          </a:p>
          <a:p>
            <a:r>
              <a:rPr lang="fr-FR" sz="2000" b="1" dirty="0" smtClean="0"/>
              <a:t>Nikopol</a:t>
            </a:r>
            <a:r>
              <a:rPr lang="fr-FR" sz="2000" dirty="0" smtClean="0"/>
              <a:t> :</a:t>
            </a:r>
          </a:p>
          <a:p>
            <a:pPr lvl="1"/>
            <a:r>
              <a:rPr lang="fr-FR" sz="1600" dirty="0" smtClean="0"/>
              <a:t>Fonctionne avec </a:t>
            </a:r>
            <a:r>
              <a:rPr lang="fr-FR" sz="1600" dirty="0" err="1" smtClean="0"/>
              <a:t>openAM</a:t>
            </a:r>
            <a:r>
              <a:rPr lang="fr-FR" sz="1600" dirty="0" smtClean="0"/>
              <a:t>. On peut utiliser le module "edg_gina4drupal" pour l'authentification mais il est conseillé d'utiliser le mode </a:t>
            </a:r>
            <a:r>
              <a:rPr lang="fr-FR" sz="1600" dirty="0" err="1" smtClean="0"/>
              <a:t>mock</a:t>
            </a:r>
            <a:r>
              <a:rPr lang="fr-FR" sz="1600" dirty="0" smtClean="0"/>
              <a:t> également.</a:t>
            </a:r>
          </a:p>
          <a:p>
            <a:pPr lvl="1"/>
            <a:r>
              <a:rPr lang="fr-FR" sz="1600" dirty="0" smtClean="0"/>
              <a:t>L'environnement site0005 est configuré en multi-site comme la </a:t>
            </a:r>
            <a:r>
              <a:rPr lang="fr-FR" sz="1600" dirty="0" err="1" smtClean="0"/>
              <a:t>prod</a:t>
            </a:r>
            <a:r>
              <a:rPr lang="fr-FR" sz="1600" dirty="0" smtClean="0"/>
              <a:t> (site000501, site000502, site000503). Il faut donc utiliser la </a:t>
            </a:r>
            <a:r>
              <a:rPr lang="fr-FR" sz="1600" dirty="0" err="1" smtClean="0"/>
              <a:t>target</a:t>
            </a:r>
            <a:r>
              <a:rPr lang="fr-FR" sz="1600" dirty="0" smtClean="0"/>
              <a:t> "appropriation" du release.xml (</a:t>
            </a:r>
            <a:r>
              <a:rPr lang="fr-FR" sz="1600" dirty="0" err="1" smtClean="0"/>
              <a:t>sudo</a:t>
            </a:r>
            <a:r>
              <a:rPr lang="fr-FR" sz="1600" dirty="0" smtClean="0"/>
              <a:t>) sur cette environnement (voir ci-après)</a:t>
            </a:r>
          </a:p>
          <a:p>
            <a:pPr lvl="1"/>
            <a:r>
              <a:rPr lang="fr-FR" sz="1600" dirty="0" smtClean="0"/>
              <a:t>Les autres environnement sont mono-site. L'appropriation est donc inutile.</a:t>
            </a:r>
          </a:p>
          <a:p>
            <a:pPr lvl="1"/>
            <a:endParaRPr lang="fr-FR" sz="1600" dirty="0" smtClean="0"/>
          </a:p>
          <a:p>
            <a:r>
              <a:rPr lang="fr-FR" sz="2000" dirty="0" smtClean="0"/>
              <a:t>Des "</a:t>
            </a:r>
            <a:r>
              <a:rPr lang="fr-FR" sz="2000" b="1" dirty="0" smtClean="0"/>
              <a:t>bacs à sable</a:t>
            </a:r>
            <a:r>
              <a:rPr lang="fr-FR" sz="2000" dirty="0" smtClean="0"/>
              <a:t>" sont disponible (voir la page bac à sable du wiki)</a:t>
            </a:r>
            <a:endParaRPr lang="fr-FR" sz="2000" dirty="0"/>
          </a:p>
          <a:p>
            <a:pPr lvl="1"/>
            <a:endParaRPr lang="fr-CH" dirty="0"/>
          </a:p>
        </p:txBody>
      </p:sp>
    </p:spTree>
    <p:extLst>
      <p:ext uri="{BB962C8B-B14F-4D97-AF65-F5344CB8AC3E}">
        <p14:creationId xmlns:p14="http://schemas.microsoft.com/office/powerpoint/2010/main" val="3556361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p:cNvGraphicFramePr>
            <a:graphicFrameLocks noGrp="1"/>
          </p:cNvGraphicFramePr>
          <p:nvPr>
            <p:ph idx="1"/>
            <p:extLst>
              <p:ext uri="{D42A27DB-BD31-4B8C-83A1-F6EECF244321}">
                <p14:modId xmlns:p14="http://schemas.microsoft.com/office/powerpoint/2010/main" val="921087931"/>
              </p:ext>
            </p:extLst>
          </p:nvPr>
        </p:nvGraphicFramePr>
        <p:xfrm>
          <a:off x="449633" y="1576698"/>
          <a:ext cx="8492236" cy="2966720"/>
        </p:xfrm>
        <a:graphic>
          <a:graphicData uri="http://schemas.openxmlformats.org/drawingml/2006/table">
            <a:tbl>
              <a:tblPr firstRow="1" bandRow="1">
                <a:tableStyleId>{5C22544A-7EE6-4342-B048-85BDC9FD1C3A}</a:tableStyleId>
              </a:tblPr>
              <a:tblGrid>
                <a:gridCol w="2830745"/>
                <a:gridCol w="3110797"/>
                <a:gridCol w="2550694"/>
              </a:tblGrid>
              <a:tr h="370840">
                <a:tc>
                  <a:txBody>
                    <a:bodyPr/>
                    <a:lstStyle/>
                    <a:p>
                      <a:r>
                        <a:rPr lang="fr-CH" dirty="0" smtClean="0"/>
                        <a:t>Serveur</a:t>
                      </a:r>
                      <a:endParaRPr lang="fr-CH" dirty="0"/>
                    </a:p>
                  </a:txBody>
                  <a:tcPr/>
                </a:tc>
                <a:tc>
                  <a:txBody>
                    <a:bodyPr/>
                    <a:lstStyle/>
                    <a:p>
                      <a:r>
                        <a:rPr lang="fr-CH" dirty="0" smtClean="0"/>
                        <a:t>Type</a:t>
                      </a:r>
                      <a:endParaRPr lang="fr-CH" dirty="0"/>
                    </a:p>
                  </a:txBody>
                  <a:tcPr/>
                </a:tc>
                <a:tc>
                  <a:txBody>
                    <a:bodyPr/>
                    <a:lstStyle/>
                    <a:p>
                      <a:endParaRPr lang="fr-CH" dirty="0"/>
                    </a:p>
                  </a:txBody>
                  <a:tcPr/>
                </a:tc>
              </a:tr>
              <a:tr h="370840">
                <a:tc>
                  <a:txBody>
                    <a:bodyPr/>
                    <a:lstStyle/>
                    <a:p>
                      <a:r>
                        <a:rPr lang="fr-CH" dirty="0" smtClean="0"/>
                        <a:t>Nikopol</a:t>
                      </a:r>
                      <a:endParaRPr lang="fr-CH" dirty="0"/>
                    </a:p>
                  </a:txBody>
                  <a:tcPr/>
                </a:tc>
                <a:tc>
                  <a:txBody>
                    <a:bodyPr/>
                    <a:lstStyle/>
                    <a:p>
                      <a:r>
                        <a:rPr lang="fr-CH" dirty="0" smtClean="0"/>
                        <a:t>Serveur de DEV</a:t>
                      </a:r>
                      <a:endParaRPr lang="fr-CH" dirty="0"/>
                    </a:p>
                  </a:txBody>
                  <a:tcPr/>
                </a:tc>
                <a:tc>
                  <a:txBody>
                    <a:bodyPr/>
                    <a:lstStyle/>
                    <a:p>
                      <a:r>
                        <a:rPr lang="fr-CH" dirty="0" smtClean="0"/>
                        <a:t>APACHE &amp; MYSQL</a:t>
                      </a:r>
                      <a:endParaRPr lang="fr-CH" dirty="0"/>
                    </a:p>
                  </a:txBody>
                  <a:tcPr/>
                </a:tc>
              </a:tr>
              <a:tr h="370840">
                <a:tc>
                  <a:txBody>
                    <a:bodyPr/>
                    <a:lstStyle/>
                    <a:p>
                      <a:r>
                        <a:rPr lang="fr-CH" dirty="0" smtClean="0"/>
                        <a:t>www-rec-1</a:t>
                      </a:r>
                      <a:endParaRPr lang="fr-CH" dirty="0"/>
                    </a:p>
                  </a:txBody>
                  <a:tcPr/>
                </a:tc>
                <a:tc>
                  <a:txBody>
                    <a:bodyPr/>
                    <a:lstStyle/>
                    <a:p>
                      <a:r>
                        <a:rPr lang="fr-CH" dirty="0" smtClean="0"/>
                        <a:t>Serveur de REC</a:t>
                      </a:r>
                      <a:endParaRPr lang="fr-CH" dirty="0"/>
                    </a:p>
                  </a:txBody>
                  <a:tcPr/>
                </a:tc>
                <a:tc>
                  <a:txBody>
                    <a:bodyPr/>
                    <a:lstStyle/>
                    <a:p>
                      <a:r>
                        <a:rPr lang="fr-CH" dirty="0" smtClean="0"/>
                        <a:t>APACHE </a:t>
                      </a:r>
                      <a:endParaRPr lang="fr-CH" dirty="0"/>
                    </a:p>
                  </a:txBody>
                  <a:tcPr/>
                </a:tc>
              </a:tr>
              <a:tr h="370840">
                <a:tc>
                  <a:txBody>
                    <a:bodyPr/>
                    <a:lstStyle/>
                    <a:p>
                      <a:r>
                        <a:rPr lang="fr-CH" dirty="0" smtClean="0"/>
                        <a:t>db-rec-1</a:t>
                      </a:r>
                      <a:endParaRPr lang="fr-CH"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dirty="0" smtClean="0"/>
                        <a:t>Serveur de REC</a:t>
                      </a:r>
                    </a:p>
                  </a:txBody>
                  <a:tcPr/>
                </a:tc>
                <a:tc>
                  <a:txBody>
                    <a:bodyPr/>
                    <a:lstStyle/>
                    <a:p>
                      <a:r>
                        <a:rPr lang="fr-CH" dirty="0" smtClean="0"/>
                        <a:t>MYSQL</a:t>
                      </a:r>
                      <a:endParaRPr lang="fr-CH" dirty="0"/>
                    </a:p>
                  </a:txBody>
                  <a:tcPr/>
                </a:tc>
              </a:tr>
              <a:tr h="370840">
                <a:tc>
                  <a:txBody>
                    <a:bodyPr/>
                    <a:lstStyle/>
                    <a:p>
                      <a:r>
                        <a:rPr lang="fr-CH" dirty="0" smtClean="0"/>
                        <a:t>www-prod-1</a:t>
                      </a:r>
                      <a:endParaRPr lang="fr-CH" dirty="0"/>
                    </a:p>
                  </a:txBody>
                  <a:tcPr/>
                </a:tc>
                <a:tc>
                  <a:txBody>
                    <a:bodyPr/>
                    <a:lstStyle/>
                    <a:p>
                      <a:r>
                        <a:rPr lang="fr-CH" dirty="0" smtClean="0"/>
                        <a:t>Serveur de PROD</a:t>
                      </a:r>
                      <a:endParaRPr lang="fr-CH" dirty="0"/>
                    </a:p>
                  </a:txBody>
                  <a:tcPr/>
                </a:tc>
                <a:tc>
                  <a:txBody>
                    <a:bodyPr/>
                    <a:lstStyle/>
                    <a:p>
                      <a:r>
                        <a:rPr lang="fr-CH" dirty="0" smtClean="0"/>
                        <a:t>APACHE</a:t>
                      </a:r>
                      <a:endParaRPr lang="fr-CH"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dirty="0" smtClean="0"/>
                        <a:t>www-prod-2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dirty="0" smtClean="0"/>
                        <a:t>Serveur de PROD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dirty="0" smtClean="0"/>
                        <a:t>APACHE</a:t>
                      </a:r>
                    </a:p>
                  </a:txBody>
                  <a:tcPr/>
                </a:tc>
              </a:tr>
              <a:tr h="370840">
                <a:tc>
                  <a:txBody>
                    <a:bodyPr/>
                    <a:lstStyle/>
                    <a:p>
                      <a:r>
                        <a:rPr lang="fr-CH" dirty="0" smtClean="0"/>
                        <a:t>db-prod-1</a:t>
                      </a:r>
                      <a:endParaRPr lang="fr-CH"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dirty="0" smtClean="0"/>
                        <a:t>Serveur de PROD</a:t>
                      </a:r>
                    </a:p>
                  </a:txBody>
                  <a:tcPr/>
                </a:tc>
                <a:tc>
                  <a:txBody>
                    <a:bodyPr/>
                    <a:lstStyle/>
                    <a:p>
                      <a:r>
                        <a:rPr lang="fr-CH" dirty="0" smtClean="0"/>
                        <a:t>MYSQL</a:t>
                      </a:r>
                      <a:endParaRPr lang="fr-CH"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dirty="0" smtClean="0"/>
                        <a:t>db-prod-2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dirty="0" smtClean="0"/>
                        <a:t>Serveur de PROD</a:t>
                      </a:r>
                    </a:p>
                  </a:txBody>
                  <a:tcPr/>
                </a:tc>
                <a:tc>
                  <a:txBody>
                    <a:bodyPr/>
                    <a:lstStyle/>
                    <a:p>
                      <a:r>
                        <a:rPr lang="fr-CH" dirty="0" smtClean="0"/>
                        <a:t>MYSQL</a:t>
                      </a:r>
                      <a:endParaRPr lang="fr-CH" dirty="0"/>
                    </a:p>
                  </a:txBody>
                  <a:tcPr/>
                </a:tc>
              </a:tr>
            </a:tbl>
          </a:graphicData>
        </a:graphic>
      </p:graphicFrame>
      <p:sp>
        <p:nvSpPr>
          <p:cNvPr id="7" name="Titre 1"/>
          <p:cNvSpPr>
            <a:spLocks noGrp="1"/>
          </p:cNvSpPr>
          <p:nvPr>
            <p:ph type="title"/>
          </p:nvPr>
        </p:nvSpPr>
        <p:spPr>
          <a:xfrm>
            <a:off x="0" y="0"/>
            <a:ext cx="9144000" cy="1010653"/>
          </a:xfrm>
        </p:spPr>
        <p:txBody>
          <a:bodyPr/>
          <a:lstStyle/>
          <a:p>
            <a:r>
              <a:rPr lang="fr-FR" sz="3100" dirty="0" smtClean="0"/>
              <a:t>Environnement : Les serveurs DEV/REC/PROD</a:t>
            </a:r>
            <a:endParaRPr lang="fr-CH" sz="3100" dirty="0"/>
          </a:p>
        </p:txBody>
      </p:sp>
    </p:spTree>
    <p:extLst>
      <p:ext uri="{BB962C8B-B14F-4D97-AF65-F5344CB8AC3E}">
        <p14:creationId xmlns:p14="http://schemas.microsoft.com/office/powerpoint/2010/main" val="2245481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618836"/>
          </a:xfrm>
        </p:spPr>
        <p:txBody>
          <a:bodyPr/>
          <a:lstStyle/>
          <a:p>
            <a:r>
              <a:rPr lang="fr-FR" dirty="0" smtClean="0"/>
              <a:t>Environnement : Arborescence 1/3</a:t>
            </a:r>
            <a:endParaRPr lang="fr-CH" dirty="0"/>
          </a:p>
        </p:txBody>
      </p:sp>
      <p:cxnSp>
        <p:nvCxnSpPr>
          <p:cNvPr id="5" name="Connecteur droit 4"/>
          <p:cNvCxnSpPr/>
          <p:nvPr/>
        </p:nvCxnSpPr>
        <p:spPr>
          <a:xfrm>
            <a:off x="849746" y="609600"/>
            <a:ext cx="0" cy="52185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a:endCxn id="10" idx="1"/>
          </p:cNvCxnSpPr>
          <p:nvPr/>
        </p:nvCxnSpPr>
        <p:spPr>
          <a:xfrm>
            <a:off x="849746" y="668710"/>
            <a:ext cx="1103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960120" y="530210"/>
            <a:ext cx="969977" cy="276999"/>
          </a:xfrm>
          <a:prstGeom prst="rect">
            <a:avLst/>
          </a:prstGeom>
          <a:noFill/>
        </p:spPr>
        <p:txBody>
          <a:bodyPr wrap="square" rtlCol="0">
            <a:spAutoFit/>
          </a:bodyPr>
          <a:lstStyle/>
          <a:p>
            <a:r>
              <a:rPr lang="fr-FR" sz="1200" dirty="0" err="1" smtClean="0"/>
              <a:t>Mon_projet</a:t>
            </a:r>
            <a:endParaRPr lang="fr-CH" sz="1200" dirty="0"/>
          </a:p>
        </p:txBody>
      </p:sp>
      <p:cxnSp>
        <p:nvCxnSpPr>
          <p:cNvPr id="13" name="Connecteur droit 12"/>
          <p:cNvCxnSpPr/>
          <p:nvPr/>
        </p:nvCxnSpPr>
        <p:spPr>
          <a:xfrm>
            <a:off x="1133638" y="1099033"/>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1133638" y="807209"/>
            <a:ext cx="0" cy="50209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1133638" y="960535"/>
            <a:ext cx="5363969" cy="276999"/>
          </a:xfrm>
          <a:prstGeom prst="rect">
            <a:avLst/>
          </a:prstGeom>
          <a:noFill/>
        </p:spPr>
        <p:txBody>
          <a:bodyPr wrap="none" rtlCol="0">
            <a:spAutoFit/>
          </a:bodyPr>
          <a:lstStyle/>
          <a:p>
            <a:r>
              <a:rPr lang="fr-FR" sz="1200" dirty="0" err="1" smtClean="0"/>
              <a:t>Personal_info.properties</a:t>
            </a:r>
            <a:r>
              <a:rPr lang="fr-FR" sz="1200" dirty="0" smtClean="0"/>
              <a:t> </a:t>
            </a:r>
            <a:r>
              <a:rPr lang="fr-FR" sz="1000" dirty="0" smtClean="0"/>
              <a:t>: stock les informations personnel nécessaires au release.xml</a:t>
            </a:r>
            <a:endParaRPr lang="fr-CH" sz="1000" dirty="0"/>
          </a:p>
        </p:txBody>
      </p:sp>
      <p:cxnSp>
        <p:nvCxnSpPr>
          <p:cNvPr id="17" name="Connecteur droit 16"/>
          <p:cNvCxnSpPr/>
          <p:nvPr/>
        </p:nvCxnSpPr>
        <p:spPr>
          <a:xfrm>
            <a:off x="1133637" y="1622780"/>
            <a:ext cx="785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1148953" y="1493471"/>
            <a:ext cx="1831655" cy="276999"/>
          </a:xfrm>
          <a:prstGeom prst="rect">
            <a:avLst/>
          </a:prstGeom>
          <a:noFill/>
        </p:spPr>
        <p:txBody>
          <a:bodyPr wrap="none" rtlCol="0">
            <a:spAutoFit/>
          </a:bodyPr>
          <a:lstStyle/>
          <a:p>
            <a:r>
              <a:rPr lang="fr-FR" sz="1200" dirty="0" err="1" smtClean="0"/>
              <a:t>Trunk</a:t>
            </a:r>
            <a:r>
              <a:rPr lang="fr-FR" sz="1200" dirty="0" smtClean="0"/>
              <a:t> </a:t>
            </a:r>
            <a:r>
              <a:rPr lang="fr-FR" sz="1000" dirty="0" smtClean="0"/>
              <a:t>: début du projet SVN</a:t>
            </a:r>
            <a:endParaRPr lang="fr-CH" sz="1000" dirty="0"/>
          </a:p>
        </p:txBody>
      </p:sp>
      <p:cxnSp>
        <p:nvCxnSpPr>
          <p:cNvPr id="21" name="Connecteur droit 20"/>
          <p:cNvCxnSpPr/>
          <p:nvPr/>
        </p:nvCxnSpPr>
        <p:spPr>
          <a:xfrm>
            <a:off x="1396206" y="1754770"/>
            <a:ext cx="0" cy="40733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1133638" y="1354971"/>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1420021" y="1754770"/>
            <a:ext cx="510076" cy="276999"/>
          </a:xfrm>
          <a:prstGeom prst="rect">
            <a:avLst/>
          </a:prstGeom>
          <a:noFill/>
        </p:spPr>
        <p:txBody>
          <a:bodyPr wrap="none" rtlCol="0">
            <a:spAutoFit/>
          </a:bodyPr>
          <a:lstStyle/>
          <a:p>
            <a:r>
              <a:rPr lang="fr-FR" sz="1200" dirty="0"/>
              <a:t> </a:t>
            </a:r>
            <a:r>
              <a:rPr lang="fr-FR" sz="1200" dirty="0" smtClean="0"/>
              <a:t>.</a:t>
            </a:r>
            <a:r>
              <a:rPr lang="fr-FR" sz="1200" dirty="0" err="1" smtClean="0"/>
              <a:t>svn</a:t>
            </a:r>
            <a:endParaRPr lang="fr-CH" sz="1200" dirty="0"/>
          </a:p>
        </p:txBody>
      </p:sp>
      <p:cxnSp>
        <p:nvCxnSpPr>
          <p:cNvPr id="26" name="Connecteur droit 25"/>
          <p:cNvCxnSpPr/>
          <p:nvPr/>
        </p:nvCxnSpPr>
        <p:spPr>
          <a:xfrm>
            <a:off x="1398478" y="1893270"/>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1117890" y="1214625"/>
            <a:ext cx="5808000" cy="276999"/>
          </a:xfrm>
          <a:prstGeom prst="rect">
            <a:avLst/>
          </a:prstGeom>
          <a:noFill/>
        </p:spPr>
        <p:txBody>
          <a:bodyPr wrap="none" rtlCol="0">
            <a:spAutoFit/>
          </a:bodyPr>
          <a:lstStyle/>
          <a:p>
            <a:r>
              <a:rPr lang="fr-FR" sz="1200" dirty="0"/>
              <a:t> </a:t>
            </a:r>
            <a:r>
              <a:rPr lang="fr-FR" sz="1200" dirty="0" err="1" smtClean="0"/>
              <a:t>nbproject</a:t>
            </a:r>
            <a:r>
              <a:rPr lang="fr-FR" sz="1200" dirty="0" smtClean="0"/>
              <a:t> </a:t>
            </a:r>
            <a:r>
              <a:rPr lang="fr-FR" sz="1000" dirty="0" smtClean="0"/>
              <a:t>: on peut se demander si il ne faudrait pas stocker la config </a:t>
            </a:r>
            <a:r>
              <a:rPr lang="fr-FR" sz="1000" dirty="0" err="1" smtClean="0"/>
              <a:t>netbean</a:t>
            </a:r>
            <a:r>
              <a:rPr lang="fr-FR" sz="1000" dirty="0" smtClean="0"/>
              <a:t> dans le </a:t>
            </a:r>
            <a:r>
              <a:rPr lang="fr-FR" sz="1000" dirty="0" err="1" smtClean="0"/>
              <a:t>trunk</a:t>
            </a:r>
            <a:r>
              <a:rPr lang="fr-FR" sz="1000" dirty="0" smtClean="0"/>
              <a:t> (svn)</a:t>
            </a:r>
            <a:endParaRPr lang="fr-CH" sz="1000" dirty="0"/>
          </a:p>
        </p:txBody>
      </p:sp>
      <p:cxnSp>
        <p:nvCxnSpPr>
          <p:cNvPr id="28" name="Connecteur droit 27"/>
          <p:cNvCxnSpPr/>
          <p:nvPr/>
        </p:nvCxnSpPr>
        <p:spPr>
          <a:xfrm>
            <a:off x="1402268" y="2133416"/>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a:off x="1398697" y="2392033"/>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1430878" y="1994916"/>
            <a:ext cx="6574236" cy="276999"/>
          </a:xfrm>
          <a:prstGeom prst="rect">
            <a:avLst/>
          </a:prstGeom>
          <a:noFill/>
        </p:spPr>
        <p:txBody>
          <a:bodyPr wrap="none" rtlCol="0">
            <a:spAutoFit/>
          </a:bodyPr>
          <a:lstStyle/>
          <a:p>
            <a:r>
              <a:rPr lang="fr-FR" sz="1200" dirty="0"/>
              <a:t> </a:t>
            </a:r>
            <a:r>
              <a:rPr lang="fr-FR" sz="1200" dirty="0" smtClean="0"/>
              <a:t>docs </a:t>
            </a:r>
            <a:r>
              <a:rPr lang="fr-FR" sz="1000" dirty="0" smtClean="0"/>
              <a:t>: contient la doc du projet et la doc du master (change log, </a:t>
            </a:r>
            <a:r>
              <a:rPr lang="fr-FR" sz="1000" dirty="0" err="1" smtClean="0"/>
              <a:t>feature</a:t>
            </a:r>
            <a:r>
              <a:rPr lang="fr-FR" sz="1000" dirty="0" smtClean="0"/>
              <a:t> exemple, doc </a:t>
            </a:r>
            <a:r>
              <a:rPr lang="fr-FR" sz="1000" dirty="0" err="1" smtClean="0"/>
              <a:t>d'install</a:t>
            </a:r>
            <a:r>
              <a:rPr lang="fr-FR" sz="1000" dirty="0" smtClean="0"/>
              <a:t> et de mise à jour)</a:t>
            </a:r>
            <a:endParaRPr lang="fr-CH" sz="1000" dirty="0"/>
          </a:p>
        </p:txBody>
      </p:sp>
      <p:sp>
        <p:nvSpPr>
          <p:cNvPr id="33" name="ZoneTexte 32"/>
          <p:cNvSpPr txBox="1"/>
          <p:nvPr/>
        </p:nvSpPr>
        <p:spPr>
          <a:xfrm>
            <a:off x="1451660" y="2243975"/>
            <a:ext cx="7029400" cy="276999"/>
          </a:xfrm>
          <a:prstGeom prst="rect">
            <a:avLst/>
          </a:prstGeom>
          <a:noFill/>
        </p:spPr>
        <p:txBody>
          <a:bodyPr wrap="square" rtlCol="0">
            <a:spAutoFit/>
          </a:bodyPr>
          <a:lstStyle/>
          <a:p>
            <a:r>
              <a:rPr lang="fr-FR" sz="1200" dirty="0"/>
              <a:t> </a:t>
            </a:r>
            <a:r>
              <a:rPr lang="fr-FR" sz="1200" dirty="0" err="1" smtClean="0"/>
              <a:t>sqldump</a:t>
            </a:r>
            <a:r>
              <a:rPr lang="fr-FR" sz="1200" dirty="0" smtClean="0"/>
              <a:t> </a:t>
            </a:r>
            <a:r>
              <a:rPr lang="fr-FR" sz="1000" dirty="0" smtClean="0"/>
              <a:t>: contient les dump </a:t>
            </a:r>
            <a:r>
              <a:rPr lang="fr-FR" sz="1000" dirty="0" err="1" smtClean="0"/>
              <a:t>sql</a:t>
            </a:r>
            <a:r>
              <a:rPr lang="fr-FR" sz="1000" dirty="0" smtClean="0"/>
              <a:t> du projet (devrait être vide)</a:t>
            </a:r>
            <a:endParaRPr lang="fr-CH" sz="1000" dirty="0"/>
          </a:p>
        </p:txBody>
      </p:sp>
      <p:cxnSp>
        <p:nvCxnSpPr>
          <p:cNvPr id="34" name="Connecteur droit 33"/>
          <p:cNvCxnSpPr/>
          <p:nvPr/>
        </p:nvCxnSpPr>
        <p:spPr>
          <a:xfrm>
            <a:off x="1396206" y="2659888"/>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1420021" y="2521388"/>
            <a:ext cx="4283545" cy="276999"/>
          </a:xfrm>
          <a:prstGeom prst="rect">
            <a:avLst/>
          </a:prstGeom>
          <a:noFill/>
        </p:spPr>
        <p:txBody>
          <a:bodyPr wrap="none" rtlCol="0">
            <a:spAutoFit/>
          </a:bodyPr>
          <a:lstStyle/>
          <a:p>
            <a:r>
              <a:rPr lang="fr-FR" sz="1200" dirty="0" smtClean="0"/>
              <a:t> config </a:t>
            </a:r>
            <a:r>
              <a:rPr lang="fr-FR" sz="1000" dirty="0" smtClean="0"/>
              <a:t>: données de configuration qui varient selon les environnements</a:t>
            </a:r>
            <a:endParaRPr lang="fr-CH" sz="1000" dirty="0"/>
          </a:p>
        </p:txBody>
      </p:sp>
      <p:sp>
        <p:nvSpPr>
          <p:cNvPr id="37" name="ZoneTexte 36"/>
          <p:cNvSpPr txBox="1"/>
          <p:nvPr/>
        </p:nvSpPr>
        <p:spPr>
          <a:xfrm>
            <a:off x="1396961" y="4633484"/>
            <a:ext cx="2876108" cy="276999"/>
          </a:xfrm>
          <a:prstGeom prst="rect">
            <a:avLst/>
          </a:prstGeom>
          <a:noFill/>
        </p:spPr>
        <p:txBody>
          <a:bodyPr wrap="none" rtlCol="0">
            <a:spAutoFit/>
          </a:bodyPr>
          <a:lstStyle/>
          <a:p>
            <a:r>
              <a:rPr lang="fr-FR" sz="1200" dirty="0"/>
              <a:t> </a:t>
            </a:r>
            <a:r>
              <a:rPr lang="fr-FR" sz="1200" dirty="0" smtClean="0"/>
              <a:t>media </a:t>
            </a:r>
            <a:r>
              <a:rPr lang="fr-FR" sz="1000" dirty="0" smtClean="0"/>
              <a:t>: média spécifique à un environnement</a:t>
            </a:r>
            <a:endParaRPr lang="fr-CH" sz="1000" dirty="0"/>
          </a:p>
        </p:txBody>
      </p:sp>
      <p:cxnSp>
        <p:nvCxnSpPr>
          <p:cNvPr id="38" name="Connecteur droit 37"/>
          <p:cNvCxnSpPr/>
          <p:nvPr/>
        </p:nvCxnSpPr>
        <p:spPr>
          <a:xfrm>
            <a:off x="2041689" y="5738234"/>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flipH="1">
            <a:off x="1721496" y="2786908"/>
            <a:ext cx="2592" cy="5980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1721496" y="2909269"/>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a:xfrm>
            <a:off x="1723841" y="3130757"/>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a:off x="1719325" y="3384919"/>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1728604" y="2770537"/>
            <a:ext cx="4764446" cy="276999"/>
          </a:xfrm>
          <a:prstGeom prst="rect">
            <a:avLst/>
          </a:prstGeom>
          <a:noFill/>
        </p:spPr>
        <p:txBody>
          <a:bodyPr wrap="none" rtlCol="0">
            <a:spAutoFit/>
          </a:bodyPr>
          <a:lstStyle/>
          <a:p>
            <a:r>
              <a:rPr lang="fr-FR" sz="1200" dirty="0"/>
              <a:t> </a:t>
            </a:r>
            <a:r>
              <a:rPr lang="fr-FR" sz="1200" dirty="0" err="1" smtClean="0"/>
              <a:t>configgdeaddmphp.php</a:t>
            </a:r>
            <a:r>
              <a:rPr lang="fr-FR" sz="1200" dirty="0" smtClean="0"/>
              <a:t> </a:t>
            </a:r>
            <a:r>
              <a:rPr lang="fr-FR" sz="1000" dirty="0" smtClean="0">
                <a:solidFill>
                  <a:srgbClr val="FF0000"/>
                </a:solidFill>
              </a:rPr>
              <a:t>: fichier GDE attention ne pas modifier ni supprimer</a:t>
            </a:r>
            <a:endParaRPr lang="fr-CH" sz="1000" dirty="0">
              <a:solidFill>
                <a:srgbClr val="FF0000"/>
              </a:solidFill>
            </a:endParaRPr>
          </a:p>
        </p:txBody>
      </p:sp>
      <p:sp>
        <p:nvSpPr>
          <p:cNvPr id="49" name="ZoneTexte 48"/>
          <p:cNvSpPr txBox="1"/>
          <p:nvPr/>
        </p:nvSpPr>
        <p:spPr>
          <a:xfrm>
            <a:off x="1775234" y="2992257"/>
            <a:ext cx="7372531" cy="276999"/>
          </a:xfrm>
          <a:prstGeom prst="rect">
            <a:avLst/>
          </a:prstGeom>
          <a:noFill/>
        </p:spPr>
        <p:txBody>
          <a:bodyPr wrap="none" rtlCol="0">
            <a:spAutoFit/>
          </a:bodyPr>
          <a:lstStyle/>
          <a:p>
            <a:r>
              <a:rPr lang="fr-CH" sz="1200" dirty="0" smtClean="0"/>
              <a:t>example.mock-default.xml </a:t>
            </a:r>
            <a:r>
              <a:rPr lang="fr-CH" sz="1000" dirty="0" smtClean="0"/>
              <a:t>: fichier de config du mode </a:t>
            </a:r>
            <a:r>
              <a:rPr lang="fr-CH" sz="1000" dirty="0" err="1" smtClean="0"/>
              <a:t>mock</a:t>
            </a:r>
            <a:r>
              <a:rPr lang="fr-CH" sz="1000" dirty="0" smtClean="0"/>
              <a:t>. il sera dupliqué a l'installation d'un site pour avoir 1 fichier/site</a:t>
            </a:r>
            <a:endParaRPr lang="fr-CH" sz="1000" dirty="0"/>
          </a:p>
        </p:txBody>
      </p:sp>
      <p:sp>
        <p:nvSpPr>
          <p:cNvPr id="50" name="ZoneTexte 49"/>
          <p:cNvSpPr txBox="1"/>
          <p:nvPr/>
        </p:nvSpPr>
        <p:spPr>
          <a:xfrm>
            <a:off x="1762435" y="3270895"/>
            <a:ext cx="6144631" cy="276999"/>
          </a:xfrm>
          <a:prstGeom prst="rect">
            <a:avLst/>
          </a:prstGeom>
          <a:noFill/>
        </p:spPr>
        <p:txBody>
          <a:bodyPr wrap="none" rtlCol="0">
            <a:spAutoFit/>
          </a:bodyPr>
          <a:lstStyle/>
          <a:p>
            <a:r>
              <a:rPr lang="fr-CH" sz="1200" dirty="0" err="1" smtClean="0"/>
              <a:t>example.settings-default.php</a:t>
            </a:r>
            <a:r>
              <a:rPr lang="fr-CH" sz="1200" dirty="0" smtClean="0"/>
              <a:t> </a:t>
            </a:r>
            <a:r>
              <a:rPr lang="fr-CH" sz="1000" dirty="0" smtClean="0"/>
              <a:t>: partie du fichier </a:t>
            </a:r>
            <a:r>
              <a:rPr lang="fr-CH" sz="1000" dirty="0" err="1" smtClean="0"/>
              <a:t>settings.php</a:t>
            </a:r>
            <a:r>
              <a:rPr lang="fr-CH" sz="1000" dirty="0" smtClean="0"/>
              <a:t> qui varie selon l'environnement (info </a:t>
            </a:r>
            <a:r>
              <a:rPr lang="fr-CH" sz="1000" dirty="0" err="1" smtClean="0"/>
              <a:t>db</a:t>
            </a:r>
            <a:r>
              <a:rPr lang="fr-CH" sz="1000" dirty="0" smtClean="0"/>
              <a:t>)</a:t>
            </a:r>
            <a:endParaRPr lang="fr-CH" sz="1000" dirty="0"/>
          </a:p>
        </p:txBody>
      </p:sp>
      <p:cxnSp>
        <p:nvCxnSpPr>
          <p:cNvPr id="52" name="Connecteur droit 51"/>
          <p:cNvCxnSpPr/>
          <p:nvPr/>
        </p:nvCxnSpPr>
        <p:spPr>
          <a:xfrm>
            <a:off x="1399058" y="3634276"/>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1400968" y="3479999"/>
            <a:ext cx="671979" cy="276999"/>
          </a:xfrm>
          <a:prstGeom prst="rect">
            <a:avLst/>
          </a:prstGeom>
          <a:noFill/>
        </p:spPr>
        <p:txBody>
          <a:bodyPr wrap="none" rtlCol="0">
            <a:spAutoFit/>
          </a:bodyPr>
          <a:lstStyle/>
          <a:p>
            <a:r>
              <a:rPr lang="fr-FR" sz="1200" dirty="0" smtClean="0"/>
              <a:t> scripts</a:t>
            </a:r>
            <a:endParaRPr lang="fr-CH" sz="1200" dirty="0"/>
          </a:p>
        </p:txBody>
      </p:sp>
      <p:cxnSp>
        <p:nvCxnSpPr>
          <p:cNvPr id="55" name="Connecteur droit 54"/>
          <p:cNvCxnSpPr/>
          <p:nvPr/>
        </p:nvCxnSpPr>
        <p:spPr>
          <a:xfrm flipH="1">
            <a:off x="1706755" y="3734592"/>
            <a:ext cx="12570" cy="8088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a:xfrm>
            <a:off x="1721496" y="4083590"/>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a:xfrm>
            <a:off x="1716281" y="4330445"/>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ZoneTexte 57"/>
          <p:cNvSpPr txBox="1"/>
          <p:nvPr/>
        </p:nvSpPr>
        <p:spPr>
          <a:xfrm>
            <a:off x="1711970" y="3717333"/>
            <a:ext cx="4846198" cy="276999"/>
          </a:xfrm>
          <a:prstGeom prst="rect">
            <a:avLst/>
          </a:prstGeom>
          <a:noFill/>
        </p:spPr>
        <p:txBody>
          <a:bodyPr wrap="none" rtlCol="0">
            <a:spAutoFit/>
          </a:bodyPr>
          <a:lstStyle/>
          <a:p>
            <a:r>
              <a:rPr lang="fr-FR" sz="1200" dirty="0"/>
              <a:t> </a:t>
            </a:r>
            <a:r>
              <a:rPr lang="fr-FR" sz="1200" dirty="0" smtClean="0"/>
              <a:t>release.xml … </a:t>
            </a:r>
            <a:r>
              <a:rPr lang="fr-FR" sz="1000" dirty="0" smtClean="0"/>
              <a:t>: script </a:t>
            </a:r>
            <a:r>
              <a:rPr lang="fr-FR" sz="1000" dirty="0" err="1" smtClean="0"/>
              <a:t>Ant</a:t>
            </a:r>
            <a:r>
              <a:rPr lang="fr-FR" sz="1000" dirty="0" smtClean="0"/>
              <a:t> utilisé par </a:t>
            </a:r>
            <a:r>
              <a:rPr lang="fr-FR" sz="1000" dirty="0" err="1" smtClean="0"/>
              <a:t>netbean</a:t>
            </a:r>
            <a:r>
              <a:rPr lang="fr-FR" sz="1000" dirty="0" smtClean="0"/>
              <a:t> pour installer, tester, … le master</a:t>
            </a:r>
            <a:endParaRPr lang="fr-CH" sz="1000" dirty="0"/>
          </a:p>
        </p:txBody>
      </p:sp>
      <p:cxnSp>
        <p:nvCxnSpPr>
          <p:cNvPr id="59" name="Connecteur droit 58"/>
          <p:cNvCxnSpPr/>
          <p:nvPr/>
        </p:nvCxnSpPr>
        <p:spPr>
          <a:xfrm>
            <a:off x="1721495" y="3874884"/>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ZoneTexte 59"/>
          <p:cNvSpPr txBox="1"/>
          <p:nvPr/>
        </p:nvSpPr>
        <p:spPr>
          <a:xfrm>
            <a:off x="1765708" y="3923790"/>
            <a:ext cx="3689985" cy="276999"/>
          </a:xfrm>
          <a:prstGeom prst="rect">
            <a:avLst/>
          </a:prstGeom>
          <a:noFill/>
        </p:spPr>
        <p:txBody>
          <a:bodyPr wrap="none" rtlCol="0">
            <a:spAutoFit/>
          </a:bodyPr>
          <a:lstStyle/>
          <a:p>
            <a:r>
              <a:rPr lang="fr-CH" sz="1200" dirty="0" smtClean="0"/>
              <a:t>config-master.sh </a:t>
            </a:r>
            <a:r>
              <a:rPr lang="fr-CH" sz="1000" dirty="0" smtClean="0"/>
              <a:t>: fichier de script utilisé par le release.xml</a:t>
            </a:r>
            <a:endParaRPr lang="fr-CH" sz="1000" dirty="0"/>
          </a:p>
        </p:txBody>
      </p:sp>
      <p:sp>
        <p:nvSpPr>
          <p:cNvPr id="61" name="ZoneTexte 60"/>
          <p:cNvSpPr txBox="1"/>
          <p:nvPr/>
        </p:nvSpPr>
        <p:spPr>
          <a:xfrm>
            <a:off x="1765708" y="4162950"/>
            <a:ext cx="2823209" cy="276999"/>
          </a:xfrm>
          <a:prstGeom prst="rect">
            <a:avLst/>
          </a:prstGeom>
          <a:noFill/>
        </p:spPr>
        <p:txBody>
          <a:bodyPr wrap="none" rtlCol="0">
            <a:spAutoFit/>
          </a:bodyPr>
          <a:lstStyle/>
          <a:p>
            <a:r>
              <a:rPr lang="fr-CH" sz="1200" dirty="0" smtClean="0"/>
              <a:t>readme.md </a:t>
            </a:r>
            <a:r>
              <a:rPr lang="fr-CH" sz="1000" dirty="0" smtClean="0"/>
              <a:t>: doc d'utilisation du release.xml</a:t>
            </a:r>
            <a:endParaRPr lang="fr-CH" sz="1000" dirty="0"/>
          </a:p>
        </p:txBody>
      </p:sp>
      <p:cxnSp>
        <p:nvCxnSpPr>
          <p:cNvPr id="63" name="Connecteur droit 62"/>
          <p:cNvCxnSpPr/>
          <p:nvPr/>
        </p:nvCxnSpPr>
        <p:spPr>
          <a:xfrm>
            <a:off x="1702058" y="4543425"/>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1775234" y="4404925"/>
            <a:ext cx="4984057" cy="276999"/>
          </a:xfrm>
          <a:prstGeom prst="rect">
            <a:avLst/>
          </a:prstGeom>
          <a:noFill/>
        </p:spPr>
        <p:txBody>
          <a:bodyPr wrap="none" rtlCol="0">
            <a:spAutoFit/>
          </a:bodyPr>
          <a:lstStyle/>
          <a:p>
            <a:r>
              <a:rPr lang="fr-FR" sz="1200" dirty="0" err="1" smtClean="0"/>
              <a:t>ferme.properties</a:t>
            </a:r>
            <a:r>
              <a:rPr lang="fr-FR" sz="1200" dirty="0" smtClean="0"/>
              <a:t> </a:t>
            </a:r>
            <a:r>
              <a:rPr lang="fr-FR" sz="1000" dirty="0" smtClean="0"/>
              <a:t>: fichier de config utilisé par le release.xml et commun à la ferme</a:t>
            </a:r>
            <a:endParaRPr lang="fr-CH" sz="1000" dirty="0"/>
          </a:p>
        </p:txBody>
      </p:sp>
      <p:cxnSp>
        <p:nvCxnSpPr>
          <p:cNvPr id="66" name="Connecteur droit 65"/>
          <p:cNvCxnSpPr/>
          <p:nvPr/>
        </p:nvCxnSpPr>
        <p:spPr>
          <a:xfrm>
            <a:off x="1402267" y="4791036"/>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necteur droit 66"/>
          <p:cNvCxnSpPr/>
          <p:nvPr/>
        </p:nvCxnSpPr>
        <p:spPr>
          <a:xfrm>
            <a:off x="1721496" y="4852560"/>
            <a:ext cx="2607" cy="975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Connecteur droit 67"/>
          <p:cNvCxnSpPr/>
          <p:nvPr/>
        </p:nvCxnSpPr>
        <p:spPr>
          <a:xfrm>
            <a:off x="1721383" y="4991060"/>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ZoneTexte 68"/>
          <p:cNvSpPr txBox="1"/>
          <p:nvPr/>
        </p:nvSpPr>
        <p:spPr>
          <a:xfrm>
            <a:off x="1719326" y="4852560"/>
            <a:ext cx="6936622" cy="276999"/>
          </a:xfrm>
          <a:prstGeom prst="rect">
            <a:avLst/>
          </a:prstGeom>
          <a:noFill/>
        </p:spPr>
        <p:txBody>
          <a:bodyPr wrap="square" rtlCol="0">
            <a:spAutoFit/>
          </a:bodyPr>
          <a:lstStyle/>
          <a:p>
            <a:r>
              <a:rPr lang="fr-FR" sz="1200" dirty="0" smtClean="0"/>
              <a:t>Default </a:t>
            </a:r>
            <a:r>
              <a:rPr lang="fr-FR" sz="1000" dirty="0" smtClean="0"/>
              <a:t>: configuration par défaut des média, le répertoire sera dupliqué pour chaque site</a:t>
            </a:r>
            <a:endParaRPr lang="fr-CH" sz="1000" dirty="0"/>
          </a:p>
        </p:txBody>
      </p:sp>
      <p:cxnSp>
        <p:nvCxnSpPr>
          <p:cNvPr id="71" name="Connecteur droit 70"/>
          <p:cNvCxnSpPr/>
          <p:nvPr/>
        </p:nvCxnSpPr>
        <p:spPr>
          <a:xfrm flipH="1">
            <a:off x="2040763" y="5063353"/>
            <a:ext cx="926" cy="7647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Connecteur droit 79"/>
          <p:cNvCxnSpPr/>
          <p:nvPr/>
        </p:nvCxnSpPr>
        <p:spPr>
          <a:xfrm>
            <a:off x="2043218" y="5210135"/>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Connecteur droit 80"/>
          <p:cNvCxnSpPr/>
          <p:nvPr/>
        </p:nvCxnSpPr>
        <p:spPr>
          <a:xfrm>
            <a:off x="2041689" y="5478852"/>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ZoneTexte 81"/>
          <p:cNvSpPr txBox="1"/>
          <p:nvPr/>
        </p:nvSpPr>
        <p:spPr>
          <a:xfrm>
            <a:off x="2023888" y="5063353"/>
            <a:ext cx="627095" cy="276999"/>
          </a:xfrm>
          <a:prstGeom prst="rect">
            <a:avLst/>
          </a:prstGeom>
          <a:noFill/>
        </p:spPr>
        <p:txBody>
          <a:bodyPr wrap="none" rtlCol="0">
            <a:spAutoFit/>
          </a:bodyPr>
          <a:lstStyle/>
          <a:p>
            <a:r>
              <a:rPr lang="fr-FR" sz="1200" dirty="0"/>
              <a:t> </a:t>
            </a:r>
            <a:r>
              <a:rPr lang="fr-FR" sz="1200" dirty="0" smtClean="0"/>
              <a:t>public</a:t>
            </a:r>
            <a:endParaRPr lang="fr-CH" sz="1200" dirty="0"/>
          </a:p>
        </p:txBody>
      </p:sp>
      <p:sp>
        <p:nvSpPr>
          <p:cNvPr id="83" name="ZoneTexte 82"/>
          <p:cNvSpPr txBox="1"/>
          <p:nvPr/>
        </p:nvSpPr>
        <p:spPr>
          <a:xfrm>
            <a:off x="2056734" y="5322735"/>
            <a:ext cx="644728" cy="276999"/>
          </a:xfrm>
          <a:prstGeom prst="rect">
            <a:avLst/>
          </a:prstGeom>
          <a:noFill/>
        </p:spPr>
        <p:txBody>
          <a:bodyPr wrap="none" rtlCol="0">
            <a:spAutoFit/>
          </a:bodyPr>
          <a:lstStyle/>
          <a:p>
            <a:r>
              <a:rPr lang="fr-FR" sz="1200" dirty="0" err="1" smtClean="0"/>
              <a:t>private</a:t>
            </a:r>
            <a:endParaRPr lang="fr-CH" sz="1200" dirty="0"/>
          </a:p>
        </p:txBody>
      </p:sp>
      <p:sp>
        <p:nvSpPr>
          <p:cNvPr id="84" name="ZoneTexte 83"/>
          <p:cNvSpPr txBox="1"/>
          <p:nvPr/>
        </p:nvSpPr>
        <p:spPr>
          <a:xfrm>
            <a:off x="2055052" y="5599734"/>
            <a:ext cx="441146" cy="276999"/>
          </a:xfrm>
          <a:prstGeom prst="rect">
            <a:avLst/>
          </a:prstGeom>
          <a:noFill/>
        </p:spPr>
        <p:txBody>
          <a:bodyPr wrap="none" rtlCol="0">
            <a:spAutoFit/>
          </a:bodyPr>
          <a:lstStyle/>
          <a:p>
            <a:r>
              <a:rPr lang="fr-FR" sz="1200" dirty="0" err="1" smtClean="0"/>
              <a:t>tmp</a:t>
            </a:r>
            <a:endParaRPr lang="fr-CH" sz="1200" dirty="0"/>
          </a:p>
        </p:txBody>
      </p:sp>
      <p:sp>
        <p:nvSpPr>
          <p:cNvPr id="62" name="ZoneTexte 61"/>
          <p:cNvSpPr txBox="1"/>
          <p:nvPr/>
        </p:nvSpPr>
        <p:spPr>
          <a:xfrm>
            <a:off x="1759508" y="3125361"/>
            <a:ext cx="6896440" cy="276999"/>
          </a:xfrm>
          <a:prstGeom prst="rect">
            <a:avLst/>
          </a:prstGeom>
          <a:noFill/>
        </p:spPr>
        <p:txBody>
          <a:bodyPr wrap="none" rtlCol="0">
            <a:spAutoFit/>
          </a:bodyPr>
          <a:lstStyle/>
          <a:p>
            <a:r>
              <a:rPr lang="fr-CH" sz="1200" dirty="0" smtClean="0"/>
              <a:t>example.masquerade-default.xml </a:t>
            </a:r>
            <a:r>
              <a:rPr lang="fr-CH" sz="1000" dirty="0" smtClean="0"/>
              <a:t>: fichier de config de </a:t>
            </a:r>
            <a:r>
              <a:rPr lang="fr-CH" sz="1000" dirty="0" err="1" smtClean="0"/>
              <a:t>edg_masquerade</a:t>
            </a:r>
            <a:r>
              <a:rPr lang="fr-CH" sz="1000" dirty="0" smtClean="0"/>
              <a:t>. Il sera dupliqué à l'installation d'un site</a:t>
            </a:r>
            <a:endParaRPr lang="fr-CH" sz="1000" dirty="0"/>
          </a:p>
        </p:txBody>
      </p:sp>
      <p:cxnSp>
        <p:nvCxnSpPr>
          <p:cNvPr id="65" name="Connecteur droit 64"/>
          <p:cNvCxnSpPr/>
          <p:nvPr/>
        </p:nvCxnSpPr>
        <p:spPr>
          <a:xfrm>
            <a:off x="1726719" y="3278515"/>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Connecteur droit 69"/>
          <p:cNvCxnSpPr/>
          <p:nvPr/>
        </p:nvCxnSpPr>
        <p:spPr>
          <a:xfrm>
            <a:off x="1133638" y="882070"/>
            <a:ext cx="1103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ZoneTexte 71"/>
          <p:cNvSpPr txBox="1"/>
          <p:nvPr/>
        </p:nvSpPr>
        <p:spPr>
          <a:xfrm>
            <a:off x="1175432" y="743570"/>
            <a:ext cx="4037259" cy="276999"/>
          </a:xfrm>
          <a:prstGeom prst="rect">
            <a:avLst/>
          </a:prstGeom>
          <a:noFill/>
        </p:spPr>
        <p:txBody>
          <a:bodyPr wrap="none" rtlCol="0">
            <a:spAutoFit/>
          </a:bodyPr>
          <a:lstStyle/>
          <a:p>
            <a:r>
              <a:rPr lang="fr-FR" sz="1200" dirty="0" smtClean="0"/>
              <a:t>Tests </a:t>
            </a:r>
            <a:r>
              <a:rPr lang="fr-FR" sz="1000" dirty="0" smtClean="0"/>
              <a:t>: répertoire contenant les codes de test (</a:t>
            </a:r>
            <a:r>
              <a:rPr lang="fr-FR" sz="1000" dirty="0" err="1" smtClean="0"/>
              <a:t>selenium</a:t>
            </a:r>
            <a:r>
              <a:rPr lang="fr-FR" sz="1000" dirty="0" smtClean="0"/>
              <a:t>, </a:t>
            </a:r>
            <a:r>
              <a:rPr lang="fr-FR" sz="1000" dirty="0" err="1" smtClean="0"/>
              <a:t>phpunit</a:t>
            </a:r>
            <a:r>
              <a:rPr lang="fr-FR" sz="1000" dirty="0" smtClean="0"/>
              <a:t>…)</a:t>
            </a:r>
            <a:endParaRPr lang="fr-CH" sz="1000" dirty="0"/>
          </a:p>
        </p:txBody>
      </p:sp>
    </p:spTree>
    <p:extLst>
      <p:ext uri="{BB962C8B-B14F-4D97-AF65-F5344CB8AC3E}">
        <p14:creationId xmlns:p14="http://schemas.microsoft.com/office/powerpoint/2010/main" val="1363611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618836"/>
          </a:xfrm>
        </p:spPr>
        <p:txBody>
          <a:bodyPr/>
          <a:lstStyle/>
          <a:p>
            <a:r>
              <a:rPr lang="fr-FR" dirty="0"/>
              <a:t>Environnement : Arborescence </a:t>
            </a:r>
            <a:r>
              <a:rPr lang="fr-FR" dirty="0" smtClean="0"/>
              <a:t>2/3</a:t>
            </a:r>
            <a:endParaRPr lang="fr-CH" dirty="0"/>
          </a:p>
        </p:txBody>
      </p:sp>
      <p:cxnSp>
        <p:nvCxnSpPr>
          <p:cNvPr id="5" name="Connecteur droit 4"/>
          <p:cNvCxnSpPr/>
          <p:nvPr/>
        </p:nvCxnSpPr>
        <p:spPr>
          <a:xfrm>
            <a:off x="849746" y="609600"/>
            <a:ext cx="0" cy="52185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849746" y="822036"/>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849746" y="683536"/>
            <a:ext cx="567784" cy="276999"/>
          </a:xfrm>
          <a:prstGeom prst="rect">
            <a:avLst/>
          </a:prstGeom>
          <a:noFill/>
        </p:spPr>
        <p:txBody>
          <a:bodyPr wrap="none" rtlCol="0">
            <a:spAutoFit/>
          </a:bodyPr>
          <a:lstStyle/>
          <a:p>
            <a:r>
              <a:rPr lang="fr-FR" sz="1200" dirty="0" smtClean="0"/>
              <a:t>projet</a:t>
            </a:r>
            <a:endParaRPr lang="fr-CH" sz="1200" dirty="0"/>
          </a:p>
        </p:txBody>
      </p:sp>
      <p:cxnSp>
        <p:nvCxnSpPr>
          <p:cNvPr id="14" name="Connecteur droit 13"/>
          <p:cNvCxnSpPr/>
          <p:nvPr/>
        </p:nvCxnSpPr>
        <p:spPr>
          <a:xfrm flipH="1">
            <a:off x="1133637" y="960535"/>
            <a:ext cx="1" cy="4867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1133637" y="1371437"/>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1133637" y="1228434"/>
            <a:ext cx="526106" cy="276999"/>
          </a:xfrm>
          <a:prstGeom prst="rect">
            <a:avLst/>
          </a:prstGeom>
          <a:noFill/>
        </p:spPr>
        <p:txBody>
          <a:bodyPr wrap="none" rtlCol="0">
            <a:spAutoFit/>
          </a:bodyPr>
          <a:lstStyle/>
          <a:p>
            <a:r>
              <a:rPr lang="fr-FR" sz="1200" dirty="0" err="1" smtClean="0"/>
              <a:t>trunk</a:t>
            </a:r>
            <a:endParaRPr lang="fr-CH" sz="1200" dirty="0"/>
          </a:p>
        </p:txBody>
      </p:sp>
      <p:cxnSp>
        <p:nvCxnSpPr>
          <p:cNvPr id="21" name="Connecteur droit 20"/>
          <p:cNvCxnSpPr/>
          <p:nvPr/>
        </p:nvCxnSpPr>
        <p:spPr>
          <a:xfrm flipH="1">
            <a:off x="1396206" y="1505433"/>
            <a:ext cx="484" cy="4322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1398478" y="1634742"/>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1393613" y="1496241"/>
            <a:ext cx="4294765" cy="276999"/>
          </a:xfrm>
          <a:prstGeom prst="rect">
            <a:avLst/>
          </a:prstGeom>
          <a:noFill/>
        </p:spPr>
        <p:txBody>
          <a:bodyPr wrap="none" rtlCol="0">
            <a:spAutoFit/>
          </a:bodyPr>
          <a:lstStyle/>
          <a:p>
            <a:r>
              <a:rPr lang="fr-FR" sz="1200" dirty="0" smtClean="0"/>
              <a:t> </a:t>
            </a:r>
            <a:r>
              <a:rPr lang="fr-FR" sz="1200" dirty="0" err="1" smtClean="0"/>
              <a:t>htdocs</a:t>
            </a:r>
            <a:r>
              <a:rPr lang="fr-FR" sz="1200" dirty="0" smtClean="0"/>
              <a:t> </a:t>
            </a:r>
            <a:r>
              <a:rPr lang="fr-FR" sz="1000" dirty="0" smtClean="0"/>
              <a:t>: répertoire du code c'est celui qui change à chaque mise à jour</a:t>
            </a:r>
            <a:endParaRPr lang="fr-CH" sz="1000" dirty="0"/>
          </a:p>
        </p:txBody>
      </p:sp>
      <p:cxnSp>
        <p:nvCxnSpPr>
          <p:cNvPr id="40" name="Connecteur droit 39"/>
          <p:cNvCxnSpPr/>
          <p:nvPr/>
        </p:nvCxnSpPr>
        <p:spPr>
          <a:xfrm>
            <a:off x="1733610" y="1773240"/>
            <a:ext cx="24" cy="40549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ZoneTexte 68"/>
          <p:cNvSpPr txBox="1"/>
          <p:nvPr/>
        </p:nvSpPr>
        <p:spPr>
          <a:xfrm>
            <a:off x="6094787" y="3557440"/>
            <a:ext cx="3132680" cy="276999"/>
          </a:xfrm>
          <a:prstGeom prst="rect">
            <a:avLst/>
          </a:prstGeom>
          <a:noFill/>
        </p:spPr>
        <p:txBody>
          <a:bodyPr wrap="square" rtlCol="0">
            <a:spAutoFit/>
          </a:bodyPr>
          <a:lstStyle/>
          <a:p>
            <a:r>
              <a:rPr lang="fr-FR" sz="1200" dirty="0" smtClean="0"/>
              <a:t>Default </a:t>
            </a:r>
            <a:r>
              <a:rPr lang="fr-FR" sz="1000" dirty="0" smtClean="0"/>
              <a:t>: dupliqué pour chaque site</a:t>
            </a:r>
            <a:endParaRPr lang="fr-CH" sz="1000" dirty="0"/>
          </a:p>
        </p:txBody>
      </p:sp>
      <p:cxnSp>
        <p:nvCxnSpPr>
          <p:cNvPr id="71" name="Connecteur droit 70"/>
          <p:cNvCxnSpPr/>
          <p:nvPr/>
        </p:nvCxnSpPr>
        <p:spPr>
          <a:xfrm>
            <a:off x="6413917" y="3834439"/>
            <a:ext cx="2308" cy="1478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Connecteur droit 79"/>
          <p:cNvCxnSpPr/>
          <p:nvPr/>
        </p:nvCxnSpPr>
        <p:spPr>
          <a:xfrm>
            <a:off x="6413917" y="4622628"/>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ZoneTexte 81"/>
          <p:cNvSpPr txBox="1"/>
          <p:nvPr/>
        </p:nvSpPr>
        <p:spPr>
          <a:xfrm>
            <a:off x="6394587" y="4475846"/>
            <a:ext cx="806631" cy="276999"/>
          </a:xfrm>
          <a:prstGeom prst="rect">
            <a:avLst/>
          </a:prstGeom>
          <a:noFill/>
        </p:spPr>
        <p:txBody>
          <a:bodyPr wrap="none" rtlCol="0">
            <a:spAutoFit/>
          </a:bodyPr>
          <a:lstStyle/>
          <a:p>
            <a:r>
              <a:rPr lang="fr-FR" sz="1200" dirty="0"/>
              <a:t> </a:t>
            </a:r>
            <a:r>
              <a:rPr lang="fr-FR" sz="1200" dirty="0" smtClean="0"/>
              <a:t>modules</a:t>
            </a:r>
            <a:endParaRPr lang="fr-CH" sz="1200" dirty="0"/>
          </a:p>
        </p:txBody>
      </p:sp>
      <p:cxnSp>
        <p:nvCxnSpPr>
          <p:cNvPr id="62" name="Connecteur droit 61"/>
          <p:cNvCxnSpPr/>
          <p:nvPr/>
        </p:nvCxnSpPr>
        <p:spPr>
          <a:xfrm>
            <a:off x="1733610" y="1890643"/>
            <a:ext cx="839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necteur droit 64"/>
          <p:cNvCxnSpPr/>
          <p:nvPr/>
        </p:nvCxnSpPr>
        <p:spPr>
          <a:xfrm>
            <a:off x="1733610" y="2138293"/>
            <a:ext cx="839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Connecteur droit 69"/>
          <p:cNvCxnSpPr/>
          <p:nvPr/>
        </p:nvCxnSpPr>
        <p:spPr>
          <a:xfrm>
            <a:off x="1734354" y="2385943"/>
            <a:ext cx="839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ZoneTexte 71"/>
          <p:cNvSpPr txBox="1"/>
          <p:nvPr/>
        </p:nvSpPr>
        <p:spPr>
          <a:xfrm>
            <a:off x="1734354" y="1752143"/>
            <a:ext cx="849913" cy="276999"/>
          </a:xfrm>
          <a:prstGeom prst="rect">
            <a:avLst/>
          </a:prstGeom>
          <a:noFill/>
        </p:spPr>
        <p:txBody>
          <a:bodyPr wrap="none" rtlCol="0">
            <a:spAutoFit/>
          </a:bodyPr>
          <a:lstStyle/>
          <a:p>
            <a:r>
              <a:rPr lang="fr-FR" sz="1200" dirty="0" smtClean="0"/>
              <a:t>[drupal…]</a:t>
            </a:r>
            <a:endParaRPr lang="fr-CH" sz="1200" dirty="0"/>
          </a:p>
        </p:txBody>
      </p:sp>
      <p:sp>
        <p:nvSpPr>
          <p:cNvPr id="73" name="ZoneTexte 72"/>
          <p:cNvSpPr txBox="1"/>
          <p:nvPr/>
        </p:nvSpPr>
        <p:spPr>
          <a:xfrm>
            <a:off x="1733610" y="1999793"/>
            <a:ext cx="3863558" cy="276999"/>
          </a:xfrm>
          <a:prstGeom prst="rect">
            <a:avLst/>
          </a:prstGeom>
          <a:noFill/>
        </p:spPr>
        <p:txBody>
          <a:bodyPr wrap="none" rtlCol="0">
            <a:spAutoFit/>
          </a:bodyPr>
          <a:lstStyle/>
          <a:p>
            <a:r>
              <a:rPr lang="fr-FR" sz="1200" dirty="0"/>
              <a:t>m</a:t>
            </a:r>
            <a:r>
              <a:rPr lang="fr-FR" sz="1200" dirty="0" smtClean="0"/>
              <a:t>edia -&gt; ../media </a:t>
            </a:r>
            <a:r>
              <a:rPr lang="fr-FR" sz="1000" dirty="0" smtClean="0"/>
              <a:t>: lien symbolique pour la gestion des média</a:t>
            </a:r>
            <a:endParaRPr lang="fr-CH" sz="1000" dirty="0"/>
          </a:p>
        </p:txBody>
      </p:sp>
      <p:sp>
        <p:nvSpPr>
          <p:cNvPr id="74" name="ZoneTexte 73"/>
          <p:cNvSpPr txBox="1"/>
          <p:nvPr/>
        </p:nvSpPr>
        <p:spPr>
          <a:xfrm>
            <a:off x="1759754" y="2247443"/>
            <a:ext cx="6596678" cy="276999"/>
          </a:xfrm>
          <a:prstGeom prst="rect">
            <a:avLst/>
          </a:prstGeom>
          <a:noFill/>
        </p:spPr>
        <p:txBody>
          <a:bodyPr wrap="none" rtlCol="0">
            <a:spAutoFit/>
          </a:bodyPr>
          <a:lstStyle/>
          <a:p>
            <a:r>
              <a:rPr lang="fr-FR" sz="1200" dirty="0" smtClean="0"/>
              <a:t>[alias] -&gt; . </a:t>
            </a:r>
            <a:r>
              <a:rPr lang="fr-FR" sz="1000" dirty="0" smtClean="0"/>
              <a:t>: lien symbolique nécessaire sur </a:t>
            </a:r>
            <a:r>
              <a:rPr lang="fr-FR" sz="1000" dirty="0" err="1" smtClean="0"/>
              <a:t>nikopol</a:t>
            </a:r>
            <a:r>
              <a:rPr lang="fr-FR" sz="1000" dirty="0" smtClean="0"/>
              <a:t> pour apache, doit être créé pour chaque site par release.xml</a:t>
            </a:r>
            <a:endParaRPr lang="fr-CH" sz="1000" dirty="0"/>
          </a:p>
        </p:txBody>
      </p:sp>
      <p:cxnSp>
        <p:nvCxnSpPr>
          <p:cNvPr id="75" name="Connecteur droit 74"/>
          <p:cNvCxnSpPr/>
          <p:nvPr/>
        </p:nvCxnSpPr>
        <p:spPr>
          <a:xfrm>
            <a:off x="1734354" y="2598668"/>
            <a:ext cx="839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a:off x="1734354" y="3615747"/>
            <a:ext cx="839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ZoneTexte 86"/>
          <p:cNvSpPr txBox="1"/>
          <p:nvPr/>
        </p:nvSpPr>
        <p:spPr>
          <a:xfrm>
            <a:off x="1734354" y="2460168"/>
            <a:ext cx="763351" cy="276999"/>
          </a:xfrm>
          <a:prstGeom prst="rect">
            <a:avLst/>
          </a:prstGeom>
          <a:noFill/>
        </p:spPr>
        <p:txBody>
          <a:bodyPr wrap="none" rtlCol="0">
            <a:spAutoFit/>
          </a:bodyPr>
          <a:lstStyle/>
          <a:p>
            <a:r>
              <a:rPr lang="fr-FR" sz="1200" dirty="0" smtClean="0"/>
              <a:t>releases</a:t>
            </a:r>
            <a:endParaRPr lang="fr-CH" sz="1200" dirty="0"/>
          </a:p>
        </p:txBody>
      </p:sp>
      <p:cxnSp>
        <p:nvCxnSpPr>
          <p:cNvPr id="88" name="Connecteur droit 87"/>
          <p:cNvCxnSpPr/>
          <p:nvPr/>
        </p:nvCxnSpPr>
        <p:spPr>
          <a:xfrm>
            <a:off x="1983839" y="3716877"/>
            <a:ext cx="0" cy="21112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Connecteur droit 88"/>
          <p:cNvCxnSpPr/>
          <p:nvPr/>
        </p:nvCxnSpPr>
        <p:spPr>
          <a:xfrm>
            <a:off x="2097039" y="2799772"/>
            <a:ext cx="839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ZoneTexte 89"/>
          <p:cNvSpPr txBox="1"/>
          <p:nvPr/>
        </p:nvSpPr>
        <p:spPr>
          <a:xfrm>
            <a:off x="2116029" y="2661272"/>
            <a:ext cx="3722045" cy="276999"/>
          </a:xfrm>
          <a:prstGeom prst="rect">
            <a:avLst/>
          </a:prstGeom>
          <a:noFill/>
        </p:spPr>
        <p:txBody>
          <a:bodyPr wrap="none" rtlCol="0">
            <a:spAutoFit/>
          </a:bodyPr>
          <a:lstStyle/>
          <a:p>
            <a:r>
              <a:rPr lang="fr-CH" sz="1200" dirty="0" err="1" smtClean="0"/>
              <a:t>release_master.properties</a:t>
            </a:r>
            <a:r>
              <a:rPr lang="fr-CH" sz="1000" dirty="0" smtClean="0"/>
              <a:t> : </a:t>
            </a:r>
            <a:r>
              <a:rPr lang="fr-CH" sz="1000" dirty="0" err="1" smtClean="0"/>
              <a:t>numero</a:t>
            </a:r>
            <a:r>
              <a:rPr lang="fr-CH" sz="1000" dirty="0" smtClean="0"/>
              <a:t> de version du master</a:t>
            </a:r>
            <a:endParaRPr lang="fr-CH" sz="1000" dirty="0"/>
          </a:p>
        </p:txBody>
      </p:sp>
      <p:cxnSp>
        <p:nvCxnSpPr>
          <p:cNvPr id="91" name="Connecteur droit 90"/>
          <p:cNvCxnSpPr/>
          <p:nvPr/>
        </p:nvCxnSpPr>
        <p:spPr>
          <a:xfrm>
            <a:off x="2092177" y="3072822"/>
            <a:ext cx="839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ZoneTexte 91"/>
          <p:cNvSpPr txBox="1"/>
          <p:nvPr/>
        </p:nvSpPr>
        <p:spPr>
          <a:xfrm>
            <a:off x="2097039" y="2934322"/>
            <a:ext cx="4246675" cy="276999"/>
          </a:xfrm>
          <a:prstGeom prst="rect">
            <a:avLst/>
          </a:prstGeom>
          <a:noFill/>
        </p:spPr>
        <p:txBody>
          <a:bodyPr wrap="none" rtlCol="0">
            <a:spAutoFit/>
          </a:bodyPr>
          <a:lstStyle/>
          <a:p>
            <a:r>
              <a:rPr lang="fr-CH" sz="1200" dirty="0" smtClean="0"/>
              <a:t>current_version.xml</a:t>
            </a:r>
            <a:r>
              <a:rPr lang="fr-CH" sz="1000" dirty="0" smtClean="0"/>
              <a:t>: fonctionnalité </a:t>
            </a:r>
            <a:r>
              <a:rPr lang="fr-CH" sz="1000" dirty="0" err="1" smtClean="0"/>
              <a:t>release_note</a:t>
            </a:r>
            <a:r>
              <a:rPr lang="fr-CH" sz="1000" dirty="0" smtClean="0"/>
              <a:t> de </a:t>
            </a:r>
            <a:r>
              <a:rPr lang="fr-CH" sz="1000" dirty="0" err="1" smtClean="0"/>
              <a:t>edg_installation</a:t>
            </a:r>
            <a:endParaRPr lang="fr-CH" sz="1000" dirty="0"/>
          </a:p>
        </p:txBody>
      </p:sp>
      <p:cxnSp>
        <p:nvCxnSpPr>
          <p:cNvPr id="93" name="Connecteur droit 92"/>
          <p:cNvCxnSpPr/>
          <p:nvPr/>
        </p:nvCxnSpPr>
        <p:spPr>
          <a:xfrm>
            <a:off x="2097039" y="3317875"/>
            <a:ext cx="839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ZoneTexte 93"/>
          <p:cNvSpPr txBox="1"/>
          <p:nvPr/>
        </p:nvSpPr>
        <p:spPr>
          <a:xfrm>
            <a:off x="2138998" y="3179375"/>
            <a:ext cx="1446230" cy="276999"/>
          </a:xfrm>
          <a:prstGeom prst="rect">
            <a:avLst/>
          </a:prstGeom>
          <a:noFill/>
        </p:spPr>
        <p:txBody>
          <a:bodyPr wrap="none" rtlCol="0">
            <a:spAutoFit/>
          </a:bodyPr>
          <a:lstStyle/>
          <a:p>
            <a:r>
              <a:rPr lang="fr-CH" sz="1200" dirty="0"/>
              <a:t>v</a:t>
            </a:r>
            <a:r>
              <a:rPr lang="fr-CH" sz="1200" dirty="0" smtClean="0"/>
              <a:t>ersion_x_x_x.xml</a:t>
            </a:r>
            <a:endParaRPr lang="fr-CH" sz="1200" dirty="0"/>
          </a:p>
        </p:txBody>
      </p:sp>
      <p:sp>
        <p:nvSpPr>
          <p:cNvPr id="95" name="ZoneTexte 94"/>
          <p:cNvSpPr txBox="1"/>
          <p:nvPr/>
        </p:nvSpPr>
        <p:spPr>
          <a:xfrm>
            <a:off x="1733610" y="3477247"/>
            <a:ext cx="500458" cy="276999"/>
          </a:xfrm>
          <a:prstGeom prst="rect">
            <a:avLst/>
          </a:prstGeom>
          <a:noFill/>
        </p:spPr>
        <p:txBody>
          <a:bodyPr wrap="none" rtlCol="0">
            <a:spAutoFit/>
          </a:bodyPr>
          <a:lstStyle/>
          <a:p>
            <a:r>
              <a:rPr lang="fr-FR" sz="1200" dirty="0" smtClean="0"/>
              <a:t>sites</a:t>
            </a:r>
            <a:endParaRPr lang="fr-CH" sz="1200" dirty="0"/>
          </a:p>
        </p:txBody>
      </p:sp>
      <p:cxnSp>
        <p:nvCxnSpPr>
          <p:cNvPr id="96" name="Connecteur droit 95"/>
          <p:cNvCxnSpPr/>
          <p:nvPr/>
        </p:nvCxnSpPr>
        <p:spPr>
          <a:xfrm>
            <a:off x="1983839" y="3842359"/>
            <a:ext cx="839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Connecteur droit 97"/>
          <p:cNvCxnSpPr>
            <a:stCxn id="82" idx="2"/>
          </p:cNvCxnSpPr>
          <p:nvPr/>
        </p:nvCxnSpPr>
        <p:spPr>
          <a:xfrm>
            <a:off x="6797903" y="4752845"/>
            <a:ext cx="7" cy="4999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Connecteur droit 98"/>
          <p:cNvCxnSpPr/>
          <p:nvPr/>
        </p:nvCxnSpPr>
        <p:spPr>
          <a:xfrm>
            <a:off x="6797903" y="4840140"/>
            <a:ext cx="839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Connecteur droit 99"/>
          <p:cNvCxnSpPr/>
          <p:nvPr/>
        </p:nvCxnSpPr>
        <p:spPr>
          <a:xfrm>
            <a:off x="6804253" y="5038338"/>
            <a:ext cx="839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Connecteur droit 100"/>
          <p:cNvCxnSpPr/>
          <p:nvPr/>
        </p:nvCxnSpPr>
        <p:spPr>
          <a:xfrm>
            <a:off x="6797902" y="5236245"/>
            <a:ext cx="839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ZoneTexte 101"/>
          <p:cNvSpPr txBox="1"/>
          <p:nvPr/>
        </p:nvSpPr>
        <p:spPr>
          <a:xfrm>
            <a:off x="6839861" y="4701640"/>
            <a:ext cx="764953" cy="276999"/>
          </a:xfrm>
          <a:prstGeom prst="rect">
            <a:avLst/>
          </a:prstGeom>
          <a:noFill/>
        </p:spPr>
        <p:txBody>
          <a:bodyPr wrap="none" rtlCol="0">
            <a:spAutoFit/>
          </a:bodyPr>
          <a:lstStyle/>
          <a:p>
            <a:r>
              <a:rPr lang="fr-FR" sz="1200" dirty="0"/>
              <a:t> </a:t>
            </a:r>
            <a:r>
              <a:rPr lang="fr-FR" sz="1200" dirty="0" err="1" smtClean="0"/>
              <a:t>contribs</a:t>
            </a:r>
            <a:endParaRPr lang="fr-CH" sz="1200" dirty="0"/>
          </a:p>
        </p:txBody>
      </p:sp>
      <p:sp>
        <p:nvSpPr>
          <p:cNvPr id="103" name="ZoneTexte 102"/>
          <p:cNvSpPr txBox="1"/>
          <p:nvPr/>
        </p:nvSpPr>
        <p:spPr>
          <a:xfrm>
            <a:off x="6846212" y="4899838"/>
            <a:ext cx="723275" cy="276999"/>
          </a:xfrm>
          <a:prstGeom prst="rect">
            <a:avLst/>
          </a:prstGeom>
          <a:noFill/>
        </p:spPr>
        <p:txBody>
          <a:bodyPr wrap="none" rtlCol="0">
            <a:spAutoFit/>
          </a:bodyPr>
          <a:lstStyle/>
          <a:p>
            <a:r>
              <a:rPr lang="fr-FR" sz="1200" dirty="0"/>
              <a:t> </a:t>
            </a:r>
            <a:r>
              <a:rPr lang="fr-FR" sz="1200" dirty="0" smtClean="0"/>
              <a:t>custom</a:t>
            </a:r>
            <a:endParaRPr lang="fr-CH" sz="1200" dirty="0"/>
          </a:p>
        </p:txBody>
      </p:sp>
      <p:sp>
        <p:nvSpPr>
          <p:cNvPr id="104" name="ZoneTexte 103"/>
          <p:cNvSpPr txBox="1"/>
          <p:nvPr/>
        </p:nvSpPr>
        <p:spPr>
          <a:xfrm>
            <a:off x="6846212" y="5097745"/>
            <a:ext cx="782587" cy="276999"/>
          </a:xfrm>
          <a:prstGeom prst="rect">
            <a:avLst/>
          </a:prstGeom>
          <a:noFill/>
        </p:spPr>
        <p:txBody>
          <a:bodyPr wrap="none" rtlCol="0">
            <a:spAutoFit/>
          </a:bodyPr>
          <a:lstStyle/>
          <a:p>
            <a:r>
              <a:rPr lang="fr-FR" sz="1200" dirty="0"/>
              <a:t> </a:t>
            </a:r>
            <a:r>
              <a:rPr lang="fr-FR" sz="1200" dirty="0" err="1" smtClean="0"/>
              <a:t>features</a:t>
            </a:r>
            <a:endParaRPr lang="fr-CH" sz="1200" dirty="0"/>
          </a:p>
        </p:txBody>
      </p:sp>
      <p:cxnSp>
        <p:nvCxnSpPr>
          <p:cNvPr id="105" name="Connecteur droit 104"/>
          <p:cNvCxnSpPr/>
          <p:nvPr/>
        </p:nvCxnSpPr>
        <p:spPr>
          <a:xfrm>
            <a:off x="6416224" y="3876503"/>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ZoneTexte 105"/>
          <p:cNvSpPr txBox="1"/>
          <p:nvPr/>
        </p:nvSpPr>
        <p:spPr>
          <a:xfrm>
            <a:off x="6430874" y="3738003"/>
            <a:ext cx="731290" cy="276999"/>
          </a:xfrm>
          <a:prstGeom prst="rect">
            <a:avLst/>
          </a:prstGeom>
          <a:noFill/>
        </p:spPr>
        <p:txBody>
          <a:bodyPr wrap="none" rtlCol="0">
            <a:spAutoFit/>
          </a:bodyPr>
          <a:lstStyle/>
          <a:p>
            <a:r>
              <a:rPr lang="fr-FR" sz="1200" dirty="0"/>
              <a:t> </a:t>
            </a:r>
            <a:r>
              <a:rPr lang="fr-FR" sz="1200" dirty="0" err="1" smtClean="0"/>
              <a:t>themes</a:t>
            </a:r>
            <a:endParaRPr lang="fr-CH" sz="1200" dirty="0"/>
          </a:p>
        </p:txBody>
      </p:sp>
      <p:cxnSp>
        <p:nvCxnSpPr>
          <p:cNvPr id="107" name="Connecteur droit 106"/>
          <p:cNvCxnSpPr/>
          <p:nvPr/>
        </p:nvCxnSpPr>
        <p:spPr>
          <a:xfrm>
            <a:off x="6416224" y="4233591"/>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ZoneTexte 107"/>
          <p:cNvSpPr txBox="1"/>
          <p:nvPr/>
        </p:nvSpPr>
        <p:spPr>
          <a:xfrm>
            <a:off x="6438608" y="4095091"/>
            <a:ext cx="763351" cy="276999"/>
          </a:xfrm>
          <a:prstGeom prst="rect">
            <a:avLst/>
          </a:prstGeom>
          <a:noFill/>
        </p:spPr>
        <p:txBody>
          <a:bodyPr wrap="none" rtlCol="0">
            <a:spAutoFit/>
          </a:bodyPr>
          <a:lstStyle/>
          <a:p>
            <a:r>
              <a:rPr lang="fr-FR" sz="1200" dirty="0"/>
              <a:t> </a:t>
            </a:r>
            <a:r>
              <a:rPr lang="fr-FR" sz="1200" dirty="0" err="1" smtClean="0"/>
              <a:t>libraries</a:t>
            </a:r>
            <a:endParaRPr lang="fr-CH" sz="1200" dirty="0"/>
          </a:p>
        </p:txBody>
      </p:sp>
      <p:sp>
        <p:nvSpPr>
          <p:cNvPr id="109" name="ZoneTexte 108"/>
          <p:cNvSpPr txBox="1"/>
          <p:nvPr/>
        </p:nvSpPr>
        <p:spPr>
          <a:xfrm>
            <a:off x="2025802" y="3699675"/>
            <a:ext cx="3978758" cy="276999"/>
          </a:xfrm>
          <a:prstGeom prst="rect">
            <a:avLst/>
          </a:prstGeom>
          <a:noFill/>
        </p:spPr>
        <p:txBody>
          <a:bodyPr wrap="square" rtlCol="0">
            <a:spAutoFit/>
          </a:bodyPr>
          <a:lstStyle/>
          <a:p>
            <a:r>
              <a:rPr lang="fr-FR" sz="1200" dirty="0" smtClean="0"/>
              <a:t>All </a:t>
            </a:r>
            <a:r>
              <a:rPr lang="fr-FR" sz="1000" dirty="0" smtClean="0"/>
              <a:t>: répertoire de développement du master</a:t>
            </a:r>
            <a:endParaRPr lang="fr-CH" sz="1000" dirty="0"/>
          </a:p>
        </p:txBody>
      </p:sp>
      <p:cxnSp>
        <p:nvCxnSpPr>
          <p:cNvPr id="110" name="Connecteur droit 109"/>
          <p:cNvCxnSpPr/>
          <p:nvPr/>
        </p:nvCxnSpPr>
        <p:spPr>
          <a:xfrm>
            <a:off x="2187916" y="3976673"/>
            <a:ext cx="0" cy="1478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Connecteur droit 110"/>
          <p:cNvCxnSpPr/>
          <p:nvPr/>
        </p:nvCxnSpPr>
        <p:spPr>
          <a:xfrm>
            <a:off x="2187520" y="5154605"/>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ZoneTexte 111"/>
          <p:cNvSpPr txBox="1"/>
          <p:nvPr/>
        </p:nvSpPr>
        <p:spPr>
          <a:xfrm>
            <a:off x="2168190" y="5007823"/>
            <a:ext cx="806631" cy="276999"/>
          </a:xfrm>
          <a:prstGeom prst="rect">
            <a:avLst/>
          </a:prstGeom>
          <a:noFill/>
        </p:spPr>
        <p:txBody>
          <a:bodyPr wrap="none" rtlCol="0">
            <a:spAutoFit/>
          </a:bodyPr>
          <a:lstStyle/>
          <a:p>
            <a:r>
              <a:rPr lang="fr-FR" sz="1200" dirty="0"/>
              <a:t> </a:t>
            </a:r>
            <a:r>
              <a:rPr lang="fr-FR" sz="1200" dirty="0" smtClean="0"/>
              <a:t>modules</a:t>
            </a:r>
            <a:endParaRPr lang="fr-CH" sz="1200" dirty="0"/>
          </a:p>
        </p:txBody>
      </p:sp>
      <p:cxnSp>
        <p:nvCxnSpPr>
          <p:cNvPr id="113" name="Connecteur droit 112"/>
          <p:cNvCxnSpPr>
            <a:stCxn id="112" idx="2"/>
          </p:cNvCxnSpPr>
          <p:nvPr/>
        </p:nvCxnSpPr>
        <p:spPr>
          <a:xfrm>
            <a:off x="2571506" y="5284822"/>
            <a:ext cx="0" cy="4999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Connecteur droit 113"/>
          <p:cNvCxnSpPr/>
          <p:nvPr/>
        </p:nvCxnSpPr>
        <p:spPr>
          <a:xfrm>
            <a:off x="2571506" y="5372117"/>
            <a:ext cx="839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Connecteur droit 114"/>
          <p:cNvCxnSpPr/>
          <p:nvPr/>
        </p:nvCxnSpPr>
        <p:spPr>
          <a:xfrm>
            <a:off x="2577856" y="5570315"/>
            <a:ext cx="839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Connecteur droit 115"/>
          <p:cNvCxnSpPr/>
          <p:nvPr/>
        </p:nvCxnSpPr>
        <p:spPr>
          <a:xfrm>
            <a:off x="2571505" y="5768222"/>
            <a:ext cx="839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ZoneTexte 116"/>
          <p:cNvSpPr txBox="1"/>
          <p:nvPr/>
        </p:nvSpPr>
        <p:spPr>
          <a:xfrm>
            <a:off x="2575364" y="5218377"/>
            <a:ext cx="3046027" cy="276999"/>
          </a:xfrm>
          <a:prstGeom prst="rect">
            <a:avLst/>
          </a:prstGeom>
          <a:noFill/>
        </p:spPr>
        <p:txBody>
          <a:bodyPr wrap="none" rtlCol="0">
            <a:spAutoFit/>
          </a:bodyPr>
          <a:lstStyle/>
          <a:p>
            <a:r>
              <a:rPr lang="fr-FR" sz="1200" dirty="0"/>
              <a:t> </a:t>
            </a:r>
            <a:r>
              <a:rPr lang="fr-FR" sz="1200" dirty="0" err="1" smtClean="0"/>
              <a:t>contribs</a:t>
            </a:r>
            <a:r>
              <a:rPr lang="fr-FR" sz="1200" dirty="0" smtClean="0"/>
              <a:t> </a:t>
            </a:r>
            <a:r>
              <a:rPr lang="fr-FR" sz="1000" dirty="0" smtClean="0"/>
              <a:t>: modules provenant de la communauté</a:t>
            </a:r>
            <a:endParaRPr lang="fr-CH" sz="1000" dirty="0"/>
          </a:p>
        </p:txBody>
      </p:sp>
      <p:sp>
        <p:nvSpPr>
          <p:cNvPr id="118" name="ZoneTexte 117"/>
          <p:cNvSpPr txBox="1"/>
          <p:nvPr/>
        </p:nvSpPr>
        <p:spPr>
          <a:xfrm>
            <a:off x="2619815" y="5431815"/>
            <a:ext cx="2127505" cy="276999"/>
          </a:xfrm>
          <a:prstGeom prst="rect">
            <a:avLst/>
          </a:prstGeom>
          <a:noFill/>
        </p:spPr>
        <p:txBody>
          <a:bodyPr wrap="none" rtlCol="0">
            <a:spAutoFit/>
          </a:bodyPr>
          <a:lstStyle/>
          <a:p>
            <a:r>
              <a:rPr lang="fr-FR" sz="1200" dirty="0" err="1"/>
              <a:t>e</a:t>
            </a:r>
            <a:r>
              <a:rPr lang="fr-FR" sz="1200" dirty="0" err="1" smtClean="0"/>
              <a:t>dg</a:t>
            </a:r>
            <a:r>
              <a:rPr lang="fr-FR" sz="1200" dirty="0" smtClean="0"/>
              <a:t> </a:t>
            </a:r>
            <a:r>
              <a:rPr lang="fr-FR" sz="1000" dirty="0" smtClean="0"/>
              <a:t>: modules développés à l'état</a:t>
            </a:r>
            <a:endParaRPr lang="fr-CH" sz="1000" dirty="0"/>
          </a:p>
        </p:txBody>
      </p:sp>
      <p:sp>
        <p:nvSpPr>
          <p:cNvPr id="119" name="ZoneTexte 118"/>
          <p:cNvSpPr txBox="1"/>
          <p:nvPr/>
        </p:nvSpPr>
        <p:spPr>
          <a:xfrm>
            <a:off x="2619815" y="5629722"/>
            <a:ext cx="2717411" cy="276999"/>
          </a:xfrm>
          <a:prstGeom prst="rect">
            <a:avLst/>
          </a:prstGeom>
          <a:noFill/>
        </p:spPr>
        <p:txBody>
          <a:bodyPr wrap="none" rtlCol="0">
            <a:spAutoFit/>
          </a:bodyPr>
          <a:lstStyle/>
          <a:p>
            <a:r>
              <a:rPr lang="fr-FR" sz="1200" dirty="0"/>
              <a:t> </a:t>
            </a:r>
            <a:r>
              <a:rPr lang="fr-FR" sz="1200" dirty="0" err="1" smtClean="0"/>
              <a:t>features</a:t>
            </a:r>
            <a:r>
              <a:rPr lang="fr-FR" sz="1200" dirty="0" smtClean="0"/>
              <a:t> </a:t>
            </a:r>
            <a:r>
              <a:rPr lang="fr-FR" sz="1000" dirty="0" smtClean="0"/>
              <a:t>: les </a:t>
            </a:r>
            <a:r>
              <a:rPr lang="fr-FR" sz="1000" dirty="0" err="1" smtClean="0"/>
              <a:t>features</a:t>
            </a:r>
            <a:r>
              <a:rPr lang="fr-FR" sz="1000" dirty="0" smtClean="0"/>
              <a:t> développées à l'</a:t>
            </a:r>
            <a:r>
              <a:rPr lang="fr-FR" sz="1000" dirty="0"/>
              <a:t>é</a:t>
            </a:r>
            <a:r>
              <a:rPr lang="fr-FR" sz="1000" dirty="0" smtClean="0"/>
              <a:t>tat</a:t>
            </a:r>
            <a:endParaRPr lang="fr-CH" sz="1000" dirty="0"/>
          </a:p>
        </p:txBody>
      </p:sp>
      <p:cxnSp>
        <p:nvCxnSpPr>
          <p:cNvPr id="120" name="Connecteur droit 119"/>
          <p:cNvCxnSpPr/>
          <p:nvPr/>
        </p:nvCxnSpPr>
        <p:spPr>
          <a:xfrm>
            <a:off x="2187916" y="4018737"/>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ZoneTexte 120"/>
          <p:cNvSpPr txBox="1"/>
          <p:nvPr/>
        </p:nvSpPr>
        <p:spPr>
          <a:xfrm>
            <a:off x="2202566" y="3880237"/>
            <a:ext cx="731290" cy="276999"/>
          </a:xfrm>
          <a:prstGeom prst="rect">
            <a:avLst/>
          </a:prstGeom>
          <a:noFill/>
        </p:spPr>
        <p:txBody>
          <a:bodyPr wrap="none" rtlCol="0">
            <a:spAutoFit/>
          </a:bodyPr>
          <a:lstStyle/>
          <a:p>
            <a:r>
              <a:rPr lang="fr-FR" sz="1200" dirty="0"/>
              <a:t> </a:t>
            </a:r>
            <a:r>
              <a:rPr lang="fr-FR" sz="1200" dirty="0" err="1" smtClean="0"/>
              <a:t>themes</a:t>
            </a:r>
            <a:endParaRPr lang="fr-CH" sz="1200" dirty="0"/>
          </a:p>
        </p:txBody>
      </p:sp>
      <p:cxnSp>
        <p:nvCxnSpPr>
          <p:cNvPr id="122" name="Connecteur droit 121"/>
          <p:cNvCxnSpPr/>
          <p:nvPr/>
        </p:nvCxnSpPr>
        <p:spPr>
          <a:xfrm>
            <a:off x="2187916" y="4977226"/>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ZoneTexte 122"/>
          <p:cNvSpPr txBox="1"/>
          <p:nvPr/>
        </p:nvSpPr>
        <p:spPr>
          <a:xfrm>
            <a:off x="2210300" y="4838726"/>
            <a:ext cx="2374368" cy="276999"/>
          </a:xfrm>
          <a:prstGeom prst="rect">
            <a:avLst/>
          </a:prstGeom>
          <a:noFill/>
        </p:spPr>
        <p:txBody>
          <a:bodyPr wrap="none" rtlCol="0">
            <a:spAutoFit/>
          </a:bodyPr>
          <a:lstStyle/>
          <a:p>
            <a:r>
              <a:rPr lang="fr-FR" sz="1200" dirty="0"/>
              <a:t> </a:t>
            </a:r>
            <a:r>
              <a:rPr lang="fr-FR" sz="1200" dirty="0" err="1" smtClean="0"/>
              <a:t>libraries</a:t>
            </a:r>
            <a:r>
              <a:rPr lang="fr-FR" sz="1200" dirty="0" smtClean="0"/>
              <a:t> </a:t>
            </a:r>
            <a:r>
              <a:rPr lang="fr-FR" sz="1000" dirty="0" smtClean="0"/>
              <a:t>: librairie de la communauté</a:t>
            </a:r>
            <a:endParaRPr lang="fr-CH" sz="1000" dirty="0"/>
          </a:p>
        </p:txBody>
      </p:sp>
      <p:cxnSp>
        <p:nvCxnSpPr>
          <p:cNvPr id="124" name="Connecteur droit 123"/>
          <p:cNvCxnSpPr>
            <a:stCxn id="121" idx="2"/>
          </p:cNvCxnSpPr>
          <p:nvPr/>
        </p:nvCxnSpPr>
        <p:spPr>
          <a:xfrm>
            <a:off x="2568211" y="4157236"/>
            <a:ext cx="0" cy="6152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ZoneTexte 124"/>
          <p:cNvSpPr txBox="1"/>
          <p:nvPr/>
        </p:nvSpPr>
        <p:spPr>
          <a:xfrm>
            <a:off x="2555231" y="4050638"/>
            <a:ext cx="2204450" cy="276999"/>
          </a:xfrm>
          <a:prstGeom prst="rect">
            <a:avLst/>
          </a:prstGeom>
          <a:noFill/>
        </p:spPr>
        <p:txBody>
          <a:bodyPr wrap="none" rtlCol="0">
            <a:spAutoFit/>
          </a:bodyPr>
          <a:lstStyle/>
          <a:p>
            <a:r>
              <a:rPr lang="fr-FR" sz="1200" dirty="0"/>
              <a:t> </a:t>
            </a:r>
            <a:r>
              <a:rPr lang="fr-FR" sz="1200" dirty="0" err="1" smtClean="0"/>
              <a:t>edg_theme</a:t>
            </a:r>
            <a:r>
              <a:rPr lang="fr-FR" sz="1000" dirty="0" smtClean="0"/>
              <a:t> : thème front internet</a:t>
            </a:r>
            <a:endParaRPr lang="fr-CH" sz="1000" dirty="0"/>
          </a:p>
        </p:txBody>
      </p:sp>
      <p:sp>
        <p:nvSpPr>
          <p:cNvPr id="126" name="ZoneTexte 125"/>
          <p:cNvSpPr txBox="1"/>
          <p:nvPr/>
        </p:nvSpPr>
        <p:spPr>
          <a:xfrm>
            <a:off x="2552902" y="4250172"/>
            <a:ext cx="2627642" cy="276999"/>
          </a:xfrm>
          <a:prstGeom prst="rect">
            <a:avLst/>
          </a:prstGeom>
          <a:noFill/>
        </p:spPr>
        <p:txBody>
          <a:bodyPr wrap="none" rtlCol="0">
            <a:spAutoFit/>
          </a:bodyPr>
          <a:lstStyle/>
          <a:p>
            <a:r>
              <a:rPr lang="fr-FR" sz="1200" dirty="0"/>
              <a:t> </a:t>
            </a:r>
            <a:r>
              <a:rPr lang="fr-FR" sz="1200" dirty="0" err="1" smtClean="0"/>
              <a:t>edg_theme_back</a:t>
            </a:r>
            <a:r>
              <a:rPr lang="fr-FR" sz="1000" dirty="0" smtClean="0"/>
              <a:t> : thème back internet</a:t>
            </a:r>
            <a:endParaRPr lang="fr-CH" sz="1000" dirty="0"/>
          </a:p>
        </p:txBody>
      </p:sp>
      <p:sp>
        <p:nvSpPr>
          <p:cNvPr id="127" name="ZoneTexte 126"/>
          <p:cNvSpPr txBox="1"/>
          <p:nvPr/>
        </p:nvSpPr>
        <p:spPr>
          <a:xfrm>
            <a:off x="2557133" y="4454861"/>
            <a:ext cx="2178802" cy="276999"/>
          </a:xfrm>
          <a:prstGeom prst="rect">
            <a:avLst/>
          </a:prstGeom>
          <a:noFill/>
        </p:spPr>
        <p:txBody>
          <a:bodyPr wrap="none" rtlCol="0">
            <a:spAutoFit/>
          </a:bodyPr>
          <a:lstStyle/>
          <a:p>
            <a:r>
              <a:rPr lang="fr-FR" sz="1200" dirty="0"/>
              <a:t> </a:t>
            </a:r>
            <a:r>
              <a:rPr lang="fr-FR" sz="1200" dirty="0" err="1" smtClean="0"/>
              <a:t>bestmobile</a:t>
            </a:r>
            <a:r>
              <a:rPr lang="fr-FR" sz="1000" dirty="0" smtClean="0"/>
              <a:t> : thème front intranet</a:t>
            </a:r>
            <a:endParaRPr lang="fr-CH" sz="1000" dirty="0"/>
          </a:p>
        </p:txBody>
      </p:sp>
      <p:sp>
        <p:nvSpPr>
          <p:cNvPr id="128" name="ZoneTexte 127"/>
          <p:cNvSpPr txBox="1"/>
          <p:nvPr/>
        </p:nvSpPr>
        <p:spPr>
          <a:xfrm>
            <a:off x="2554376" y="4647202"/>
            <a:ext cx="2601994" cy="276999"/>
          </a:xfrm>
          <a:prstGeom prst="rect">
            <a:avLst/>
          </a:prstGeom>
          <a:noFill/>
        </p:spPr>
        <p:txBody>
          <a:bodyPr wrap="none" rtlCol="0">
            <a:spAutoFit/>
          </a:bodyPr>
          <a:lstStyle/>
          <a:p>
            <a:r>
              <a:rPr lang="fr-FR" sz="1200" dirty="0"/>
              <a:t> </a:t>
            </a:r>
            <a:r>
              <a:rPr lang="fr-FR" sz="1200" dirty="0" err="1" smtClean="0"/>
              <a:t>bestmobile_back</a:t>
            </a:r>
            <a:r>
              <a:rPr lang="fr-FR" sz="1000" dirty="0" smtClean="0"/>
              <a:t> : thème back intranet</a:t>
            </a:r>
            <a:endParaRPr lang="fr-CH" sz="1000" dirty="0"/>
          </a:p>
        </p:txBody>
      </p:sp>
      <p:cxnSp>
        <p:nvCxnSpPr>
          <p:cNvPr id="129" name="Connecteur droit 128"/>
          <p:cNvCxnSpPr/>
          <p:nvPr/>
        </p:nvCxnSpPr>
        <p:spPr>
          <a:xfrm flipH="1">
            <a:off x="2089956" y="2679069"/>
            <a:ext cx="1" cy="6388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995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618836"/>
          </a:xfrm>
        </p:spPr>
        <p:txBody>
          <a:bodyPr/>
          <a:lstStyle/>
          <a:p>
            <a:r>
              <a:rPr lang="fr-FR" dirty="0"/>
              <a:t>Environnement : Arborescence </a:t>
            </a:r>
            <a:r>
              <a:rPr lang="fr-FR" dirty="0" smtClean="0"/>
              <a:t>3/3</a:t>
            </a:r>
            <a:endParaRPr lang="fr-CH" dirty="0"/>
          </a:p>
        </p:txBody>
      </p:sp>
      <p:cxnSp>
        <p:nvCxnSpPr>
          <p:cNvPr id="5" name="Connecteur droit 4"/>
          <p:cNvCxnSpPr/>
          <p:nvPr/>
        </p:nvCxnSpPr>
        <p:spPr>
          <a:xfrm>
            <a:off x="849746" y="609600"/>
            <a:ext cx="0" cy="52185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849746" y="822036"/>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849746" y="683536"/>
            <a:ext cx="567784" cy="276999"/>
          </a:xfrm>
          <a:prstGeom prst="rect">
            <a:avLst/>
          </a:prstGeom>
          <a:noFill/>
        </p:spPr>
        <p:txBody>
          <a:bodyPr wrap="none" rtlCol="0">
            <a:spAutoFit/>
          </a:bodyPr>
          <a:lstStyle/>
          <a:p>
            <a:r>
              <a:rPr lang="fr-FR" sz="1200" dirty="0" smtClean="0"/>
              <a:t>projet</a:t>
            </a:r>
            <a:endParaRPr lang="fr-CH" sz="1200" dirty="0"/>
          </a:p>
        </p:txBody>
      </p:sp>
      <p:cxnSp>
        <p:nvCxnSpPr>
          <p:cNvPr id="14" name="Connecteur droit 13"/>
          <p:cNvCxnSpPr/>
          <p:nvPr/>
        </p:nvCxnSpPr>
        <p:spPr>
          <a:xfrm flipH="1">
            <a:off x="1133637" y="960535"/>
            <a:ext cx="1" cy="4867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1135425" y="1084971"/>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1135425" y="941968"/>
            <a:ext cx="526106" cy="276999"/>
          </a:xfrm>
          <a:prstGeom prst="rect">
            <a:avLst/>
          </a:prstGeom>
          <a:noFill/>
        </p:spPr>
        <p:txBody>
          <a:bodyPr wrap="none" rtlCol="0">
            <a:spAutoFit/>
          </a:bodyPr>
          <a:lstStyle/>
          <a:p>
            <a:r>
              <a:rPr lang="fr-FR" sz="1200" dirty="0" err="1" smtClean="0"/>
              <a:t>trunk</a:t>
            </a:r>
            <a:endParaRPr lang="fr-CH" sz="1200" dirty="0"/>
          </a:p>
        </p:txBody>
      </p:sp>
      <p:cxnSp>
        <p:nvCxnSpPr>
          <p:cNvPr id="21" name="Connecteur droit 20"/>
          <p:cNvCxnSpPr/>
          <p:nvPr/>
        </p:nvCxnSpPr>
        <p:spPr>
          <a:xfrm flipH="1">
            <a:off x="1395401" y="1218967"/>
            <a:ext cx="3077" cy="4488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1400266" y="1348276"/>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1395401" y="1209775"/>
            <a:ext cx="679994" cy="276999"/>
          </a:xfrm>
          <a:prstGeom prst="rect">
            <a:avLst/>
          </a:prstGeom>
          <a:noFill/>
        </p:spPr>
        <p:txBody>
          <a:bodyPr wrap="none" rtlCol="0">
            <a:spAutoFit/>
          </a:bodyPr>
          <a:lstStyle/>
          <a:p>
            <a:r>
              <a:rPr lang="fr-FR" sz="1200" dirty="0" smtClean="0"/>
              <a:t> </a:t>
            </a:r>
            <a:r>
              <a:rPr lang="fr-FR" sz="1200" dirty="0" err="1" smtClean="0"/>
              <a:t>htdocs</a:t>
            </a:r>
            <a:endParaRPr lang="fr-CH" sz="1200" dirty="0"/>
          </a:p>
        </p:txBody>
      </p:sp>
      <p:cxnSp>
        <p:nvCxnSpPr>
          <p:cNvPr id="40" name="Connecteur droit 39"/>
          <p:cNvCxnSpPr>
            <a:stCxn id="36" idx="2"/>
          </p:cNvCxnSpPr>
          <p:nvPr/>
        </p:nvCxnSpPr>
        <p:spPr>
          <a:xfrm>
            <a:off x="1735398" y="1486774"/>
            <a:ext cx="744" cy="42206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a:off x="1736142" y="1625274"/>
            <a:ext cx="839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Connecteur droit 87"/>
          <p:cNvCxnSpPr/>
          <p:nvPr/>
        </p:nvCxnSpPr>
        <p:spPr>
          <a:xfrm>
            <a:off x="1985627" y="1726404"/>
            <a:ext cx="0" cy="3980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ZoneTexte 94"/>
          <p:cNvSpPr txBox="1"/>
          <p:nvPr/>
        </p:nvSpPr>
        <p:spPr>
          <a:xfrm>
            <a:off x="1735398" y="1486774"/>
            <a:ext cx="500458" cy="276999"/>
          </a:xfrm>
          <a:prstGeom prst="rect">
            <a:avLst/>
          </a:prstGeom>
          <a:noFill/>
        </p:spPr>
        <p:txBody>
          <a:bodyPr wrap="none" rtlCol="0">
            <a:spAutoFit/>
          </a:bodyPr>
          <a:lstStyle/>
          <a:p>
            <a:r>
              <a:rPr lang="fr-FR" sz="1200" dirty="0" smtClean="0"/>
              <a:t>sites</a:t>
            </a:r>
            <a:endParaRPr lang="fr-CH" sz="1200" dirty="0"/>
          </a:p>
        </p:txBody>
      </p:sp>
      <p:cxnSp>
        <p:nvCxnSpPr>
          <p:cNvPr id="96" name="Connecteur droit 95"/>
          <p:cNvCxnSpPr/>
          <p:nvPr/>
        </p:nvCxnSpPr>
        <p:spPr>
          <a:xfrm>
            <a:off x="1985627" y="1851886"/>
            <a:ext cx="839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ZoneTexte 108"/>
          <p:cNvSpPr txBox="1"/>
          <p:nvPr/>
        </p:nvSpPr>
        <p:spPr>
          <a:xfrm>
            <a:off x="2027590" y="1709202"/>
            <a:ext cx="642874" cy="276999"/>
          </a:xfrm>
          <a:prstGeom prst="rect">
            <a:avLst/>
          </a:prstGeom>
          <a:noFill/>
        </p:spPr>
        <p:txBody>
          <a:bodyPr wrap="square" rtlCol="0">
            <a:spAutoFit/>
          </a:bodyPr>
          <a:lstStyle/>
          <a:p>
            <a:r>
              <a:rPr lang="fr-FR" sz="1200" dirty="0" smtClean="0"/>
              <a:t>all</a:t>
            </a:r>
            <a:endParaRPr lang="fr-CH" sz="1200" dirty="0"/>
          </a:p>
        </p:txBody>
      </p:sp>
      <p:cxnSp>
        <p:nvCxnSpPr>
          <p:cNvPr id="110" name="Connecteur droit 109"/>
          <p:cNvCxnSpPr/>
          <p:nvPr/>
        </p:nvCxnSpPr>
        <p:spPr>
          <a:xfrm>
            <a:off x="2715387" y="2395958"/>
            <a:ext cx="10" cy="3311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Connecteur droit 119"/>
          <p:cNvCxnSpPr/>
          <p:nvPr/>
        </p:nvCxnSpPr>
        <p:spPr>
          <a:xfrm>
            <a:off x="2202467" y="2028264"/>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ZoneTexte 120"/>
          <p:cNvSpPr txBox="1"/>
          <p:nvPr/>
        </p:nvSpPr>
        <p:spPr>
          <a:xfrm>
            <a:off x="2204354" y="1889764"/>
            <a:ext cx="731290" cy="276999"/>
          </a:xfrm>
          <a:prstGeom prst="rect">
            <a:avLst/>
          </a:prstGeom>
          <a:noFill/>
        </p:spPr>
        <p:txBody>
          <a:bodyPr wrap="none" rtlCol="0">
            <a:spAutoFit/>
          </a:bodyPr>
          <a:lstStyle/>
          <a:p>
            <a:r>
              <a:rPr lang="fr-FR" sz="1200" dirty="0"/>
              <a:t> </a:t>
            </a:r>
            <a:r>
              <a:rPr lang="fr-FR" sz="1200" dirty="0" err="1" smtClean="0"/>
              <a:t>themes</a:t>
            </a:r>
            <a:endParaRPr lang="fr-CH" sz="1200" dirty="0"/>
          </a:p>
        </p:txBody>
      </p:sp>
      <p:sp>
        <p:nvSpPr>
          <p:cNvPr id="125" name="ZoneTexte 124"/>
          <p:cNvSpPr txBox="1"/>
          <p:nvPr/>
        </p:nvSpPr>
        <p:spPr>
          <a:xfrm>
            <a:off x="2218295" y="2141819"/>
            <a:ext cx="1922321" cy="276999"/>
          </a:xfrm>
          <a:prstGeom prst="rect">
            <a:avLst/>
          </a:prstGeom>
          <a:noFill/>
        </p:spPr>
        <p:txBody>
          <a:bodyPr wrap="none" rtlCol="0">
            <a:spAutoFit/>
          </a:bodyPr>
          <a:lstStyle/>
          <a:p>
            <a:r>
              <a:rPr lang="fr-FR" sz="1200" dirty="0"/>
              <a:t> </a:t>
            </a:r>
            <a:r>
              <a:rPr lang="fr-FR" sz="1200" dirty="0" err="1" smtClean="0"/>
              <a:t>edg_theme</a:t>
            </a:r>
            <a:r>
              <a:rPr lang="fr-FR" sz="1200" dirty="0" smtClean="0"/>
              <a:t> </a:t>
            </a:r>
            <a:r>
              <a:rPr lang="fr-FR" sz="1000" dirty="0" smtClean="0"/>
              <a:t>: </a:t>
            </a:r>
            <a:r>
              <a:rPr lang="fr-FR" sz="1000" dirty="0" err="1" smtClean="0"/>
              <a:t>theme</a:t>
            </a:r>
            <a:r>
              <a:rPr lang="fr-FR" sz="1000" dirty="0" smtClean="0"/>
              <a:t> internet</a:t>
            </a:r>
            <a:endParaRPr lang="fr-CH" sz="1000" dirty="0"/>
          </a:p>
        </p:txBody>
      </p:sp>
      <p:sp>
        <p:nvSpPr>
          <p:cNvPr id="126" name="ZoneTexte 125"/>
          <p:cNvSpPr txBox="1"/>
          <p:nvPr/>
        </p:nvSpPr>
        <p:spPr>
          <a:xfrm>
            <a:off x="5185599" y="471100"/>
            <a:ext cx="3483646" cy="276999"/>
          </a:xfrm>
          <a:prstGeom prst="rect">
            <a:avLst/>
          </a:prstGeom>
          <a:noFill/>
        </p:spPr>
        <p:txBody>
          <a:bodyPr wrap="none" rtlCol="0">
            <a:spAutoFit/>
          </a:bodyPr>
          <a:lstStyle/>
          <a:p>
            <a:r>
              <a:rPr lang="fr-FR" sz="1200" dirty="0"/>
              <a:t> </a:t>
            </a:r>
            <a:r>
              <a:rPr lang="fr-FR" sz="1200" dirty="0" err="1" smtClean="0"/>
              <a:t>edg_theme_back</a:t>
            </a:r>
            <a:r>
              <a:rPr lang="fr-FR" sz="1000" dirty="0" smtClean="0"/>
              <a:t> : thème du back office et de ckeditor</a:t>
            </a:r>
            <a:endParaRPr lang="fr-CH" sz="1000" dirty="0"/>
          </a:p>
        </p:txBody>
      </p:sp>
      <p:cxnSp>
        <p:nvCxnSpPr>
          <p:cNvPr id="76" name="Connecteur droit 75"/>
          <p:cNvCxnSpPr/>
          <p:nvPr/>
        </p:nvCxnSpPr>
        <p:spPr>
          <a:xfrm>
            <a:off x="2202467" y="2280319"/>
            <a:ext cx="1187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a:off x="5887073" y="966474"/>
            <a:ext cx="1187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Connecteur droit 80"/>
          <p:cNvCxnSpPr/>
          <p:nvPr/>
        </p:nvCxnSpPr>
        <p:spPr>
          <a:xfrm>
            <a:off x="2202467" y="1937603"/>
            <a:ext cx="0" cy="3769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Connecteur droit 82"/>
          <p:cNvCxnSpPr/>
          <p:nvPr/>
        </p:nvCxnSpPr>
        <p:spPr>
          <a:xfrm>
            <a:off x="2715387" y="2536305"/>
            <a:ext cx="1187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ZoneTexte 83"/>
          <p:cNvSpPr txBox="1"/>
          <p:nvPr/>
        </p:nvSpPr>
        <p:spPr>
          <a:xfrm>
            <a:off x="2791587" y="2395958"/>
            <a:ext cx="3262432" cy="276999"/>
          </a:xfrm>
          <a:prstGeom prst="rect">
            <a:avLst/>
          </a:prstGeom>
          <a:noFill/>
        </p:spPr>
        <p:txBody>
          <a:bodyPr wrap="none" rtlCol="0">
            <a:spAutoFit/>
          </a:bodyPr>
          <a:lstStyle/>
          <a:p>
            <a:r>
              <a:rPr lang="fr-FR" sz="1200" dirty="0" err="1" smtClean="0"/>
              <a:t>Css</a:t>
            </a:r>
            <a:r>
              <a:rPr lang="fr-FR" sz="1000" dirty="0" smtClean="0">
                <a:solidFill>
                  <a:srgbClr val="FF0000"/>
                </a:solidFill>
              </a:rPr>
              <a:t> : TODO modifier avec </a:t>
            </a:r>
            <a:r>
              <a:rPr lang="fr-FR" sz="1000" dirty="0" err="1" smtClean="0">
                <a:solidFill>
                  <a:srgbClr val="FF0000"/>
                </a:solidFill>
              </a:rPr>
              <a:t>sass</a:t>
            </a:r>
            <a:r>
              <a:rPr lang="fr-FR" sz="1000" dirty="0" smtClean="0">
                <a:solidFill>
                  <a:srgbClr val="FF0000"/>
                </a:solidFill>
              </a:rPr>
              <a:t> après l'harmonisation</a:t>
            </a:r>
            <a:endParaRPr lang="fr-CH" sz="1000" dirty="0">
              <a:solidFill>
                <a:srgbClr val="FF0000"/>
              </a:solidFill>
            </a:endParaRPr>
          </a:p>
        </p:txBody>
      </p:sp>
      <p:cxnSp>
        <p:nvCxnSpPr>
          <p:cNvPr id="86" name="Connecteur droit 85"/>
          <p:cNvCxnSpPr/>
          <p:nvPr/>
        </p:nvCxnSpPr>
        <p:spPr>
          <a:xfrm>
            <a:off x="3002004" y="2614189"/>
            <a:ext cx="0" cy="6646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Connecteur droit 96"/>
          <p:cNvCxnSpPr/>
          <p:nvPr/>
        </p:nvCxnSpPr>
        <p:spPr>
          <a:xfrm>
            <a:off x="3002003" y="2726805"/>
            <a:ext cx="1187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p:nvCxnSpPr>
        <p:spPr>
          <a:xfrm>
            <a:off x="3000132" y="3032760"/>
            <a:ext cx="1187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ZoneTexte 130"/>
          <p:cNvSpPr txBox="1"/>
          <p:nvPr/>
        </p:nvSpPr>
        <p:spPr>
          <a:xfrm>
            <a:off x="3059498" y="2588305"/>
            <a:ext cx="2401619" cy="276999"/>
          </a:xfrm>
          <a:prstGeom prst="rect">
            <a:avLst/>
          </a:prstGeom>
          <a:noFill/>
        </p:spPr>
        <p:txBody>
          <a:bodyPr wrap="none" rtlCol="0">
            <a:spAutoFit/>
          </a:bodyPr>
          <a:lstStyle/>
          <a:p>
            <a:r>
              <a:rPr lang="fr-FR" sz="1200" dirty="0"/>
              <a:t> </a:t>
            </a:r>
            <a:r>
              <a:rPr lang="fr-FR" sz="1200" dirty="0" smtClean="0"/>
              <a:t>[</a:t>
            </a:r>
            <a:r>
              <a:rPr lang="fr-FR" sz="1200" dirty="0" err="1" smtClean="0"/>
              <a:t>style_ge</a:t>
            </a:r>
            <a:r>
              <a:rPr lang="fr-FR" sz="1200" dirty="0" smtClean="0"/>
              <a:t>…] </a:t>
            </a:r>
            <a:r>
              <a:rPr lang="fr-FR" sz="1000" dirty="0" smtClean="0"/>
              <a:t>: fichiers imposé du LTI</a:t>
            </a:r>
            <a:endParaRPr lang="fr-CH" sz="1000" dirty="0"/>
          </a:p>
        </p:txBody>
      </p:sp>
      <p:sp>
        <p:nvSpPr>
          <p:cNvPr id="132" name="ZoneTexte 131"/>
          <p:cNvSpPr txBox="1"/>
          <p:nvPr/>
        </p:nvSpPr>
        <p:spPr>
          <a:xfrm>
            <a:off x="3059498" y="2894260"/>
            <a:ext cx="1414170" cy="276999"/>
          </a:xfrm>
          <a:prstGeom prst="rect">
            <a:avLst/>
          </a:prstGeom>
          <a:noFill/>
        </p:spPr>
        <p:txBody>
          <a:bodyPr wrap="none" rtlCol="0">
            <a:spAutoFit/>
          </a:bodyPr>
          <a:lstStyle/>
          <a:p>
            <a:r>
              <a:rPr lang="fr-FR" sz="1200" dirty="0"/>
              <a:t>s</a:t>
            </a:r>
            <a:r>
              <a:rPr lang="fr-FR" sz="1200" dirty="0" smtClean="0"/>
              <a:t>tyle_features.css</a:t>
            </a:r>
            <a:endParaRPr lang="fr-CH" sz="1200" dirty="0"/>
          </a:p>
        </p:txBody>
      </p:sp>
      <p:sp>
        <p:nvSpPr>
          <p:cNvPr id="133" name="ZoneTexte 132"/>
          <p:cNvSpPr txBox="1"/>
          <p:nvPr/>
        </p:nvSpPr>
        <p:spPr>
          <a:xfrm>
            <a:off x="3061369" y="3118680"/>
            <a:ext cx="2759089" cy="276999"/>
          </a:xfrm>
          <a:prstGeom prst="rect">
            <a:avLst/>
          </a:prstGeom>
          <a:noFill/>
        </p:spPr>
        <p:txBody>
          <a:bodyPr wrap="none" rtlCol="0">
            <a:spAutoFit/>
          </a:bodyPr>
          <a:lstStyle/>
          <a:p>
            <a:r>
              <a:rPr lang="fr-FR" sz="1200" dirty="0" smtClean="0"/>
              <a:t>style_ge_drupal.css </a:t>
            </a:r>
            <a:r>
              <a:rPr lang="fr-FR" sz="1000" dirty="0" smtClean="0"/>
              <a:t>: </a:t>
            </a:r>
            <a:r>
              <a:rPr lang="fr-FR" sz="1000" dirty="0" err="1" smtClean="0"/>
              <a:t>modif</a:t>
            </a:r>
            <a:r>
              <a:rPr lang="fr-FR" sz="1000" dirty="0" smtClean="0"/>
              <a:t> liées a drupal</a:t>
            </a:r>
            <a:endParaRPr lang="fr-CH" sz="1000" dirty="0"/>
          </a:p>
        </p:txBody>
      </p:sp>
      <p:cxnSp>
        <p:nvCxnSpPr>
          <p:cNvPr id="134" name="Connecteur droit 133"/>
          <p:cNvCxnSpPr/>
          <p:nvPr/>
        </p:nvCxnSpPr>
        <p:spPr>
          <a:xfrm>
            <a:off x="3002003" y="3032759"/>
            <a:ext cx="1187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ZoneTexte 134"/>
          <p:cNvSpPr txBox="1"/>
          <p:nvPr/>
        </p:nvSpPr>
        <p:spPr>
          <a:xfrm>
            <a:off x="3061369" y="2894259"/>
            <a:ext cx="2802370" cy="276999"/>
          </a:xfrm>
          <a:prstGeom prst="rect">
            <a:avLst/>
          </a:prstGeom>
          <a:noFill/>
        </p:spPr>
        <p:txBody>
          <a:bodyPr wrap="none" rtlCol="0">
            <a:spAutoFit/>
          </a:bodyPr>
          <a:lstStyle/>
          <a:p>
            <a:r>
              <a:rPr lang="fr-FR" sz="1200" dirty="0" smtClean="0"/>
              <a:t>style_features.css</a:t>
            </a:r>
            <a:r>
              <a:rPr lang="fr-FR" sz="1000" dirty="0" smtClean="0"/>
              <a:t> : </a:t>
            </a:r>
            <a:r>
              <a:rPr lang="fr-FR" sz="1000" dirty="0" err="1" smtClean="0"/>
              <a:t>modif</a:t>
            </a:r>
            <a:r>
              <a:rPr lang="fr-FR" sz="1000" dirty="0" smtClean="0"/>
              <a:t> liées au </a:t>
            </a:r>
            <a:r>
              <a:rPr lang="fr-FR" sz="1000" dirty="0" err="1" smtClean="0"/>
              <a:t>features</a:t>
            </a:r>
            <a:endParaRPr lang="fr-CH" sz="1000" dirty="0"/>
          </a:p>
        </p:txBody>
      </p:sp>
      <p:cxnSp>
        <p:nvCxnSpPr>
          <p:cNvPr id="136" name="Connecteur droit 135"/>
          <p:cNvCxnSpPr/>
          <p:nvPr/>
        </p:nvCxnSpPr>
        <p:spPr>
          <a:xfrm>
            <a:off x="3002003" y="3278884"/>
            <a:ext cx="1187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a:xfrm>
            <a:off x="2723007" y="3946005"/>
            <a:ext cx="1187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ZoneTexte 139"/>
          <p:cNvSpPr txBox="1"/>
          <p:nvPr/>
        </p:nvSpPr>
        <p:spPr>
          <a:xfrm>
            <a:off x="2785456" y="3807505"/>
            <a:ext cx="849913" cy="276999"/>
          </a:xfrm>
          <a:prstGeom prst="rect">
            <a:avLst/>
          </a:prstGeom>
          <a:noFill/>
        </p:spPr>
        <p:txBody>
          <a:bodyPr wrap="none" rtlCol="0">
            <a:spAutoFit/>
          </a:bodyPr>
          <a:lstStyle/>
          <a:p>
            <a:r>
              <a:rPr lang="fr-FR" sz="1200" dirty="0" err="1" smtClean="0"/>
              <a:t>templates</a:t>
            </a:r>
            <a:endParaRPr lang="fr-CH" sz="1200" dirty="0"/>
          </a:p>
        </p:txBody>
      </p:sp>
      <p:cxnSp>
        <p:nvCxnSpPr>
          <p:cNvPr id="141" name="Connecteur droit 140"/>
          <p:cNvCxnSpPr/>
          <p:nvPr/>
        </p:nvCxnSpPr>
        <p:spPr>
          <a:xfrm flipH="1">
            <a:off x="3204417" y="4061041"/>
            <a:ext cx="2668" cy="982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Connecteur droit 141"/>
          <p:cNvCxnSpPr/>
          <p:nvPr/>
        </p:nvCxnSpPr>
        <p:spPr>
          <a:xfrm>
            <a:off x="3212478" y="4235038"/>
            <a:ext cx="1187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ZoneTexte 142"/>
          <p:cNvSpPr txBox="1"/>
          <p:nvPr/>
        </p:nvSpPr>
        <p:spPr>
          <a:xfrm>
            <a:off x="3279132" y="4096539"/>
            <a:ext cx="1319592" cy="276999"/>
          </a:xfrm>
          <a:prstGeom prst="rect">
            <a:avLst/>
          </a:prstGeom>
          <a:noFill/>
        </p:spPr>
        <p:txBody>
          <a:bodyPr wrap="none" rtlCol="0">
            <a:spAutoFit/>
          </a:bodyPr>
          <a:lstStyle/>
          <a:p>
            <a:r>
              <a:rPr lang="fr-FR" sz="1200" dirty="0" smtClean="0"/>
              <a:t>[</a:t>
            </a:r>
            <a:r>
              <a:rPr lang="fr-FR" sz="1200" dirty="0" err="1" smtClean="0"/>
              <a:t>edg_features</a:t>
            </a:r>
            <a:r>
              <a:rPr lang="fr-FR" sz="1200" dirty="0" smtClean="0"/>
              <a:t>…]</a:t>
            </a:r>
            <a:endParaRPr lang="fr-CH" sz="1200" dirty="0"/>
          </a:p>
        </p:txBody>
      </p:sp>
      <p:cxnSp>
        <p:nvCxnSpPr>
          <p:cNvPr id="144" name="Connecteur droit 143"/>
          <p:cNvCxnSpPr/>
          <p:nvPr/>
        </p:nvCxnSpPr>
        <p:spPr>
          <a:xfrm>
            <a:off x="3207085" y="4552485"/>
            <a:ext cx="1187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ZoneTexte 144"/>
          <p:cNvSpPr txBox="1"/>
          <p:nvPr/>
        </p:nvSpPr>
        <p:spPr>
          <a:xfrm>
            <a:off x="3255660" y="4413985"/>
            <a:ext cx="1039067" cy="276999"/>
          </a:xfrm>
          <a:prstGeom prst="rect">
            <a:avLst/>
          </a:prstGeom>
          <a:noFill/>
        </p:spPr>
        <p:txBody>
          <a:bodyPr wrap="none" rtlCol="0">
            <a:spAutoFit/>
          </a:bodyPr>
          <a:lstStyle/>
          <a:p>
            <a:r>
              <a:rPr lang="fr-FR" sz="1200" dirty="0"/>
              <a:t> </a:t>
            </a:r>
            <a:r>
              <a:rPr lang="fr-FR" sz="1200" dirty="0" smtClean="0"/>
              <a:t>[</a:t>
            </a:r>
            <a:r>
              <a:rPr lang="fr-FR" sz="1200" dirty="0" err="1" smtClean="0"/>
              <a:t>style_ge</a:t>
            </a:r>
            <a:r>
              <a:rPr lang="fr-FR" sz="1200" dirty="0" smtClean="0"/>
              <a:t>…]</a:t>
            </a:r>
            <a:endParaRPr lang="fr-CH" sz="1200" dirty="0"/>
          </a:p>
        </p:txBody>
      </p:sp>
      <p:cxnSp>
        <p:nvCxnSpPr>
          <p:cNvPr id="146" name="Connecteur droit 145"/>
          <p:cNvCxnSpPr/>
          <p:nvPr/>
        </p:nvCxnSpPr>
        <p:spPr>
          <a:xfrm>
            <a:off x="5889740" y="751677"/>
            <a:ext cx="9386" cy="3561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ZoneTexte 146"/>
          <p:cNvSpPr txBox="1"/>
          <p:nvPr/>
        </p:nvSpPr>
        <p:spPr>
          <a:xfrm>
            <a:off x="5945919" y="812734"/>
            <a:ext cx="415498" cy="276999"/>
          </a:xfrm>
          <a:prstGeom prst="rect">
            <a:avLst/>
          </a:prstGeom>
          <a:noFill/>
        </p:spPr>
        <p:txBody>
          <a:bodyPr wrap="none" rtlCol="0">
            <a:spAutoFit/>
          </a:bodyPr>
          <a:lstStyle/>
          <a:p>
            <a:r>
              <a:rPr lang="fr-FR" sz="1200" dirty="0" err="1" smtClean="0"/>
              <a:t>css</a:t>
            </a:r>
            <a:endParaRPr lang="fr-CH" sz="1200" dirty="0"/>
          </a:p>
        </p:txBody>
      </p:sp>
      <p:cxnSp>
        <p:nvCxnSpPr>
          <p:cNvPr id="148" name="Connecteur droit 147"/>
          <p:cNvCxnSpPr/>
          <p:nvPr/>
        </p:nvCxnSpPr>
        <p:spPr>
          <a:xfrm>
            <a:off x="6156336" y="1089733"/>
            <a:ext cx="0" cy="674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Connecteur droit 148"/>
          <p:cNvCxnSpPr/>
          <p:nvPr/>
        </p:nvCxnSpPr>
        <p:spPr>
          <a:xfrm>
            <a:off x="6156336" y="1218967"/>
            <a:ext cx="1187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Connecteur droit 149"/>
          <p:cNvCxnSpPr/>
          <p:nvPr/>
        </p:nvCxnSpPr>
        <p:spPr>
          <a:xfrm>
            <a:off x="6156336" y="1494161"/>
            <a:ext cx="1187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Connecteur droit 150"/>
          <p:cNvCxnSpPr/>
          <p:nvPr/>
        </p:nvCxnSpPr>
        <p:spPr>
          <a:xfrm>
            <a:off x="6154118" y="1763773"/>
            <a:ext cx="1187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ZoneTexte 151"/>
          <p:cNvSpPr txBox="1"/>
          <p:nvPr/>
        </p:nvSpPr>
        <p:spPr>
          <a:xfrm>
            <a:off x="6222248" y="1069935"/>
            <a:ext cx="2901756" cy="276999"/>
          </a:xfrm>
          <a:prstGeom prst="rect">
            <a:avLst/>
          </a:prstGeom>
          <a:noFill/>
        </p:spPr>
        <p:txBody>
          <a:bodyPr wrap="none" rtlCol="0">
            <a:spAutoFit/>
          </a:bodyPr>
          <a:lstStyle/>
          <a:p>
            <a:r>
              <a:rPr lang="fr-FR" sz="1200" dirty="0" smtClean="0"/>
              <a:t>ckeditor_back.css</a:t>
            </a:r>
            <a:r>
              <a:rPr lang="fr-FR" sz="1000" dirty="0" smtClean="0"/>
              <a:t> </a:t>
            </a:r>
            <a:r>
              <a:rPr lang="fr-FR" sz="900" dirty="0" smtClean="0"/>
              <a:t>: adaptation ckeditor au front</a:t>
            </a:r>
            <a:endParaRPr lang="fr-CH" sz="900" dirty="0"/>
          </a:p>
        </p:txBody>
      </p:sp>
      <p:sp>
        <p:nvSpPr>
          <p:cNvPr id="153" name="ZoneTexte 152"/>
          <p:cNvSpPr txBox="1"/>
          <p:nvPr/>
        </p:nvSpPr>
        <p:spPr>
          <a:xfrm>
            <a:off x="6222248" y="1360368"/>
            <a:ext cx="3009157" cy="276999"/>
          </a:xfrm>
          <a:prstGeom prst="rect">
            <a:avLst/>
          </a:prstGeom>
          <a:noFill/>
        </p:spPr>
        <p:txBody>
          <a:bodyPr wrap="none" rtlCol="0">
            <a:spAutoFit/>
          </a:bodyPr>
          <a:lstStyle/>
          <a:p>
            <a:r>
              <a:rPr lang="fr-FR" sz="1000" dirty="0" smtClean="0"/>
              <a:t>ckeditor_back_bloc.css</a:t>
            </a:r>
            <a:r>
              <a:rPr lang="fr-FR" sz="1200" dirty="0" smtClean="0"/>
              <a:t> </a:t>
            </a:r>
            <a:r>
              <a:rPr lang="fr-FR" sz="900" dirty="0"/>
              <a:t>: adaptation ckeditor au front</a:t>
            </a:r>
            <a:endParaRPr lang="fr-CH" sz="900" dirty="0"/>
          </a:p>
        </p:txBody>
      </p:sp>
      <p:sp>
        <p:nvSpPr>
          <p:cNvPr id="154" name="ZoneTexte 153"/>
          <p:cNvSpPr txBox="1"/>
          <p:nvPr/>
        </p:nvSpPr>
        <p:spPr>
          <a:xfrm>
            <a:off x="6222248" y="1612765"/>
            <a:ext cx="2642070" cy="276999"/>
          </a:xfrm>
          <a:prstGeom prst="rect">
            <a:avLst/>
          </a:prstGeom>
          <a:noFill/>
        </p:spPr>
        <p:txBody>
          <a:bodyPr wrap="none" rtlCol="0">
            <a:spAutoFit/>
          </a:bodyPr>
          <a:lstStyle/>
          <a:p>
            <a:r>
              <a:rPr lang="fr-FR" sz="1200" dirty="0" smtClean="0"/>
              <a:t>style_back.css</a:t>
            </a:r>
            <a:r>
              <a:rPr lang="fr-FR" sz="1000" dirty="0" smtClean="0"/>
              <a:t> : style spécifique au back</a:t>
            </a:r>
            <a:endParaRPr lang="fr-CH" sz="1000" dirty="0"/>
          </a:p>
        </p:txBody>
      </p:sp>
      <p:cxnSp>
        <p:nvCxnSpPr>
          <p:cNvPr id="155" name="Connecteur droit 154"/>
          <p:cNvCxnSpPr/>
          <p:nvPr/>
        </p:nvCxnSpPr>
        <p:spPr>
          <a:xfrm>
            <a:off x="5889740" y="2125424"/>
            <a:ext cx="1187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6" name="ZoneTexte 155"/>
          <p:cNvSpPr txBox="1"/>
          <p:nvPr/>
        </p:nvSpPr>
        <p:spPr>
          <a:xfrm>
            <a:off x="6001995" y="1986201"/>
            <a:ext cx="3122971" cy="276999"/>
          </a:xfrm>
          <a:prstGeom prst="rect">
            <a:avLst/>
          </a:prstGeom>
          <a:noFill/>
        </p:spPr>
        <p:txBody>
          <a:bodyPr wrap="none" rtlCol="0">
            <a:spAutoFit/>
          </a:bodyPr>
          <a:lstStyle/>
          <a:p>
            <a:r>
              <a:rPr lang="fr-FR" sz="1200" dirty="0" err="1" smtClean="0"/>
              <a:t>template.php</a:t>
            </a:r>
            <a:r>
              <a:rPr lang="fr-FR" sz="1000" dirty="0" smtClean="0"/>
              <a:t> : couleur bandeau et config ckeditor</a:t>
            </a:r>
            <a:endParaRPr lang="fr-CH" sz="1000" dirty="0"/>
          </a:p>
        </p:txBody>
      </p:sp>
      <p:cxnSp>
        <p:nvCxnSpPr>
          <p:cNvPr id="157" name="Connecteur droit 156"/>
          <p:cNvCxnSpPr/>
          <p:nvPr/>
        </p:nvCxnSpPr>
        <p:spPr>
          <a:xfrm>
            <a:off x="5899126" y="2534457"/>
            <a:ext cx="1187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ZoneTexte 157"/>
          <p:cNvSpPr txBox="1"/>
          <p:nvPr/>
        </p:nvSpPr>
        <p:spPr>
          <a:xfrm>
            <a:off x="5988972" y="2394385"/>
            <a:ext cx="295274" cy="276999"/>
          </a:xfrm>
          <a:prstGeom prst="rect">
            <a:avLst/>
          </a:prstGeom>
          <a:noFill/>
        </p:spPr>
        <p:txBody>
          <a:bodyPr wrap="none" rtlCol="0">
            <a:spAutoFit/>
          </a:bodyPr>
          <a:lstStyle/>
          <a:p>
            <a:r>
              <a:rPr lang="fr-FR" sz="1200" dirty="0" err="1" smtClean="0"/>
              <a:t>js</a:t>
            </a:r>
            <a:endParaRPr lang="fr-CH" sz="1200" dirty="0"/>
          </a:p>
        </p:txBody>
      </p:sp>
      <p:cxnSp>
        <p:nvCxnSpPr>
          <p:cNvPr id="159" name="Connecteur droit 158"/>
          <p:cNvCxnSpPr/>
          <p:nvPr/>
        </p:nvCxnSpPr>
        <p:spPr>
          <a:xfrm>
            <a:off x="6128365" y="2652017"/>
            <a:ext cx="0" cy="16609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Connecteur droit 159"/>
          <p:cNvCxnSpPr/>
          <p:nvPr/>
        </p:nvCxnSpPr>
        <p:spPr>
          <a:xfrm>
            <a:off x="6136609" y="2810625"/>
            <a:ext cx="1187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Connecteur droit 160"/>
          <p:cNvCxnSpPr/>
          <p:nvPr/>
        </p:nvCxnSpPr>
        <p:spPr>
          <a:xfrm>
            <a:off x="6136609" y="3105633"/>
            <a:ext cx="1187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Connecteur droit 161"/>
          <p:cNvCxnSpPr/>
          <p:nvPr/>
        </p:nvCxnSpPr>
        <p:spPr>
          <a:xfrm>
            <a:off x="6128365" y="3399972"/>
            <a:ext cx="1187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Connecteur droit 162"/>
          <p:cNvCxnSpPr/>
          <p:nvPr/>
        </p:nvCxnSpPr>
        <p:spPr>
          <a:xfrm>
            <a:off x="6128365" y="3716892"/>
            <a:ext cx="1187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Connecteur droit 163"/>
          <p:cNvCxnSpPr/>
          <p:nvPr/>
        </p:nvCxnSpPr>
        <p:spPr>
          <a:xfrm>
            <a:off x="6136276" y="3990057"/>
            <a:ext cx="1187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Connecteur droit 164"/>
          <p:cNvCxnSpPr/>
          <p:nvPr/>
        </p:nvCxnSpPr>
        <p:spPr>
          <a:xfrm>
            <a:off x="6128365" y="4247455"/>
            <a:ext cx="1187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ZoneTexte 165"/>
          <p:cNvSpPr txBox="1"/>
          <p:nvPr/>
        </p:nvSpPr>
        <p:spPr>
          <a:xfrm>
            <a:off x="6213484" y="2672957"/>
            <a:ext cx="2247282" cy="276999"/>
          </a:xfrm>
          <a:prstGeom prst="rect">
            <a:avLst/>
          </a:prstGeom>
          <a:noFill/>
        </p:spPr>
        <p:txBody>
          <a:bodyPr wrap="none" rtlCol="0">
            <a:spAutoFit/>
          </a:bodyPr>
          <a:lstStyle/>
          <a:p>
            <a:r>
              <a:rPr lang="fr-FR" sz="1200" dirty="0" smtClean="0"/>
              <a:t>ckeditor.config.js</a:t>
            </a:r>
            <a:r>
              <a:rPr lang="fr-FR" sz="1000" dirty="0" smtClean="0"/>
              <a:t> : config ckeditor</a:t>
            </a:r>
            <a:endParaRPr lang="fr-CH" sz="1000" dirty="0"/>
          </a:p>
        </p:txBody>
      </p:sp>
      <p:sp>
        <p:nvSpPr>
          <p:cNvPr id="167" name="ZoneTexte 166"/>
          <p:cNvSpPr txBox="1"/>
          <p:nvPr/>
        </p:nvSpPr>
        <p:spPr>
          <a:xfrm>
            <a:off x="6222247" y="2965749"/>
            <a:ext cx="1684628" cy="276999"/>
          </a:xfrm>
          <a:prstGeom prst="rect">
            <a:avLst/>
          </a:prstGeom>
          <a:noFill/>
        </p:spPr>
        <p:txBody>
          <a:bodyPr wrap="none" rtlCol="0">
            <a:spAutoFit/>
          </a:bodyPr>
          <a:lstStyle/>
          <a:p>
            <a:r>
              <a:rPr lang="fr-FR" sz="1200" dirty="0"/>
              <a:t>c</a:t>
            </a:r>
            <a:r>
              <a:rPr lang="fr-FR" sz="1200" dirty="0" smtClean="0"/>
              <a:t>keditor.config_bloc.js</a:t>
            </a:r>
            <a:endParaRPr lang="fr-CH" sz="1200" dirty="0"/>
          </a:p>
        </p:txBody>
      </p:sp>
      <p:sp>
        <p:nvSpPr>
          <p:cNvPr id="168" name="ZoneTexte 167"/>
          <p:cNvSpPr txBox="1"/>
          <p:nvPr/>
        </p:nvSpPr>
        <p:spPr>
          <a:xfrm>
            <a:off x="6213483" y="3255840"/>
            <a:ext cx="2141484" cy="276999"/>
          </a:xfrm>
          <a:prstGeom prst="rect">
            <a:avLst/>
          </a:prstGeom>
          <a:noFill/>
        </p:spPr>
        <p:txBody>
          <a:bodyPr wrap="none" rtlCol="0">
            <a:spAutoFit/>
          </a:bodyPr>
          <a:lstStyle/>
          <a:p>
            <a:r>
              <a:rPr lang="fr-FR" sz="1200" dirty="0" smtClean="0"/>
              <a:t>ckeditor.style.js</a:t>
            </a:r>
            <a:r>
              <a:rPr lang="fr-FR" sz="1000" dirty="0" smtClean="0"/>
              <a:t> : styles ckeditor</a:t>
            </a:r>
            <a:endParaRPr lang="fr-CH" sz="1000" dirty="0"/>
          </a:p>
        </p:txBody>
      </p:sp>
      <p:sp>
        <p:nvSpPr>
          <p:cNvPr id="169" name="ZoneTexte 168"/>
          <p:cNvSpPr txBox="1"/>
          <p:nvPr/>
        </p:nvSpPr>
        <p:spPr>
          <a:xfrm>
            <a:off x="6239249" y="3588301"/>
            <a:ext cx="1668598" cy="276999"/>
          </a:xfrm>
          <a:prstGeom prst="rect">
            <a:avLst/>
          </a:prstGeom>
          <a:noFill/>
        </p:spPr>
        <p:txBody>
          <a:bodyPr wrap="none" rtlCol="0">
            <a:spAutoFit/>
          </a:bodyPr>
          <a:lstStyle/>
          <a:p>
            <a:r>
              <a:rPr lang="fr-FR" sz="1200" dirty="0"/>
              <a:t>c</a:t>
            </a:r>
            <a:r>
              <a:rPr lang="fr-FR" sz="1200" dirty="0" smtClean="0"/>
              <a:t>keditor.styles_bloc.js</a:t>
            </a:r>
            <a:endParaRPr lang="fr-CH" sz="1200" dirty="0"/>
          </a:p>
        </p:txBody>
      </p:sp>
      <p:sp>
        <p:nvSpPr>
          <p:cNvPr id="170" name="ZoneTexte 169"/>
          <p:cNvSpPr txBox="1"/>
          <p:nvPr/>
        </p:nvSpPr>
        <p:spPr>
          <a:xfrm>
            <a:off x="6232704" y="3851557"/>
            <a:ext cx="2287806" cy="276999"/>
          </a:xfrm>
          <a:prstGeom prst="rect">
            <a:avLst/>
          </a:prstGeom>
          <a:noFill/>
        </p:spPr>
        <p:txBody>
          <a:bodyPr wrap="none" rtlCol="0">
            <a:spAutoFit/>
          </a:bodyPr>
          <a:lstStyle/>
          <a:p>
            <a:r>
              <a:rPr lang="fr-FR" sz="1200" dirty="0" smtClean="0"/>
              <a:t>mytemplates.js </a:t>
            </a:r>
            <a:r>
              <a:rPr lang="fr-FR" sz="1000" dirty="0" smtClean="0"/>
              <a:t>: modèles ckeditor</a:t>
            </a:r>
            <a:endParaRPr lang="fr-CH" sz="1000" dirty="0"/>
          </a:p>
        </p:txBody>
      </p:sp>
      <p:sp>
        <p:nvSpPr>
          <p:cNvPr id="171" name="ZoneTexte 170"/>
          <p:cNvSpPr txBox="1"/>
          <p:nvPr/>
        </p:nvSpPr>
        <p:spPr>
          <a:xfrm>
            <a:off x="6232704" y="4108955"/>
            <a:ext cx="1574470" cy="276999"/>
          </a:xfrm>
          <a:prstGeom prst="rect">
            <a:avLst/>
          </a:prstGeom>
          <a:noFill/>
        </p:spPr>
        <p:txBody>
          <a:bodyPr wrap="none" rtlCol="0">
            <a:spAutoFit/>
          </a:bodyPr>
          <a:lstStyle/>
          <a:p>
            <a:r>
              <a:rPr lang="fr-FR" sz="1200" dirty="0"/>
              <a:t>m</a:t>
            </a:r>
            <a:r>
              <a:rPr lang="fr-FR" sz="1200" dirty="0" smtClean="0"/>
              <a:t>ytemplates_bloc.js</a:t>
            </a:r>
            <a:endParaRPr lang="fr-CH" sz="1200" dirty="0"/>
          </a:p>
        </p:txBody>
      </p:sp>
    </p:spTree>
    <p:extLst>
      <p:ext uri="{BB962C8B-B14F-4D97-AF65-F5344CB8AC3E}">
        <p14:creationId xmlns:p14="http://schemas.microsoft.com/office/powerpoint/2010/main" val="1664583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92679" y="1721081"/>
            <a:ext cx="1604949" cy="1334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smtClean="0">
                <a:solidFill>
                  <a:schemeClr val="tx1"/>
                </a:solidFill>
              </a:rPr>
              <a:t>media</a:t>
            </a:r>
            <a:endParaRPr lang="fr-CH" dirty="0">
              <a:solidFill>
                <a:schemeClr val="tx1"/>
              </a:solidFill>
            </a:endParaRPr>
          </a:p>
        </p:txBody>
      </p:sp>
      <p:sp>
        <p:nvSpPr>
          <p:cNvPr id="7" name="Rectangle 6"/>
          <p:cNvSpPr/>
          <p:nvPr/>
        </p:nvSpPr>
        <p:spPr>
          <a:xfrm>
            <a:off x="3792675" y="3068370"/>
            <a:ext cx="1604948" cy="2207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err="1" smtClean="0">
                <a:solidFill>
                  <a:schemeClr val="tx1"/>
                </a:solidFill>
              </a:rPr>
              <a:t>htdocs</a:t>
            </a:r>
            <a:endParaRPr lang="fr-CH" dirty="0">
              <a:solidFill>
                <a:schemeClr val="tx1"/>
              </a:solidFill>
            </a:endParaRPr>
          </a:p>
        </p:txBody>
      </p:sp>
      <p:sp>
        <p:nvSpPr>
          <p:cNvPr id="26" name="Rectangle 25"/>
          <p:cNvSpPr/>
          <p:nvPr/>
        </p:nvSpPr>
        <p:spPr>
          <a:xfrm>
            <a:off x="3792678" y="508000"/>
            <a:ext cx="1604949" cy="1213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smtClean="0">
                <a:solidFill>
                  <a:schemeClr val="tx1"/>
                </a:solidFill>
              </a:rPr>
              <a:t>Config</a:t>
            </a:r>
            <a:endParaRPr lang="fr-CH" dirty="0">
              <a:solidFill>
                <a:schemeClr val="tx1"/>
              </a:solidFill>
            </a:endParaRPr>
          </a:p>
        </p:txBody>
      </p:sp>
      <p:sp>
        <p:nvSpPr>
          <p:cNvPr id="31" name="Rectangle 30"/>
          <p:cNvSpPr/>
          <p:nvPr/>
        </p:nvSpPr>
        <p:spPr>
          <a:xfrm>
            <a:off x="5397627" y="859583"/>
            <a:ext cx="2147777" cy="3118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dirty="0" smtClean="0">
                <a:solidFill>
                  <a:schemeClr val="tx1"/>
                </a:solidFill>
              </a:rPr>
              <a:t>settings-site_site01.php</a:t>
            </a:r>
            <a:endParaRPr lang="fr-CH" sz="1400" dirty="0">
              <a:solidFill>
                <a:schemeClr val="tx1"/>
              </a:solidFill>
            </a:endParaRPr>
          </a:p>
        </p:txBody>
      </p:sp>
      <p:sp>
        <p:nvSpPr>
          <p:cNvPr id="33" name="Rectangle 32"/>
          <p:cNvSpPr/>
          <p:nvPr/>
        </p:nvSpPr>
        <p:spPr>
          <a:xfrm>
            <a:off x="5397627" y="1171473"/>
            <a:ext cx="2147777" cy="28369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dirty="0" smtClean="0">
                <a:solidFill>
                  <a:schemeClr val="tx1"/>
                </a:solidFill>
              </a:rPr>
              <a:t>settings-site_site02.php</a:t>
            </a:r>
            <a:endParaRPr lang="fr-CH" sz="1400" dirty="0">
              <a:solidFill>
                <a:schemeClr val="tx1"/>
              </a:solidFill>
            </a:endParaRPr>
          </a:p>
        </p:txBody>
      </p:sp>
      <p:sp>
        <p:nvSpPr>
          <p:cNvPr id="34" name="Rectangle 33"/>
          <p:cNvSpPr/>
          <p:nvPr/>
        </p:nvSpPr>
        <p:spPr>
          <a:xfrm>
            <a:off x="5397623" y="1721081"/>
            <a:ext cx="2147777" cy="383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dirty="0" smtClean="0">
                <a:solidFill>
                  <a:schemeClr val="tx1"/>
                </a:solidFill>
              </a:rPr>
              <a:t>default</a:t>
            </a:r>
            <a:endParaRPr lang="fr-CH" sz="1400" dirty="0">
              <a:solidFill>
                <a:schemeClr val="tx1"/>
              </a:solidFill>
            </a:endParaRPr>
          </a:p>
        </p:txBody>
      </p:sp>
      <p:sp>
        <p:nvSpPr>
          <p:cNvPr id="36" name="Rectangle 35"/>
          <p:cNvSpPr/>
          <p:nvPr/>
        </p:nvSpPr>
        <p:spPr>
          <a:xfrm>
            <a:off x="5397626" y="2096216"/>
            <a:ext cx="2147777" cy="3720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dirty="0">
                <a:solidFill>
                  <a:schemeClr val="tx1"/>
                </a:solidFill>
              </a:rPr>
              <a:t>s</a:t>
            </a:r>
            <a:r>
              <a:rPr lang="fr-CH" sz="1400" dirty="0" smtClean="0">
                <a:solidFill>
                  <a:schemeClr val="tx1"/>
                </a:solidFill>
              </a:rPr>
              <a:t>ite_site01</a:t>
            </a:r>
            <a:endParaRPr lang="fr-CH" sz="1400" dirty="0">
              <a:solidFill>
                <a:schemeClr val="tx1"/>
              </a:solidFill>
            </a:endParaRPr>
          </a:p>
        </p:txBody>
      </p:sp>
      <p:sp>
        <p:nvSpPr>
          <p:cNvPr id="37" name="Rectangle 36"/>
          <p:cNvSpPr/>
          <p:nvPr/>
        </p:nvSpPr>
        <p:spPr>
          <a:xfrm>
            <a:off x="5397627" y="2468233"/>
            <a:ext cx="2147777" cy="31669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dirty="0">
                <a:solidFill>
                  <a:schemeClr val="tx1"/>
                </a:solidFill>
              </a:rPr>
              <a:t>s</a:t>
            </a:r>
            <a:r>
              <a:rPr lang="fr-CH" sz="1400" dirty="0" smtClean="0">
                <a:solidFill>
                  <a:schemeClr val="tx1"/>
                </a:solidFill>
              </a:rPr>
              <a:t>ite_site02</a:t>
            </a:r>
            <a:endParaRPr lang="fr-CH" sz="1400" dirty="0">
              <a:solidFill>
                <a:schemeClr val="tx1"/>
              </a:solidFill>
            </a:endParaRPr>
          </a:p>
        </p:txBody>
      </p:sp>
      <p:sp>
        <p:nvSpPr>
          <p:cNvPr id="39" name="Rectangle 38"/>
          <p:cNvSpPr/>
          <p:nvPr/>
        </p:nvSpPr>
        <p:spPr>
          <a:xfrm>
            <a:off x="5397631" y="3063548"/>
            <a:ext cx="2147777" cy="31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dirty="0" err="1" smtClean="0">
                <a:solidFill>
                  <a:schemeClr val="tx1"/>
                </a:solidFill>
              </a:rPr>
              <a:t>index.php</a:t>
            </a:r>
            <a:endParaRPr lang="fr-CH" sz="1400" dirty="0">
              <a:solidFill>
                <a:schemeClr val="tx1"/>
              </a:solidFill>
            </a:endParaRPr>
          </a:p>
        </p:txBody>
      </p:sp>
      <p:sp>
        <p:nvSpPr>
          <p:cNvPr id="42" name="Rectangle 41"/>
          <p:cNvSpPr/>
          <p:nvPr/>
        </p:nvSpPr>
        <p:spPr>
          <a:xfrm>
            <a:off x="5397631" y="3380240"/>
            <a:ext cx="2147777" cy="31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dirty="0" err="1" smtClean="0">
                <a:solidFill>
                  <a:schemeClr val="tx1"/>
                </a:solidFill>
              </a:rPr>
              <a:t>includes</a:t>
            </a:r>
            <a:endParaRPr lang="fr-CH" sz="1400" dirty="0">
              <a:solidFill>
                <a:schemeClr val="tx1"/>
              </a:solidFill>
            </a:endParaRPr>
          </a:p>
        </p:txBody>
      </p:sp>
      <p:sp>
        <p:nvSpPr>
          <p:cNvPr id="43" name="Rectangle 42"/>
          <p:cNvSpPr/>
          <p:nvPr/>
        </p:nvSpPr>
        <p:spPr>
          <a:xfrm>
            <a:off x="5397631" y="3692631"/>
            <a:ext cx="2147777" cy="31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dirty="0" smtClean="0">
                <a:solidFill>
                  <a:schemeClr val="tx1"/>
                </a:solidFill>
              </a:rPr>
              <a:t>…</a:t>
            </a:r>
            <a:endParaRPr lang="fr-CH" sz="1400" dirty="0">
              <a:solidFill>
                <a:schemeClr val="tx1"/>
              </a:solidFill>
            </a:endParaRPr>
          </a:p>
        </p:txBody>
      </p:sp>
      <p:sp>
        <p:nvSpPr>
          <p:cNvPr id="44" name="Rectangle 43"/>
          <p:cNvSpPr/>
          <p:nvPr/>
        </p:nvSpPr>
        <p:spPr>
          <a:xfrm>
            <a:off x="5397631" y="4009323"/>
            <a:ext cx="2147777" cy="31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dirty="0">
                <a:solidFill>
                  <a:schemeClr val="tx1"/>
                </a:solidFill>
              </a:rPr>
              <a:t>m</a:t>
            </a:r>
            <a:r>
              <a:rPr lang="fr-CH" sz="1400" dirty="0" smtClean="0">
                <a:solidFill>
                  <a:schemeClr val="tx1"/>
                </a:solidFill>
              </a:rPr>
              <a:t>edia -&gt; ../media</a:t>
            </a:r>
            <a:endParaRPr lang="fr-CH" sz="1400" dirty="0">
              <a:solidFill>
                <a:schemeClr val="tx1"/>
              </a:solidFill>
            </a:endParaRPr>
          </a:p>
        </p:txBody>
      </p:sp>
      <p:sp>
        <p:nvSpPr>
          <p:cNvPr id="47" name="Rectangle 46"/>
          <p:cNvSpPr/>
          <p:nvPr/>
        </p:nvSpPr>
        <p:spPr>
          <a:xfrm>
            <a:off x="5397631" y="4326015"/>
            <a:ext cx="2147777" cy="31669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dirty="0">
                <a:solidFill>
                  <a:schemeClr val="tx1"/>
                </a:solidFill>
              </a:rPr>
              <a:t>s</a:t>
            </a:r>
            <a:r>
              <a:rPr lang="fr-CH" sz="1400" dirty="0" smtClean="0">
                <a:solidFill>
                  <a:schemeClr val="tx1"/>
                </a:solidFill>
              </a:rPr>
              <a:t>ite01 -&gt; .</a:t>
            </a:r>
            <a:endParaRPr lang="fr-CH" sz="1400" dirty="0">
              <a:solidFill>
                <a:schemeClr val="tx1"/>
              </a:solidFill>
            </a:endParaRPr>
          </a:p>
        </p:txBody>
      </p:sp>
      <p:sp>
        <p:nvSpPr>
          <p:cNvPr id="48" name="Rectangle 47"/>
          <p:cNvSpPr/>
          <p:nvPr/>
        </p:nvSpPr>
        <p:spPr>
          <a:xfrm>
            <a:off x="5397631" y="4642707"/>
            <a:ext cx="2147777" cy="31669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dirty="0">
                <a:solidFill>
                  <a:schemeClr val="tx1"/>
                </a:solidFill>
              </a:rPr>
              <a:t>s</a:t>
            </a:r>
            <a:r>
              <a:rPr lang="fr-CH" sz="1400" dirty="0" smtClean="0">
                <a:solidFill>
                  <a:schemeClr val="tx1"/>
                </a:solidFill>
              </a:rPr>
              <a:t>ite02 -&gt; .</a:t>
            </a:r>
            <a:endParaRPr lang="fr-CH" sz="1400" dirty="0">
              <a:solidFill>
                <a:schemeClr val="tx1"/>
              </a:solidFill>
            </a:endParaRPr>
          </a:p>
        </p:txBody>
      </p:sp>
      <p:sp>
        <p:nvSpPr>
          <p:cNvPr id="49" name="Rectangle 48"/>
          <p:cNvSpPr/>
          <p:nvPr/>
        </p:nvSpPr>
        <p:spPr>
          <a:xfrm>
            <a:off x="5397631" y="4959399"/>
            <a:ext cx="2147777" cy="31669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dirty="0" smtClean="0">
                <a:solidFill>
                  <a:schemeClr val="tx1"/>
                </a:solidFill>
              </a:rPr>
              <a:t>sites</a:t>
            </a:r>
            <a:endParaRPr lang="fr-CH" sz="1400" dirty="0">
              <a:solidFill>
                <a:schemeClr val="tx1"/>
              </a:solidFill>
            </a:endParaRPr>
          </a:p>
        </p:txBody>
      </p:sp>
      <p:pic>
        <p:nvPicPr>
          <p:cNvPr id="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24" y="1444129"/>
            <a:ext cx="6858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Rectangle 61"/>
          <p:cNvSpPr/>
          <p:nvPr/>
        </p:nvSpPr>
        <p:spPr>
          <a:xfrm>
            <a:off x="1394224" y="1055833"/>
            <a:ext cx="1414192" cy="823419"/>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H" sz="900" dirty="0" smtClean="0">
                <a:solidFill>
                  <a:schemeClr val="tx1"/>
                </a:solidFill>
              </a:rPr>
              <a:t>Je suis </a:t>
            </a:r>
            <a:r>
              <a:rPr lang="fr-CH" sz="900" b="1" dirty="0" smtClean="0">
                <a:solidFill>
                  <a:schemeClr val="tx1"/>
                </a:solidFill>
              </a:rPr>
              <a:t>site0005:site0005</a:t>
            </a:r>
            <a:endParaRPr lang="fr-CH" sz="900" b="1" dirty="0">
              <a:solidFill>
                <a:schemeClr val="tx1"/>
              </a:solidFill>
            </a:endParaRPr>
          </a:p>
        </p:txBody>
      </p:sp>
      <p:sp>
        <p:nvSpPr>
          <p:cNvPr id="63" name="Ellipse 62"/>
          <p:cNvSpPr/>
          <p:nvPr/>
        </p:nvSpPr>
        <p:spPr>
          <a:xfrm>
            <a:off x="1567853" y="2007915"/>
            <a:ext cx="461639" cy="47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5" name="Rectangle 64"/>
          <p:cNvSpPr/>
          <p:nvPr/>
        </p:nvSpPr>
        <p:spPr>
          <a:xfrm>
            <a:off x="160542" y="2750899"/>
            <a:ext cx="1477758" cy="823419"/>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H" sz="900" dirty="0">
                <a:solidFill>
                  <a:schemeClr val="tx1"/>
                </a:solidFill>
              </a:rPr>
              <a:t>Je suis </a:t>
            </a:r>
            <a:r>
              <a:rPr lang="fr-CH" sz="900" b="1" dirty="0" smtClean="0">
                <a:solidFill>
                  <a:schemeClr val="tx1"/>
                </a:solidFill>
              </a:rPr>
              <a:t>site000501:site000501</a:t>
            </a:r>
          </a:p>
          <a:p>
            <a:r>
              <a:rPr lang="fr-CH" sz="900" dirty="0" smtClean="0">
                <a:solidFill>
                  <a:schemeClr val="tx1"/>
                </a:solidFill>
              </a:rPr>
              <a:t>J'ai mon propre VH</a:t>
            </a:r>
          </a:p>
          <a:p>
            <a:r>
              <a:rPr lang="fr-FR" sz="900" dirty="0" smtClean="0">
                <a:solidFill>
                  <a:schemeClr val="tx1"/>
                </a:solidFill>
              </a:rPr>
              <a:t>Mais pas de user réel</a:t>
            </a:r>
            <a:endParaRPr lang="fr-CH" sz="900" dirty="0">
              <a:solidFill>
                <a:schemeClr val="tx1"/>
              </a:solidFill>
            </a:endParaRPr>
          </a:p>
        </p:txBody>
      </p:sp>
      <p:sp>
        <p:nvSpPr>
          <p:cNvPr id="66" name="Ellipse 65"/>
          <p:cNvSpPr/>
          <p:nvPr/>
        </p:nvSpPr>
        <p:spPr>
          <a:xfrm>
            <a:off x="352757" y="3692631"/>
            <a:ext cx="461639" cy="47588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8" name="Rectangle 67"/>
          <p:cNvSpPr/>
          <p:nvPr/>
        </p:nvSpPr>
        <p:spPr>
          <a:xfrm>
            <a:off x="1959708" y="2749175"/>
            <a:ext cx="1454052" cy="823419"/>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H" sz="900" dirty="0">
                <a:solidFill>
                  <a:schemeClr val="tx1"/>
                </a:solidFill>
              </a:rPr>
              <a:t>Je suis </a:t>
            </a:r>
            <a:r>
              <a:rPr lang="fr-CH" sz="900" b="1" dirty="0" smtClean="0">
                <a:solidFill>
                  <a:schemeClr val="tx1"/>
                </a:solidFill>
              </a:rPr>
              <a:t>site000502:site000502</a:t>
            </a:r>
            <a:endParaRPr lang="fr-CH" sz="900" b="1" dirty="0">
              <a:solidFill>
                <a:schemeClr val="tx1"/>
              </a:solidFill>
            </a:endParaRPr>
          </a:p>
          <a:p>
            <a:r>
              <a:rPr lang="fr-CH" sz="900" dirty="0">
                <a:solidFill>
                  <a:schemeClr val="tx1"/>
                </a:solidFill>
              </a:rPr>
              <a:t>J'ai mon propre </a:t>
            </a:r>
            <a:r>
              <a:rPr lang="fr-CH" sz="900" dirty="0" smtClean="0">
                <a:solidFill>
                  <a:schemeClr val="tx1"/>
                </a:solidFill>
              </a:rPr>
              <a:t>VH</a:t>
            </a:r>
          </a:p>
          <a:p>
            <a:r>
              <a:rPr lang="fr-FR" sz="900" dirty="0" smtClean="0">
                <a:solidFill>
                  <a:schemeClr val="tx1"/>
                </a:solidFill>
              </a:rPr>
              <a:t>Mais pas de user réel</a:t>
            </a:r>
            <a:endParaRPr lang="fr-CH" sz="900" dirty="0">
              <a:solidFill>
                <a:schemeClr val="tx1"/>
              </a:solidFill>
            </a:endParaRPr>
          </a:p>
        </p:txBody>
      </p:sp>
      <p:sp>
        <p:nvSpPr>
          <p:cNvPr id="69" name="Ellipse 68"/>
          <p:cNvSpPr/>
          <p:nvPr/>
        </p:nvSpPr>
        <p:spPr>
          <a:xfrm>
            <a:off x="2133511" y="3702206"/>
            <a:ext cx="461639" cy="47588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4" name="Légende encadrée avec une bordure 1 13"/>
          <p:cNvSpPr/>
          <p:nvPr/>
        </p:nvSpPr>
        <p:spPr>
          <a:xfrm>
            <a:off x="7953781" y="884766"/>
            <a:ext cx="1092572" cy="124305"/>
          </a:xfrm>
          <a:prstGeom prst="accentBorderCallout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800" dirty="0" smtClean="0">
                <a:solidFill>
                  <a:schemeClr val="tx1"/>
                </a:solidFill>
              </a:rPr>
              <a:t>site1:site1 </a:t>
            </a:r>
            <a:r>
              <a:rPr lang="fr-CH" sz="800" dirty="0">
                <a:solidFill>
                  <a:srgbClr val="00B050"/>
                </a:solidFill>
              </a:rPr>
              <a:t>4</a:t>
            </a:r>
            <a:r>
              <a:rPr lang="fr-CH" sz="800" dirty="0" smtClean="0">
                <a:solidFill>
                  <a:srgbClr val="00B050"/>
                </a:solidFill>
              </a:rPr>
              <a:t>40</a:t>
            </a:r>
            <a:endParaRPr lang="fr-CH" sz="800" dirty="0">
              <a:solidFill>
                <a:srgbClr val="00B050"/>
              </a:solidFill>
            </a:endParaRPr>
          </a:p>
        </p:txBody>
      </p:sp>
      <p:sp>
        <p:nvSpPr>
          <p:cNvPr id="70" name="Légende encadrée avec une bordure 1 69"/>
          <p:cNvSpPr/>
          <p:nvPr/>
        </p:nvSpPr>
        <p:spPr>
          <a:xfrm>
            <a:off x="7953781" y="1171473"/>
            <a:ext cx="1092572" cy="155945"/>
          </a:xfrm>
          <a:prstGeom prst="accentBorderCallout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800" dirty="0" smtClean="0">
                <a:solidFill>
                  <a:schemeClr val="tx1"/>
                </a:solidFill>
              </a:rPr>
              <a:t>site2:site2 </a:t>
            </a:r>
            <a:r>
              <a:rPr lang="fr-CH" sz="800" dirty="0" smtClean="0">
                <a:solidFill>
                  <a:srgbClr val="00B050"/>
                </a:solidFill>
              </a:rPr>
              <a:t>4</a:t>
            </a:r>
            <a:r>
              <a:rPr lang="fr-CH" sz="800" dirty="0">
                <a:solidFill>
                  <a:srgbClr val="00B050"/>
                </a:solidFill>
              </a:rPr>
              <a:t>4</a:t>
            </a:r>
            <a:r>
              <a:rPr lang="fr-CH" sz="800" dirty="0" smtClean="0">
                <a:solidFill>
                  <a:srgbClr val="00B050"/>
                </a:solidFill>
              </a:rPr>
              <a:t>0</a:t>
            </a:r>
            <a:endParaRPr lang="fr-CH" sz="800" dirty="0">
              <a:solidFill>
                <a:srgbClr val="00B050"/>
              </a:solidFill>
            </a:endParaRPr>
          </a:p>
        </p:txBody>
      </p:sp>
      <p:sp>
        <p:nvSpPr>
          <p:cNvPr id="72" name="Légende encadrée avec une bordure 1 71"/>
          <p:cNvSpPr/>
          <p:nvPr/>
        </p:nvSpPr>
        <p:spPr>
          <a:xfrm>
            <a:off x="7962655" y="1834838"/>
            <a:ext cx="1092572" cy="155945"/>
          </a:xfrm>
          <a:prstGeom prst="accentBorderCallout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800" dirty="0">
                <a:solidFill>
                  <a:schemeClr val="tx1"/>
                </a:solidFill>
              </a:rPr>
              <a:t>site0site0 </a:t>
            </a:r>
            <a:r>
              <a:rPr lang="fr-CH" sz="800" dirty="0" smtClean="0">
                <a:solidFill>
                  <a:srgbClr val="00B050"/>
                </a:solidFill>
              </a:rPr>
              <a:t>770</a:t>
            </a:r>
            <a:endParaRPr lang="fr-CH" sz="800" dirty="0">
              <a:solidFill>
                <a:srgbClr val="00B050"/>
              </a:solidFill>
            </a:endParaRPr>
          </a:p>
        </p:txBody>
      </p:sp>
      <p:sp>
        <p:nvSpPr>
          <p:cNvPr id="73" name="Légende encadrée avec une bordure 1 72"/>
          <p:cNvSpPr/>
          <p:nvPr/>
        </p:nvSpPr>
        <p:spPr>
          <a:xfrm>
            <a:off x="7953781" y="2167885"/>
            <a:ext cx="1092572" cy="155945"/>
          </a:xfrm>
          <a:prstGeom prst="accentBorderCallout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800" dirty="0" smtClean="0">
                <a:solidFill>
                  <a:schemeClr val="tx1"/>
                </a:solidFill>
              </a:rPr>
              <a:t>site01:site01 </a:t>
            </a:r>
            <a:r>
              <a:rPr lang="fr-CH" sz="800" dirty="0" smtClean="0">
                <a:solidFill>
                  <a:srgbClr val="00B050"/>
                </a:solidFill>
              </a:rPr>
              <a:t>770</a:t>
            </a:r>
            <a:endParaRPr lang="fr-CH" sz="800" dirty="0">
              <a:solidFill>
                <a:srgbClr val="00B050"/>
              </a:solidFill>
            </a:endParaRPr>
          </a:p>
        </p:txBody>
      </p:sp>
      <p:sp>
        <p:nvSpPr>
          <p:cNvPr id="74" name="Légende encadrée avec une bordure 1 73"/>
          <p:cNvSpPr/>
          <p:nvPr/>
        </p:nvSpPr>
        <p:spPr>
          <a:xfrm>
            <a:off x="7953781" y="2401803"/>
            <a:ext cx="1092572" cy="155945"/>
          </a:xfrm>
          <a:prstGeom prst="accentBorderCallout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800" dirty="0" smtClean="0">
                <a:solidFill>
                  <a:schemeClr val="tx1"/>
                </a:solidFill>
              </a:rPr>
              <a:t>site02:site02 </a:t>
            </a:r>
            <a:r>
              <a:rPr lang="fr-CH" sz="800" dirty="0" smtClean="0">
                <a:solidFill>
                  <a:srgbClr val="00B050"/>
                </a:solidFill>
              </a:rPr>
              <a:t>770</a:t>
            </a:r>
            <a:endParaRPr lang="fr-CH" sz="800" dirty="0">
              <a:solidFill>
                <a:srgbClr val="00B050"/>
              </a:solidFill>
            </a:endParaRPr>
          </a:p>
        </p:txBody>
      </p:sp>
      <p:sp>
        <p:nvSpPr>
          <p:cNvPr id="75" name="Légende encadrée avec une bordure 1 74"/>
          <p:cNvSpPr/>
          <p:nvPr/>
        </p:nvSpPr>
        <p:spPr>
          <a:xfrm>
            <a:off x="7962655" y="3493614"/>
            <a:ext cx="1092572" cy="161405"/>
          </a:xfrm>
          <a:prstGeom prst="accentBorderCallout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800" dirty="0" smtClean="0">
                <a:solidFill>
                  <a:schemeClr val="tx1"/>
                </a:solidFill>
              </a:rPr>
              <a:t>Site0:site0 </a:t>
            </a:r>
            <a:r>
              <a:rPr lang="fr-CH" sz="800" dirty="0" smtClean="0">
                <a:solidFill>
                  <a:srgbClr val="00B050"/>
                </a:solidFill>
              </a:rPr>
              <a:t>740</a:t>
            </a:r>
            <a:endParaRPr lang="fr-CH" sz="800" dirty="0">
              <a:solidFill>
                <a:srgbClr val="00B050"/>
              </a:solidFill>
            </a:endParaRPr>
          </a:p>
        </p:txBody>
      </p:sp>
      <p:sp>
        <p:nvSpPr>
          <p:cNvPr id="40" name="Rectangle 39"/>
          <p:cNvSpPr/>
          <p:nvPr/>
        </p:nvSpPr>
        <p:spPr>
          <a:xfrm>
            <a:off x="5397628" y="1455171"/>
            <a:ext cx="2147777" cy="26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Example.*</a:t>
            </a:r>
            <a:endParaRPr lang="fr-CH" sz="1400" dirty="0">
              <a:solidFill>
                <a:schemeClr val="tx1"/>
              </a:solidFill>
            </a:endParaRPr>
          </a:p>
        </p:txBody>
      </p:sp>
      <p:sp>
        <p:nvSpPr>
          <p:cNvPr id="45" name="Légende encadrée avec une bordure 1 44"/>
          <p:cNvSpPr/>
          <p:nvPr/>
        </p:nvSpPr>
        <p:spPr>
          <a:xfrm>
            <a:off x="7953781" y="1432181"/>
            <a:ext cx="1092572" cy="155945"/>
          </a:xfrm>
          <a:prstGeom prst="accentBorderCallout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800" dirty="0" smtClean="0">
                <a:solidFill>
                  <a:schemeClr val="tx1"/>
                </a:solidFill>
              </a:rPr>
              <a:t>site0site0 </a:t>
            </a:r>
            <a:r>
              <a:rPr lang="fr-CH" sz="800" dirty="0" smtClean="0">
                <a:solidFill>
                  <a:srgbClr val="00B050"/>
                </a:solidFill>
              </a:rPr>
              <a:t>770</a:t>
            </a:r>
            <a:endParaRPr lang="fr-CH" sz="800" dirty="0">
              <a:solidFill>
                <a:srgbClr val="00B050"/>
              </a:solidFill>
            </a:endParaRPr>
          </a:p>
        </p:txBody>
      </p:sp>
      <p:sp>
        <p:nvSpPr>
          <p:cNvPr id="46" name="Rectangle 45"/>
          <p:cNvSpPr/>
          <p:nvPr/>
        </p:nvSpPr>
        <p:spPr>
          <a:xfrm>
            <a:off x="5397631" y="2784925"/>
            <a:ext cx="2147777" cy="27079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cache</a:t>
            </a:r>
            <a:endParaRPr lang="fr-CH" sz="1400" dirty="0">
              <a:solidFill>
                <a:schemeClr val="tx1"/>
              </a:solidFill>
            </a:endParaRPr>
          </a:p>
        </p:txBody>
      </p:sp>
      <p:sp>
        <p:nvSpPr>
          <p:cNvPr id="53" name="Ellipse 52"/>
          <p:cNvSpPr/>
          <p:nvPr/>
        </p:nvSpPr>
        <p:spPr>
          <a:xfrm>
            <a:off x="399117" y="5341715"/>
            <a:ext cx="461639" cy="4758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4" name="Rectangle 53"/>
          <p:cNvSpPr/>
          <p:nvPr/>
        </p:nvSpPr>
        <p:spPr>
          <a:xfrm>
            <a:off x="160543" y="4332071"/>
            <a:ext cx="2148317" cy="823419"/>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dirty="0" smtClean="0">
                <a:solidFill>
                  <a:schemeClr val="tx1"/>
                </a:solidFill>
              </a:rPr>
              <a:t>Problème connu : </a:t>
            </a:r>
          </a:p>
          <a:p>
            <a:r>
              <a:rPr lang="fr-FR" sz="900" dirty="0" smtClean="0">
                <a:solidFill>
                  <a:schemeClr val="tx1"/>
                </a:solidFill>
              </a:rPr>
              <a:t>Le user site0005 ne peux pas modifier ces répertoires qui ne lui appartiennes pas. Il doit faire un </a:t>
            </a:r>
            <a:r>
              <a:rPr lang="fr-FR" sz="900" dirty="0" err="1" smtClean="0">
                <a:solidFill>
                  <a:schemeClr val="tx1"/>
                </a:solidFill>
              </a:rPr>
              <a:t>sudo</a:t>
            </a:r>
            <a:r>
              <a:rPr lang="fr-FR" sz="900" dirty="0" smtClean="0">
                <a:solidFill>
                  <a:schemeClr val="tx1"/>
                </a:solidFill>
              </a:rPr>
              <a:t> (voir </a:t>
            </a:r>
            <a:r>
              <a:rPr lang="fr-FR" sz="900" dirty="0" err="1" smtClean="0">
                <a:solidFill>
                  <a:schemeClr val="tx1"/>
                </a:solidFill>
              </a:rPr>
              <a:t>target</a:t>
            </a:r>
            <a:r>
              <a:rPr lang="fr-FR" sz="900" dirty="0" smtClean="0">
                <a:solidFill>
                  <a:schemeClr val="tx1"/>
                </a:solidFill>
              </a:rPr>
              <a:t> appropriation de release.xml)</a:t>
            </a:r>
            <a:endParaRPr lang="fr-CH" sz="900" dirty="0">
              <a:solidFill>
                <a:schemeClr val="tx1"/>
              </a:solidFill>
            </a:endParaRPr>
          </a:p>
        </p:txBody>
      </p:sp>
      <p:sp>
        <p:nvSpPr>
          <p:cNvPr id="57" name="Légende encadrée avec une bordure 1 56"/>
          <p:cNvSpPr/>
          <p:nvPr/>
        </p:nvSpPr>
        <p:spPr>
          <a:xfrm>
            <a:off x="7962655" y="4953759"/>
            <a:ext cx="1092572" cy="161405"/>
          </a:xfrm>
          <a:prstGeom prst="accentBorderCallout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800" dirty="0" smtClean="0">
                <a:solidFill>
                  <a:schemeClr val="tx1"/>
                </a:solidFill>
              </a:rPr>
              <a:t>Site0:site0 </a:t>
            </a:r>
            <a:r>
              <a:rPr lang="fr-CH" sz="800" dirty="0">
                <a:solidFill>
                  <a:srgbClr val="00B050"/>
                </a:solidFill>
              </a:rPr>
              <a:t>4</a:t>
            </a:r>
            <a:r>
              <a:rPr lang="fr-CH" sz="800" dirty="0" smtClean="0">
                <a:solidFill>
                  <a:srgbClr val="00B050"/>
                </a:solidFill>
              </a:rPr>
              <a:t>40</a:t>
            </a:r>
            <a:endParaRPr lang="fr-CH" sz="800" dirty="0">
              <a:solidFill>
                <a:srgbClr val="00B050"/>
              </a:solidFill>
            </a:endParaRPr>
          </a:p>
        </p:txBody>
      </p:sp>
      <p:sp>
        <p:nvSpPr>
          <p:cNvPr id="58" name="Rectangle 2"/>
          <p:cNvSpPr>
            <a:spLocks noGrp="1" noChangeArrowheads="1"/>
          </p:cNvSpPr>
          <p:nvPr>
            <p:ph type="title"/>
          </p:nvPr>
        </p:nvSpPr>
        <p:spPr>
          <a:xfrm>
            <a:off x="0" y="0"/>
            <a:ext cx="8229600" cy="549986"/>
          </a:xfrm>
        </p:spPr>
        <p:txBody>
          <a:bodyPr/>
          <a:lstStyle/>
          <a:p>
            <a:pPr eaLnBrk="1" hangingPunct="1"/>
            <a:r>
              <a:rPr lang="fr-FR" sz="2800" dirty="0" smtClean="0"/>
              <a:t>Environnement : Droits Multi site (</a:t>
            </a:r>
            <a:r>
              <a:rPr lang="fr-FR" sz="2800" dirty="0" err="1" smtClean="0"/>
              <a:t>rec</a:t>
            </a:r>
            <a:r>
              <a:rPr lang="fr-FR" sz="2800" dirty="0" smtClean="0"/>
              <a:t> / </a:t>
            </a:r>
            <a:r>
              <a:rPr lang="fr-FR" sz="2800" dirty="0" err="1" smtClean="0"/>
              <a:t>prod</a:t>
            </a:r>
            <a:r>
              <a:rPr lang="fr-FR" sz="2800" dirty="0" smtClean="0"/>
              <a:t>)</a:t>
            </a:r>
          </a:p>
        </p:txBody>
      </p:sp>
      <p:sp>
        <p:nvSpPr>
          <p:cNvPr id="59" name="Rectangle 58"/>
          <p:cNvSpPr/>
          <p:nvPr/>
        </p:nvSpPr>
        <p:spPr>
          <a:xfrm>
            <a:off x="6471519" y="5276092"/>
            <a:ext cx="2147777" cy="30356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dirty="0">
                <a:solidFill>
                  <a:schemeClr val="tx1"/>
                </a:solidFill>
              </a:rPr>
              <a:t>s</a:t>
            </a:r>
            <a:r>
              <a:rPr lang="fr-CH" sz="1400" dirty="0" smtClean="0">
                <a:solidFill>
                  <a:schemeClr val="tx1"/>
                </a:solidFill>
              </a:rPr>
              <a:t>ite_site01</a:t>
            </a:r>
            <a:endParaRPr lang="fr-CH" sz="1400" dirty="0">
              <a:solidFill>
                <a:schemeClr val="tx1"/>
              </a:solidFill>
            </a:endParaRPr>
          </a:p>
        </p:txBody>
      </p:sp>
      <p:sp>
        <p:nvSpPr>
          <p:cNvPr id="60" name="Rectangle 59"/>
          <p:cNvSpPr/>
          <p:nvPr/>
        </p:nvSpPr>
        <p:spPr>
          <a:xfrm>
            <a:off x="6471511" y="5589097"/>
            <a:ext cx="2147777" cy="2344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dirty="0">
                <a:solidFill>
                  <a:schemeClr val="tx1"/>
                </a:solidFill>
              </a:rPr>
              <a:t>s</a:t>
            </a:r>
            <a:r>
              <a:rPr lang="fr-CH" sz="1400" dirty="0" smtClean="0">
                <a:solidFill>
                  <a:schemeClr val="tx1"/>
                </a:solidFill>
              </a:rPr>
              <a:t>ite_site02</a:t>
            </a:r>
            <a:endParaRPr lang="fr-CH" sz="1400" dirty="0">
              <a:solidFill>
                <a:schemeClr val="tx1"/>
              </a:solidFill>
            </a:endParaRPr>
          </a:p>
        </p:txBody>
      </p:sp>
      <p:sp>
        <p:nvSpPr>
          <p:cNvPr id="41" name="Rectangle 40"/>
          <p:cNvSpPr/>
          <p:nvPr/>
        </p:nvSpPr>
        <p:spPr>
          <a:xfrm>
            <a:off x="5397631" y="507999"/>
            <a:ext cx="2147777" cy="351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smtClean="0">
                <a:solidFill>
                  <a:schemeClr val="tx1"/>
                </a:solidFill>
              </a:rPr>
              <a:t>configgdeaddmphp.php</a:t>
            </a:r>
            <a:endParaRPr lang="fr-CH" sz="1400" dirty="0">
              <a:solidFill>
                <a:schemeClr val="tx1"/>
              </a:solidFill>
            </a:endParaRPr>
          </a:p>
        </p:txBody>
      </p:sp>
      <p:sp>
        <p:nvSpPr>
          <p:cNvPr id="50" name="Légende encadrée avec une bordure 1 49"/>
          <p:cNvSpPr/>
          <p:nvPr/>
        </p:nvSpPr>
        <p:spPr>
          <a:xfrm>
            <a:off x="7953781" y="549986"/>
            <a:ext cx="1092572" cy="124305"/>
          </a:xfrm>
          <a:prstGeom prst="accentBorderCallout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800" dirty="0" smtClean="0">
                <a:solidFill>
                  <a:schemeClr val="tx1"/>
                </a:solidFill>
              </a:rPr>
              <a:t>site0:site0 </a:t>
            </a:r>
            <a:r>
              <a:rPr lang="fr-CH" sz="800" dirty="0">
                <a:solidFill>
                  <a:srgbClr val="00B050"/>
                </a:solidFill>
              </a:rPr>
              <a:t>4</a:t>
            </a:r>
            <a:r>
              <a:rPr lang="fr-CH" sz="800" dirty="0" smtClean="0">
                <a:solidFill>
                  <a:srgbClr val="00B050"/>
                </a:solidFill>
              </a:rPr>
              <a:t>40</a:t>
            </a:r>
            <a:endParaRPr lang="fr-CH" sz="800" dirty="0">
              <a:solidFill>
                <a:srgbClr val="00B050"/>
              </a:solidFill>
            </a:endParaRPr>
          </a:p>
        </p:txBody>
      </p:sp>
      <p:pic>
        <p:nvPicPr>
          <p:cNvPr id="2050" name="Picture 2" descr="C:\Users\vallebellac\AppData\Local\Microsoft\Windows\Temporary Internet Files\Content.IE5\CQNRI3Y2\MC90034631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9350" y="408340"/>
            <a:ext cx="508637" cy="40759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C:\Users\vallebellac\AppData\Local\Microsoft\Windows\Temporary Internet Files\Content.IE5\CQNRI3Y2\MC90034631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8291" y="4393458"/>
            <a:ext cx="508637" cy="407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589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
            <a:ext cx="8229600" cy="556260"/>
          </a:xfrm>
        </p:spPr>
        <p:txBody>
          <a:bodyPr/>
          <a:lstStyle/>
          <a:p>
            <a:pPr eaLnBrk="1" hangingPunct="1"/>
            <a:r>
              <a:rPr lang="fr-FR" dirty="0" smtClean="0"/>
              <a:t>Sommaire</a:t>
            </a:r>
          </a:p>
        </p:txBody>
      </p:sp>
      <p:sp>
        <p:nvSpPr>
          <p:cNvPr id="4099" name="Rectangle 5"/>
          <p:cNvSpPr>
            <a:spLocks noGrp="1" noChangeArrowheads="1"/>
          </p:cNvSpPr>
          <p:nvPr>
            <p:ph type="body" idx="1"/>
          </p:nvPr>
        </p:nvSpPr>
        <p:spPr>
          <a:xfrm>
            <a:off x="0" y="556260"/>
            <a:ext cx="9144000" cy="5151813"/>
          </a:xfrm>
        </p:spPr>
        <p:txBody>
          <a:bodyPr numCol="2"/>
          <a:lstStyle/>
          <a:p>
            <a:pPr eaLnBrk="1" hangingPunct="1"/>
            <a:r>
              <a:rPr lang="fr-FR" dirty="0" smtClean="0"/>
              <a:t>Préambule</a:t>
            </a:r>
          </a:p>
          <a:p>
            <a:pPr eaLnBrk="1" hangingPunct="1"/>
            <a:endParaRPr lang="fr-FR" sz="1600" dirty="0" smtClean="0"/>
          </a:p>
          <a:p>
            <a:pPr eaLnBrk="1" hangingPunct="1"/>
            <a:endParaRPr lang="fr-FR" sz="100" dirty="0" smtClean="0"/>
          </a:p>
          <a:p>
            <a:pPr eaLnBrk="1" hangingPunct="1"/>
            <a:r>
              <a:rPr lang="fr-FR" dirty="0" smtClean="0"/>
              <a:t>Environnement</a:t>
            </a:r>
          </a:p>
          <a:p>
            <a:pPr lvl="1"/>
            <a:r>
              <a:rPr lang="fr-FR" sz="1600" dirty="0" smtClean="0"/>
              <a:t>Gina</a:t>
            </a:r>
          </a:p>
          <a:p>
            <a:pPr lvl="1"/>
            <a:r>
              <a:rPr lang="fr-FR" sz="1600" dirty="0"/>
              <a:t>Procédures de </a:t>
            </a:r>
            <a:r>
              <a:rPr lang="fr-FR" sz="1600" dirty="0" smtClean="0"/>
              <a:t>déploiement</a:t>
            </a:r>
          </a:p>
          <a:p>
            <a:pPr lvl="1"/>
            <a:r>
              <a:rPr lang="fr-FR" sz="1600" dirty="0" smtClean="0"/>
              <a:t>Cycle de production</a:t>
            </a:r>
          </a:p>
          <a:p>
            <a:pPr lvl="1"/>
            <a:r>
              <a:rPr lang="fr-FR" sz="1600" dirty="0" err="1"/>
              <a:t>Versionning</a:t>
            </a:r>
            <a:r>
              <a:rPr lang="fr-FR" sz="1600" dirty="0"/>
              <a:t> / </a:t>
            </a:r>
            <a:r>
              <a:rPr lang="fr-FR" sz="1600" dirty="0" smtClean="0"/>
              <a:t>SVN</a:t>
            </a:r>
          </a:p>
          <a:p>
            <a:pPr lvl="1"/>
            <a:r>
              <a:rPr lang="fr-FR" sz="1600" dirty="0" smtClean="0"/>
              <a:t>DEV / REC / PROD / 9515</a:t>
            </a:r>
          </a:p>
          <a:p>
            <a:pPr lvl="1"/>
            <a:r>
              <a:rPr lang="fr-FR" sz="1600" dirty="0" smtClean="0"/>
              <a:t>Arborescence des fichiers</a:t>
            </a:r>
          </a:p>
          <a:p>
            <a:pPr marL="0" indent="0" eaLnBrk="1" hangingPunct="1">
              <a:buNone/>
            </a:pPr>
            <a:endParaRPr lang="fr-FR" sz="1600" dirty="0" smtClean="0"/>
          </a:p>
          <a:p>
            <a:r>
              <a:rPr lang="fr-FR" dirty="0" smtClean="0"/>
              <a:t>Le socle / </a:t>
            </a:r>
            <a:r>
              <a:rPr lang="fr-FR" dirty="0" err="1" smtClean="0"/>
              <a:t>edg_installation</a:t>
            </a:r>
            <a:endParaRPr lang="fr-FR" dirty="0" smtClean="0"/>
          </a:p>
          <a:p>
            <a:pPr lvl="1"/>
            <a:r>
              <a:rPr lang="fr-FR" sz="1600" dirty="0"/>
              <a:t>Les spécificités de l'environnement </a:t>
            </a:r>
            <a:r>
              <a:rPr lang="fr-FR" sz="1600" dirty="0" smtClean="0"/>
              <a:t>Etat</a:t>
            </a:r>
          </a:p>
          <a:p>
            <a:pPr lvl="1"/>
            <a:r>
              <a:rPr lang="fr-FR" sz="1600" dirty="0" smtClean="0"/>
              <a:t>Architecture logicielle</a:t>
            </a:r>
          </a:p>
          <a:p>
            <a:pPr lvl="1"/>
            <a:r>
              <a:rPr lang="fr-FR" sz="1600" dirty="0" smtClean="0"/>
              <a:t>Profiles et pré-configuration</a:t>
            </a:r>
          </a:p>
          <a:p>
            <a:pPr lvl="1"/>
            <a:r>
              <a:rPr lang="fr-FR" sz="1600" dirty="0" smtClean="0"/>
              <a:t>Fonctionnalités</a:t>
            </a:r>
          </a:p>
          <a:p>
            <a:pPr lvl="1"/>
            <a:r>
              <a:rPr lang="fr-FR" sz="1600" dirty="0" smtClean="0"/>
              <a:t>l'API du socle</a:t>
            </a:r>
          </a:p>
          <a:p>
            <a:pPr lvl="1"/>
            <a:r>
              <a:rPr lang="fr-FR" sz="1600" dirty="0" smtClean="0"/>
              <a:t>Gestion des droits :</a:t>
            </a:r>
            <a:br>
              <a:rPr lang="fr-FR" sz="1600" dirty="0" smtClean="0"/>
            </a:br>
            <a:r>
              <a:rPr lang="fr-FR" sz="1600" dirty="0" smtClean="0"/>
              <a:t>Voir le fichier Excel</a:t>
            </a:r>
          </a:p>
          <a:p>
            <a:pPr lvl="1"/>
            <a:r>
              <a:rPr lang="fr-FR" sz="1600" dirty="0" smtClean="0"/>
              <a:t>Règles</a:t>
            </a:r>
          </a:p>
          <a:p>
            <a:pPr lvl="1"/>
            <a:r>
              <a:rPr lang="fr-FR" sz="1600" dirty="0" smtClean="0"/>
              <a:t>Les autres modules du socle</a:t>
            </a:r>
          </a:p>
          <a:p>
            <a:pPr lvl="1"/>
            <a:endParaRPr lang="fr-FR" sz="1600" dirty="0" smtClean="0"/>
          </a:p>
          <a:p>
            <a:r>
              <a:rPr lang="fr-FR" dirty="0" smtClean="0"/>
              <a:t>Les </a:t>
            </a:r>
            <a:r>
              <a:rPr lang="fr-FR" dirty="0" err="1" smtClean="0"/>
              <a:t>Features</a:t>
            </a:r>
            <a:endParaRPr lang="fr-FR" dirty="0" smtClean="0"/>
          </a:p>
          <a:p>
            <a:pPr lvl="1"/>
            <a:r>
              <a:rPr lang="fr-FR" sz="1600" dirty="0" smtClean="0"/>
              <a:t>Fonctionnalité utilisateur</a:t>
            </a:r>
            <a:br>
              <a:rPr lang="fr-FR" sz="1600" dirty="0" smtClean="0"/>
            </a:br>
            <a:r>
              <a:rPr lang="fr-FR" sz="1600" dirty="0" smtClean="0"/>
              <a:t>=&gt; Voir doc utilisateur</a:t>
            </a:r>
          </a:p>
          <a:p>
            <a:pPr lvl="1"/>
            <a:r>
              <a:rPr lang="fr-FR" sz="1600" dirty="0" smtClean="0"/>
              <a:t>Comment </a:t>
            </a:r>
            <a:r>
              <a:rPr lang="fr-FR" sz="1600" dirty="0"/>
              <a:t>faire une </a:t>
            </a:r>
            <a:r>
              <a:rPr lang="fr-FR" sz="1600" dirty="0" err="1" smtClean="0"/>
              <a:t>feature</a:t>
            </a:r>
            <a:r>
              <a:rPr lang="fr-FR" sz="1600" dirty="0"/>
              <a:t/>
            </a:r>
            <a:br>
              <a:rPr lang="fr-FR" sz="1600" dirty="0"/>
            </a:br>
            <a:r>
              <a:rPr lang="fr-FR" sz="1600" dirty="0" smtClean="0"/>
              <a:t>=&gt; Voir </a:t>
            </a:r>
            <a:r>
              <a:rPr lang="fr-FR" sz="1600" dirty="0"/>
              <a:t>le lien dans le </a:t>
            </a:r>
            <a:r>
              <a:rPr lang="fr-FR" sz="1600" dirty="0" smtClean="0"/>
              <a:t>wiki</a:t>
            </a:r>
          </a:p>
          <a:p>
            <a:pPr lvl="1"/>
            <a:r>
              <a:rPr lang="fr-FR" sz="1600" dirty="0" smtClean="0"/>
              <a:t>Les </a:t>
            </a:r>
            <a:r>
              <a:rPr lang="fr-FR" sz="1600" dirty="0" err="1"/>
              <a:t>features</a:t>
            </a:r>
            <a:r>
              <a:rPr lang="fr-FR" sz="1600" dirty="0"/>
              <a:t> </a:t>
            </a:r>
            <a:r>
              <a:rPr lang="fr-FR" sz="1600" dirty="0" smtClean="0"/>
              <a:t>existantes</a:t>
            </a:r>
            <a:br>
              <a:rPr lang="fr-FR" sz="1600" dirty="0" smtClean="0"/>
            </a:br>
            <a:r>
              <a:rPr lang="fr-FR" sz="1600" dirty="0" smtClean="0"/>
              <a:t>=&gt; Voir leur readme.md</a:t>
            </a:r>
          </a:p>
          <a:p>
            <a:pPr marL="0" indent="0" eaLnBrk="1" hangingPunct="1">
              <a:buNone/>
            </a:pPr>
            <a:endParaRPr lang="fr-FR" sz="1600" dirty="0" smtClean="0"/>
          </a:p>
          <a:p>
            <a:pPr eaLnBrk="1" hangingPunct="1"/>
            <a:r>
              <a:rPr lang="fr-FR" dirty="0" smtClean="0"/>
              <a:t>Evolutions</a:t>
            </a:r>
          </a:p>
          <a:p>
            <a:pPr eaLnBrk="1" hangingPunct="1"/>
            <a:endParaRPr lang="fr-FR" dirty="0" smtClean="0"/>
          </a:p>
        </p:txBody>
      </p:sp>
      <p:cxnSp>
        <p:nvCxnSpPr>
          <p:cNvPr id="3" name="Connecteur droit 2"/>
          <p:cNvCxnSpPr/>
          <p:nvPr/>
        </p:nvCxnSpPr>
        <p:spPr>
          <a:xfrm>
            <a:off x="4507576" y="711199"/>
            <a:ext cx="0" cy="51631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831273"/>
          </a:xfrm>
        </p:spPr>
        <p:txBody>
          <a:bodyPr/>
          <a:lstStyle/>
          <a:p>
            <a:r>
              <a:rPr lang="fr-FR" dirty="0"/>
              <a:t>Environnement : </a:t>
            </a:r>
            <a:r>
              <a:rPr lang="fr-FR" dirty="0" err="1"/>
              <a:t>Sudo</a:t>
            </a:r>
            <a:endParaRPr lang="fr-CH" dirty="0"/>
          </a:p>
        </p:txBody>
      </p:sp>
      <p:sp>
        <p:nvSpPr>
          <p:cNvPr id="3" name="Espace réservé du contenu 2"/>
          <p:cNvSpPr>
            <a:spLocks noGrp="1"/>
          </p:cNvSpPr>
          <p:nvPr>
            <p:ph idx="1"/>
          </p:nvPr>
        </p:nvSpPr>
        <p:spPr>
          <a:xfrm>
            <a:off x="0" y="1499525"/>
            <a:ext cx="9144000" cy="1459344"/>
          </a:xfrm>
        </p:spPr>
        <p:txBody>
          <a:bodyPr/>
          <a:lstStyle/>
          <a:p>
            <a:r>
              <a:rPr lang="de-CH" sz="1200" dirty="0" smtClean="0">
                <a:latin typeface="Courier" pitchFamily="49" charset="0"/>
              </a:rPr>
              <a:t>site0005        </a:t>
            </a:r>
            <a:r>
              <a:rPr lang="de-CH" sz="1200" dirty="0">
                <a:latin typeface="Courier" pitchFamily="49" charset="0"/>
              </a:rPr>
              <a:t>ALL = NOPASSWD:         /bin/</a:t>
            </a:r>
            <a:r>
              <a:rPr lang="de-CH" sz="1200" dirty="0" err="1">
                <a:latin typeface="Courier" pitchFamily="49" charset="0"/>
              </a:rPr>
              <a:t>chown</a:t>
            </a:r>
            <a:r>
              <a:rPr lang="de-CH" sz="1200" dirty="0">
                <a:latin typeface="Courier" pitchFamily="49" charset="0"/>
              </a:rPr>
              <a:t> </a:t>
            </a:r>
            <a:r>
              <a:rPr lang="de-CH" sz="1200" dirty="0" smtClean="0">
                <a:latin typeface="Courier" pitchFamily="49" charset="0"/>
              </a:rPr>
              <a:t>site0005 </a:t>
            </a:r>
            <a:r>
              <a:rPr lang="de-CH" sz="1200" dirty="0">
                <a:latin typeface="Courier" pitchFamily="49" charset="0"/>
              </a:rPr>
              <a:t>/</a:t>
            </a:r>
            <a:r>
              <a:rPr lang="de-CH" sz="1200" dirty="0" err="1" smtClean="0">
                <a:latin typeface="Courier" pitchFamily="49" charset="0"/>
              </a:rPr>
              <a:t>srv</a:t>
            </a:r>
            <a:r>
              <a:rPr lang="de-CH" sz="1200" dirty="0" smtClean="0">
                <a:latin typeface="Courier" pitchFamily="49" charset="0"/>
              </a:rPr>
              <a:t>/</a:t>
            </a:r>
            <a:r>
              <a:rPr lang="de-CH" sz="1200" dirty="0" err="1" smtClean="0">
                <a:latin typeface="Courier" pitchFamily="49" charset="0"/>
              </a:rPr>
              <a:t>www</a:t>
            </a:r>
            <a:r>
              <a:rPr lang="de-CH" sz="1200" dirty="0" smtClean="0">
                <a:latin typeface="Courier" pitchFamily="49" charset="0"/>
              </a:rPr>
              <a:t>/0005_site/</a:t>
            </a:r>
            <a:r>
              <a:rPr lang="de-CH" sz="1200" dirty="0" err="1" smtClean="0">
                <a:latin typeface="Courier" pitchFamily="49" charset="0"/>
              </a:rPr>
              <a:t>htdocs</a:t>
            </a:r>
            <a:r>
              <a:rPr lang="de-CH" sz="1200" dirty="0">
                <a:latin typeface="Courier" pitchFamily="49" charset="0"/>
              </a:rPr>
              <a:t>/*</a:t>
            </a:r>
            <a:endParaRPr lang="fr-CH" sz="1200" dirty="0">
              <a:latin typeface="Courier" pitchFamily="49" charset="0"/>
            </a:endParaRPr>
          </a:p>
          <a:p>
            <a:r>
              <a:rPr lang="de-CH" sz="1200" dirty="0" smtClean="0">
                <a:latin typeface="Courier" pitchFamily="49" charset="0"/>
              </a:rPr>
              <a:t>site0005        </a:t>
            </a:r>
            <a:r>
              <a:rPr lang="de-CH" sz="1200" dirty="0">
                <a:latin typeface="Courier" pitchFamily="49" charset="0"/>
              </a:rPr>
              <a:t>ALL = NOPASSWD:         /bin/</a:t>
            </a:r>
            <a:r>
              <a:rPr lang="de-CH" sz="1200" dirty="0" err="1">
                <a:latin typeface="Courier" pitchFamily="49" charset="0"/>
              </a:rPr>
              <a:t>chown</a:t>
            </a:r>
            <a:r>
              <a:rPr lang="de-CH" sz="1200" dirty="0">
                <a:latin typeface="Courier" pitchFamily="49" charset="0"/>
              </a:rPr>
              <a:t> </a:t>
            </a:r>
            <a:r>
              <a:rPr lang="de-CH" sz="1200" dirty="0" smtClean="0">
                <a:latin typeface="Courier" pitchFamily="49" charset="0"/>
              </a:rPr>
              <a:t>site0005 </a:t>
            </a:r>
            <a:r>
              <a:rPr lang="de-CH" sz="1200" dirty="0">
                <a:latin typeface="Courier" pitchFamily="49" charset="0"/>
              </a:rPr>
              <a:t>/</a:t>
            </a:r>
            <a:r>
              <a:rPr lang="de-CH" sz="1200" dirty="0" err="1" smtClean="0">
                <a:latin typeface="Courier" pitchFamily="49" charset="0"/>
              </a:rPr>
              <a:t>srv</a:t>
            </a:r>
            <a:r>
              <a:rPr lang="de-CH" sz="1200" dirty="0" smtClean="0">
                <a:latin typeface="Courier" pitchFamily="49" charset="0"/>
              </a:rPr>
              <a:t>/</a:t>
            </a:r>
            <a:r>
              <a:rPr lang="de-CH" sz="1200" dirty="0" err="1" smtClean="0">
                <a:latin typeface="Courier" pitchFamily="49" charset="0"/>
              </a:rPr>
              <a:t>www</a:t>
            </a:r>
            <a:r>
              <a:rPr lang="de-CH" sz="1200" dirty="0" smtClean="0">
                <a:latin typeface="Courier" pitchFamily="49" charset="0"/>
              </a:rPr>
              <a:t>/0005_site/</a:t>
            </a:r>
            <a:r>
              <a:rPr lang="de-CH" sz="1200" dirty="0" err="1" smtClean="0">
                <a:latin typeface="Courier" pitchFamily="49" charset="0"/>
              </a:rPr>
              <a:t>media</a:t>
            </a:r>
            <a:r>
              <a:rPr lang="de-CH" sz="1200" dirty="0">
                <a:latin typeface="Courier" pitchFamily="49" charset="0"/>
              </a:rPr>
              <a:t>/*</a:t>
            </a:r>
            <a:endParaRPr lang="fr-CH" sz="1200" dirty="0">
              <a:latin typeface="Courier" pitchFamily="49" charset="0"/>
            </a:endParaRPr>
          </a:p>
          <a:p>
            <a:r>
              <a:rPr lang="de-CH" sz="1200" dirty="0" smtClean="0">
                <a:latin typeface="Courier" pitchFamily="49" charset="0"/>
              </a:rPr>
              <a:t>site0005        </a:t>
            </a:r>
            <a:r>
              <a:rPr lang="de-CH" sz="1200" dirty="0">
                <a:latin typeface="Courier" pitchFamily="49" charset="0"/>
              </a:rPr>
              <a:t>ALL = NOPASSWD:         /bin/</a:t>
            </a:r>
            <a:r>
              <a:rPr lang="de-CH" sz="1200" dirty="0" err="1">
                <a:latin typeface="Courier" pitchFamily="49" charset="0"/>
              </a:rPr>
              <a:t>chown</a:t>
            </a:r>
            <a:r>
              <a:rPr lang="de-CH" sz="1200" dirty="0">
                <a:latin typeface="Courier" pitchFamily="49" charset="0"/>
              </a:rPr>
              <a:t> </a:t>
            </a:r>
            <a:r>
              <a:rPr lang="de-CH" sz="1200" dirty="0" smtClean="0">
                <a:latin typeface="Courier" pitchFamily="49" charset="0"/>
              </a:rPr>
              <a:t>site0005 </a:t>
            </a:r>
            <a:r>
              <a:rPr lang="de-CH" sz="1200" dirty="0">
                <a:latin typeface="Courier" pitchFamily="49" charset="0"/>
              </a:rPr>
              <a:t>/</a:t>
            </a:r>
            <a:r>
              <a:rPr lang="de-CH" sz="1200" dirty="0" err="1" smtClean="0">
                <a:latin typeface="Courier" pitchFamily="49" charset="0"/>
              </a:rPr>
              <a:t>srv</a:t>
            </a:r>
            <a:r>
              <a:rPr lang="de-CH" sz="1200" dirty="0" smtClean="0">
                <a:latin typeface="Courier" pitchFamily="49" charset="0"/>
              </a:rPr>
              <a:t>/</a:t>
            </a:r>
            <a:r>
              <a:rPr lang="de-CH" sz="1200" dirty="0" err="1" smtClean="0">
                <a:latin typeface="Courier" pitchFamily="49" charset="0"/>
              </a:rPr>
              <a:t>www</a:t>
            </a:r>
            <a:r>
              <a:rPr lang="de-CH" sz="1200" dirty="0" smtClean="0">
                <a:latin typeface="Courier" pitchFamily="49" charset="0"/>
              </a:rPr>
              <a:t>/0005_site/</a:t>
            </a:r>
            <a:r>
              <a:rPr lang="de-CH" sz="1200" dirty="0" err="1" smtClean="0">
                <a:latin typeface="Courier" pitchFamily="49" charset="0"/>
              </a:rPr>
              <a:t>config</a:t>
            </a:r>
            <a:r>
              <a:rPr lang="de-CH" sz="1200" dirty="0">
                <a:latin typeface="Courier" pitchFamily="49" charset="0"/>
              </a:rPr>
              <a:t>/*</a:t>
            </a:r>
            <a:endParaRPr lang="fr-CH" sz="1200" dirty="0">
              <a:latin typeface="Courier" pitchFamily="49" charset="0"/>
            </a:endParaRPr>
          </a:p>
          <a:p>
            <a:r>
              <a:rPr lang="de-CH" sz="1200" dirty="0" smtClean="0">
                <a:latin typeface="Courier" pitchFamily="49" charset="0"/>
              </a:rPr>
              <a:t>site0005        </a:t>
            </a:r>
            <a:r>
              <a:rPr lang="de-CH" sz="1200" dirty="0">
                <a:latin typeface="Courier" pitchFamily="49" charset="0"/>
              </a:rPr>
              <a:t>ALL = NOPASSWD:         /bin/</a:t>
            </a:r>
            <a:r>
              <a:rPr lang="de-CH" sz="1200" dirty="0" err="1">
                <a:latin typeface="Courier" pitchFamily="49" charset="0"/>
              </a:rPr>
              <a:t>chown</a:t>
            </a:r>
            <a:r>
              <a:rPr lang="de-CH" sz="1200" dirty="0">
                <a:latin typeface="Courier" pitchFamily="49" charset="0"/>
              </a:rPr>
              <a:t> -R </a:t>
            </a:r>
            <a:r>
              <a:rPr lang="de-CH" sz="1200" dirty="0" smtClean="0">
                <a:latin typeface="Courier" pitchFamily="49" charset="0"/>
              </a:rPr>
              <a:t>site0005 </a:t>
            </a:r>
            <a:r>
              <a:rPr lang="de-CH" sz="1200" dirty="0">
                <a:latin typeface="Courier" pitchFamily="49" charset="0"/>
              </a:rPr>
              <a:t>/</a:t>
            </a:r>
            <a:r>
              <a:rPr lang="de-CH" sz="1200" dirty="0" err="1" smtClean="0">
                <a:latin typeface="Courier" pitchFamily="49" charset="0"/>
              </a:rPr>
              <a:t>srv</a:t>
            </a:r>
            <a:r>
              <a:rPr lang="de-CH" sz="1200" dirty="0" smtClean="0">
                <a:latin typeface="Courier" pitchFamily="49" charset="0"/>
              </a:rPr>
              <a:t>/</a:t>
            </a:r>
            <a:r>
              <a:rPr lang="de-CH" sz="1200" dirty="0" err="1" smtClean="0">
                <a:latin typeface="Courier" pitchFamily="49" charset="0"/>
              </a:rPr>
              <a:t>www</a:t>
            </a:r>
            <a:r>
              <a:rPr lang="de-CH" sz="1200" dirty="0" smtClean="0">
                <a:latin typeface="Courier" pitchFamily="49" charset="0"/>
              </a:rPr>
              <a:t>/0005_site/</a:t>
            </a:r>
            <a:r>
              <a:rPr lang="de-CH" sz="1200" dirty="0" err="1" smtClean="0">
                <a:latin typeface="Courier" pitchFamily="49" charset="0"/>
              </a:rPr>
              <a:t>htdocs</a:t>
            </a:r>
            <a:r>
              <a:rPr lang="de-CH" sz="1200" dirty="0">
                <a:latin typeface="Courier" pitchFamily="49" charset="0"/>
              </a:rPr>
              <a:t>/*</a:t>
            </a:r>
            <a:endParaRPr lang="fr-CH" sz="1200" dirty="0">
              <a:latin typeface="Courier" pitchFamily="49" charset="0"/>
            </a:endParaRPr>
          </a:p>
          <a:p>
            <a:r>
              <a:rPr lang="de-CH" sz="1200" dirty="0" smtClean="0">
                <a:latin typeface="Courier" pitchFamily="49" charset="0"/>
              </a:rPr>
              <a:t>site0005        </a:t>
            </a:r>
            <a:r>
              <a:rPr lang="de-CH" sz="1200" dirty="0">
                <a:latin typeface="Courier" pitchFamily="49" charset="0"/>
              </a:rPr>
              <a:t>ALL = NOPASSWD:         /bin/</a:t>
            </a:r>
            <a:r>
              <a:rPr lang="de-CH" sz="1200" dirty="0" err="1">
                <a:latin typeface="Courier" pitchFamily="49" charset="0"/>
              </a:rPr>
              <a:t>chown</a:t>
            </a:r>
            <a:r>
              <a:rPr lang="de-CH" sz="1200" dirty="0">
                <a:latin typeface="Courier" pitchFamily="49" charset="0"/>
              </a:rPr>
              <a:t> -R </a:t>
            </a:r>
            <a:r>
              <a:rPr lang="de-CH" sz="1200" dirty="0" smtClean="0">
                <a:latin typeface="Courier" pitchFamily="49" charset="0"/>
              </a:rPr>
              <a:t>site0005 </a:t>
            </a:r>
            <a:r>
              <a:rPr lang="de-CH" sz="1200" dirty="0">
                <a:latin typeface="Courier" pitchFamily="49" charset="0"/>
              </a:rPr>
              <a:t>/</a:t>
            </a:r>
            <a:r>
              <a:rPr lang="de-CH" sz="1200" dirty="0" err="1" smtClean="0">
                <a:latin typeface="Courier" pitchFamily="49" charset="0"/>
              </a:rPr>
              <a:t>srv</a:t>
            </a:r>
            <a:r>
              <a:rPr lang="de-CH" sz="1200" dirty="0" smtClean="0">
                <a:latin typeface="Courier" pitchFamily="49" charset="0"/>
              </a:rPr>
              <a:t>/</a:t>
            </a:r>
            <a:r>
              <a:rPr lang="de-CH" sz="1200" dirty="0" err="1" smtClean="0">
                <a:latin typeface="Courier" pitchFamily="49" charset="0"/>
              </a:rPr>
              <a:t>www</a:t>
            </a:r>
            <a:r>
              <a:rPr lang="de-CH" sz="1200" dirty="0" smtClean="0">
                <a:latin typeface="Courier" pitchFamily="49" charset="0"/>
              </a:rPr>
              <a:t>/0005_site/</a:t>
            </a:r>
            <a:r>
              <a:rPr lang="de-CH" sz="1200" dirty="0" err="1" smtClean="0">
                <a:latin typeface="Courier" pitchFamily="49" charset="0"/>
              </a:rPr>
              <a:t>media</a:t>
            </a:r>
            <a:r>
              <a:rPr lang="de-CH" sz="1200" dirty="0">
                <a:latin typeface="Courier" pitchFamily="49" charset="0"/>
              </a:rPr>
              <a:t>/*</a:t>
            </a:r>
            <a:endParaRPr lang="fr-CH" sz="1200" dirty="0">
              <a:latin typeface="Courier" pitchFamily="49" charset="0"/>
            </a:endParaRPr>
          </a:p>
          <a:p>
            <a:r>
              <a:rPr lang="de-CH" sz="1200" dirty="0" smtClean="0">
                <a:latin typeface="Courier" pitchFamily="49" charset="0"/>
              </a:rPr>
              <a:t>site0005        </a:t>
            </a:r>
            <a:r>
              <a:rPr lang="de-CH" sz="1200" dirty="0">
                <a:latin typeface="Courier" pitchFamily="49" charset="0"/>
              </a:rPr>
              <a:t>ALL = NOPASSWD:         /bin/</a:t>
            </a:r>
            <a:r>
              <a:rPr lang="de-CH" sz="1200" dirty="0" err="1">
                <a:latin typeface="Courier" pitchFamily="49" charset="0"/>
              </a:rPr>
              <a:t>chown</a:t>
            </a:r>
            <a:r>
              <a:rPr lang="de-CH" sz="1200" dirty="0">
                <a:latin typeface="Courier" pitchFamily="49" charset="0"/>
              </a:rPr>
              <a:t> -R </a:t>
            </a:r>
            <a:r>
              <a:rPr lang="de-CH" sz="1200" dirty="0" smtClean="0">
                <a:latin typeface="Courier" pitchFamily="49" charset="0"/>
              </a:rPr>
              <a:t>site0005 </a:t>
            </a:r>
            <a:r>
              <a:rPr lang="de-CH" sz="1200" dirty="0">
                <a:latin typeface="Courier" pitchFamily="49" charset="0"/>
              </a:rPr>
              <a:t>/</a:t>
            </a:r>
            <a:r>
              <a:rPr lang="de-CH" sz="1200" dirty="0" err="1" smtClean="0">
                <a:latin typeface="Courier" pitchFamily="49" charset="0"/>
              </a:rPr>
              <a:t>srv</a:t>
            </a:r>
            <a:r>
              <a:rPr lang="de-CH" sz="1200" dirty="0" smtClean="0">
                <a:latin typeface="Courier" pitchFamily="49" charset="0"/>
              </a:rPr>
              <a:t>/</a:t>
            </a:r>
            <a:r>
              <a:rPr lang="de-CH" sz="1200" dirty="0" err="1" smtClean="0">
                <a:latin typeface="Courier" pitchFamily="49" charset="0"/>
              </a:rPr>
              <a:t>www</a:t>
            </a:r>
            <a:r>
              <a:rPr lang="de-CH" sz="1200" dirty="0" smtClean="0">
                <a:latin typeface="Courier" pitchFamily="49" charset="0"/>
              </a:rPr>
              <a:t>/0005_site/</a:t>
            </a:r>
            <a:r>
              <a:rPr lang="de-CH" sz="1200" dirty="0" err="1" smtClean="0">
                <a:latin typeface="Courier" pitchFamily="49" charset="0"/>
              </a:rPr>
              <a:t>config</a:t>
            </a:r>
            <a:r>
              <a:rPr lang="de-CH" sz="1200" dirty="0">
                <a:latin typeface="Courier" pitchFamily="49" charset="0"/>
              </a:rPr>
              <a:t>/*</a:t>
            </a:r>
            <a:endParaRPr lang="fr-CH" sz="1200" dirty="0">
              <a:latin typeface="Courier" pitchFamily="49" charset="0"/>
            </a:endParaRPr>
          </a:p>
          <a:p>
            <a:endParaRPr lang="fr-CH" sz="1600" dirty="0"/>
          </a:p>
        </p:txBody>
      </p:sp>
      <p:sp>
        <p:nvSpPr>
          <p:cNvPr id="4" name="ZoneTexte 3"/>
          <p:cNvSpPr txBox="1"/>
          <p:nvPr/>
        </p:nvSpPr>
        <p:spPr>
          <a:xfrm>
            <a:off x="221673" y="3356264"/>
            <a:ext cx="8331200" cy="1354217"/>
          </a:xfrm>
          <a:prstGeom prst="rect">
            <a:avLst/>
          </a:prstGeom>
          <a:noFill/>
        </p:spPr>
        <p:txBody>
          <a:bodyPr wrap="square" rtlCol="0">
            <a:spAutoFit/>
          </a:bodyPr>
          <a:lstStyle/>
          <a:p>
            <a:r>
              <a:rPr lang="fr-FR" dirty="0" smtClean="0"/>
              <a:t>Il est donc possible d'exécuter les lignes suivantes (voir </a:t>
            </a:r>
            <a:r>
              <a:rPr lang="fr-FR" dirty="0" err="1" smtClean="0"/>
              <a:t>target</a:t>
            </a:r>
            <a:r>
              <a:rPr lang="fr-FR" dirty="0" smtClean="0"/>
              <a:t> appropriation du release.xml) :</a:t>
            </a:r>
          </a:p>
          <a:p>
            <a:endParaRPr lang="fr-FR" dirty="0" smtClean="0"/>
          </a:p>
          <a:p>
            <a:r>
              <a:rPr lang="fr-FR" sz="1400" dirty="0" smtClean="0">
                <a:latin typeface="Courier" pitchFamily="49" charset="0"/>
              </a:rPr>
              <a:t>[site0005@nokopol ~]$ </a:t>
            </a:r>
            <a:r>
              <a:rPr lang="fr-FR" sz="1400" b="1" dirty="0" err="1" smtClean="0">
                <a:latin typeface="Courier" pitchFamily="49" charset="0"/>
              </a:rPr>
              <a:t>sudo</a:t>
            </a:r>
            <a:r>
              <a:rPr lang="fr-FR" sz="1400" b="1" dirty="0" smtClean="0">
                <a:latin typeface="Courier" pitchFamily="49" charset="0"/>
              </a:rPr>
              <a:t> </a:t>
            </a:r>
            <a:r>
              <a:rPr lang="fr-FR" sz="1400" b="1" dirty="0" err="1" smtClean="0">
                <a:latin typeface="Courier" pitchFamily="49" charset="0"/>
              </a:rPr>
              <a:t>chown</a:t>
            </a:r>
            <a:r>
              <a:rPr lang="fr-FR" sz="1400" b="1" dirty="0" smtClean="0">
                <a:latin typeface="Courier" pitchFamily="49" charset="0"/>
              </a:rPr>
              <a:t> –R site0005 </a:t>
            </a:r>
            <a:r>
              <a:rPr lang="de-CH" sz="1400" b="1" dirty="0">
                <a:latin typeface="Courier" pitchFamily="49" charset="0"/>
              </a:rPr>
              <a:t>/</a:t>
            </a:r>
            <a:r>
              <a:rPr lang="de-CH" sz="1400" b="1" dirty="0" err="1" smtClean="0">
                <a:latin typeface="Courier" pitchFamily="49" charset="0"/>
              </a:rPr>
              <a:t>srv</a:t>
            </a:r>
            <a:r>
              <a:rPr lang="de-CH" sz="1400" b="1" dirty="0" smtClean="0">
                <a:latin typeface="Courier" pitchFamily="49" charset="0"/>
              </a:rPr>
              <a:t>/</a:t>
            </a:r>
            <a:r>
              <a:rPr lang="de-CH" sz="1400" b="1" dirty="0" err="1" smtClean="0">
                <a:latin typeface="Courier" pitchFamily="49" charset="0"/>
              </a:rPr>
              <a:t>www</a:t>
            </a:r>
            <a:r>
              <a:rPr lang="de-CH" sz="1400" b="1" dirty="0" smtClean="0">
                <a:latin typeface="Courier" pitchFamily="49" charset="0"/>
              </a:rPr>
              <a:t>/0005_site/</a:t>
            </a:r>
            <a:r>
              <a:rPr lang="de-CH" sz="1400" b="1" dirty="0" err="1" smtClean="0">
                <a:latin typeface="Courier" pitchFamily="49" charset="0"/>
              </a:rPr>
              <a:t>media</a:t>
            </a:r>
            <a:r>
              <a:rPr lang="de-CH" sz="1400" b="1" dirty="0" smtClean="0">
                <a:latin typeface="Courier" pitchFamily="49" charset="0"/>
              </a:rPr>
              <a:t>/*</a:t>
            </a:r>
          </a:p>
          <a:p>
            <a:r>
              <a:rPr lang="fr-FR" sz="1400" dirty="0">
                <a:latin typeface="Courier" pitchFamily="49" charset="0"/>
              </a:rPr>
              <a:t>[</a:t>
            </a:r>
            <a:r>
              <a:rPr lang="fr-FR" sz="1400" dirty="0" smtClean="0">
                <a:latin typeface="Courier" pitchFamily="49" charset="0"/>
              </a:rPr>
              <a:t>site0005@nokopol ~]$ </a:t>
            </a:r>
            <a:r>
              <a:rPr lang="fr-FR" sz="1400" b="1" dirty="0" err="1" smtClean="0">
                <a:latin typeface="Courier" pitchFamily="49" charset="0"/>
              </a:rPr>
              <a:t>rm</a:t>
            </a:r>
            <a:r>
              <a:rPr lang="fr-FR" sz="1400" b="1" dirty="0" smtClean="0">
                <a:latin typeface="Courier" pitchFamily="49" charset="0"/>
              </a:rPr>
              <a:t> –</a:t>
            </a:r>
            <a:r>
              <a:rPr lang="fr-FR" sz="1400" b="1" dirty="0" err="1" smtClean="0">
                <a:latin typeface="Courier" pitchFamily="49" charset="0"/>
              </a:rPr>
              <a:t>rf</a:t>
            </a:r>
            <a:r>
              <a:rPr lang="fr-FR" sz="1400" b="1" dirty="0" smtClean="0">
                <a:latin typeface="Courier" pitchFamily="49" charset="0"/>
              </a:rPr>
              <a:t> media/cache</a:t>
            </a:r>
            <a:endParaRPr lang="fr-CH" sz="1400" b="1" dirty="0">
              <a:latin typeface="Courier" pitchFamily="49" charset="0"/>
            </a:endParaRPr>
          </a:p>
        </p:txBody>
      </p:sp>
      <p:sp>
        <p:nvSpPr>
          <p:cNvPr id="5" name="ZoneTexte 4"/>
          <p:cNvSpPr txBox="1"/>
          <p:nvPr/>
        </p:nvSpPr>
        <p:spPr>
          <a:xfrm>
            <a:off x="221673" y="922020"/>
            <a:ext cx="8331200" cy="369332"/>
          </a:xfrm>
          <a:prstGeom prst="rect">
            <a:avLst/>
          </a:prstGeom>
          <a:noFill/>
        </p:spPr>
        <p:txBody>
          <a:bodyPr wrap="square" rtlCol="0">
            <a:spAutoFit/>
          </a:bodyPr>
          <a:lstStyle/>
          <a:p>
            <a:r>
              <a:rPr lang="fr-FR" dirty="0" smtClean="0"/>
              <a:t>La configuration de </a:t>
            </a:r>
            <a:r>
              <a:rPr lang="fr-FR" dirty="0" err="1" smtClean="0"/>
              <a:t>sudo</a:t>
            </a:r>
            <a:r>
              <a:rPr lang="fr-FR" dirty="0" smtClean="0"/>
              <a:t> sur Nikopol contient les lignes suivantes :</a:t>
            </a:r>
            <a:endParaRPr lang="fr-CH" dirty="0"/>
          </a:p>
        </p:txBody>
      </p:sp>
    </p:spTree>
    <p:extLst>
      <p:ext uri="{BB962C8B-B14F-4D97-AF65-F5344CB8AC3E}">
        <p14:creationId xmlns:p14="http://schemas.microsoft.com/office/powerpoint/2010/main" val="15467872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4236720"/>
            <a:ext cx="6736080" cy="678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 name="Titre 1"/>
          <p:cNvSpPr>
            <a:spLocks noGrp="1"/>
          </p:cNvSpPr>
          <p:nvPr>
            <p:ph type="title"/>
          </p:nvPr>
        </p:nvSpPr>
        <p:spPr>
          <a:xfrm>
            <a:off x="0" y="0"/>
            <a:ext cx="8229600" cy="1143000"/>
          </a:xfrm>
        </p:spPr>
        <p:txBody>
          <a:bodyPr/>
          <a:lstStyle/>
          <a:p>
            <a:r>
              <a:rPr lang="fr-FR" dirty="0"/>
              <a:t>Environnement : </a:t>
            </a:r>
            <a:r>
              <a:rPr lang="fr-FR" dirty="0" err="1" smtClean="0"/>
              <a:t>Drush</a:t>
            </a:r>
            <a:endParaRPr lang="fr-CH" dirty="0"/>
          </a:p>
        </p:txBody>
      </p:sp>
      <p:sp>
        <p:nvSpPr>
          <p:cNvPr id="3" name="Espace réservé du contenu 2"/>
          <p:cNvSpPr>
            <a:spLocks noGrp="1"/>
          </p:cNvSpPr>
          <p:nvPr>
            <p:ph idx="1"/>
          </p:nvPr>
        </p:nvSpPr>
        <p:spPr>
          <a:xfrm>
            <a:off x="0" y="1099127"/>
            <a:ext cx="9143999" cy="4563486"/>
          </a:xfrm>
        </p:spPr>
        <p:txBody>
          <a:bodyPr/>
          <a:lstStyle/>
          <a:p>
            <a:r>
              <a:rPr lang="fr-FR" sz="1800" dirty="0" err="1" smtClean="0"/>
              <a:t>Drush</a:t>
            </a:r>
            <a:r>
              <a:rPr lang="fr-FR" sz="1800" dirty="0" smtClean="0"/>
              <a:t> est présent sur </a:t>
            </a:r>
            <a:r>
              <a:rPr lang="fr-FR" sz="1800" dirty="0" err="1" smtClean="0"/>
              <a:t>nikopol</a:t>
            </a:r>
            <a:r>
              <a:rPr lang="fr-FR" sz="1800" dirty="0" smtClean="0"/>
              <a:t> et </a:t>
            </a:r>
            <a:r>
              <a:rPr lang="fr-FR" sz="1800" dirty="0" err="1" smtClean="0"/>
              <a:t>capri</a:t>
            </a:r>
            <a:r>
              <a:rPr lang="fr-FR" sz="1800" dirty="0" smtClean="0"/>
              <a:t> mais pas avec la même version</a:t>
            </a:r>
          </a:p>
          <a:p>
            <a:endParaRPr lang="fr-FR" sz="1800" dirty="0" smtClean="0"/>
          </a:p>
          <a:p>
            <a:r>
              <a:rPr lang="fr-FR" sz="1800" dirty="0" err="1" smtClean="0"/>
              <a:t>Drush</a:t>
            </a:r>
            <a:r>
              <a:rPr lang="fr-FR" sz="1800" dirty="0" smtClean="0"/>
              <a:t> utilise la configuration du site =&gt; Si le site est HS </a:t>
            </a:r>
            <a:r>
              <a:rPr lang="fr-FR" sz="1800" dirty="0" err="1" smtClean="0"/>
              <a:t>drush</a:t>
            </a:r>
            <a:r>
              <a:rPr lang="fr-FR" sz="1800" dirty="0" smtClean="0"/>
              <a:t> ne fonctionnera pas.</a:t>
            </a:r>
          </a:p>
          <a:p>
            <a:endParaRPr lang="fr-FR" sz="1800" dirty="0" smtClean="0"/>
          </a:p>
          <a:p>
            <a:r>
              <a:rPr lang="fr-FR" sz="1800" dirty="0" smtClean="0"/>
              <a:t>IL faut être dans le répertoire du site pour l'utiliser</a:t>
            </a:r>
          </a:p>
          <a:p>
            <a:endParaRPr lang="fr-FR" sz="1800" dirty="0" smtClean="0"/>
          </a:p>
          <a:p>
            <a:r>
              <a:rPr lang="fr-FR" sz="1800" dirty="0" smtClean="0"/>
              <a:t>Exemple d'utilisation :</a:t>
            </a:r>
          </a:p>
          <a:p>
            <a:pPr marL="268288" lvl="1" indent="-92075"/>
            <a:r>
              <a:rPr lang="fr-FR" sz="1200" dirty="0" smtClean="0"/>
              <a:t>[site0011@~/</a:t>
            </a:r>
            <a:r>
              <a:rPr lang="fr-FR" sz="1200" dirty="0" err="1" smtClean="0"/>
              <a:t>htdocs</a:t>
            </a:r>
            <a:r>
              <a:rPr lang="fr-FR" sz="1200" dirty="0" smtClean="0"/>
              <a:t>/sites/site_protosite0011/] </a:t>
            </a:r>
            <a:r>
              <a:rPr lang="fr-FR" sz="1200" b="1" dirty="0" err="1" smtClean="0"/>
              <a:t>drush</a:t>
            </a:r>
            <a:r>
              <a:rPr lang="fr-FR" sz="1200" b="1" dirty="0" smtClean="0"/>
              <a:t> en </a:t>
            </a:r>
            <a:r>
              <a:rPr lang="fr-FR" sz="1200" b="1" dirty="0" err="1" smtClean="0"/>
              <a:t>edg_actualites_internet</a:t>
            </a:r>
            <a:endParaRPr lang="fr-FR" sz="1200" b="1" dirty="0" smtClean="0"/>
          </a:p>
          <a:p>
            <a:pPr marL="268288" lvl="1" indent="-92075"/>
            <a:endParaRPr lang="fr-FR" sz="1200" b="1" dirty="0" smtClean="0"/>
          </a:p>
          <a:p>
            <a:pPr marL="268288" lvl="1" indent="-92075"/>
            <a:r>
              <a:rPr lang="fr-FR" sz="1200" dirty="0"/>
              <a:t>[site0011@~/</a:t>
            </a:r>
            <a:r>
              <a:rPr lang="fr-FR" sz="1200" dirty="0" err="1" smtClean="0"/>
              <a:t>htdocs</a:t>
            </a:r>
            <a:r>
              <a:rPr lang="fr-FR" sz="1200" dirty="0" smtClean="0"/>
              <a:t>/sites/site_protosite0011</a:t>
            </a:r>
            <a:r>
              <a:rPr lang="fr-FR" sz="1200" dirty="0"/>
              <a:t>/] </a:t>
            </a:r>
            <a:r>
              <a:rPr lang="fr-FR" sz="1200" b="1" dirty="0" err="1"/>
              <a:t>drush</a:t>
            </a:r>
            <a:r>
              <a:rPr lang="fr-FR" sz="1200" b="1" dirty="0"/>
              <a:t> </a:t>
            </a:r>
            <a:r>
              <a:rPr lang="fr-FR" sz="1200" b="1" dirty="0" smtClean="0"/>
              <a:t>cc all</a:t>
            </a:r>
          </a:p>
          <a:p>
            <a:pPr marL="268288" lvl="1" indent="-92075"/>
            <a:endParaRPr lang="fr-FR" sz="1200" b="1" dirty="0" smtClean="0"/>
          </a:p>
          <a:p>
            <a:pPr marL="176213" lvl="1" indent="0">
              <a:buNone/>
            </a:pPr>
            <a:r>
              <a:rPr lang="fr-FR" sz="1200" b="1" dirty="0" smtClean="0"/>
              <a:t>         Passer en mode </a:t>
            </a:r>
            <a:r>
              <a:rPr lang="fr-FR" sz="1200" b="1" dirty="0" err="1" smtClean="0"/>
              <a:t>mock</a:t>
            </a:r>
            <a:r>
              <a:rPr lang="fr-FR" sz="1200" b="1" dirty="0" smtClean="0"/>
              <a:t> lors d'un bug </a:t>
            </a:r>
            <a:r>
              <a:rPr lang="fr-FR" sz="1200" b="1" dirty="0" err="1" smtClean="0"/>
              <a:t>gina</a:t>
            </a:r>
            <a:r>
              <a:rPr lang="fr-FR" sz="1200" b="1" dirty="0" smtClean="0"/>
              <a:t> : </a:t>
            </a:r>
            <a:r>
              <a:rPr lang="fr-FR" sz="1200" dirty="0" smtClean="0"/>
              <a:t> </a:t>
            </a:r>
          </a:p>
          <a:p>
            <a:pPr marL="176213" lvl="1" indent="0">
              <a:buNone/>
            </a:pPr>
            <a:r>
              <a:rPr lang="fr-FR" sz="1200" dirty="0"/>
              <a:t>	</a:t>
            </a:r>
            <a:r>
              <a:rPr lang="fr-FR" sz="1200" dirty="0" err="1" smtClean="0"/>
              <a:t>drush</a:t>
            </a:r>
            <a:r>
              <a:rPr lang="fr-FR" sz="1200" dirty="0" smtClean="0"/>
              <a:t> en </a:t>
            </a:r>
            <a:r>
              <a:rPr lang="fr-FR" sz="1200" dirty="0" err="1" smtClean="0"/>
              <a:t>edg_mock</a:t>
            </a:r>
            <a:r>
              <a:rPr lang="fr-FR" sz="1200" dirty="0" smtClean="0"/>
              <a:t>; </a:t>
            </a:r>
            <a:r>
              <a:rPr lang="fr-FR" sz="1200" dirty="0" err="1" smtClean="0"/>
              <a:t>drush</a:t>
            </a:r>
            <a:r>
              <a:rPr lang="fr-FR" sz="1200" dirty="0" smtClean="0"/>
              <a:t> </a:t>
            </a:r>
            <a:r>
              <a:rPr lang="fr-FR" sz="1200" dirty="0" err="1" smtClean="0"/>
              <a:t>vset</a:t>
            </a:r>
            <a:r>
              <a:rPr lang="fr-FR" sz="1200" dirty="0"/>
              <a:t> </a:t>
            </a:r>
            <a:r>
              <a:rPr lang="fr-FR" sz="1200" dirty="0" err="1" smtClean="0"/>
              <a:t>edg_mock_activation</a:t>
            </a:r>
            <a:r>
              <a:rPr lang="fr-FR" sz="1200" dirty="0" smtClean="0"/>
              <a:t> 1;</a:t>
            </a:r>
            <a:r>
              <a:rPr lang="fr-FR" sz="1200" dirty="0"/>
              <a:t> </a:t>
            </a:r>
            <a:r>
              <a:rPr lang="fr-FR" sz="1200" dirty="0" err="1"/>
              <a:t>drush</a:t>
            </a:r>
            <a:r>
              <a:rPr lang="fr-FR" sz="1200" dirty="0"/>
              <a:t> </a:t>
            </a:r>
            <a:r>
              <a:rPr lang="fr-FR" sz="1200" dirty="0" err="1"/>
              <a:t>dis</a:t>
            </a:r>
            <a:r>
              <a:rPr lang="fr-FR" sz="1200" dirty="0"/>
              <a:t> edg_gina4drupal; </a:t>
            </a:r>
          </a:p>
          <a:p>
            <a:pPr lvl="1"/>
            <a:endParaRPr lang="fr-FR" sz="1200" b="1" dirty="0"/>
          </a:p>
          <a:p>
            <a:pPr lvl="1"/>
            <a:endParaRPr lang="fr-CH" sz="1200" b="1" dirty="0"/>
          </a:p>
        </p:txBody>
      </p:sp>
      <p:pic>
        <p:nvPicPr>
          <p:cNvPr id="1026" name="Picture 2" descr="C:\Program Files (x86)\Microsoft Office\MEDIA\CAGCAT10\j019581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180" y="4318304"/>
            <a:ext cx="375920" cy="386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606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1143000"/>
          </a:xfrm>
        </p:spPr>
        <p:txBody>
          <a:bodyPr/>
          <a:lstStyle/>
          <a:p>
            <a:r>
              <a:rPr lang="fr-FR" dirty="0"/>
              <a:t>Environnement : </a:t>
            </a:r>
            <a:r>
              <a:rPr lang="fr-FR" dirty="0" err="1" smtClean="0"/>
              <a:t>Drush</a:t>
            </a:r>
            <a:endParaRPr lang="fr-CH" dirty="0"/>
          </a:p>
        </p:txBody>
      </p:sp>
      <p:sp>
        <p:nvSpPr>
          <p:cNvPr id="3" name="Espace réservé du contenu 2"/>
          <p:cNvSpPr>
            <a:spLocks noGrp="1"/>
          </p:cNvSpPr>
          <p:nvPr>
            <p:ph idx="1"/>
          </p:nvPr>
        </p:nvSpPr>
        <p:spPr>
          <a:xfrm>
            <a:off x="0" y="1099127"/>
            <a:ext cx="9143999" cy="4563486"/>
          </a:xfrm>
        </p:spPr>
        <p:txBody>
          <a:bodyPr/>
          <a:lstStyle/>
          <a:p>
            <a:r>
              <a:rPr lang="fr-FR" sz="1800" dirty="0" smtClean="0"/>
              <a:t>Commandes spécifiques au socle :</a:t>
            </a:r>
          </a:p>
          <a:p>
            <a:pPr marL="0" indent="0">
              <a:buNone/>
            </a:pPr>
            <a:endParaRPr lang="fr-FR" sz="800" dirty="0" smtClean="0"/>
          </a:p>
          <a:p>
            <a:pPr marL="347663" lvl="1" indent="-171450">
              <a:lnSpc>
                <a:spcPct val="150000"/>
              </a:lnSpc>
            </a:pPr>
            <a:r>
              <a:rPr lang="fr-FR" dirty="0" err="1" smtClean="0"/>
              <a:t>Drush</a:t>
            </a:r>
            <a:r>
              <a:rPr lang="fr-FR" dirty="0" smtClean="0"/>
              <a:t> </a:t>
            </a:r>
            <a:r>
              <a:rPr lang="fr-FR" b="1" dirty="0" err="1" smtClean="0"/>
              <a:t>edg_revert</a:t>
            </a:r>
            <a:r>
              <a:rPr lang="fr-FR" dirty="0" smtClean="0"/>
              <a:t> : fait un "</a:t>
            </a:r>
            <a:r>
              <a:rPr lang="fr-FR" dirty="0" err="1" smtClean="0"/>
              <a:t>revert</a:t>
            </a:r>
            <a:r>
              <a:rPr lang="fr-FR" dirty="0" smtClean="0"/>
              <a:t>" du socle comme on le ferai pour une </a:t>
            </a:r>
            <a:r>
              <a:rPr lang="fr-FR" dirty="0" err="1" smtClean="0"/>
              <a:t>feature</a:t>
            </a:r>
            <a:endParaRPr lang="fr-FR" dirty="0" smtClean="0"/>
          </a:p>
          <a:p>
            <a:pPr marL="347663" lvl="1" indent="-171450">
              <a:lnSpc>
                <a:spcPct val="150000"/>
              </a:lnSpc>
            </a:pPr>
            <a:r>
              <a:rPr lang="fr-FR" dirty="0" err="1" smtClean="0"/>
              <a:t>Drush</a:t>
            </a:r>
            <a:r>
              <a:rPr lang="fr-FR" dirty="0" smtClean="0"/>
              <a:t> </a:t>
            </a:r>
            <a:r>
              <a:rPr lang="fr-FR" b="1" dirty="0" err="1" smtClean="0"/>
              <a:t>edg_queue</a:t>
            </a:r>
            <a:r>
              <a:rPr lang="fr-FR" dirty="0" smtClean="0"/>
              <a:t> : </a:t>
            </a:r>
            <a:r>
              <a:rPr lang="fr-FR" dirty="0" err="1" smtClean="0"/>
              <a:t>éxécute</a:t>
            </a:r>
            <a:r>
              <a:rPr lang="fr-FR" dirty="0" smtClean="0"/>
              <a:t> le contenu de la queue (voir chapitre queue)</a:t>
            </a:r>
          </a:p>
          <a:p>
            <a:pPr marL="347663" lvl="1" indent="-171450">
              <a:lnSpc>
                <a:spcPct val="150000"/>
              </a:lnSpc>
            </a:pPr>
            <a:r>
              <a:rPr lang="fr-FR" dirty="0" err="1" smtClean="0"/>
              <a:t>Drush</a:t>
            </a:r>
            <a:r>
              <a:rPr lang="fr-FR" dirty="0" smtClean="0"/>
              <a:t> </a:t>
            </a:r>
            <a:r>
              <a:rPr lang="fr-FR" b="1" dirty="0" err="1" smtClean="0"/>
              <a:t>edg_update</a:t>
            </a:r>
            <a:r>
              <a:rPr lang="fr-FR" dirty="0" smtClean="0"/>
              <a:t> : </a:t>
            </a:r>
            <a:r>
              <a:rPr lang="fr-FR" dirty="0" err="1" smtClean="0"/>
              <a:t>éxécute</a:t>
            </a:r>
            <a:r>
              <a:rPr lang="fr-FR" dirty="0" smtClean="0"/>
              <a:t> toutes les opérations de mise à jour vers une nouvelle version du master :</a:t>
            </a:r>
          </a:p>
          <a:p>
            <a:pPr marL="747713" lvl="2" indent="-171450"/>
            <a:r>
              <a:rPr lang="fr-FR" sz="1200" dirty="0" err="1" smtClean="0"/>
              <a:t>Drush</a:t>
            </a:r>
            <a:r>
              <a:rPr lang="fr-FR" sz="1200" dirty="0" smtClean="0"/>
              <a:t> </a:t>
            </a:r>
            <a:r>
              <a:rPr lang="fr-FR" sz="1200" dirty="0" err="1" smtClean="0"/>
              <a:t>updb</a:t>
            </a:r>
            <a:endParaRPr lang="fr-FR" sz="1200" dirty="0" smtClean="0"/>
          </a:p>
          <a:p>
            <a:pPr marL="747713" lvl="2" indent="-171450"/>
            <a:r>
              <a:rPr lang="fr-FR" sz="1200" dirty="0" err="1" smtClean="0"/>
              <a:t>Drush</a:t>
            </a:r>
            <a:r>
              <a:rPr lang="fr-FR" sz="1200" dirty="0" smtClean="0"/>
              <a:t> </a:t>
            </a:r>
            <a:r>
              <a:rPr lang="fr-FR" sz="1200" dirty="0" err="1" smtClean="0"/>
              <a:t>edg_queue</a:t>
            </a:r>
            <a:endParaRPr lang="fr-FR" sz="1200" dirty="0" smtClean="0"/>
          </a:p>
          <a:p>
            <a:pPr marL="747713" lvl="2" indent="-171450"/>
            <a:r>
              <a:rPr lang="fr-FR" sz="1200" dirty="0" err="1" smtClean="0"/>
              <a:t>Drush</a:t>
            </a:r>
            <a:r>
              <a:rPr lang="fr-FR" sz="1200" dirty="0" smtClean="0"/>
              <a:t> fra</a:t>
            </a:r>
          </a:p>
          <a:p>
            <a:pPr marL="747713" lvl="2" indent="-171450"/>
            <a:r>
              <a:rPr lang="fr-FR" sz="1200" dirty="0" err="1" smtClean="0"/>
              <a:t>Drush</a:t>
            </a:r>
            <a:r>
              <a:rPr lang="fr-FR" sz="1200" dirty="0" smtClean="0"/>
              <a:t> </a:t>
            </a:r>
            <a:r>
              <a:rPr lang="fr-FR" sz="1200" dirty="0" err="1" smtClean="0"/>
              <a:t>edg_queue</a:t>
            </a:r>
            <a:endParaRPr lang="fr-FR" sz="1200" dirty="0" smtClean="0"/>
          </a:p>
          <a:p>
            <a:pPr marL="176213" lvl="1" indent="0">
              <a:buNone/>
            </a:pPr>
            <a:endParaRPr lang="fr-FR" sz="1200" dirty="0"/>
          </a:p>
          <a:p>
            <a:pPr lvl="1"/>
            <a:endParaRPr lang="fr-FR" sz="1200" b="1" dirty="0"/>
          </a:p>
        </p:txBody>
      </p:sp>
    </p:spTree>
    <p:extLst>
      <p:ext uri="{BB962C8B-B14F-4D97-AF65-F5344CB8AC3E}">
        <p14:creationId xmlns:p14="http://schemas.microsoft.com/office/powerpoint/2010/main" val="2681566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Légende encadrée 2 19"/>
          <p:cNvSpPr/>
          <p:nvPr/>
        </p:nvSpPr>
        <p:spPr>
          <a:xfrm>
            <a:off x="4389120" y="2227279"/>
            <a:ext cx="929640" cy="510989"/>
          </a:xfrm>
          <a:prstGeom prst="borderCallout2">
            <a:avLst>
              <a:gd name="adj1" fmla="val 94188"/>
              <a:gd name="adj2" fmla="val 52012"/>
              <a:gd name="adj3" fmla="val 259100"/>
              <a:gd name="adj4" fmla="val 51437"/>
              <a:gd name="adj5" fmla="val 245903"/>
              <a:gd name="adj6" fmla="val 512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8" name="Légende encadrée 2 17"/>
          <p:cNvSpPr/>
          <p:nvPr/>
        </p:nvSpPr>
        <p:spPr>
          <a:xfrm>
            <a:off x="3817239" y="2227280"/>
            <a:ext cx="571881" cy="510989"/>
          </a:xfrm>
          <a:prstGeom prst="borderCallout2">
            <a:avLst>
              <a:gd name="adj1" fmla="val 94188"/>
              <a:gd name="adj2" fmla="val 52012"/>
              <a:gd name="adj3" fmla="val 259100"/>
              <a:gd name="adj4" fmla="val 51437"/>
              <a:gd name="adj5" fmla="val 490025"/>
              <a:gd name="adj6" fmla="val 490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5" name="Légende encadrée 2 14"/>
          <p:cNvSpPr/>
          <p:nvPr/>
        </p:nvSpPr>
        <p:spPr>
          <a:xfrm>
            <a:off x="7763418" y="2227277"/>
            <a:ext cx="1290935" cy="510989"/>
          </a:xfrm>
          <a:prstGeom prst="borderCallout2">
            <a:avLst>
              <a:gd name="adj1" fmla="val 94188"/>
              <a:gd name="adj2" fmla="val 52012"/>
              <a:gd name="adj3" fmla="val 259100"/>
              <a:gd name="adj4" fmla="val 51437"/>
              <a:gd name="adj5" fmla="val 252920"/>
              <a:gd name="adj6" fmla="val 50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Légende encadrée 2 8"/>
          <p:cNvSpPr/>
          <p:nvPr/>
        </p:nvSpPr>
        <p:spPr>
          <a:xfrm>
            <a:off x="5364446" y="2227275"/>
            <a:ext cx="2345598" cy="510989"/>
          </a:xfrm>
          <a:prstGeom prst="borderCallout2">
            <a:avLst>
              <a:gd name="adj1" fmla="val 94188"/>
              <a:gd name="adj2" fmla="val 52012"/>
              <a:gd name="adj3" fmla="val 259100"/>
              <a:gd name="adj4" fmla="val 51437"/>
              <a:gd name="adj5" fmla="val 245903"/>
              <a:gd name="adj6" fmla="val 512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Légende encadrée 2 7"/>
          <p:cNvSpPr/>
          <p:nvPr/>
        </p:nvSpPr>
        <p:spPr>
          <a:xfrm>
            <a:off x="2897956" y="2225032"/>
            <a:ext cx="919283" cy="510989"/>
          </a:xfrm>
          <a:prstGeom prst="borderCallout2">
            <a:avLst>
              <a:gd name="adj1" fmla="val 94188"/>
              <a:gd name="adj2" fmla="val 52012"/>
              <a:gd name="adj3" fmla="val 259100"/>
              <a:gd name="adj4" fmla="val 51437"/>
              <a:gd name="adj5" fmla="val 252920"/>
              <a:gd name="adj6" fmla="val 50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Légende encadrée 2 6"/>
          <p:cNvSpPr/>
          <p:nvPr/>
        </p:nvSpPr>
        <p:spPr>
          <a:xfrm>
            <a:off x="2438832" y="2227280"/>
            <a:ext cx="269108" cy="510989"/>
          </a:xfrm>
          <a:prstGeom prst="borderCallout2">
            <a:avLst>
              <a:gd name="adj1" fmla="val 95943"/>
              <a:gd name="adj2" fmla="val -8333"/>
              <a:gd name="adj3" fmla="val 94188"/>
              <a:gd name="adj4" fmla="val -9770"/>
              <a:gd name="adj5" fmla="val 365201"/>
              <a:gd name="adj6" fmla="val -470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Légende encadrée 2 5"/>
          <p:cNvSpPr/>
          <p:nvPr/>
        </p:nvSpPr>
        <p:spPr>
          <a:xfrm>
            <a:off x="2088677" y="2229966"/>
            <a:ext cx="269108" cy="510989"/>
          </a:xfrm>
          <a:prstGeom prst="borderCallout2">
            <a:avLst>
              <a:gd name="adj1" fmla="val 87171"/>
              <a:gd name="adj2" fmla="val -1437"/>
              <a:gd name="adj3" fmla="val 94188"/>
              <a:gd name="adj4" fmla="val -9770"/>
              <a:gd name="adj5" fmla="val 326605"/>
              <a:gd name="adj6" fmla="val -3056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 name="Légende encadrée 2 4"/>
          <p:cNvSpPr/>
          <p:nvPr/>
        </p:nvSpPr>
        <p:spPr>
          <a:xfrm>
            <a:off x="1683274" y="2234900"/>
            <a:ext cx="269108" cy="510989"/>
          </a:xfrm>
          <a:prstGeom prst="borderCallout2">
            <a:avLst>
              <a:gd name="adj1" fmla="val 97697"/>
              <a:gd name="adj2" fmla="val 12356"/>
              <a:gd name="adj3" fmla="val 94188"/>
              <a:gd name="adj4" fmla="val -9770"/>
              <a:gd name="adj5" fmla="val 231868"/>
              <a:gd name="adj6" fmla="val -3711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 name="Titre 1"/>
          <p:cNvSpPr>
            <a:spLocks noGrp="1"/>
          </p:cNvSpPr>
          <p:nvPr>
            <p:ph type="title"/>
          </p:nvPr>
        </p:nvSpPr>
        <p:spPr>
          <a:xfrm>
            <a:off x="0" y="0"/>
            <a:ext cx="9144000" cy="1143000"/>
          </a:xfrm>
        </p:spPr>
        <p:txBody>
          <a:bodyPr/>
          <a:lstStyle/>
          <a:p>
            <a:r>
              <a:rPr lang="fr-FR" dirty="0"/>
              <a:t>Environnement : </a:t>
            </a:r>
            <a:r>
              <a:rPr lang="fr-CH" dirty="0" smtClean="0"/>
              <a:t>Numéros de version</a:t>
            </a:r>
            <a:endParaRPr lang="fr-CH" dirty="0"/>
          </a:p>
        </p:txBody>
      </p:sp>
      <p:sp>
        <p:nvSpPr>
          <p:cNvPr id="3" name="Espace réservé du contenu 2"/>
          <p:cNvSpPr>
            <a:spLocks noGrp="1"/>
          </p:cNvSpPr>
          <p:nvPr>
            <p:ph idx="1"/>
          </p:nvPr>
        </p:nvSpPr>
        <p:spPr>
          <a:xfrm>
            <a:off x="-35876" y="2093595"/>
            <a:ext cx="9511569" cy="827554"/>
          </a:xfrm>
        </p:spPr>
        <p:txBody>
          <a:bodyPr/>
          <a:lstStyle/>
          <a:p>
            <a:pPr marL="0" indent="0">
              <a:buNone/>
            </a:pPr>
            <a:r>
              <a:rPr lang="fr-CH" sz="3600" dirty="0" smtClean="0"/>
              <a:t>masterv2.1.0_7.32B4RC2_20141020_SECU</a:t>
            </a:r>
          </a:p>
        </p:txBody>
      </p:sp>
      <p:sp>
        <p:nvSpPr>
          <p:cNvPr id="10" name="ZoneTexte 9"/>
          <p:cNvSpPr txBox="1"/>
          <p:nvPr/>
        </p:nvSpPr>
        <p:spPr>
          <a:xfrm>
            <a:off x="-49324" y="3403681"/>
            <a:ext cx="1438334" cy="553998"/>
          </a:xfrm>
          <a:prstGeom prst="rect">
            <a:avLst/>
          </a:prstGeom>
          <a:noFill/>
        </p:spPr>
        <p:txBody>
          <a:bodyPr wrap="square" rtlCol="0">
            <a:spAutoFit/>
          </a:bodyPr>
          <a:lstStyle/>
          <a:p>
            <a:r>
              <a:rPr lang="fr-CH" sz="1000" dirty="0" smtClean="0"/>
              <a:t>Changement majeur, exemple passage à l'Indus</a:t>
            </a:r>
            <a:endParaRPr lang="fr-CH" sz="1000" dirty="0"/>
          </a:p>
        </p:txBody>
      </p:sp>
      <p:sp>
        <p:nvSpPr>
          <p:cNvPr id="11" name="ZoneTexte 10"/>
          <p:cNvSpPr txBox="1"/>
          <p:nvPr/>
        </p:nvSpPr>
        <p:spPr>
          <a:xfrm>
            <a:off x="586926" y="3946429"/>
            <a:ext cx="1438334" cy="400110"/>
          </a:xfrm>
          <a:prstGeom prst="rect">
            <a:avLst/>
          </a:prstGeom>
          <a:noFill/>
        </p:spPr>
        <p:txBody>
          <a:bodyPr wrap="square" rtlCol="0">
            <a:spAutoFit/>
          </a:bodyPr>
          <a:lstStyle/>
          <a:p>
            <a:r>
              <a:rPr lang="fr-CH" sz="1000" dirty="0" smtClean="0"/>
              <a:t>Evolution fonctionnelle</a:t>
            </a:r>
            <a:endParaRPr lang="fr-CH" sz="1000" dirty="0"/>
          </a:p>
        </p:txBody>
      </p:sp>
      <p:sp>
        <p:nvSpPr>
          <p:cNvPr id="12" name="ZoneTexte 11"/>
          <p:cNvSpPr txBox="1"/>
          <p:nvPr/>
        </p:nvSpPr>
        <p:spPr>
          <a:xfrm>
            <a:off x="1638618" y="4100318"/>
            <a:ext cx="1438334" cy="246221"/>
          </a:xfrm>
          <a:prstGeom prst="rect">
            <a:avLst/>
          </a:prstGeom>
          <a:noFill/>
        </p:spPr>
        <p:txBody>
          <a:bodyPr wrap="square" rtlCol="0">
            <a:spAutoFit/>
          </a:bodyPr>
          <a:lstStyle/>
          <a:p>
            <a:r>
              <a:rPr lang="fr-CH" sz="1000" dirty="0" smtClean="0"/>
              <a:t>Correctifs uniquement</a:t>
            </a:r>
            <a:endParaRPr lang="fr-CH" sz="1000" dirty="0"/>
          </a:p>
        </p:txBody>
      </p:sp>
      <p:sp>
        <p:nvSpPr>
          <p:cNvPr id="13" name="ZoneTexte 12"/>
          <p:cNvSpPr txBox="1"/>
          <p:nvPr/>
        </p:nvSpPr>
        <p:spPr>
          <a:xfrm>
            <a:off x="2638430" y="3545313"/>
            <a:ext cx="1308730" cy="400110"/>
          </a:xfrm>
          <a:prstGeom prst="rect">
            <a:avLst/>
          </a:prstGeom>
          <a:noFill/>
        </p:spPr>
        <p:txBody>
          <a:bodyPr wrap="square" rtlCol="0">
            <a:spAutoFit/>
          </a:bodyPr>
          <a:lstStyle/>
          <a:p>
            <a:r>
              <a:rPr lang="fr-CH" sz="1000" dirty="0" smtClean="0"/>
              <a:t>Numéro de version du </a:t>
            </a:r>
            <a:r>
              <a:rPr lang="fr-CH" sz="1000" dirty="0" err="1" smtClean="0"/>
              <a:t>core</a:t>
            </a:r>
            <a:r>
              <a:rPr lang="fr-CH" sz="1000" dirty="0" smtClean="0"/>
              <a:t> drupal</a:t>
            </a:r>
            <a:endParaRPr lang="fr-CH" sz="1000" dirty="0"/>
          </a:p>
        </p:txBody>
      </p:sp>
      <p:sp>
        <p:nvSpPr>
          <p:cNvPr id="14" name="ZoneTexte 13"/>
          <p:cNvSpPr txBox="1"/>
          <p:nvPr/>
        </p:nvSpPr>
        <p:spPr>
          <a:xfrm>
            <a:off x="5818078" y="3627001"/>
            <a:ext cx="1438334" cy="400110"/>
          </a:xfrm>
          <a:prstGeom prst="rect">
            <a:avLst/>
          </a:prstGeom>
          <a:noFill/>
        </p:spPr>
        <p:txBody>
          <a:bodyPr wrap="square" rtlCol="0">
            <a:spAutoFit/>
          </a:bodyPr>
          <a:lstStyle/>
          <a:p>
            <a:r>
              <a:rPr lang="fr-CH" sz="1000" dirty="0" smtClean="0"/>
              <a:t>Date de publication de la version</a:t>
            </a:r>
            <a:endParaRPr lang="fr-CH" sz="1000" dirty="0"/>
          </a:p>
        </p:txBody>
      </p:sp>
      <p:sp>
        <p:nvSpPr>
          <p:cNvPr id="16" name="ZoneTexte 15"/>
          <p:cNvSpPr txBox="1"/>
          <p:nvPr/>
        </p:nvSpPr>
        <p:spPr>
          <a:xfrm>
            <a:off x="7705666" y="3642099"/>
            <a:ext cx="1438334" cy="246221"/>
          </a:xfrm>
          <a:prstGeom prst="rect">
            <a:avLst/>
          </a:prstGeom>
          <a:noFill/>
        </p:spPr>
        <p:txBody>
          <a:bodyPr wrap="square" rtlCol="0">
            <a:spAutoFit/>
          </a:bodyPr>
          <a:lstStyle/>
          <a:p>
            <a:r>
              <a:rPr lang="fr-CH" sz="1000" dirty="0" smtClean="0"/>
              <a:t>Si mise à jour de </a:t>
            </a:r>
            <a:r>
              <a:rPr lang="fr-CH" sz="1000" dirty="0" err="1" smtClean="0"/>
              <a:t>secu</a:t>
            </a:r>
            <a:endParaRPr lang="fr-CH" sz="1000" dirty="0"/>
          </a:p>
        </p:txBody>
      </p:sp>
      <p:sp>
        <p:nvSpPr>
          <p:cNvPr id="17" name="Accolades 16"/>
          <p:cNvSpPr/>
          <p:nvPr/>
        </p:nvSpPr>
        <p:spPr>
          <a:xfrm>
            <a:off x="2026006" y="4687196"/>
            <a:ext cx="2663184" cy="5378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 name="ZoneTexte 18"/>
          <p:cNvSpPr txBox="1"/>
          <p:nvPr/>
        </p:nvSpPr>
        <p:spPr>
          <a:xfrm>
            <a:off x="3360490" y="4740985"/>
            <a:ext cx="1938300" cy="707886"/>
          </a:xfrm>
          <a:prstGeom prst="rect">
            <a:avLst/>
          </a:prstGeom>
          <a:noFill/>
        </p:spPr>
        <p:txBody>
          <a:bodyPr wrap="square" rtlCol="0">
            <a:spAutoFit/>
          </a:bodyPr>
          <a:lstStyle/>
          <a:p>
            <a:r>
              <a:rPr lang="fr-CH" sz="1000" dirty="0" smtClean="0"/>
              <a:t>A : version confidentiel DEV</a:t>
            </a:r>
          </a:p>
          <a:p>
            <a:r>
              <a:rPr lang="fr-FR" sz="1000" dirty="0" smtClean="0"/>
              <a:t>B : version livré au PCLI (et SCD) pour test uniquement</a:t>
            </a:r>
          </a:p>
          <a:p>
            <a:r>
              <a:rPr lang="fr-FR" sz="1000" dirty="0" smtClean="0"/>
              <a:t>Rien : version de production</a:t>
            </a:r>
            <a:endParaRPr lang="fr-CH" sz="1000" dirty="0"/>
          </a:p>
        </p:txBody>
      </p:sp>
      <p:sp>
        <p:nvSpPr>
          <p:cNvPr id="21" name="ZoneTexte 20"/>
          <p:cNvSpPr txBox="1"/>
          <p:nvPr/>
        </p:nvSpPr>
        <p:spPr>
          <a:xfrm>
            <a:off x="4103179" y="3534377"/>
            <a:ext cx="1588961" cy="1015663"/>
          </a:xfrm>
          <a:prstGeom prst="rect">
            <a:avLst/>
          </a:prstGeom>
          <a:noFill/>
        </p:spPr>
        <p:txBody>
          <a:bodyPr wrap="square" rtlCol="0">
            <a:spAutoFit/>
          </a:bodyPr>
          <a:lstStyle/>
          <a:p>
            <a:pPr algn="ctr"/>
            <a:r>
              <a:rPr lang="fr-FR" sz="1000" dirty="0" smtClean="0"/>
              <a:t>Présent uniquement sur les version B : indique une version livré uniquement a PCLI sur la dev pour test uniquement</a:t>
            </a:r>
            <a:endParaRPr lang="fr-CH" sz="1000" dirty="0"/>
          </a:p>
        </p:txBody>
      </p:sp>
    </p:spTree>
    <p:extLst>
      <p:ext uri="{BB962C8B-B14F-4D97-AF65-F5344CB8AC3E}">
        <p14:creationId xmlns:p14="http://schemas.microsoft.com/office/powerpoint/2010/main" val="22207029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1143000"/>
          </a:xfrm>
        </p:spPr>
        <p:txBody>
          <a:bodyPr/>
          <a:lstStyle/>
          <a:p>
            <a:r>
              <a:rPr lang="fr-FR" dirty="0"/>
              <a:t>L</a:t>
            </a:r>
            <a:r>
              <a:rPr lang="fr-FR" dirty="0" smtClean="0"/>
              <a:t>e socle </a:t>
            </a:r>
            <a:r>
              <a:rPr lang="fr-FR" dirty="0"/>
              <a:t>: </a:t>
            </a:r>
            <a:r>
              <a:rPr lang="fr-FR" dirty="0" smtClean="0"/>
              <a:t/>
            </a:r>
            <a:br>
              <a:rPr lang="fr-FR" dirty="0" smtClean="0"/>
            </a:br>
            <a:r>
              <a:rPr lang="fr-FR" dirty="0" smtClean="0"/>
              <a:t>Les spécificités de l'environnement Etat</a:t>
            </a:r>
            <a:endParaRPr lang="fr-CH" sz="1800" dirty="0"/>
          </a:p>
        </p:txBody>
      </p:sp>
      <p:sp>
        <p:nvSpPr>
          <p:cNvPr id="3" name="Espace réservé du contenu 2"/>
          <p:cNvSpPr>
            <a:spLocks noGrp="1"/>
          </p:cNvSpPr>
          <p:nvPr>
            <p:ph idx="1"/>
          </p:nvPr>
        </p:nvSpPr>
        <p:spPr>
          <a:xfrm>
            <a:off x="0" y="1363980"/>
            <a:ext cx="9144000" cy="4594859"/>
          </a:xfrm>
        </p:spPr>
        <p:txBody>
          <a:bodyPr/>
          <a:lstStyle/>
          <a:p>
            <a:r>
              <a:rPr lang="fr-FR" sz="1400" dirty="0" smtClean="0"/>
              <a:t>L'url de front office n'est pas la même que l'url de back office. Nous devons donc toujours travailler en url relative.</a:t>
            </a:r>
          </a:p>
          <a:p>
            <a:endParaRPr lang="fr-FR" sz="1400" dirty="0"/>
          </a:p>
          <a:p>
            <a:endParaRPr lang="fr-FR" sz="1400" dirty="0" smtClean="0"/>
          </a:p>
          <a:p>
            <a:r>
              <a:rPr lang="fr-FR" sz="1400" dirty="0" smtClean="0"/>
              <a:t>La communication entre le reverse proxy et le serveur apache se fait toujours en http même si le navigateur communique en </a:t>
            </a:r>
            <a:r>
              <a:rPr lang="fr-FR" sz="1400" dirty="0" err="1" smtClean="0"/>
              <a:t>https</a:t>
            </a:r>
            <a:r>
              <a:rPr lang="fr-FR" sz="1400" dirty="0" smtClean="0"/>
              <a:t> avec le reverse proxy. Il faut donc que nous </a:t>
            </a:r>
            <a:r>
              <a:rPr lang="fr-FR" sz="1400" dirty="0" err="1" smtClean="0"/>
              <a:t>déterminion</a:t>
            </a:r>
            <a:r>
              <a:rPr lang="fr-FR" sz="1400" dirty="0" smtClean="0"/>
              <a:t> le protocole de communication pour générer les bonnes url avec le peu d'information que nous avons.</a:t>
            </a:r>
          </a:p>
          <a:p>
            <a:endParaRPr lang="fr-FR" sz="1400" dirty="0" smtClean="0"/>
          </a:p>
          <a:p>
            <a:endParaRPr lang="fr-FR" sz="1400" dirty="0" smtClean="0"/>
          </a:p>
          <a:p>
            <a:r>
              <a:rPr lang="fr-FR" sz="1400" dirty="0" smtClean="0"/>
              <a:t>Il n'y a que 2 url a l'état :</a:t>
            </a:r>
          </a:p>
          <a:p>
            <a:pPr lvl="1"/>
            <a:r>
              <a:rPr lang="fr-FR" sz="1400" b="1" dirty="0" smtClean="0"/>
              <a:t>Ge.ch</a:t>
            </a:r>
            <a:r>
              <a:rPr lang="fr-FR" sz="1400" dirty="0" smtClean="0"/>
              <a:t> pour les internet</a:t>
            </a:r>
          </a:p>
          <a:p>
            <a:pPr lvl="1"/>
            <a:r>
              <a:rPr lang="fr-FR" sz="1400" b="1" dirty="0" smtClean="0"/>
              <a:t>Prod.etat-ge.ch</a:t>
            </a:r>
            <a:r>
              <a:rPr lang="fr-FR" sz="1400" dirty="0" smtClean="0"/>
              <a:t> pour les intranet</a:t>
            </a:r>
          </a:p>
          <a:p>
            <a:pPr marL="358775" lvl="1" indent="0">
              <a:buNone/>
            </a:pPr>
            <a:r>
              <a:rPr lang="fr-FR" sz="1400" dirty="0" smtClean="0"/>
              <a:t>On utilise donc l'alias (au sens apache) pour déterminer de quel site il s'agit. Exemple :</a:t>
            </a:r>
          </a:p>
          <a:p>
            <a:pPr marL="644525" lvl="1"/>
            <a:r>
              <a:rPr lang="fr-FR" sz="1400" dirty="0" smtClean="0">
                <a:hlinkClick r:id="rId2"/>
              </a:rPr>
              <a:t>http://ge.ch/population</a:t>
            </a:r>
            <a:r>
              <a:rPr lang="fr-FR" sz="1400" dirty="0" smtClean="0"/>
              <a:t> : site population</a:t>
            </a:r>
          </a:p>
          <a:p>
            <a:pPr marL="644525" lvl="1"/>
            <a:r>
              <a:rPr lang="fr-FR" sz="1400" dirty="0" smtClean="0">
                <a:hlinkClick r:id="rId3"/>
              </a:rPr>
              <a:t>http://ge.ch/integration</a:t>
            </a:r>
            <a:r>
              <a:rPr lang="fr-FR" sz="1400" dirty="0" smtClean="0"/>
              <a:t> : site BIE</a:t>
            </a:r>
          </a:p>
          <a:p>
            <a:pPr marL="644525" lvl="1"/>
            <a:r>
              <a:rPr lang="fr-FR" sz="1400" dirty="0" smtClean="0"/>
              <a:t>…</a:t>
            </a:r>
          </a:p>
        </p:txBody>
      </p:sp>
    </p:spTree>
    <p:extLst>
      <p:ext uri="{BB962C8B-B14F-4D97-AF65-F5344CB8AC3E}">
        <p14:creationId xmlns:p14="http://schemas.microsoft.com/office/powerpoint/2010/main" val="17516467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1143000"/>
          </a:xfrm>
        </p:spPr>
        <p:txBody>
          <a:bodyPr/>
          <a:lstStyle/>
          <a:p>
            <a:r>
              <a:rPr lang="fr-FR" dirty="0" smtClean="0"/>
              <a:t>Le socle </a:t>
            </a:r>
            <a:r>
              <a:rPr lang="fr-FR" dirty="0"/>
              <a:t>: </a:t>
            </a:r>
            <a:r>
              <a:rPr lang="fr-FR" dirty="0" smtClean="0"/>
              <a:t/>
            </a:r>
            <a:br>
              <a:rPr lang="fr-FR" dirty="0" smtClean="0"/>
            </a:br>
            <a:r>
              <a:rPr lang="fr-FR" dirty="0" smtClean="0"/>
              <a:t>Les spécificités de l'environnement Etat</a:t>
            </a:r>
            <a:endParaRPr lang="fr-CH" sz="1800" dirty="0"/>
          </a:p>
        </p:txBody>
      </p:sp>
      <p:sp>
        <p:nvSpPr>
          <p:cNvPr id="3" name="Espace réservé du contenu 2"/>
          <p:cNvSpPr>
            <a:spLocks noGrp="1"/>
          </p:cNvSpPr>
          <p:nvPr>
            <p:ph idx="1"/>
          </p:nvPr>
        </p:nvSpPr>
        <p:spPr>
          <a:xfrm>
            <a:off x="0" y="1173480"/>
            <a:ext cx="9144000" cy="4785359"/>
          </a:xfrm>
        </p:spPr>
        <p:txBody>
          <a:bodyPr/>
          <a:lstStyle/>
          <a:p>
            <a:pPr marL="0" indent="0">
              <a:buNone/>
            </a:pPr>
            <a:r>
              <a:rPr lang="fr-FR" sz="1400" dirty="0" smtClean="0"/>
              <a:t>Ces spécificités entrainent les changements suivant :</a:t>
            </a:r>
          </a:p>
          <a:p>
            <a:pPr marL="0" indent="0">
              <a:buNone/>
            </a:pPr>
            <a:endParaRPr lang="fr-FR" sz="1400" dirty="0" smtClean="0"/>
          </a:p>
          <a:p>
            <a:r>
              <a:rPr lang="fr-FR" sz="1400" b="1" dirty="0" smtClean="0"/>
              <a:t>.</a:t>
            </a:r>
            <a:r>
              <a:rPr lang="fr-FR" sz="1400" b="1" dirty="0" err="1" smtClean="0"/>
              <a:t>htaccess</a:t>
            </a:r>
            <a:r>
              <a:rPr lang="fr-FR" sz="1400" b="1" dirty="0" smtClean="0"/>
              <a:t> </a:t>
            </a:r>
          </a:p>
          <a:p>
            <a:pPr lvl="1"/>
            <a:r>
              <a:rPr lang="fr-FR" sz="1200" dirty="0" smtClean="0"/>
              <a:t>Le fichier a été rendu générique. Il n'a plus besoin d'être modifier. Une rewrite </a:t>
            </a:r>
            <a:r>
              <a:rPr lang="fr-FR" sz="1200" dirty="0" err="1" smtClean="0"/>
              <a:t>rules</a:t>
            </a:r>
            <a:r>
              <a:rPr lang="fr-FR" sz="1200" dirty="0" smtClean="0"/>
              <a:t> a été mise en place pour gérer chaque alias comme un site différent pour drupal</a:t>
            </a:r>
          </a:p>
          <a:p>
            <a:pPr lvl="1"/>
            <a:r>
              <a:rPr lang="fr-FR" sz="1200" dirty="0" smtClean="0"/>
              <a:t>Le code pour le module </a:t>
            </a:r>
            <a:r>
              <a:rPr lang="fr-FR" sz="1200" dirty="0" err="1" smtClean="0"/>
              <a:t>boost</a:t>
            </a:r>
            <a:r>
              <a:rPr lang="fr-FR" sz="1200" dirty="0" smtClean="0"/>
              <a:t> est déjà en place même si </a:t>
            </a:r>
            <a:r>
              <a:rPr lang="fr-FR" sz="1200" dirty="0" err="1" smtClean="0"/>
              <a:t>boost</a:t>
            </a:r>
            <a:r>
              <a:rPr lang="fr-FR" sz="1200" dirty="0" smtClean="0"/>
              <a:t> n'est pas en place.</a:t>
            </a:r>
          </a:p>
          <a:p>
            <a:endParaRPr lang="fr-FR" sz="1400" dirty="0" smtClean="0"/>
          </a:p>
          <a:p>
            <a:r>
              <a:rPr lang="fr-FR" sz="1400" b="1" dirty="0" err="1" smtClean="0"/>
              <a:t>Sites.php</a:t>
            </a:r>
            <a:endParaRPr lang="fr-FR" sz="1400" b="1" dirty="0" smtClean="0"/>
          </a:p>
          <a:p>
            <a:pPr lvl="1"/>
            <a:r>
              <a:rPr lang="fr-FR" sz="1200" dirty="0" smtClean="0"/>
              <a:t>Le code calcul les variables d'environnement $SERVER manquantes et essai de déterminer le protocole de communication en fonction du domaine.</a:t>
            </a:r>
          </a:p>
          <a:p>
            <a:pPr lvl="1"/>
            <a:r>
              <a:rPr lang="fr-FR" sz="1200" dirty="0" smtClean="0"/>
              <a:t>Le code est générique pour un alias donné, </a:t>
            </a:r>
            <a:r>
              <a:rPr lang="fr-FR" sz="1200" dirty="0" err="1" smtClean="0"/>
              <a:t>sites.php</a:t>
            </a:r>
            <a:r>
              <a:rPr lang="fr-FR" sz="1200" dirty="0" smtClean="0"/>
              <a:t> s'attend a trouver un répertoire sites/site_</a:t>
            </a:r>
            <a:r>
              <a:rPr lang="fr-FR" sz="1200" i="1" dirty="0" smtClean="0"/>
              <a:t>[mon_alias]</a:t>
            </a:r>
            <a:endParaRPr lang="fr-FR" sz="1200" dirty="0" smtClean="0"/>
          </a:p>
          <a:p>
            <a:endParaRPr lang="fr-FR" sz="1400" dirty="0" smtClean="0"/>
          </a:p>
          <a:p>
            <a:r>
              <a:rPr lang="fr-FR" sz="1400" b="1" dirty="0" err="1" smtClean="0"/>
              <a:t>Settings.php</a:t>
            </a:r>
            <a:r>
              <a:rPr lang="fr-FR" sz="1400" b="1" dirty="0" smtClean="0"/>
              <a:t> :</a:t>
            </a:r>
          </a:p>
          <a:p>
            <a:pPr lvl="1"/>
            <a:r>
              <a:rPr lang="fr-FR" sz="1200" dirty="0" smtClean="0"/>
              <a:t>A l'installation d'un site on utilise le </a:t>
            </a:r>
            <a:r>
              <a:rPr lang="fr-FR" sz="1200" dirty="0" err="1" smtClean="0"/>
              <a:t>default.setting.php</a:t>
            </a:r>
            <a:r>
              <a:rPr lang="fr-FR" sz="1200" dirty="0" smtClean="0"/>
              <a:t> qui se trouve dans le répertoire défaut. Ce fichier a été modifié pour nos besoins.</a:t>
            </a:r>
          </a:p>
          <a:p>
            <a:pPr lvl="1"/>
            <a:r>
              <a:rPr lang="fr-FR" sz="1200" dirty="0" smtClean="0"/>
              <a:t>Après l'installation le fichier est découpé en 2 parties :</a:t>
            </a:r>
          </a:p>
          <a:p>
            <a:pPr lvl="2"/>
            <a:r>
              <a:rPr lang="fr-FR" sz="1200" dirty="0" smtClean="0"/>
              <a:t>Une dans ../config/settings-</a:t>
            </a:r>
            <a:r>
              <a:rPr lang="fr-FR" sz="1200" i="1" dirty="0" smtClean="0"/>
              <a:t>[</a:t>
            </a:r>
            <a:r>
              <a:rPr lang="fr-FR" sz="1200" i="1" dirty="0" err="1" smtClean="0"/>
              <a:t>mon_alias</a:t>
            </a:r>
            <a:r>
              <a:rPr lang="fr-FR" sz="1200" i="1" dirty="0" smtClean="0"/>
              <a:t>].</a:t>
            </a:r>
            <a:r>
              <a:rPr lang="fr-FR" sz="1200" i="1" dirty="0" err="1" smtClean="0"/>
              <a:t>php</a:t>
            </a:r>
            <a:r>
              <a:rPr lang="fr-FR" sz="1200" dirty="0" smtClean="0"/>
              <a:t> : qui contient les données spécifiques à l'environnement </a:t>
            </a:r>
            <a:r>
              <a:rPr lang="fr-FR" sz="1200" dirty="0" err="1" smtClean="0"/>
              <a:t>dev</a:t>
            </a:r>
            <a:r>
              <a:rPr lang="fr-FR" sz="1200" dirty="0" smtClean="0"/>
              <a:t>/</a:t>
            </a:r>
            <a:r>
              <a:rPr lang="fr-FR" sz="1200" dirty="0" err="1" smtClean="0"/>
              <a:t>rec</a:t>
            </a:r>
            <a:r>
              <a:rPr lang="fr-FR" sz="1200" dirty="0" smtClean="0"/>
              <a:t>/</a:t>
            </a:r>
            <a:r>
              <a:rPr lang="fr-FR" sz="1200" dirty="0" err="1" smtClean="0"/>
              <a:t>prod</a:t>
            </a:r>
            <a:r>
              <a:rPr lang="fr-FR" sz="1200" dirty="0" smtClean="0"/>
              <a:t> (essentiellement les info de base de données et le </a:t>
            </a:r>
            <a:r>
              <a:rPr lang="fr-FR" sz="1200" dirty="0" err="1" smtClean="0"/>
              <a:t>base_root_public</a:t>
            </a:r>
            <a:r>
              <a:rPr lang="fr-FR" sz="1200" dirty="0" smtClean="0"/>
              <a:t>)</a:t>
            </a:r>
          </a:p>
          <a:p>
            <a:pPr lvl="2"/>
            <a:r>
              <a:rPr lang="fr-FR" sz="1200" dirty="0" smtClean="0"/>
              <a:t>Une </a:t>
            </a:r>
            <a:r>
              <a:rPr lang="fr-FR" sz="1200" dirty="0"/>
              <a:t>dans </a:t>
            </a:r>
            <a:r>
              <a:rPr lang="fr-FR" sz="1200" dirty="0" smtClean="0"/>
              <a:t>sites/site</a:t>
            </a:r>
            <a:r>
              <a:rPr lang="fr-FR" sz="1200" dirty="0"/>
              <a:t>_</a:t>
            </a:r>
            <a:r>
              <a:rPr lang="fr-FR" sz="1200" i="1" dirty="0"/>
              <a:t>[</a:t>
            </a:r>
            <a:r>
              <a:rPr lang="fr-FR" sz="1200" i="1" dirty="0" err="1"/>
              <a:t>mon_alias</a:t>
            </a:r>
            <a:r>
              <a:rPr lang="fr-FR" sz="1200" i="1" dirty="0" smtClean="0"/>
              <a:t>].</a:t>
            </a:r>
            <a:r>
              <a:rPr lang="fr-FR" sz="1200" i="1" dirty="0" err="1" smtClean="0"/>
              <a:t>php</a:t>
            </a:r>
            <a:r>
              <a:rPr lang="fr-FR" sz="1200" i="1" dirty="0" smtClean="0"/>
              <a:t> qui contient les information spécifique au site.</a:t>
            </a:r>
            <a:endParaRPr lang="fr-FR" sz="1200" dirty="0"/>
          </a:p>
        </p:txBody>
      </p:sp>
    </p:spTree>
    <p:extLst>
      <p:ext uri="{BB962C8B-B14F-4D97-AF65-F5344CB8AC3E}">
        <p14:creationId xmlns:p14="http://schemas.microsoft.com/office/powerpoint/2010/main" val="2274484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9144000" cy="888380"/>
          </a:xfrm>
        </p:spPr>
        <p:txBody>
          <a:bodyPr/>
          <a:lstStyle/>
          <a:p>
            <a:r>
              <a:rPr lang="fr-FR" dirty="0" smtClean="0"/>
              <a:t>Le socle : Architecture logicielle du master V2</a:t>
            </a:r>
            <a:endParaRPr lang="fr-CH" dirty="0"/>
          </a:p>
        </p:txBody>
      </p:sp>
      <p:sp>
        <p:nvSpPr>
          <p:cNvPr id="4" name="ZoneTexte 3"/>
          <p:cNvSpPr txBox="1"/>
          <p:nvPr/>
        </p:nvSpPr>
        <p:spPr>
          <a:xfrm>
            <a:off x="1260912" y="3913521"/>
            <a:ext cx="3563133" cy="369332"/>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p:spPr>
        <p:txBody>
          <a:bodyPr wrap="square" rtlCol="0">
            <a:spAutoFit/>
          </a:bodyPr>
          <a:lstStyle/>
          <a:p>
            <a:r>
              <a:rPr lang="fr-FR" dirty="0" smtClean="0"/>
              <a:t>Socle</a:t>
            </a:r>
            <a:endParaRPr lang="fr-CH" dirty="0"/>
          </a:p>
        </p:txBody>
      </p:sp>
      <p:sp>
        <p:nvSpPr>
          <p:cNvPr id="5" name="ZoneTexte 4"/>
          <p:cNvSpPr txBox="1"/>
          <p:nvPr/>
        </p:nvSpPr>
        <p:spPr>
          <a:xfrm rot="-5400000">
            <a:off x="177351" y="2157858"/>
            <a:ext cx="2763886" cy="369332"/>
          </a:xfrm>
          <a:prstGeom prst="rect">
            <a:avLst/>
          </a:prstGeom>
          <a:solidFill>
            <a:srgbClr val="92D050"/>
          </a:solidFill>
        </p:spPr>
        <p:txBody>
          <a:bodyPr wrap="square" rtlCol="0">
            <a:spAutoFit/>
          </a:bodyPr>
          <a:lstStyle/>
          <a:p>
            <a:r>
              <a:rPr lang="fr-FR" dirty="0" err="1" smtClean="0"/>
              <a:t>Feature</a:t>
            </a:r>
            <a:r>
              <a:rPr lang="fr-CH" dirty="0" smtClean="0"/>
              <a:t> 1</a:t>
            </a:r>
            <a:endParaRPr lang="fr-FR" dirty="0" smtClean="0"/>
          </a:p>
        </p:txBody>
      </p:sp>
      <p:sp>
        <p:nvSpPr>
          <p:cNvPr id="6" name="ZoneTexte 5"/>
          <p:cNvSpPr txBox="1"/>
          <p:nvPr/>
        </p:nvSpPr>
        <p:spPr>
          <a:xfrm rot="-5400000">
            <a:off x="774117" y="2157858"/>
            <a:ext cx="2763887" cy="369332"/>
          </a:xfrm>
          <a:prstGeom prst="rect">
            <a:avLst/>
          </a:prstGeom>
          <a:solidFill>
            <a:srgbClr val="92D050"/>
          </a:solidFill>
        </p:spPr>
        <p:txBody>
          <a:bodyPr wrap="square" rtlCol="0">
            <a:spAutoFit/>
          </a:bodyPr>
          <a:lstStyle/>
          <a:p>
            <a:r>
              <a:rPr lang="fr-FR" dirty="0" err="1" smtClean="0"/>
              <a:t>Feature</a:t>
            </a:r>
            <a:r>
              <a:rPr lang="fr-CH" dirty="0" smtClean="0"/>
              <a:t> 2</a:t>
            </a:r>
            <a:endParaRPr lang="fr-FR" dirty="0" smtClean="0"/>
          </a:p>
        </p:txBody>
      </p:sp>
      <p:sp>
        <p:nvSpPr>
          <p:cNvPr id="7" name="ZoneTexte 6"/>
          <p:cNvSpPr txBox="1"/>
          <p:nvPr/>
        </p:nvSpPr>
        <p:spPr>
          <a:xfrm rot="-5400000">
            <a:off x="1428637" y="2157858"/>
            <a:ext cx="2763886" cy="369332"/>
          </a:xfrm>
          <a:prstGeom prst="rect">
            <a:avLst/>
          </a:prstGeom>
          <a:solidFill>
            <a:srgbClr val="92D050"/>
          </a:solidFill>
        </p:spPr>
        <p:txBody>
          <a:bodyPr wrap="square" rtlCol="0">
            <a:spAutoFit/>
          </a:bodyPr>
          <a:lstStyle/>
          <a:p>
            <a:r>
              <a:rPr lang="fr-FR" dirty="0" err="1" smtClean="0"/>
              <a:t>Feature</a:t>
            </a:r>
            <a:r>
              <a:rPr lang="fr-CH" dirty="0"/>
              <a:t> à</a:t>
            </a:r>
            <a:r>
              <a:rPr lang="fr-CH" dirty="0" smtClean="0"/>
              <a:t> effet de bord</a:t>
            </a:r>
            <a:endParaRPr lang="fr-FR" dirty="0" smtClean="0"/>
          </a:p>
        </p:txBody>
      </p:sp>
      <p:cxnSp>
        <p:nvCxnSpPr>
          <p:cNvPr id="9" name="Connecteur droit 8"/>
          <p:cNvCxnSpPr/>
          <p:nvPr/>
        </p:nvCxnSpPr>
        <p:spPr>
          <a:xfrm>
            <a:off x="1124798" y="888380"/>
            <a:ext cx="2204185"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3328984" y="888380"/>
            <a:ext cx="0" cy="29317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3320718" y="3820089"/>
            <a:ext cx="54767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1116534" y="888380"/>
            <a:ext cx="0" cy="38854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1128433" y="4773870"/>
            <a:ext cx="768095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8797492" y="3820089"/>
            <a:ext cx="0" cy="9537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7729089" y="4098187"/>
            <a:ext cx="895150" cy="369332"/>
          </a:xfrm>
          <a:prstGeom prst="rect">
            <a:avLst/>
          </a:prstGeom>
          <a:noFill/>
        </p:spPr>
        <p:txBody>
          <a:bodyPr wrap="square" rtlCol="0">
            <a:spAutoFit/>
          </a:bodyPr>
          <a:lstStyle/>
          <a:p>
            <a:r>
              <a:rPr lang="fr-FR" dirty="0" smtClean="0"/>
              <a:t>Master</a:t>
            </a:r>
            <a:endParaRPr lang="fr-CH" dirty="0"/>
          </a:p>
        </p:txBody>
      </p:sp>
      <p:sp>
        <p:nvSpPr>
          <p:cNvPr id="27" name="ZoneTexte 26"/>
          <p:cNvSpPr txBox="1"/>
          <p:nvPr/>
        </p:nvSpPr>
        <p:spPr>
          <a:xfrm rot="-5400000">
            <a:off x="2650871" y="2281027"/>
            <a:ext cx="2517548" cy="369332"/>
          </a:xfrm>
          <a:prstGeom prst="rect">
            <a:avLst/>
          </a:prstGeom>
          <a:gradFill flip="none" rotWithShape="1">
            <a:gsLst>
              <a:gs pos="0">
                <a:srgbClr val="92D050"/>
              </a:gs>
              <a:gs pos="100000">
                <a:srgbClr val="FFFF00"/>
              </a:gs>
              <a:gs pos="100000">
                <a:srgbClr val="FFFF00"/>
              </a:gs>
              <a:gs pos="48000">
                <a:srgbClr val="FFFF00"/>
              </a:gs>
            </a:gsLst>
            <a:lin ang="2700000" scaled="1"/>
            <a:tileRect/>
          </a:gradFill>
        </p:spPr>
        <p:txBody>
          <a:bodyPr wrap="square" rtlCol="0">
            <a:spAutoFit/>
          </a:bodyPr>
          <a:lstStyle/>
          <a:p>
            <a:r>
              <a:rPr lang="fr-FR" dirty="0" err="1" smtClean="0"/>
              <a:t>Feature</a:t>
            </a:r>
            <a:r>
              <a:rPr lang="fr-CH" dirty="0" smtClean="0"/>
              <a:t> custom 1</a:t>
            </a:r>
            <a:endParaRPr lang="fr-FR" dirty="0" smtClean="0"/>
          </a:p>
        </p:txBody>
      </p:sp>
      <p:sp>
        <p:nvSpPr>
          <p:cNvPr id="28" name="ZoneTexte 27"/>
          <p:cNvSpPr txBox="1"/>
          <p:nvPr/>
        </p:nvSpPr>
        <p:spPr>
          <a:xfrm rot="-5400000">
            <a:off x="4004331" y="1795802"/>
            <a:ext cx="2101095" cy="923330"/>
          </a:xfrm>
          <a:prstGeom prst="rect">
            <a:avLst/>
          </a:prstGeom>
          <a:gradFill flip="none" rotWithShape="1">
            <a:gsLst>
              <a:gs pos="0">
                <a:srgbClr val="92D050"/>
              </a:gs>
              <a:gs pos="100000">
                <a:srgbClr val="FFFF00"/>
              </a:gs>
              <a:gs pos="52000">
                <a:srgbClr val="FFFF00"/>
              </a:gs>
            </a:gsLst>
            <a:lin ang="2700000" scaled="1"/>
            <a:tileRect/>
          </a:gradFill>
        </p:spPr>
        <p:txBody>
          <a:bodyPr wrap="square" rtlCol="0">
            <a:spAutoFit/>
          </a:bodyPr>
          <a:lstStyle/>
          <a:p>
            <a:r>
              <a:rPr lang="fr-FR" dirty="0" err="1" smtClean="0"/>
              <a:t>Feature</a:t>
            </a:r>
            <a:r>
              <a:rPr lang="fr-CH" dirty="0" smtClean="0"/>
              <a:t> custom 2 dépendante de custom1</a:t>
            </a:r>
            <a:endParaRPr lang="fr-FR" dirty="0" smtClean="0"/>
          </a:p>
        </p:txBody>
      </p:sp>
      <p:sp>
        <p:nvSpPr>
          <p:cNvPr id="23" name="ZoneTexte 22"/>
          <p:cNvSpPr txBox="1"/>
          <p:nvPr/>
        </p:nvSpPr>
        <p:spPr>
          <a:xfrm>
            <a:off x="1260911" y="4338271"/>
            <a:ext cx="4733489" cy="369332"/>
          </a:xfrm>
          <a:prstGeom prst="rect">
            <a:avLst/>
          </a:prstGeom>
          <a:solidFill>
            <a:srgbClr val="0070C0"/>
          </a:solidFill>
        </p:spPr>
        <p:txBody>
          <a:bodyPr wrap="square" rtlCol="0">
            <a:spAutoFit/>
          </a:bodyPr>
          <a:lstStyle/>
          <a:p>
            <a:r>
              <a:rPr lang="fr-FR" dirty="0" smtClean="0"/>
              <a:t>Drupal</a:t>
            </a:r>
            <a:endParaRPr lang="fr-CH" dirty="0"/>
          </a:p>
        </p:txBody>
      </p:sp>
      <p:cxnSp>
        <p:nvCxnSpPr>
          <p:cNvPr id="30" name="Connecteur droit avec flèche 29"/>
          <p:cNvCxnSpPr/>
          <p:nvPr/>
        </p:nvCxnSpPr>
        <p:spPr>
          <a:xfrm flipH="1">
            <a:off x="2340727" y="1985818"/>
            <a:ext cx="28518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flipH="1">
            <a:off x="1743960" y="2309091"/>
            <a:ext cx="88195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flipV="1">
            <a:off x="2995246" y="2309091"/>
            <a:ext cx="73757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a:off x="2995246" y="1745675"/>
            <a:ext cx="159796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rot="-5400000">
            <a:off x="4806601" y="2696894"/>
            <a:ext cx="300822" cy="1754326"/>
          </a:xfrm>
          <a:prstGeom prst="rect">
            <a:avLst/>
          </a:prstGeom>
          <a:gradFill flip="none" rotWithShape="1">
            <a:gsLst>
              <a:gs pos="0">
                <a:srgbClr val="92D050"/>
              </a:gs>
              <a:gs pos="100000">
                <a:srgbClr val="FFFF00"/>
              </a:gs>
              <a:gs pos="51000">
                <a:srgbClr val="FFFF00"/>
              </a:gs>
            </a:gsLst>
            <a:lin ang="2700000" scaled="1"/>
            <a:tileRect/>
          </a:gradFill>
        </p:spPr>
        <p:txBody>
          <a:bodyPr wrap="square" rtlCol="0">
            <a:spAutoFit/>
          </a:bodyPr>
          <a:lstStyle/>
          <a:p>
            <a:endParaRPr lang="fr-FR" dirty="0" smtClean="0"/>
          </a:p>
          <a:p>
            <a:endParaRPr lang="fr-FR" dirty="0"/>
          </a:p>
          <a:p>
            <a:endParaRPr lang="fr-FR" dirty="0" smtClean="0"/>
          </a:p>
          <a:p>
            <a:endParaRPr lang="fr-FR" dirty="0"/>
          </a:p>
          <a:p>
            <a:endParaRPr lang="fr-FR" dirty="0" smtClean="0"/>
          </a:p>
          <a:p>
            <a:endParaRPr lang="fr-FR" dirty="0" smtClean="0"/>
          </a:p>
        </p:txBody>
      </p:sp>
      <p:sp>
        <p:nvSpPr>
          <p:cNvPr id="48" name="ZoneTexte 47"/>
          <p:cNvSpPr txBox="1"/>
          <p:nvPr/>
        </p:nvSpPr>
        <p:spPr>
          <a:xfrm>
            <a:off x="1260912" y="4846271"/>
            <a:ext cx="6663888" cy="369332"/>
          </a:xfrm>
          <a:prstGeom prst="rect">
            <a:avLst/>
          </a:prstGeom>
          <a:solidFill>
            <a:schemeClr val="accent1">
              <a:lumMod val="50000"/>
            </a:schemeClr>
          </a:solidFill>
        </p:spPr>
        <p:txBody>
          <a:bodyPr wrap="square" rtlCol="0">
            <a:spAutoFit/>
          </a:bodyPr>
          <a:lstStyle/>
          <a:p>
            <a:r>
              <a:rPr lang="fr-FR" dirty="0" smtClean="0"/>
              <a:t>PHP</a:t>
            </a:r>
            <a:endParaRPr lang="fr-CH" dirty="0"/>
          </a:p>
        </p:txBody>
      </p:sp>
      <p:sp>
        <p:nvSpPr>
          <p:cNvPr id="49" name="ZoneTexte 48"/>
          <p:cNvSpPr txBox="1"/>
          <p:nvPr/>
        </p:nvSpPr>
        <p:spPr>
          <a:xfrm>
            <a:off x="1260912" y="5277315"/>
            <a:ext cx="7536580" cy="369332"/>
          </a:xfrm>
          <a:prstGeom prst="rect">
            <a:avLst/>
          </a:prstGeom>
          <a:solidFill>
            <a:srgbClr val="7030A0"/>
          </a:solidFill>
        </p:spPr>
        <p:txBody>
          <a:bodyPr wrap="square" rtlCol="0">
            <a:spAutoFit/>
          </a:bodyPr>
          <a:lstStyle/>
          <a:p>
            <a:r>
              <a:rPr lang="fr-FR" dirty="0" smtClean="0"/>
              <a:t>Apache</a:t>
            </a:r>
            <a:endParaRPr lang="fr-CH" dirty="0"/>
          </a:p>
        </p:txBody>
      </p:sp>
      <p:cxnSp>
        <p:nvCxnSpPr>
          <p:cNvPr id="25" name="Connecteur droit avec flèche 24"/>
          <p:cNvCxnSpPr/>
          <p:nvPr/>
        </p:nvCxnSpPr>
        <p:spPr>
          <a:xfrm>
            <a:off x="2978831" y="3300628"/>
            <a:ext cx="267289" cy="61289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5573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ZoneTexte 68"/>
          <p:cNvSpPr txBox="1"/>
          <p:nvPr/>
        </p:nvSpPr>
        <p:spPr>
          <a:xfrm>
            <a:off x="290847" y="1230339"/>
            <a:ext cx="8568575" cy="2862322"/>
          </a:xfrm>
          <a:prstGeom prst="rect">
            <a:avLst/>
          </a:prstGeom>
          <a:noFill/>
        </p:spPr>
        <p:txBody>
          <a:bodyPr wrap="square" rtlCol="0">
            <a:spAutoFit/>
          </a:bodyPr>
          <a:lstStyle/>
          <a:p>
            <a:r>
              <a:rPr lang="fr-FR" b="1" dirty="0" smtClean="0"/>
              <a:t>Actuellement il y a 2 </a:t>
            </a:r>
            <a:r>
              <a:rPr lang="fr-FR" b="1" dirty="0" err="1" smtClean="0"/>
              <a:t>features</a:t>
            </a:r>
            <a:r>
              <a:rPr lang="fr-FR" b="1" dirty="0" smtClean="0"/>
              <a:t> à effet de bord :</a:t>
            </a:r>
          </a:p>
          <a:p>
            <a:endParaRPr lang="fr-FR" b="1" dirty="0" smtClean="0"/>
          </a:p>
          <a:p>
            <a:endParaRPr lang="fr-CH" b="1" dirty="0" smtClean="0"/>
          </a:p>
          <a:p>
            <a:pPr marL="285750" indent="-285750">
              <a:buFontTx/>
              <a:buChar char="-"/>
            </a:pPr>
            <a:r>
              <a:rPr lang="fr-CH" b="1" dirty="0" err="1"/>
              <a:t>Edg_personnalisation</a:t>
            </a:r>
            <a:r>
              <a:rPr lang="fr-CH" dirty="0"/>
              <a:t> : qui </a:t>
            </a:r>
            <a:r>
              <a:rPr lang="fr-CH" dirty="0" smtClean="0"/>
              <a:t>supprime les permissions des types de contenu personnalisé et ajoute leur équivalent dans OG</a:t>
            </a:r>
            <a:endParaRPr lang="fr-CH" dirty="0">
              <a:solidFill>
                <a:srgbClr val="FF0000"/>
              </a:solidFill>
            </a:endParaRPr>
          </a:p>
          <a:p>
            <a:pPr marL="285750" indent="-285750">
              <a:buFontTx/>
              <a:buChar char="-"/>
            </a:pPr>
            <a:endParaRPr lang="fr-FR" dirty="0" smtClean="0"/>
          </a:p>
          <a:p>
            <a:pPr marL="285750" indent="-285750">
              <a:buFontTx/>
              <a:buChar char="-"/>
            </a:pPr>
            <a:endParaRPr lang="fr-CH" dirty="0" smtClean="0"/>
          </a:p>
          <a:p>
            <a:pPr marL="285750" indent="-285750">
              <a:buFontTx/>
              <a:buChar char="-"/>
            </a:pPr>
            <a:r>
              <a:rPr lang="fr-CH" b="1" dirty="0" err="1" smtClean="0"/>
              <a:t>Edg_Workflow</a:t>
            </a:r>
            <a:r>
              <a:rPr lang="fr-CH" dirty="0" smtClean="0"/>
              <a:t> : qui supprime les permissions de </a:t>
            </a:r>
            <a:r>
              <a:rPr lang="fr-CH" dirty="0"/>
              <a:t>publication des types de </a:t>
            </a:r>
            <a:r>
              <a:rPr lang="fr-CH" dirty="0" smtClean="0"/>
              <a:t>contenu "</a:t>
            </a:r>
            <a:r>
              <a:rPr lang="fr-CH" dirty="0" err="1" smtClean="0"/>
              <a:t>workflowed</a:t>
            </a:r>
            <a:r>
              <a:rPr lang="fr-CH" dirty="0" smtClean="0"/>
              <a:t>" de drupal (et de OG si la personnalisation est activé)</a:t>
            </a:r>
          </a:p>
          <a:p>
            <a:endParaRPr lang="fr-CH" b="1" dirty="0"/>
          </a:p>
        </p:txBody>
      </p:sp>
      <p:sp>
        <p:nvSpPr>
          <p:cNvPr id="6" name="Titre 1"/>
          <p:cNvSpPr>
            <a:spLocks noGrp="1"/>
          </p:cNvSpPr>
          <p:nvPr>
            <p:ph type="title"/>
          </p:nvPr>
        </p:nvSpPr>
        <p:spPr>
          <a:xfrm>
            <a:off x="-76200" y="1"/>
            <a:ext cx="9220200" cy="723900"/>
          </a:xfrm>
        </p:spPr>
        <p:txBody>
          <a:bodyPr/>
          <a:lstStyle/>
          <a:p>
            <a:r>
              <a:rPr lang="fr-FR" dirty="0" smtClean="0"/>
              <a:t> Le socle : Architecture </a:t>
            </a:r>
            <a:r>
              <a:rPr lang="fr-FR" dirty="0"/>
              <a:t>logicielle du master V2</a:t>
            </a:r>
            <a:endParaRPr lang="fr-CH" dirty="0"/>
          </a:p>
        </p:txBody>
      </p:sp>
    </p:spTree>
    <p:extLst>
      <p:ext uri="{BB962C8B-B14F-4D97-AF65-F5344CB8AC3E}">
        <p14:creationId xmlns:p14="http://schemas.microsoft.com/office/powerpoint/2010/main" val="870222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0" y="0"/>
            <a:ext cx="9144000" cy="1010653"/>
          </a:xfrm>
        </p:spPr>
        <p:txBody>
          <a:bodyPr/>
          <a:lstStyle/>
          <a:p>
            <a:r>
              <a:rPr lang="fr-FR" dirty="0" smtClean="0"/>
              <a:t>Le socle : Architecture technique</a:t>
            </a:r>
            <a:endParaRPr lang="fr-CH" dirty="0"/>
          </a:p>
        </p:txBody>
      </p:sp>
      <p:sp>
        <p:nvSpPr>
          <p:cNvPr id="5" name="ZoneTexte 4"/>
          <p:cNvSpPr txBox="1"/>
          <p:nvPr/>
        </p:nvSpPr>
        <p:spPr>
          <a:xfrm>
            <a:off x="3378468" y="3220196"/>
            <a:ext cx="1828800" cy="646331"/>
          </a:xfrm>
          <a:prstGeom prst="rect">
            <a:avLst/>
          </a:prstGeom>
          <a:solidFill>
            <a:schemeClr val="accent1">
              <a:lumMod val="90000"/>
            </a:schemeClr>
          </a:solidFill>
          <a:ln>
            <a:solidFill>
              <a:schemeClr val="tx1"/>
            </a:solidFill>
          </a:ln>
        </p:spPr>
        <p:txBody>
          <a:bodyPr wrap="square" rtlCol="0">
            <a:spAutoFit/>
          </a:bodyPr>
          <a:lstStyle/>
          <a:p>
            <a:pPr algn="ctr"/>
            <a:r>
              <a:rPr lang="fr-FR" dirty="0" smtClean="0"/>
              <a:t>Module</a:t>
            </a:r>
          </a:p>
          <a:p>
            <a:pPr algn="ctr"/>
            <a:r>
              <a:rPr lang="fr-FR" dirty="0" err="1" smtClean="0"/>
              <a:t>Edg_installation</a:t>
            </a:r>
            <a:endParaRPr lang="fr-CH" dirty="0"/>
          </a:p>
        </p:txBody>
      </p:sp>
      <p:sp>
        <p:nvSpPr>
          <p:cNvPr id="6" name="ZoneTexte 5"/>
          <p:cNvSpPr txBox="1"/>
          <p:nvPr/>
        </p:nvSpPr>
        <p:spPr>
          <a:xfrm>
            <a:off x="789540" y="1098468"/>
            <a:ext cx="1722751" cy="646331"/>
          </a:xfrm>
          <a:prstGeom prst="rect">
            <a:avLst/>
          </a:prstGeom>
          <a:solidFill>
            <a:schemeClr val="accent1">
              <a:lumMod val="90000"/>
            </a:schemeClr>
          </a:solidFill>
          <a:ln>
            <a:solidFill>
              <a:schemeClr val="tx1"/>
            </a:solidFill>
          </a:ln>
        </p:spPr>
        <p:txBody>
          <a:bodyPr wrap="square" rtlCol="0">
            <a:spAutoFit/>
          </a:bodyPr>
          <a:lstStyle/>
          <a:p>
            <a:pPr algn="ctr"/>
            <a:r>
              <a:rPr lang="fr-FR" dirty="0" smtClean="0"/>
              <a:t>Profil </a:t>
            </a:r>
            <a:r>
              <a:rPr lang="fr-FR" dirty="0" err="1" smtClean="0"/>
              <a:t>Edg_Intranet</a:t>
            </a:r>
            <a:endParaRPr lang="fr-CH" dirty="0"/>
          </a:p>
        </p:txBody>
      </p:sp>
      <p:sp>
        <p:nvSpPr>
          <p:cNvPr id="7" name="ZoneTexte 6"/>
          <p:cNvSpPr txBox="1"/>
          <p:nvPr/>
        </p:nvSpPr>
        <p:spPr>
          <a:xfrm>
            <a:off x="6458552" y="1121889"/>
            <a:ext cx="1798757" cy="646331"/>
          </a:xfrm>
          <a:prstGeom prst="rect">
            <a:avLst/>
          </a:prstGeom>
          <a:solidFill>
            <a:schemeClr val="accent1">
              <a:lumMod val="90000"/>
            </a:schemeClr>
          </a:solidFill>
          <a:ln>
            <a:solidFill>
              <a:schemeClr val="tx1"/>
            </a:solidFill>
          </a:ln>
        </p:spPr>
        <p:txBody>
          <a:bodyPr wrap="square" rtlCol="0">
            <a:spAutoFit/>
          </a:bodyPr>
          <a:lstStyle/>
          <a:p>
            <a:pPr algn="ctr"/>
            <a:r>
              <a:rPr lang="fr-FR" dirty="0" smtClean="0"/>
              <a:t>Profil </a:t>
            </a:r>
            <a:r>
              <a:rPr lang="fr-FR" dirty="0" err="1" smtClean="0"/>
              <a:t>Edg_Internet</a:t>
            </a:r>
            <a:endParaRPr lang="fr-CH" dirty="0"/>
          </a:p>
        </p:txBody>
      </p:sp>
      <p:sp>
        <p:nvSpPr>
          <p:cNvPr id="8" name="ZoneTexte 7"/>
          <p:cNvSpPr txBox="1"/>
          <p:nvPr/>
        </p:nvSpPr>
        <p:spPr>
          <a:xfrm>
            <a:off x="606393" y="5231876"/>
            <a:ext cx="1491914" cy="369332"/>
          </a:xfrm>
          <a:prstGeom prst="rect">
            <a:avLst/>
          </a:prstGeom>
          <a:solidFill>
            <a:srgbClr val="92D050"/>
          </a:solidFill>
          <a:ln>
            <a:solidFill>
              <a:schemeClr val="tx1"/>
            </a:solidFill>
          </a:ln>
        </p:spPr>
        <p:txBody>
          <a:bodyPr wrap="square" rtlCol="0">
            <a:spAutoFit/>
          </a:bodyPr>
          <a:lstStyle/>
          <a:p>
            <a:r>
              <a:rPr lang="fr-FR" dirty="0" err="1" smtClean="0"/>
              <a:t>features</a:t>
            </a:r>
            <a:endParaRPr lang="fr-CH" dirty="0"/>
          </a:p>
        </p:txBody>
      </p:sp>
      <p:sp>
        <p:nvSpPr>
          <p:cNvPr id="9" name="ZoneTexte 8"/>
          <p:cNvSpPr txBox="1"/>
          <p:nvPr/>
        </p:nvSpPr>
        <p:spPr>
          <a:xfrm>
            <a:off x="3205215" y="5093376"/>
            <a:ext cx="1087653" cy="646331"/>
          </a:xfrm>
          <a:prstGeom prst="rect">
            <a:avLst/>
          </a:prstGeom>
          <a:noFill/>
          <a:ln>
            <a:solidFill>
              <a:schemeClr val="tx1"/>
            </a:solidFill>
          </a:ln>
        </p:spPr>
        <p:txBody>
          <a:bodyPr wrap="square" rtlCol="0">
            <a:spAutoFit/>
          </a:bodyPr>
          <a:lstStyle/>
          <a:p>
            <a:r>
              <a:rPr lang="fr-FR" dirty="0" err="1" smtClean="0"/>
              <a:t>Contribs</a:t>
            </a:r>
            <a:r>
              <a:rPr lang="fr-FR" dirty="0" smtClean="0"/>
              <a:t> </a:t>
            </a:r>
            <a:r>
              <a:rPr lang="fr-FR" dirty="0" err="1" smtClean="0"/>
              <a:t>feature</a:t>
            </a:r>
            <a:endParaRPr lang="fr-CH" dirty="0"/>
          </a:p>
        </p:txBody>
      </p:sp>
      <p:sp>
        <p:nvSpPr>
          <p:cNvPr id="11" name="ZoneTexte 10"/>
          <p:cNvSpPr txBox="1"/>
          <p:nvPr/>
        </p:nvSpPr>
        <p:spPr>
          <a:xfrm>
            <a:off x="418701" y="3081696"/>
            <a:ext cx="1087653" cy="646331"/>
          </a:xfrm>
          <a:prstGeom prst="rect">
            <a:avLst/>
          </a:prstGeom>
          <a:noFill/>
          <a:ln>
            <a:solidFill>
              <a:schemeClr val="tx1"/>
            </a:solidFill>
          </a:ln>
        </p:spPr>
        <p:txBody>
          <a:bodyPr wrap="square" rtlCol="0">
            <a:spAutoFit/>
          </a:bodyPr>
          <a:lstStyle/>
          <a:p>
            <a:r>
              <a:rPr lang="fr-FR" dirty="0" err="1" smtClean="0"/>
              <a:t>Contribs</a:t>
            </a:r>
            <a:r>
              <a:rPr lang="fr-FR" dirty="0" smtClean="0"/>
              <a:t> Intranet</a:t>
            </a:r>
            <a:endParaRPr lang="fr-CH" dirty="0"/>
          </a:p>
        </p:txBody>
      </p:sp>
      <p:sp>
        <p:nvSpPr>
          <p:cNvPr id="12" name="ZoneTexte 11"/>
          <p:cNvSpPr txBox="1"/>
          <p:nvPr/>
        </p:nvSpPr>
        <p:spPr>
          <a:xfrm>
            <a:off x="7466799" y="3121643"/>
            <a:ext cx="1087653" cy="646331"/>
          </a:xfrm>
          <a:prstGeom prst="rect">
            <a:avLst/>
          </a:prstGeom>
          <a:noFill/>
          <a:ln>
            <a:solidFill>
              <a:schemeClr val="tx1"/>
            </a:solidFill>
          </a:ln>
        </p:spPr>
        <p:txBody>
          <a:bodyPr wrap="square" rtlCol="0">
            <a:spAutoFit/>
          </a:bodyPr>
          <a:lstStyle/>
          <a:p>
            <a:r>
              <a:rPr lang="fr-FR" dirty="0" err="1" smtClean="0"/>
              <a:t>Contribs</a:t>
            </a:r>
            <a:r>
              <a:rPr lang="fr-FR" dirty="0" smtClean="0"/>
              <a:t> Internet</a:t>
            </a:r>
            <a:endParaRPr lang="fr-CH" dirty="0"/>
          </a:p>
        </p:txBody>
      </p:sp>
      <p:sp>
        <p:nvSpPr>
          <p:cNvPr id="13" name="ZoneTexte 12"/>
          <p:cNvSpPr txBox="1"/>
          <p:nvPr/>
        </p:nvSpPr>
        <p:spPr>
          <a:xfrm>
            <a:off x="5707783" y="4954877"/>
            <a:ext cx="1376411" cy="646331"/>
          </a:xfrm>
          <a:prstGeom prst="rect">
            <a:avLst/>
          </a:prstGeom>
          <a:noFill/>
          <a:ln>
            <a:solidFill>
              <a:schemeClr val="tx1"/>
            </a:solidFill>
          </a:ln>
        </p:spPr>
        <p:txBody>
          <a:bodyPr wrap="square" rtlCol="0">
            <a:spAutoFit/>
          </a:bodyPr>
          <a:lstStyle/>
          <a:p>
            <a:r>
              <a:rPr lang="fr-FR" dirty="0" err="1" smtClean="0"/>
              <a:t>Contribs</a:t>
            </a:r>
            <a:r>
              <a:rPr lang="fr-FR" dirty="0" smtClean="0"/>
              <a:t> communes</a:t>
            </a:r>
            <a:endParaRPr lang="fr-CH" dirty="0"/>
          </a:p>
        </p:txBody>
      </p:sp>
      <p:cxnSp>
        <p:nvCxnSpPr>
          <p:cNvPr id="15" name="Connecteur droit avec flèche 14"/>
          <p:cNvCxnSpPr>
            <a:stCxn id="6" idx="2"/>
            <a:endCxn id="11" idx="0"/>
          </p:cNvCxnSpPr>
          <p:nvPr/>
        </p:nvCxnSpPr>
        <p:spPr>
          <a:xfrm flipH="1">
            <a:off x="962528" y="1744799"/>
            <a:ext cx="688388" cy="13368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7" idx="2"/>
            <a:endCxn id="5" idx="0"/>
          </p:cNvCxnSpPr>
          <p:nvPr/>
        </p:nvCxnSpPr>
        <p:spPr>
          <a:xfrm flipH="1">
            <a:off x="4292868" y="1768220"/>
            <a:ext cx="3065063" cy="14519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7" idx="2"/>
            <a:endCxn id="12" idx="0"/>
          </p:cNvCxnSpPr>
          <p:nvPr/>
        </p:nvCxnSpPr>
        <p:spPr>
          <a:xfrm>
            <a:off x="7357931" y="1768220"/>
            <a:ext cx="652695" cy="13534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6" idx="2"/>
            <a:endCxn id="5" idx="0"/>
          </p:cNvCxnSpPr>
          <p:nvPr/>
        </p:nvCxnSpPr>
        <p:spPr>
          <a:xfrm>
            <a:off x="1650916" y="1744799"/>
            <a:ext cx="2641952" cy="14753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5" idx="2"/>
            <a:endCxn id="13" idx="0"/>
          </p:cNvCxnSpPr>
          <p:nvPr/>
        </p:nvCxnSpPr>
        <p:spPr>
          <a:xfrm>
            <a:off x="4292868" y="3866527"/>
            <a:ext cx="2103121" cy="1088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8" idx="3"/>
            <a:endCxn id="9" idx="1"/>
          </p:cNvCxnSpPr>
          <p:nvPr/>
        </p:nvCxnSpPr>
        <p:spPr>
          <a:xfrm>
            <a:off x="2098307" y="5416542"/>
            <a:ext cx="110690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a:stCxn id="8" idx="0"/>
            <a:endCxn id="5" idx="2"/>
          </p:cNvCxnSpPr>
          <p:nvPr/>
        </p:nvCxnSpPr>
        <p:spPr>
          <a:xfrm flipV="1">
            <a:off x="1352350" y="3866527"/>
            <a:ext cx="2940518" cy="13653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431492" y="1546760"/>
            <a:ext cx="1722751" cy="646331"/>
          </a:xfrm>
          <a:prstGeom prst="rect">
            <a:avLst/>
          </a:prstGeom>
          <a:solidFill>
            <a:schemeClr val="accent1">
              <a:lumMod val="90000"/>
            </a:schemeClr>
          </a:solidFill>
          <a:ln>
            <a:solidFill>
              <a:schemeClr val="tx1"/>
            </a:solidFill>
          </a:ln>
        </p:spPr>
        <p:txBody>
          <a:bodyPr wrap="square" rtlCol="0">
            <a:spAutoFit/>
          </a:bodyPr>
          <a:lstStyle/>
          <a:p>
            <a:pPr algn="ctr"/>
            <a:r>
              <a:rPr lang="fr-FR" dirty="0" smtClean="0"/>
              <a:t>Profil </a:t>
            </a:r>
            <a:r>
              <a:rPr lang="fr-FR" dirty="0" err="1" smtClean="0"/>
              <a:t>Edg_commun</a:t>
            </a:r>
            <a:endParaRPr lang="fr-CH" dirty="0"/>
          </a:p>
        </p:txBody>
      </p:sp>
      <p:cxnSp>
        <p:nvCxnSpPr>
          <p:cNvPr id="27" name="Connecteur droit avec flèche 26"/>
          <p:cNvCxnSpPr>
            <a:stCxn id="6" idx="3"/>
            <a:endCxn id="24" idx="1"/>
          </p:cNvCxnSpPr>
          <p:nvPr/>
        </p:nvCxnSpPr>
        <p:spPr>
          <a:xfrm>
            <a:off x="2512291" y="1421634"/>
            <a:ext cx="919201" cy="4482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a:stCxn id="7" idx="1"/>
            <a:endCxn id="24" idx="3"/>
          </p:cNvCxnSpPr>
          <p:nvPr/>
        </p:nvCxnSpPr>
        <p:spPr>
          <a:xfrm flipH="1">
            <a:off x="5154243" y="1445055"/>
            <a:ext cx="1304309" cy="424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24" idx="2"/>
            <a:endCxn id="5" idx="0"/>
          </p:cNvCxnSpPr>
          <p:nvPr/>
        </p:nvCxnSpPr>
        <p:spPr>
          <a:xfrm>
            <a:off x="4292868" y="2193091"/>
            <a:ext cx="0" cy="10271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Connecteur droit 2"/>
          <p:cNvCxnSpPr/>
          <p:nvPr/>
        </p:nvCxnSpPr>
        <p:spPr>
          <a:xfrm flipV="1">
            <a:off x="114300" y="815340"/>
            <a:ext cx="8846820" cy="45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114300" y="861060"/>
            <a:ext cx="0" cy="381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flipV="1">
            <a:off x="114300" y="4655820"/>
            <a:ext cx="4907280" cy="22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flipV="1">
            <a:off x="8961120" y="838200"/>
            <a:ext cx="0" cy="4901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flipH="1" flipV="1">
            <a:off x="5021580" y="5739707"/>
            <a:ext cx="393954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flipV="1">
            <a:off x="5021580" y="4667250"/>
            <a:ext cx="0" cy="1072459"/>
          </a:xfrm>
          <a:prstGeom prst="line">
            <a:avLst/>
          </a:prstGeom>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8179579" y="5370375"/>
            <a:ext cx="781542" cy="369332"/>
          </a:xfrm>
          <a:prstGeom prst="rect">
            <a:avLst/>
          </a:prstGeom>
          <a:noFill/>
        </p:spPr>
        <p:txBody>
          <a:bodyPr wrap="square" rtlCol="0">
            <a:spAutoFit/>
          </a:bodyPr>
          <a:lstStyle/>
          <a:p>
            <a:r>
              <a:rPr lang="fr-FR" dirty="0" smtClean="0">
                <a:solidFill>
                  <a:schemeClr val="accent5">
                    <a:lumMod val="90000"/>
                  </a:schemeClr>
                </a:solidFill>
              </a:rPr>
              <a:t>Socle</a:t>
            </a:r>
            <a:endParaRPr lang="fr-CH" dirty="0">
              <a:solidFill>
                <a:schemeClr val="accent5">
                  <a:lumMod val="90000"/>
                </a:schemeClr>
              </a:solidFill>
            </a:endParaRPr>
          </a:p>
        </p:txBody>
      </p:sp>
    </p:spTree>
    <p:extLst>
      <p:ext uri="{BB962C8B-B14F-4D97-AF65-F5344CB8AC3E}">
        <p14:creationId xmlns:p14="http://schemas.microsoft.com/office/powerpoint/2010/main" val="15135700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1143000"/>
          </a:xfrm>
        </p:spPr>
        <p:txBody>
          <a:bodyPr/>
          <a:lstStyle/>
          <a:p>
            <a:r>
              <a:rPr lang="fr-FR" dirty="0"/>
              <a:t>Le socle </a:t>
            </a:r>
            <a:r>
              <a:rPr lang="fr-FR" dirty="0" smtClean="0"/>
              <a:t>: Profil + </a:t>
            </a:r>
            <a:r>
              <a:rPr lang="fr-FR" dirty="0" err="1" smtClean="0"/>
              <a:t>edg_installation</a:t>
            </a:r>
            <a:endParaRPr lang="fr-CH" dirty="0"/>
          </a:p>
        </p:txBody>
      </p:sp>
      <p:sp>
        <p:nvSpPr>
          <p:cNvPr id="3" name="Espace réservé du contenu 2"/>
          <p:cNvSpPr>
            <a:spLocks noGrp="1"/>
          </p:cNvSpPr>
          <p:nvPr>
            <p:ph idx="1"/>
          </p:nvPr>
        </p:nvSpPr>
        <p:spPr>
          <a:xfrm>
            <a:off x="0" y="942975"/>
            <a:ext cx="9051636" cy="4033838"/>
          </a:xfrm>
        </p:spPr>
        <p:txBody>
          <a:bodyPr/>
          <a:lstStyle/>
          <a:p>
            <a:r>
              <a:rPr lang="fr-FR" sz="1800" dirty="0" smtClean="0"/>
              <a:t>1 profil internet OU 1 profil intranet : ils sont quasiment vide et appel essentiellement </a:t>
            </a:r>
            <a:r>
              <a:rPr lang="fr-FR" sz="1800" dirty="0" err="1" smtClean="0"/>
              <a:t>edg_installation</a:t>
            </a:r>
            <a:endParaRPr lang="fr-FR" sz="1800" dirty="0" smtClean="0"/>
          </a:p>
          <a:p>
            <a:endParaRPr lang="fr-FR" sz="800" dirty="0" smtClean="0"/>
          </a:p>
          <a:p>
            <a:r>
              <a:rPr lang="fr-FR" sz="1800" dirty="0" smtClean="0"/>
              <a:t>Profil + </a:t>
            </a:r>
            <a:r>
              <a:rPr lang="fr-FR" sz="1800" dirty="0" err="1" smtClean="0"/>
              <a:t>edg_installation</a:t>
            </a:r>
            <a:r>
              <a:rPr lang="fr-FR" sz="1800" dirty="0" smtClean="0"/>
              <a:t> préconfigurent les modules </a:t>
            </a:r>
            <a:r>
              <a:rPr lang="fr-FR" sz="1800" dirty="0" err="1" smtClean="0"/>
              <a:t>contrib</a:t>
            </a:r>
            <a:r>
              <a:rPr lang="fr-FR" sz="1800" dirty="0" smtClean="0"/>
              <a:t> requis par défaut </a:t>
            </a:r>
            <a:r>
              <a:rPr lang="fr-FR" sz="1800" b="1" dirty="0" smtClean="0"/>
              <a:t>(</a:t>
            </a:r>
            <a:r>
              <a:rPr lang="fr-FR" sz="1800" b="1" dirty="0" err="1" smtClean="0"/>
              <a:t>préconfiguration</a:t>
            </a:r>
            <a:r>
              <a:rPr lang="fr-FR" sz="1800" b="1" dirty="0" smtClean="0"/>
              <a:t>) </a:t>
            </a:r>
            <a:r>
              <a:rPr lang="fr-FR" sz="1000" dirty="0" smtClean="0"/>
              <a:t>(Fichiers : edg_installation.inc</a:t>
            </a:r>
            <a:r>
              <a:rPr lang="fr-FR" sz="1000" dirty="0"/>
              <a:t>, edg_installation_after_form.inc, </a:t>
            </a:r>
            <a:r>
              <a:rPr lang="fr-FR" sz="1000" dirty="0" smtClean="0"/>
              <a:t>edg_installation_edg_intranet.inc</a:t>
            </a:r>
            <a:r>
              <a:rPr lang="fr-FR" sz="1000" dirty="0"/>
              <a:t>, </a:t>
            </a:r>
            <a:r>
              <a:rPr lang="fr-FR" sz="1000" dirty="0" smtClean="0"/>
              <a:t>edg_installation_after_form_edg_intranet.inc</a:t>
            </a:r>
            <a:r>
              <a:rPr lang="fr-FR" sz="1000" dirty="0"/>
              <a:t> , </a:t>
            </a:r>
            <a:r>
              <a:rPr lang="fr-FR" sz="1000" dirty="0" smtClean="0"/>
              <a:t>edg_installation_edg_internet.inc</a:t>
            </a:r>
            <a:r>
              <a:rPr lang="fr-FR" sz="1000" dirty="0"/>
              <a:t>, </a:t>
            </a:r>
            <a:r>
              <a:rPr lang="fr-FR" sz="1000" dirty="0" smtClean="0"/>
              <a:t>edg_installation_after_form_edg_internet.inc)</a:t>
            </a:r>
          </a:p>
          <a:p>
            <a:endParaRPr lang="fr-FR" sz="800" dirty="0" smtClean="0"/>
          </a:p>
          <a:p>
            <a:r>
              <a:rPr lang="fr-FR" sz="1800" dirty="0" err="1" smtClean="0"/>
              <a:t>Edg_installation</a:t>
            </a:r>
            <a:r>
              <a:rPr lang="fr-FR" sz="1800" dirty="0" smtClean="0"/>
              <a:t> + plugins fournissent des fonctionnalités complémentaires </a:t>
            </a:r>
            <a:r>
              <a:rPr lang="fr-FR" sz="1800" b="1" dirty="0" smtClean="0"/>
              <a:t>(fonctionnalités) </a:t>
            </a:r>
            <a:r>
              <a:rPr lang="fr-FR" sz="1000" dirty="0" smtClean="0"/>
              <a:t>(fichiers : </a:t>
            </a:r>
            <a:r>
              <a:rPr lang="fr-FR" sz="1000" dirty="0" err="1" smtClean="0"/>
              <a:t>edg_installation.module</a:t>
            </a:r>
            <a:r>
              <a:rPr lang="fr-FR" sz="1000" dirty="0" smtClean="0"/>
              <a:t> + edg_installation.queue.inc + edg_installation.admin.inc + edg_installation.views.inc)</a:t>
            </a:r>
          </a:p>
          <a:p>
            <a:endParaRPr lang="fr-FR" sz="800" dirty="0" smtClean="0"/>
          </a:p>
          <a:p>
            <a:r>
              <a:rPr lang="fr-FR" sz="1800" dirty="0" err="1" smtClean="0"/>
              <a:t>Edg_installation</a:t>
            </a:r>
            <a:r>
              <a:rPr lang="fr-FR" sz="1800" dirty="0" smtClean="0"/>
              <a:t> fournit une API pour faciliter la création de </a:t>
            </a:r>
            <a:r>
              <a:rPr lang="fr-FR" sz="1800" dirty="0" err="1" smtClean="0"/>
              <a:t>features</a:t>
            </a:r>
            <a:r>
              <a:rPr lang="fr-FR" sz="1800" dirty="0" smtClean="0"/>
              <a:t> </a:t>
            </a:r>
            <a:r>
              <a:rPr lang="fr-FR" sz="1800" b="1" dirty="0" smtClean="0"/>
              <a:t>(API) </a:t>
            </a:r>
            <a:br>
              <a:rPr lang="fr-FR" sz="1800" b="1" dirty="0" smtClean="0"/>
            </a:br>
            <a:r>
              <a:rPr lang="fr-FR" sz="1000" dirty="0" smtClean="0"/>
              <a:t>(</a:t>
            </a:r>
            <a:r>
              <a:rPr lang="fr-FR" sz="1000" dirty="0"/>
              <a:t>fichiers : </a:t>
            </a:r>
            <a:r>
              <a:rPr lang="fr-FR" sz="1000" dirty="0" smtClean="0"/>
              <a:t>edg_installation.api.inc </a:t>
            </a:r>
            <a:r>
              <a:rPr lang="fr-FR" sz="1000" dirty="0"/>
              <a:t>+ </a:t>
            </a:r>
            <a:r>
              <a:rPr lang="fr-FR" sz="1000" dirty="0" err="1" smtClean="0"/>
              <a:t>edg_installation.api.php</a:t>
            </a:r>
            <a:r>
              <a:rPr lang="fr-FR" sz="1000" dirty="0" smtClean="0"/>
              <a:t> </a:t>
            </a:r>
            <a:r>
              <a:rPr lang="fr-FR" sz="1000" dirty="0"/>
              <a:t>+ edg_installation.queue.inc)</a:t>
            </a:r>
          </a:p>
          <a:p>
            <a:pPr marL="0" indent="0">
              <a:buNone/>
            </a:pPr>
            <a:endParaRPr lang="fr-FR" sz="800" dirty="0" smtClean="0"/>
          </a:p>
          <a:p>
            <a:r>
              <a:rPr lang="fr-FR" sz="1800" dirty="0" err="1" smtClean="0"/>
              <a:t>Edg_installation</a:t>
            </a:r>
            <a:r>
              <a:rPr lang="fr-FR" sz="1800" dirty="0" smtClean="0"/>
              <a:t> effectue certaines taches automatiquement pour ne pas avoir à les prendre en compte dans les </a:t>
            </a:r>
            <a:r>
              <a:rPr lang="fr-FR" sz="1800" dirty="0" err="1" smtClean="0"/>
              <a:t>features</a:t>
            </a:r>
            <a:r>
              <a:rPr lang="fr-FR" sz="1800" dirty="0" smtClean="0"/>
              <a:t>. </a:t>
            </a:r>
            <a:r>
              <a:rPr lang="fr-FR" sz="1800" b="1" dirty="0"/>
              <a:t>(intelligence</a:t>
            </a:r>
            <a:r>
              <a:rPr lang="fr-FR" sz="1800" b="1" dirty="0" smtClean="0"/>
              <a:t>) </a:t>
            </a:r>
            <a:r>
              <a:rPr lang="fr-FR" sz="1000" dirty="0" smtClean="0"/>
              <a:t>(</a:t>
            </a:r>
            <a:r>
              <a:rPr lang="fr-FR" sz="1000" dirty="0"/>
              <a:t>fichiers : </a:t>
            </a:r>
            <a:r>
              <a:rPr lang="fr-FR" sz="1000" dirty="0" err="1"/>
              <a:t>edg_installation.module</a:t>
            </a:r>
            <a:r>
              <a:rPr lang="fr-FR" sz="1000" dirty="0" smtClean="0"/>
              <a:t>)</a:t>
            </a:r>
            <a:endParaRPr lang="fr-FR" sz="1000" b="1" dirty="0" smtClean="0"/>
          </a:p>
          <a:p>
            <a:endParaRPr lang="fr-FR" sz="800" b="1" dirty="0"/>
          </a:p>
          <a:p>
            <a:r>
              <a:rPr lang="fr-FR" sz="1800" dirty="0" err="1" smtClean="0"/>
              <a:t>Edg_installation</a:t>
            </a:r>
            <a:r>
              <a:rPr lang="fr-FR" sz="1800" dirty="0" smtClean="0"/>
              <a:t> fournis de nouvelles commandes </a:t>
            </a:r>
            <a:r>
              <a:rPr lang="fr-FR" sz="1800" dirty="0" err="1" smtClean="0"/>
              <a:t>drush</a:t>
            </a:r>
            <a:r>
              <a:rPr lang="fr-FR" sz="1800" dirty="0" smtClean="0"/>
              <a:t> </a:t>
            </a:r>
            <a:r>
              <a:rPr lang="fr-FR" sz="1000" dirty="0" smtClean="0"/>
              <a:t>(fichiers : edg_installation.drush.inc)</a:t>
            </a:r>
            <a:r>
              <a:rPr lang="fr-FR" sz="1800" b="1" dirty="0" smtClean="0"/>
              <a:t/>
            </a:r>
            <a:br>
              <a:rPr lang="fr-FR" sz="1800" b="1" dirty="0" smtClean="0"/>
            </a:br>
            <a:endParaRPr lang="fr-FR" sz="1000" dirty="0"/>
          </a:p>
          <a:p>
            <a:endParaRPr lang="fr-FR" sz="1800" b="1" dirty="0"/>
          </a:p>
          <a:p>
            <a:endParaRPr lang="fr-FR" sz="2000" dirty="0" smtClean="0"/>
          </a:p>
          <a:p>
            <a:endParaRPr lang="fr-CH" dirty="0"/>
          </a:p>
        </p:txBody>
      </p:sp>
    </p:spTree>
    <p:extLst>
      <p:ext uri="{BB962C8B-B14F-4D97-AF65-F5344CB8AC3E}">
        <p14:creationId xmlns:p14="http://schemas.microsoft.com/office/powerpoint/2010/main" val="97836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1143000"/>
          </a:xfrm>
        </p:spPr>
        <p:txBody>
          <a:bodyPr/>
          <a:lstStyle/>
          <a:p>
            <a:r>
              <a:rPr lang="fr-FR" dirty="0" smtClean="0"/>
              <a:t>Préambule : Qu'est-ce que </a:t>
            </a:r>
            <a:r>
              <a:rPr lang="fr-FR" dirty="0" err="1" smtClean="0"/>
              <a:t>l'indus</a:t>
            </a:r>
            <a:r>
              <a:rPr lang="fr-FR" dirty="0" smtClean="0"/>
              <a:t> ?</a:t>
            </a:r>
            <a:endParaRPr lang="fr-CH" dirty="0"/>
          </a:p>
        </p:txBody>
      </p:sp>
      <p:sp>
        <p:nvSpPr>
          <p:cNvPr id="3" name="Espace réservé du contenu 2"/>
          <p:cNvSpPr>
            <a:spLocks noGrp="1"/>
          </p:cNvSpPr>
          <p:nvPr>
            <p:ph idx="1"/>
          </p:nvPr>
        </p:nvSpPr>
        <p:spPr>
          <a:xfrm>
            <a:off x="0" y="960120"/>
            <a:ext cx="9144000" cy="4702493"/>
          </a:xfrm>
        </p:spPr>
        <p:txBody>
          <a:bodyPr/>
          <a:lstStyle/>
          <a:p>
            <a:r>
              <a:rPr lang="fr-FR" sz="1600" b="1" dirty="0" smtClean="0"/>
              <a:t>Master</a:t>
            </a:r>
            <a:r>
              <a:rPr lang="fr-FR" sz="1600" dirty="0" smtClean="0"/>
              <a:t> : Une distribution custom DGSI de drupal et 100% compatible drupal avec un profil d'installation intranet et un profil d'installation internet qui se base sur l'utilisation du module "</a:t>
            </a:r>
            <a:r>
              <a:rPr lang="fr-FR" sz="1600" dirty="0" err="1" smtClean="0"/>
              <a:t>edg_installation</a:t>
            </a:r>
            <a:r>
              <a:rPr lang="fr-FR" sz="1600" dirty="0" smtClean="0"/>
              <a:t>" que l'on appelle "socle". Cette distribution comprend un certain nombre de </a:t>
            </a:r>
            <a:r>
              <a:rPr lang="fr-FR" sz="1600" dirty="0" err="1" smtClean="0"/>
              <a:t>features</a:t>
            </a:r>
            <a:r>
              <a:rPr lang="fr-FR" sz="1600" dirty="0" smtClean="0"/>
              <a:t> activables et </a:t>
            </a:r>
            <a:r>
              <a:rPr lang="fr-FR" sz="1600" dirty="0" err="1" smtClean="0">
                <a:solidFill>
                  <a:srgbClr val="FF0000"/>
                </a:solidFill>
              </a:rPr>
              <a:t>désactivable</a:t>
            </a:r>
            <a:r>
              <a:rPr lang="fr-FR" sz="1600" dirty="0" smtClean="0"/>
              <a:t> par le client.</a:t>
            </a:r>
          </a:p>
          <a:p>
            <a:endParaRPr lang="fr-FR" sz="1600" dirty="0" smtClean="0"/>
          </a:p>
          <a:p>
            <a:r>
              <a:rPr lang="fr-FR" sz="1600" b="1" dirty="0" smtClean="0"/>
              <a:t>Indus</a:t>
            </a:r>
            <a:r>
              <a:rPr lang="fr-FR" sz="1600" dirty="0" smtClean="0"/>
              <a:t> : Utilisation du master dans un environnement industrialisé fournis par EDC et GDE qui prend en charge le déploiement automatique du master et les mises à jour. Il existe un environnement internet (ferme 9515) et plusieurs environnement intranet</a:t>
            </a:r>
          </a:p>
          <a:p>
            <a:endParaRPr lang="fr-FR" sz="1600" dirty="0" smtClean="0"/>
          </a:p>
          <a:p>
            <a:r>
              <a:rPr lang="fr-FR" sz="1600" b="1" dirty="0" smtClean="0"/>
              <a:t>Ferme</a:t>
            </a:r>
            <a:r>
              <a:rPr lang="fr-FR" sz="1600" dirty="0" smtClean="0"/>
              <a:t> : c'est 1 master avec son environnement. Une ferme contient plusieurs site (utilisation de drupal en multi-sites)</a:t>
            </a:r>
          </a:p>
          <a:p>
            <a:endParaRPr lang="fr-FR" sz="1600" dirty="0" smtClean="0"/>
          </a:p>
          <a:p>
            <a:r>
              <a:rPr lang="fr-FR" sz="1600" b="1" dirty="0" smtClean="0"/>
              <a:t>Site</a:t>
            </a:r>
            <a:r>
              <a:rPr lang="fr-FR" sz="1600" dirty="0" smtClean="0"/>
              <a:t> : Chaque site a 1 base de données. Un environnement fournis par GDE contient donc autant de base qu'il est prévu de site. Pour exemple l'environnement 9515 contient 50 bases de données pour héberger 50 sites.</a:t>
            </a:r>
          </a:p>
          <a:p>
            <a:endParaRPr lang="fr-FR" sz="1600" dirty="0" smtClean="0"/>
          </a:p>
          <a:p>
            <a:r>
              <a:rPr lang="fr-FR" sz="1600" b="1" dirty="0" smtClean="0"/>
              <a:t>Environnement</a:t>
            </a:r>
            <a:r>
              <a:rPr lang="fr-FR" sz="1600" dirty="0" smtClean="0"/>
              <a:t> : espace avec accès </a:t>
            </a:r>
            <a:r>
              <a:rPr lang="fr-FR" sz="1600" dirty="0" err="1" smtClean="0"/>
              <a:t>ssh</a:t>
            </a:r>
            <a:r>
              <a:rPr lang="fr-FR" sz="1600" dirty="0" smtClean="0"/>
              <a:t> pour mettre les fichiers de la ferme + 1 base </a:t>
            </a:r>
            <a:r>
              <a:rPr lang="fr-FR" sz="1600" dirty="0" err="1" smtClean="0"/>
              <a:t>mysql</a:t>
            </a:r>
            <a:r>
              <a:rPr lang="fr-FR" sz="1600" dirty="0" smtClean="0"/>
              <a:t> par site</a:t>
            </a:r>
          </a:p>
          <a:p>
            <a:endParaRPr lang="fr-CH" sz="1600" dirty="0"/>
          </a:p>
        </p:txBody>
      </p:sp>
    </p:spTree>
    <p:extLst>
      <p:ext uri="{BB962C8B-B14F-4D97-AF65-F5344CB8AC3E}">
        <p14:creationId xmlns:p14="http://schemas.microsoft.com/office/powerpoint/2010/main" val="3917017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 y="0"/>
            <a:ext cx="9144001" cy="766618"/>
          </a:xfrm>
        </p:spPr>
        <p:txBody>
          <a:bodyPr/>
          <a:lstStyle/>
          <a:p>
            <a:r>
              <a:rPr lang="fr-FR" dirty="0" smtClean="0"/>
              <a:t>Le socle : Pré-configuration</a:t>
            </a:r>
            <a:endParaRPr lang="fr-CH"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04950"/>
            <a:ext cx="3933825"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ZoneTexte 6"/>
          <p:cNvSpPr txBox="1"/>
          <p:nvPr/>
        </p:nvSpPr>
        <p:spPr>
          <a:xfrm>
            <a:off x="4008583" y="785091"/>
            <a:ext cx="5135418" cy="2062103"/>
          </a:xfrm>
          <a:prstGeom prst="rect">
            <a:avLst/>
          </a:prstGeom>
          <a:noFill/>
        </p:spPr>
        <p:txBody>
          <a:bodyPr wrap="square" rtlCol="0">
            <a:spAutoFit/>
          </a:bodyPr>
          <a:lstStyle/>
          <a:p>
            <a:r>
              <a:rPr lang="fr-FR" sz="1600" b="1" dirty="0" smtClean="0"/>
              <a:t>L'installation d'un profil drupal fonctionne :</a:t>
            </a:r>
          </a:p>
          <a:p>
            <a:pPr marL="285750" indent="-285750">
              <a:lnSpc>
                <a:spcPct val="200000"/>
              </a:lnSpc>
              <a:buFont typeface="Arial" panose="020B0604020202020204" pitchFamily="34" charset="0"/>
              <a:buChar char="•"/>
            </a:pPr>
            <a:r>
              <a:rPr lang="fr-FR" sz="1600" dirty="0" smtClean="0"/>
              <a:t>Via l'installation browser : </a:t>
            </a:r>
            <a:r>
              <a:rPr lang="fr-FR" sz="1600" dirty="0" err="1" smtClean="0"/>
              <a:t>intall.php</a:t>
            </a:r>
            <a:endParaRPr lang="fr-FR" sz="1600" dirty="0" smtClean="0"/>
          </a:p>
          <a:p>
            <a:pPr marL="285750" indent="-285750">
              <a:lnSpc>
                <a:spcPct val="200000"/>
              </a:lnSpc>
              <a:buFont typeface="Arial" panose="020B0604020202020204" pitchFamily="34" charset="0"/>
              <a:buChar char="•"/>
            </a:pPr>
            <a:r>
              <a:rPr lang="fr-FR" sz="1600" dirty="0" smtClean="0"/>
              <a:t>Via </a:t>
            </a:r>
            <a:r>
              <a:rPr lang="fr-FR" sz="1600" dirty="0" err="1" smtClean="0"/>
              <a:t>drush</a:t>
            </a:r>
            <a:endParaRPr lang="fr-FR" sz="1600" dirty="0" smtClean="0"/>
          </a:p>
          <a:p>
            <a:pPr marL="285750" indent="-285750">
              <a:lnSpc>
                <a:spcPct val="200000"/>
              </a:lnSpc>
              <a:buFont typeface="Arial" panose="020B0604020202020204" pitchFamily="34" charset="0"/>
              <a:buChar char="•"/>
            </a:pPr>
            <a:r>
              <a:rPr lang="fr-FR" sz="1600" dirty="0" smtClean="0"/>
              <a:t>Via le release.xml (qui utilise </a:t>
            </a:r>
            <a:r>
              <a:rPr lang="fr-FR" sz="1600" dirty="0" err="1" smtClean="0"/>
              <a:t>drush</a:t>
            </a:r>
            <a:r>
              <a:rPr lang="fr-FR" sz="1600" dirty="0" smtClean="0"/>
              <a:t>)</a:t>
            </a:r>
          </a:p>
          <a:p>
            <a:pPr lvl="1"/>
            <a:endParaRPr lang="fr-CH" sz="1600" dirty="0"/>
          </a:p>
        </p:txBody>
      </p:sp>
    </p:spTree>
    <p:extLst>
      <p:ext uri="{BB962C8B-B14F-4D97-AF65-F5344CB8AC3E}">
        <p14:creationId xmlns:p14="http://schemas.microsoft.com/office/powerpoint/2010/main" val="618066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 y="0"/>
            <a:ext cx="9144001" cy="766618"/>
          </a:xfrm>
        </p:spPr>
        <p:txBody>
          <a:bodyPr/>
          <a:lstStyle/>
          <a:p>
            <a:r>
              <a:rPr lang="fr-FR" dirty="0" smtClean="0"/>
              <a:t>Le socle : Pré-configuration</a:t>
            </a:r>
            <a:endParaRPr lang="fr-CH" dirty="0"/>
          </a:p>
        </p:txBody>
      </p:sp>
      <p:sp>
        <p:nvSpPr>
          <p:cNvPr id="7" name="ZoneTexte 6"/>
          <p:cNvSpPr txBox="1"/>
          <p:nvPr/>
        </p:nvSpPr>
        <p:spPr>
          <a:xfrm>
            <a:off x="0" y="785090"/>
            <a:ext cx="4008120" cy="5386090"/>
          </a:xfrm>
          <a:prstGeom prst="rect">
            <a:avLst/>
          </a:prstGeom>
          <a:noFill/>
        </p:spPr>
        <p:txBody>
          <a:bodyPr wrap="square" rtlCol="0">
            <a:spAutoFit/>
          </a:bodyPr>
          <a:lstStyle/>
          <a:p>
            <a:pPr marL="342900" indent="-342900">
              <a:buFont typeface="+mj-lt"/>
              <a:buAutoNum type="arabicPeriod"/>
            </a:pPr>
            <a:r>
              <a:rPr lang="fr-FR" sz="1600" b="1" dirty="0" smtClean="0"/>
              <a:t>Install profile :</a:t>
            </a:r>
          </a:p>
          <a:p>
            <a:pPr marL="358775" lvl="1" indent="-176213">
              <a:buFont typeface="+mj-lt"/>
              <a:buAutoNum type="arabicPeriod"/>
            </a:pPr>
            <a:r>
              <a:rPr lang="fr-FR" sz="1600" dirty="0" smtClean="0"/>
              <a:t>installation de tous les modules </a:t>
            </a:r>
            <a:r>
              <a:rPr lang="fr-FR" sz="1600" dirty="0" err="1" smtClean="0"/>
              <a:t>contrib</a:t>
            </a:r>
            <a:r>
              <a:rPr lang="fr-FR" sz="1600" dirty="0"/>
              <a:t> </a:t>
            </a:r>
            <a:r>
              <a:rPr lang="fr-FR" sz="1600" dirty="0" smtClean="0"/>
              <a:t>dépendant de </a:t>
            </a:r>
            <a:r>
              <a:rPr lang="fr-FR" sz="1600" dirty="0" err="1" smtClean="0"/>
              <a:t>edg_installation</a:t>
            </a:r>
            <a:endParaRPr lang="fr-FR" sz="1600" dirty="0" smtClean="0"/>
          </a:p>
          <a:p>
            <a:pPr marL="358775" lvl="1" indent="-176213">
              <a:buFont typeface="+mj-lt"/>
              <a:buAutoNum type="arabicPeriod"/>
            </a:pPr>
            <a:endParaRPr lang="fr-FR" sz="800" dirty="0" smtClean="0"/>
          </a:p>
          <a:p>
            <a:pPr marL="358775" lvl="1" indent="-176213">
              <a:buFont typeface="+mj-lt"/>
              <a:buAutoNum type="arabicPeriod"/>
            </a:pPr>
            <a:r>
              <a:rPr lang="fr-FR" sz="1600" dirty="0" smtClean="0"/>
              <a:t>Installation de </a:t>
            </a:r>
            <a:r>
              <a:rPr lang="fr-FR" sz="1600" dirty="0" err="1" smtClean="0"/>
              <a:t>edg_installation</a:t>
            </a:r>
            <a:r>
              <a:rPr lang="fr-FR" sz="1600" dirty="0" smtClean="0"/>
              <a:t> : </a:t>
            </a:r>
            <a:br>
              <a:rPr lang="fr-FR" sz="1600" dirty="0" smtClean="0"/>
            </a:br>
            <a:r>
              <a:rPr lang="fr-FR" sz="1000" dirty="0" smtClean="0"/>
              <a:t>rien n'est fait dans le .</a:t>
            </a:r>
            <a:r>
              <a:rPr lang="fr-FR" sz="1000" dirty="0" err="1" smtClean="0"/>
              <a:t>install</a:t>
            </a:r>
            <a:r>
              <a:rPr lang="fr-FR" sz="1000" dirty="0" smtClean="0"/>
              <a:t> car on doit pouvoir mettre en place </a:t>
            </a:r>
            <a:r>
              <a:rPr lang="fr-FR" sz="1000" dirty="0" err="1" smtClean="0"/>
              <a:t>edg_installation</a:t>
            </a:r>
            <a:r>
              <a:rPr lang="fr-FR" sz="1000" dirty="0" smtClean="0"/>
              <a:t> sur des sites existant sans que toute la configuration se fasse et risque de détruire des information</a:t>
            </a:r>
          </a:p>
          <a:p>
            <a:pPr marL="358775" lvl="1" indent="-176213">
              <a:buFont typeface="+mj-lt"/>
              <a:buAutoNum type="arabicPeriod"/>
            </a:pPr>
            <a:r>
              <a:rPr lang="fr-FR" sz="1600" dirty="0" smtClean="0"/>
              <a:t>Appel de </a:t>
            </a:r>
            <a:r>
              <a:rPr lang="fr-FR" sz="1600" dirty="0" err="1" smtClean="0"/>
              <a:t>edg_installation_config_all</a:t>
            </a:r>
            <a:r>
              <a:rPr lang="fr-FR" sz="1600" dirty="0" smtClean="0"/>
              <a:t> :</a:t>
            </a:r>
            <a:r>
              <a:rPr lang="fr-FR" sz="1000" dirty="0" smtClean="0"/>
              <a:t/>
            </a:r>
            <a:br>
              <a:rPr lang="fr-FR" sz="1000" dirty="0" smtClean="0"/>
            </a:br>
            <a:r>
              <a:rPr lang="fr-FR" sz="1000" dirty="0" smtClean="0"/>
              <a:t>appel toutes les fonctions </a:t>
            </a:r>
            <a:r>
              <a:rPr lang="fr-FR" sz="1000" dirty="0" err="1" smtClean="0"/>
              <a:t>config_xxx</a:t>
            </a:r>
            <a:r>
              <a:rPr lang="fr-FR" sz="1000" dirty="0" smtClean="0"/>
              <a:t> communes et spécifique au profil automatiquement. Les fonctions </a:t>
            </a:r>
            <a:r>
              <a:rPr lang="fr-FR" sz="1000" dirty="0" err="1" smtClean="0"/>
              <a:t>config_xx</a:t>
            </a:r>
            <a:r>
              <a:rPr lang="fr-FR" sz="1000" dirty="0" smtClean="0"/>
              <a:t> ont juste besoin d'être déclarées dans le bon fichier edg_installation.inc ou edg_installation_[profil].inc elles seront automatiquement détectées et exécutées dans l'ordre du fichier, sans besoin d'appel explicite</a:t>
            </a:r>
          </a:p>
          <a:p>
            <a:pPr marL="358775" lvl="1" indent="-176213">
              <a:buFont typeface="+mj-lt"/>
              <a:buAutoNum type="arabicPeriod"/>
            </a:pPr>
            <a:endParaRPr lang="fr-FR" sz="800" dirty="0" smtClean="0"/>
          </a:p>
          <a:p>
            <a:pPr marL="358775" lvl="1" indent="-176213">
              <a:buFont typeface="+mj-lt"/>
              <a:buAutoNum type="arabicPeriod"/>
            </a:pPr>
            <a:r>
              <a:rPr lang="fr-FR" sz="1600" dirty="0" smtClean="0"/>
              <a:t>Installation des modules dépendant du profil</a:t>
            </a:r>
          </a:p>
          <a:p>
            <a:pPr marL="358775" lvl="1" indent="-176213">
              <a:buFont typeface="+mj-lt"/>
              <a:buAutoNum type="arabicPeriod"/>
            </a:pPr>
            <a:endParaRPr lang="fr-FR" sz="800" dirty="0" smtClean="0"/>
          </a:p>
          <a:p>
            <a:pPr marL="358775" lvl="1" indent="-176213">
              <a:buFont typeface="+mj-lt"/>
              <a:buAutoNum type="arabicPeriod"/>
            </a:pPr>
            <a:r>
              <a:rPr lang="fr-FR" sz="1600" dirty="0" smtClean="0"/>
              <a:t>Installation du profil :</a:t>
            </a:r>
            <a:br>
              <a:rPr lang="fr-FR" sz="1600" dirty="0" smtClean="0"/>
            </a:br>
            <a:r>
              <a:rPr lang="fr-FR" sz="1000" dirty="0"/>
              <a:t>Appel de </a:t>
            </a:r>
            <a:r>
              <a:rPr lang="fr-FR" sz="1000" dirty="0" err="1"/>
              <a:t>edg_installation_config_all</a:t>
            </a:r>
            <a:r>
              <a:rPr lang="fr-FR" sz="1000" dirty="0"/>
              <a:t> :</a:t>
            </a:r>
            <a:br>
              <a:rPr lang="fr-FR" sz="1000" dirty="0"/>
            </a:br>
            <a:r>
              <a:rPr lang="fr-FR" sz="1000" dirty="0"/>
              <a:t>appel toutes les fonctions </a:t>
            </a:r>
            <a:r>
              <a:rPr lang="fr-FR" sz="1000" dirty="0" err="1"/>
              <a:t>config_xxx</a:t>
            </a:r>
            <a:r>
              <a:rPr lang="fr-FR" sz="1000" dirty="0"/>
              <a:t> communes et spécifique au profil automatiquement. Les fonctions </a:t>
            </a:r>
            <a:r>
              <a:rPr lang="fr-FR" sz="1000" dirty="0" err="1"/>
              <a:t>config_xx</a:t>
            </a:r>
            <a:r>
              <a:rPr lang="fr-FR" sz="1000" dirty="0"/>
              <a:t> ont juste besoin d'être déclarées dans le bon fichier edg_installation.inc ou edg_installation_[profil].inc elles seront automatiquement détectées et exécutées dans l'ordre du fichier, sans besoin d'appel explicite</a:t>
            </a:r>
          </a:p>
          <a:p>
            <a:pPr marL="800100" lvl="1" indent="-342900">
              <a:buFont typeface="+mj-lt"/>
              <a:buAutoNum type="arabicPeriod"/>
            </a:pPr>
            <a:endParaRPr lang="fr-FR" sz="1600" dirty="0" smtClean="0"/>
          </a:p>
          <a:p>
            <a:pPr lvl="1"/>
            <a:endParaRPr lang="fr-CH" sz="1600" dirty="0"/>
          </a:p>
        </p:txBody>
      </p:sp>
      <p:sp>
        <p:nvSpPr>
          <p:cNvPr id="9" name="ZoneTexte 8"/>
          <p:cNvSpPr txBox="1"/>
          <p:nvPr/>
        </p:nvSpPr>
        <p:spPr>
          <a:xfrm>
            <a:off x="4137660" y="1145036"/>
            <a:ext cx="5006340" cy="1846659"/>
          </a:xfrm>
          <a:prstGeom prst="rect">
            <a:avLst/>
          </a:prstGeom>
          <a:noFill/>
        </p:spPr>
        <p:txBody>
          <a:bodyPr wrap="square" rtlCol="0">
            <a:spAutoFit/>
          </a:bodyPr>
          <a:lstStyle/>
          <a:p>
            <a:pPr marL="342900" indent="-342900">
              <a:buFont typeface="+mj-lt"/>
              <a:buAutoNum type="arabicPeriod" startAt="3"/>
            </a:pPr>
            <a:r>
              <a:rPr lang="fr-FR" sz="1600" b="1" dirty="0" smtClean="0"/>
              <a:t>Configuration Etat :</a:t>
            </a:r>
          </a:p>
          <a:p>
            <a:pPr marL="800100" lvl="1" indent="-342900">
              <a:buFont typeface="+mj-lt"/>
              <a:buAutoNum type="arabicPeriod"/>
            </a:pPr>
            <a:endParaRPr lang="fr-FR" sz="800" dirty="0" smtClean="0"/>
          </a:p>
          <a:p>
            <a:pPr marL="358775" lvl="1" indent="-168275">
              <a:buFont typeface="+mj-lt"/>
              <a:buAutoNum type="arabicPeriod"/>
            </a:pPr>
            <a:r>
              <a:rPr lang="fr-FR" sz="1600" dirty="0"/>
              <a:t>Appel </a:t>
            </a:r>
            <a:r>
              <a:rPr lang="fr-FR" sz="1600" dirty="0" smtClean="0"/>
              <a:t>de </a:t>
            </a:r>
            <a:r>
              <a:rPr lang="fr-FR" sz="1600" dirty="0" err="1" smtClean="0"/>
              <a:t>edg_installation_config_all_after_form</a:t>
            </a:r>
            <a:r>
              <a:rPr lang="fr-FR" sz="1600" dirty="0" smtClean="0"/>
              <a:t/>
            </a:r>
            <a:br>
              <a:rPr lang="fr-FR" sz="1600" dirty="0" smtClean="0"/>
            </a:br>
            <a:r>
              <a:rPr lang="fr-FR" sz="1000" dirty="0" smtClean="0"/>
              <a:t>appel de toutes les fonction </a:t>
            </a:r>
            <a:r>
              <a:rPr lang="fr-FR" sz="1000" dirty="0" err="1" smtClean="0"/>
              <a:t>config_xxx_after_form</a:t>
            </a:r>
            <a:r>
              <a:rPr lang="fr-FR" sz="1000" dirty="0" smtClean="0"/>
              <a:t> </a:t>
            </a:r>
            <a:r>
              <a:rPr lang="fr-FR" sz="1000" dirty="0"/>
              <a:t>communes et spécifique au profil automatiquement. Les fonctions </a:t>
            </a:r>
            <a:r>
              <a:rPr lang="fr-FR" sz="1000" dirty="0" err="1"/>
              <a:t>config_xx</a:t>
            </a:r>
            <a:r>
              <a:rPr lang="fr-FR" sz="1000" dirty="0"/>
              <a:t> ont juste besoin d'être déclarées dans le bon fichier </a:t>
            </a:r>
            <a:r>
              <a:rPr lang="fr-FR" sz="1000" dirty="0" smtClean="0"/>
              <a:t>edg_installation_after_form.inc </a:t>
            </a:r>
            <a:r>
              <a:rPr lang="fr-FR" sz="1000" dirty="0"/>
              <a:t>ou edg_installation_[profil</a:t>
            </a:r>
            <a:r>
              <a:rPr lang="fr-FR" sz="1000" dirty="0" smtClean="0"/>
              <a:t>]_after_form.inc </a:t>
            </a:r>
            <a:r>
              <a:rPr lang="fr-FR" sz="1000" dirty="0"/>
              <a:t>elles seront automatiquement détectées et exécutées dans l'ordre du fichier, sans besoin d'appel explicite</a:t>
            </a:r>
          </a:p>
          <a:p>
            <a:pPr marL="358775" lvl="1" indent="-168275">
              <a:buFont typeface="+mj-lt"/>
              <a:buAutoNum type="arabicPeriod"/>
            </a:pPr>
            <a:endParaRPr lang="fr-CH" sz="800" dirty="0" smtClean="0"/>
          </a:p>
          <a:p>
            <a:pPr marL="358775" lvl="1" indent="-168275">
              <a:buFont typeface="+mj-lt"/>
              <a:buAutoNum type="arabicPeriod"/>
            </a:pPr>
            <a:r>
              <a:rPr lang="fr-FR" sz="1600" dirty="0" smtClean="0"/>
              <a:t>Mise en place de la config </a:t>
            </a:r>
            <a:r>
              <a:rPr lang="fr-FR" sz="1600" dirty="0" err="1" smtClean="0"/>
              <a:t>gina</a:t>
            </a:r>
            <a:r>
              <a:rPr lang="fr-FR" sz="1600" dirty="0" smtClean="0"/>
              <a:t> / </a:t>
            </a:r>
            <a:r>
              <a:rPr lang="fr-FR" sz="1600" dirty="0" err="1" smtClean="0"/>
              <a:t>mock</a:t>
            </a:r>
            <a:r>
              <a:rPr lang="fr-FR" sz="1600" dirty="0" smtClean="0"/>
              <a:t> choisi</a:t>
            </a:r>
            <a:endParaRPr lang="fr-FR" sz="1600" dirty="0"/>
          </a:p>
        </p:txBody>
      </p:sp>
      <p:sp>
        <p:nvSpPr>
          <p:cNvPr id="10" name="ZoneTexte 9"/>
          <p:cNvSpPr txBox="1"/>
          <p:nvPr/>
        </p:nvSpPr>
        <p:spPr>
          <a:xfrm>
            <a:off x="4137660" y="806482"/>
            <a:ext cx="3733798" cy="338554"/>
          </a:xfrm>
          <a:prstGeom prst="rect">
            <a:avLst/>
          </a:prstGeom>
          <a:noFill/>
        </p:spPr>
        <p:txBody>
          <a:bodyPr wrap="square" rtlCol="0">
            <a:spAutoFit/>
          </a:bodyPr>
          <a:lstStyle/>
          <a:p>
            <a:pPr marL="342900" indent="-342900">
              <a:buFont typeface="+mj-lt"/>
              <a:buAutoNum type="arabicPeriod" startAt="2"/>
            </a:pPr>
            <a:r>
              <a:rPr lang="fr-FR" sz="1600" b="1" dirty="0" smtClean="0"/>
              <a:t>Formulaire </a:t>
            </a:r>
            <a:r>
              <a:rPr lang="fr-FR" sz="1600" b="1" dirty="0" err="1" smtClean="0"/>
              <a:t>Mock</a:t>
            </a:r>
            <a:r>
              <a:rPr lang="fr-FR" sz="1600" b="1" dirty="0" smtClean="0"/>
              <a:t> / Gina</a:t>
            </a:r>
          </a:p>
        </p:txBody>
      </p:sp>
    </p:spTree>
    <p:extLst>
      <p:ext uri="{BB962C8B-B14F-4D97-AF65-F5344CB8AC3E}">
        <p14:creationId xmlns:p14="http://schemas.microsoft.com/office/powerpoint/2010/main" val="11508400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802236"/>
          </a:xfrm>
        </p:spPr>
        <p:txBody>
          <a:bodyPr/>
          <a:lstStyle/>
          <a:p>
            <a:r>
              <a:rPr lang="fr-FR" dirty="0" smtClean="0"/>
              <a:t>Le socle Catalogue de modules et librairies</a:t>
            </a:r>
            <a:endParaRPr lang="fr-CH" dirty="0"/>
          </a:p>
        </p:txBody>
      </p:sp>
      <p:sp>
        <p:nvSpPr>
          <p:cNvPr id="4" name="ZoneTexte 3"/>
          <p:cNvSpPr txBox="1"/>
          <p:nvPr/>
        </p:nvSpPr>
        <p:spPr>
          <a:xfrm>
            <a:off x="1754909" y="802236"/>
            <a:ext cx="5338618" cy="1446550"/>
          </a:xfrm>
          <a:prstGeom prst="rect">
            <a:avLst/>
          </a:prstGeom>
          <a:noFill/>
        </p:spPr>
        <p:txBody>
          <a:bodyPr wrap="square" numCol="1" rtlCol="0">
            <a:spAutoFit/>
          </a:bodyPr>
          <a:lstStyle/>
          <a:p>
            <a:r>
              <a:rPr lang="fr-FR" sz="1100" dirty="0" smtClean="0">
                <a:latin typeface="Courier" pitchFamily="49" charset="0"/>
              </a:rPr>
              <a:t>[L0] </a:t>
            </a:r>
            <a:r>
              <a:rPr lang="fr-FR" sz="1100" dirty="0">
                <a:latin typeface="Courier" pitchFamily="49" charset="0"/>
              </a:rPr>
              <a:t>=&gt; </a:t>
            </a:r>
            <a:r>
              <a:rPr lang="fr-FR" sz="1100" dirty="0" smtClean="0">
                <a:solidFill>
                  <a:srgbClr val="00B050"/>
                </a:solidFill>
                <a:latin typeface="Courier" pitchFamily="49" charset="0"/>
              </a:rPr>
              <a:t>ckeditor</a:t>
            </a:r>
            <a:r>
              <a:rPr lang="fr-FR" sz="1100" dirty="0" smtClean="0">
                <a:latin typeface="Courier" pitchFamily="49" charset="0"/>
              </a:rPr>
              <a:t> (custom)      =&gt; </a:t>
            </a:r>
            <a:r>
              <a:rPr lang="fr-FR" sz="1100" dirty="0" smtClean="0">
                <a:solidFill>
                  <a:srgbClr val="00B050"/>
                </a:solidFill>
                <a:latin typeface="Courier" pitchFamily="49" charset="0"/>
              </a:rPr>
              <a:t>ckeditor</a:t>
            </a:r>
            <a:endParaRPr lang="fr-FR" sz="1100" dirty="0">
              <a:solidFill>
                <a:srgbClr val="00B050"/>
              </a:solidFill>
              <a:latin typeface="Courier" pitchFamily="49" charset="0"/>
            </a:endParaRPr>
          </a:p>
          <a:p>
            <a:r>
              <a:rPr lang="fr-FR" sz="1100" dirty="0" smtClean="0">
                <a:latin typeface="Courier" pitchFamily="49" charset="0"/>
              </a:rPr>
              <a:t>[L</a:t>
            </a:r>
            <a:r>
              <a:rPr lang="fr-FR" sz="1100" dirty="0">
                <a:latin typeface="Courier" pitchFamily="49" charset="0"/>
              </a:rPr>
              <a:t>1</a:t>
            </a:r>
            <a:r>
              <a:rPr lang="fr-FR" sz="1100" dirty="0" smtClean="0">
                <a:latin typeface="Courier" pitchFamily="49" charset="0"/>
              </a:rPr>
              <a:t>] </a:t>
            </a:r>
            <a:r>
              <a:rPr lang="fr-FR" sz="1100" dirty="0">
                <a:latin typeface="Courier" pitchFamily="49" charset="0"/>
              </a:rPr>
              <a:t>=&gt; </a:t>
            </a:r>
            <a:r>
              <a:rPr lang="fr-FR" sz="1100" dirty="0" smtClean="0">
                <a:solidFill>
                  <a:srgbClr val="00B050"/>
                </a:solidFill>
                <a:latin typeface="Courier" pitchFamily="49" charset="0"/>
              </a:rPr>
              <a:t>excanvas_r3</a:t>
            </a:r>
            <a:r>
              <a:rPr lang="fr-FR" sz="1100" dirty="0" smtClean="0">
                <a:latin typeface="Courier" pitchFamily="49" charset="0"/>
              </a:rPr>
              <a:t>            =&gt; </a:t>
            </a:r>
            <a:r>
              <a:rPr lang="fr-FR" sz="1100" dirty="0" err="1" smtClean="0">
                <a:solidFill>
                  <a:srgbClr val="00B050"/>
                </a:solidFill>
                <a:latin typeface="Courier" pitchFamily="49" charset="0"/>
              </a:rPr>
              <a:t>beautytips</a:t>
            </a:r>
            <a:endParaRPr lang="fr-FR" sz="1100" dirty="0">
              <a:solidFill>
                <a:srgbClr val="00B050"/>
              </a:solidFill>
              <a:latin typeface="Courier" pitchFamily="49" charset="0"/>
            </a:endParaRPr>
          </a:p>
          <a:p>
            <a:r>
              <a:rPr lang="fr-FR" sz="1100" dirty="0" smtClean="0">
                <a:latin typeface="Courier" pitchFamily="49" charset="0"/>
              </a:rPr>
              <a:t>[L</a:t>
            </a:r>
            <a:r>
              <a:rPr lang="fr-FR" sz="1100" dirty="0">
                <a:latin typeface="Courier" pitchFamily="49" charset="0"/>
              </a:rPr>
              <a:t>2</a:t>
            </a:r>
            <a:r>
              <a:rPr lang="fr-FR" sz="1100" dirty="0" smtClean="0">
                <a:latin typeface="Courier" pitchFamily="49" charset="0"/>
              </a:rPr>
              <a:t>] </a:t>
            </a:r>
            <a:r>
              <a:rPr lang="fr-FR" sz="1100" dirty="0">
                <a:latin typeface="Courier" pitchFamily="49" charset="0"/>
              </a:rPr>
              <a:t>=&gt; </a:t>
            </a:r>
            <a:r>
              <a:rPr lang="fr-FR" sz="1100" dirty="0" err="1" smtClean="0">
                <a:solidFill>
                  <a:srgbClr val="00B0F0"/>
                </a:solidFill>
                <a:latin typeface="Courier" pitchFamily="49" charset="0"/>
              </a:rPr>
              <a:t>FirePHPCore</a:t>
            </a:r>
            <a:r>
              <a:rPr lang="fr-FR" sz="1100" dirty="0" smtClean="0">
                <a:latin typeface="Courier" pitchFamily="49" charset="0"/>
              </a:rPr>
              <a:t>            =&gt; </a:t>
            </a:r>
            <a:r>
              <a:rPr lang="fr-FR" sz="1100" dirty="0" err="1" smtClean="0">
                <a:solidFill>
                  <a:srgbClr val="00B0F0"/>
                </a:solidFill>
                <a:latin typeface="Courier" pitchFamily="49" charset="0"/>
              </a:rPr>
              <a:t>devel</a:t>
            </a:r>
            <a:endParaRPr lang="fr-FR" sz="1100" dirty="0" smtClean="0">
              <a:solidFill>
                <a:srgbClr val="00B0F0"/>
              </a:solidFill>
              <a:latin typeface="Courier" pitchFamily="49" charset="0"/>
            </a:endParaRPr>
          </a:p>
          <a:p>
            <a:r>
              <a:rPr lang="fr-FR" sz="1100" dirty="0" smtClean="0">
                <a:latin typeface="Courier" pitchFamily="49" charset="0"/>
              </a:rPr>
              <a:t>[L</a:t>
            </a:r>
            <a:r>
              <a:rPr lang="fr-FR" sz="1100" dirty="0">
                <a:latin typeface="Courier" pitchFamily="49" charset="0"/>
              </a:rPr>
              <a:t>3</a:t>
            </a:r>
            <a:r>
              <a:rPr lang="fr-FR" sz="1100" dirty="0" smtClean="0">
                <a:latin typeface="Courier" pitchFamily="49" charset="0"/>
              </a:rPr>
              <a:t>] </a:t>
            </a:r>
            <a:r>
              <a:rPr lang="fr-FR" sz="1100" dirty="0">
                <a:latin typeface="Courier" pitchFamily="49" charset="0"/>
              </a:rPr>
              <a:t>=&gt; </a:t>
            </a:r>
            <a:r>
              <a:rPr lang="fr-FR" sz="1100" dirty="0" err="1" smtClean="0">
                <a:latin typeface="Courier" pitchFamily="49" charset="0"/>
              </a:rPr>
              <a:t>jquery.cycle</a:t>
            </a:r>
            <a:r>
              <a:rPr lang="fr-FR" sz="1100" dirty="0" smtClean="0">
                <a:latin typeface="Courier" pitchFamily="49" charset="0"/>
              </a:rPr>
              <a:t>           =&gt; </a:t>
            </a:r>
            <a:r>
              <a:rPr lang="fr-FR" sz="1100" dirty="0" err="1" smtClean="0">
                <a:latin typeface="Courier" pitchFamily="49" charset="0"/>
              </a:rPr>
              <a:t>views_slideshow</a:t>
            </a:r>
            <a:r>
              <a:rPr lang="fr-FR" sz="1100" dirty="0" smtClean="0">
                <a:latin typeface="Courier" pitchFamily="49" charset="0"/>
              </a:rPr>
              <a:t> </a:t>
            </a:r>
          </a:p>
          <a:p>
            <a:r>
              <a:rPr lang="fr-FR" sz="1100" dirty="0" smtClean="0">
                <a:latin typeface="Courier" pitchFamily="49" charset="0"/>
              </a:rPr>
              <a:t>[L4] =&gt; </a:t>
            </a:r>
            <a:r>
              <a:rPr lang="fr-FR" sz="1100" dirty="0" err="1" smtClean="0">
                <a:solidFill>
                  <a:srgbClr val="00B050"/>
                </a:solidFill>
                <a:latin typeface="Courier" pitchFamily="49" charset="0"/>
              </a:rPr>
              <a:t>Jcrop</a:t>
            </a:r>
            <a:r>
              <a:rPr lang="fr-FR" sz="1100" dirty="0" smtClean="0">
                <a:latin typeface="Courier" pitchFamily="49" charset="0"/>
              </a:rPr>
              <a:t>	         =&gt; </a:t>
            </a:r>
            <a:r>
              <a:rPr lang="fr-FR" sz="1100" dirty="0" err="1" smtClean="0">
                <a:solidFill>
                  <a:srgbClr val="00B050"/>
                </a:solidFill>
                <a:latin typeface="Courier" pitchFamily="49" charset="0"/>
              </a:rPr>
              <a:t>epsacrop</a:t>
            </a:r>
            <a:endParaRPr lang="fr-FR" sz="1100" dirty="0" smtClean="0">
              <a:solidFill>
                <a:srgbClr val="00B050"/>
              </a:solidFill>
              <a:latin typeface="Courier" pitchFamily="49" charset="0"/>
            </a:endParaRPr>
          </a:p>
          <a:p>
            <a:r>
              <a:rPr lang="fr-FR" sz="1100" dirty="0" smtClean="0">
                <a:latin typeface="Courier" pitchFamily="49" charset="0"/>
              </a:rPr>
              <a:t>[L5] =&gt; </a:t>
            </a:r>
            <a:r>
              <a:rPr lang="fr-FR" sz="1100" dirty="0" smtClean="0">
                <a:solidFill>
                  <a:srgbClr val="00B050"/>
                </a:solidFill>
                <a:latin typeface="Courier" pitchFamily="49" charset="0"/>
              </a:rPr>
              <a:t>json2</a:t>
            </a:r>
            <a:r>
              <a:rPr lang="fr-FR" sz="1100" dirty="0" smtClean="0">
                <a:latin typeface="Courier" pitchFamily="49" charset="0"/>
              </a:rPr>
              <a:t>	         =&gt; </a:t>
            </a:r>
            <a:r>
              <a:rPr lang="fr-FR" sz="1100" dirty="0" err="1" smtClean="0">
                <a:solidFill>
                  <a:srgbClr val="00B050"/>
                </a:solidFill>
                <a:latin typeface="Courier" pitchFamily="49" charset="0"/>
              </a:rPr>
              <a:t>epsacrop</a:t>
            </a:r>
            <a:endParaRPr lang="fr-FR" sz="1100" dirty="0" smtClean="0">
              <a:solidFill>
                <a:srgbClr val="00B050"/>
              </a:solidFill>
              <a:latin typeface="Courier" pitchFamily="49" charset="0"/>
            </a:endParaRPr>
          </a:p>
          <a:p>
            <a:r>
              <a:rPr lang="fr-FR" sz="1100" dirty="0" smtClean="0">
                <a:latin typeface="Courier" pitchFamily="49" charset="0"/>
              </a:rPr>
              <a:t>[L6] =&gt; </a:t>
            </a:r>
            <a:r>
              <a:rPr lang="fr-FR" sz="1100" dirty="0" smtClean="0">
                <a:solidFill>
                  <a:srgbClr val="00B050"/>
                </a:solidFill>
                <a:latin typeface="Courier" pitchFamily="49" charset="0"/>
              </a:rPr>
              <a:t>pdf.js</a:t>
            </a:r>
            <a:r>
              <a:rPr lang="fr-FR" sz="1100" dirty="0" smtClean="0">
                <a:latin typeface="Courier" pitchFamily="49" charset="0"/>
              </a:rPr>
              <a:t>	         =&gt; </a:t>
            </a:r>
            <a:r>
              <a:rPr lang="fr-FR" sz="1100" dirty="0" err="1" smtClean="0">
                <a:solidFill>
                  <a:srgbClr val="00B050"/>
                </a:solidFill>
                <a:latin typeface="Courier" pitchFamily="49" charset="0"/>
              </a:rPr>
              <a:t>pdf</a:t>
            </a:r>
            <a:endParaRPr lang="fr-FR" sz="1100" dirty="0" smtClean="0">
              <a:solidFill>
                <a:srgbClr val="00B050"/>
              </a:solidFill>
              <a:latin typeface="Courier" pitchFamily="49" charset="0"/>
            </a:endParaRPr>
          </a:p>
          <a:p>
            <a:r>
              <a:rPr lang="fr-FR" sz="1100" dirty="0" smtClean="0">
                <a:latin typeface="Courier" pitchFamily="49" charset="0"/>
              </a:rPr>
              <a:t>[L7] =&gt; </a:t>
            </a:r>
            <a:r>
              <a:rPr lang="fr-FR" sz="1100" dirty="0" err="1" smtClean="0">
                <a:solidFill>
                  <a:srgbClr val="00B050"/>
                </a:solidFill>
                <a:latin typeface="Courier" pitchFamily="49" charset="0"/>
              </a:rPr>
              <a:t>phpmailer</a:t>
            </a:r>
            <a:r>
              <a:rPr lang="fr-FR" sz="1100" dirty="0" smtClean="0">
                <a:solidFill>
                  <a:srgbClr val="00B050"/>
                </a:solidFill>
                <a:latin typeface="Courier" pitchFamily="49" charset="0"/>
              </a:rPr>
              <a:t>	</a:t>
            </a:r>
            <a:r>
              <a:rPr lang="fr-FR" sz="1100" dirty="0" smtClean="0">
                <a:latin typeface="Courier" pitchFamily="49" charset="0"/>
              </a:rPr>
              <a:t>         =&gt; </a:t>
            </a:r>
            <a:r>
              <a:rPr lang="fr-FR" sz="1100" dirty="0" err="1" smtClean="0">
                <a:solidFill>
                  <a:srgbClr val="00B050"/>
                </a:solidFill>
                <a:latin typeface="Courier" pitchFamily="49" charset="0"/>
              </a:rPr>
              <a:t>phpmailer</a:t>
            </a:r>
            <a:endParaRPr lang="fr-FR" sz="1100" dirty="0">
              <a:solidFill>
                <a:srgbClr val="00B050"/>
              </a:solidFill>
              <a:latin typeface="Courier" pitchFamily="49" charset="0"/>
            </a:endParaRPr>
          </a:p>
        </p:txBody>
      </p:sp>
      <p:sp>
        <p:nvSpPr>
          <p:cNvPr id="5" name="Rectangle 4"/>
          <p:cNvSpPr/>
          <p:nvPr/>
        </p:nvSpPr>
        <p:spPr>
          <a:xfrm>
            <a:off x="415632" y="5287577"/>
            <a:ext cx="600364" cy="2493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Rectangle 5"/>
          <p:cNvSpPr/>
          <p:nvPr/>
        </p:nvSpPr>
        <p:spPr>
          <a:xfrm>
            <a:off x="415635" y="3211592"/>
            <a:ext cx="600364" cy="24938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ZoneTexte 7"/>
          <p:cNvSpPr txBox="1"/>
          <p:nvPr/>
        </p:nvSpPr>
        <p:spPr>
          <a:xfrm>
            <a:off x="1126836" y="5287577"/>
            <a:ext cx="7887857" cy="369332"/>
          </a:xfrm>
          <a:prstGeom prst="rect">
            <a:avLst/>
          </a:prstGeom>
          <a:noFill/>
        </p:spPr>
        <p:txBody>
          <a:bodyPr wrap="square" rtlCol="0">
            <a:spAutoFit/>
          </a:bodyPr>
          <a:lstStyle/>
          <a:p>
            <a:r>
              <a:rPr lang="fr-FR" dirty="0" smtClean="0"/>
              <a:t>Module / librairie Actif par le socle</a:t>
            </a:r>
            <a:endParaRPr lang="fr-CH" dirty="0"/>
          </a:p>
        </p:txBody>
      </p:sp>
      <p:sp>
        <p:nvSpPr>
          <p:cNvPr id="9" name="ZoneTexte 8"/>
          <p:cNvSpPr txBox="1"/>
          <p:nvPr/>
        </p:nvSpPr>
        <p:spPr>
          <a:xfrm>
            <a:off x="1126833" y="3151617"/>
            <a:ext cx="7887857" cy="923330"/>
          </a:xfrm>
          <a:prstGeom prst="rect">
            <a:avLst/>
          </a:prstGeom>
          <a:noFill/>
        </p:spPr>
        <p:txBody>
          <a:bodyPr wrap="square" rtlCol="0">
            <a:spAutoFit/>
          </a:bodyPr>
          <a:lstStyle/>
          <a:p>
            <a:r>
              <a:rPr lang="fr-FR" dirty="0" smtClean="0"/>
              <a:t>Module / librairie d'aide au développement =&gt; doit être désactivé en </a:t>
            </a:r>
            <a:r>
              <a:rPr lang="fr-FR" dirty="0" err="1" smtClean="0"/>
              <a:t>prod</a:t>
            </a:r>
            <a:r>
              <a:rPr lang="fr-FR" dirty="0" smtClean="0"/>
              <a:t> sauf en cas de MEP ou de débogage. Peuvent être activé ou désactivé par le bouton de switch de </a:t>
            </a:r>
            <a:r>
              <a:rPr lang="fr-FR" dirty="0" err="1" smtClean="0"/>
              <a:t>edg_installation</a:t>
            </a:r>
            <a:endParaRPr lang="fr-CH" dirty="0"/>
          </a:p>
        </p:txBody>
      </p:sp>
      <p:sp>
        <p:nvSpPr>
          <p:cNvPr id="10" name="ZoneTexte 9"/>
          <p:cNvSpPr txBox="1"/>
          <p:nvPr/>
        </p:nvSpPr>
        <p:spPr>
          <a:xfrm>
            <a:off x="1126836" y="4199700"/>
            <a:ext cx="7887857" cy="646331"/>
          </a:xfrm>
          <a:prstGeom prst="rect">
            <a:avLst/>
          </a:prstGeom>
          <a:noFill/>
        </p:spPr>
        <p:txBody>
          <a:bodyPr wrap="square" rtlCol="0">
            <a:spAutoFit/>
          </a:bodyPr>
          <a:lstStyle/>
          <a:p>
            <a:r>
              <a:rPr lang="fr-FR" dirty="0" smtClean="0"/>
              <a:t>Module correspondant à une </a:t>
            </a:r>
            <a:r>
              <a:rPr lang="fr-FR" dirty="0" err="1" smtClean="0"/>
              <a:t>feature</a:t>
            </a:r>
            <a:r>
              <a:rPr lang="fr-FR" dirty="0" smtClean="0"/>
              <a:t> ou directement à une fonctionnalité</a:t>
            </a:r>
          </a:p>
          <a:p>
            <a:r>
              <a:rPr lang="fr-FR" dirty="0" smtClean="0"/>
              <a:t>=&gt; Activé par une </a:t>
            </a:r>
            <a:r>
              <a:rPr lang="fr-FR" dirty="0" err="1" smtClean="0"/>
              <a:t>feature</a:t>
            </a:r>
            <a:endParaRPr lang="fr-CH" dirty="0"/>
          </a:p>
        </p:txBody>
      </p:sp>
      <p:sp>
        <p:nvSpPr>
          <p:cNvPr id="13" name="Rectangle 12"/>
          <p:cNvSpPr/>
          <p:nvPr/>
        </p:nvSpPr>
        <p:spPr>
          <a:xfrm>
            <a:off x="415639" y="4273483"/>
            <a:ext cx="600364" cy="249382"/>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569803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0" y="0"/>
            <a:ext cx="2247900" cy="6524863"/>
          </a:xfrm>
          <a:prstGeom prst="rect">
            <a:avLst/>
          </a:prstGeom>
          <a:noFill/>
        </p:spPr>
        <p:txBody>
          <a:bodyPr wrap="square" numCol="1" rtlCol="0">
            <a:spAutoFit/>
          </a:bodyPr>
          <a:lstStyle/>
          <a:p>
            <a:r>
              <a:rPr lang="fr-CH" sz="1100" dirty="0" err="1" smtClean="0">
                <a:solidFill>
                  <a:srgbClr val="00B050"/>
                </a:solidFill>
                <a:latin typeface="Courier" pitchFamily="49" charset="0"/>
              </a:rPr>
              <a:t>actions_permissions</a:t>
            </a:r>
            <a:r>
              <a:rPr lang="fr-CH" sz="1100" dirty="0" smtClean="0">
                <a:solidFill>
                  <a:srgbClr val="00B050"/>
                </a:solidFill>
                <a:latin typeface="Courier" pitchFamily="49" charset="0"/>
              </a:rPr>
              <a:t> </a:t>
            </a:r>
            <a:endParaRPr lang="fr-CH" sz="1100" dirty="0">
              <a:solidFill>
                <a:srgbClr val="00B050"/>
              </a:solidFill>
              <a:latin typeface="Courier" pitchFamily="49" charset="0"/>
            </a:endParaRPr>
          </a:p>
          <a:p>
            <a:r>
              <a:rPr lang="fr-CH" sz="1100" dirty="0" err="1" smtClean="0">
                <a:solidFill>
                  <a:srgbClr val="00B050"/>
                </a:solidFill>
                <a:latin typeface="Courier" pitchFamily="49" charset="0"/>
              </a:rPr>
              <a:t>admin_menu</a:t>
            </a:r>
            <a:endParaRPr lang="fr-CH" sz="1100" dirty="0">
              <a:solidFill>
                <a:srgbClr val="00B050"/>
              </a:solidFill>
              <a:latin typeface="Courier" pitchFamily="49" charset="0"/>
            </a:endParaRPr>
          </a:p>
          <a:p>
            <a:r>
              <a:rPr lang="fr-CH" sz="1100" dirty="0" err="1" smtClean="0">
                <a:solidFill>
                  <a:srgbClr val="00B050"/>
                </a:solidFill>
                <a:latin typeface="Courier" pitchFamily="49" charset="0"/>
              </a:rPr>
              <a:t>admin_menu_toolbar</a:t>
            </a:r>
            <a:endParaRPr lang="fr-CH" sz="1100" dirty="0">
              <a:solidFill>
                <a:srgbClr val="00B050"/>
              </a:solidFill>
              <a:latin typeface="Courier" pitchFamily="49" charset="0"/>
            </a:endParaRPr>
          </a:p>
          <a:p>
            <a:r>
              <a:rPr lang="fr-CH" sz="1100" dirty="0" err="1" smtClean="0">
                <a:solidFill>
                  <a:srgbClr val="00B050"/>
                </a:solidFill>
                <a:latin typeface="Courier" pitchFamily="49" charset="0"/>
              </a:rPr>
              <a:t>admin_views</a:t>
            </a:r>
            <a:endParaRPr lang="fr-CH" sz="1100" dirty="0" smtClean="0">
              <a:solidFill>
                <a:srgbClr val="00B050"/>
              </a:solidFill>
              <a:latin typeface="Courier" pitchFamily="49" charset="0"/>
            </a:endParaRPr>
          </a:p>
          <a:p>
            <a:r>
              <a:rPr lang="fr-FR" sz="1100" dirty="0" err="1" smtClean="0">
                <a:solidFill>
                  <a:srgbClr val="00B050"/>
                </a:solidFill>
                <a:latin typeface="Courier" pitchFamily="49" charset="0"/>
              </a:rPr>
              <a:t>autoUpload</a:t>
            </a:r>
            <a:endParaRPr lang="fr-CH" sz="1100" dirty="0">
              <a:solidFill>
                <a:schemeClr val="bg1">
                  <a:lumMod val="50000"/>
                </a:schemeClr>
              </a:solidFill>
              <a:latin typeface="Courier" pitchFamily="49" charset="0"/>
            </a:endParaRPr>
          </a:p>
          <a:p>
            <a:r>
              <a:rPr lang="fr-CH" sz="1100" dirty="0" err="1" smtClean="0">
                <a:solidFill>
                  <a:srgbClr val="00B0F0"/>
                </a:solidFill>
                <a:latin typeface="Courier" pitchFamily="49" charset="0"/>
              </a:rPr>
              <a:t>backup_migrate</a:t>
            </a:r>
            <a:endParaRPr lang="fr-CH" sz="1100" dirty="0">
              <a:solidFill>
                <a:srgbClr val="00B0F0"/>
              </a:solidFill>
              <a:latin typeface="Courier" pitchFamily="49" charset="0"/>
            </a:endParaRPr>
          </a:p>
          <a:p>
            <a:r>
              <a:rPr lang="fr-CH" sz="1100" dirty="0" err="1" smtClean="0">
                <a:solidFill>
                  <a:srgbClr val="00B050"/>
                </a:solidFill>
                <a:latin typeface="Courier" pitchFamily="49" charset="0"/>
              </a:rPr>
              <a:t>beautytips</a:t>
            </a:r>
            <a:endParaRPr lang="fr-CH" sz="1100" dirty="0">
              <a:solidFill>
                <a:srgbClr val="00B050"/>
              </a:solidFill>
              <a:latin typeface="Courier" pitchFamily="49" charset="0"/>
            </a:endParaRPr>
          </a:p>
          <a:p>
            <a:r>
              <a:rPr lang="fr-CH" sz="1100" dirty="0" err="1" smtClean="0">
                <a:solidFill>
                  <a:srgbClr val="00B0F0"/>
                </a:solidFill>
                <a:latin typeface="Courier" pitchFamily="49" charset="0"/>
              </a:rPr>
              <a:t>beautytips_manager</a:t>
            </a:r>
            <a:endParaRPr lang="fr-CH" sz="1100" dirty="0">
              <a:solidFill>
                <a:srgbClr val="00B0F0"/>
              </a:solidFill>
              <a:latin typeface="Courier" pitchFamily="49" charset="0"/>
            </a:endParaRPr>
          </a:p>
          <a:p>
            <a:r>
              <a:rPr lang="fr-CH" sz="1100" dirty="0" err="1" smtClean="0">
                <a:solidFill>
                  <a:srgbClr val="00B0F0"/>
                </a:solidFill>
                <a:latin typeface="Courier" pitchFamily="49" charset="0"/>
              </a:rPr>
              <a:t>beautytips_ui</a:t>
            </a:r>
            <a:endParaRPr lang="fr-CH" sz="1100" dirty="0">
              <a:solidFill>
                <a:srgbClr val="00B0F0"/>
              </a:solidFill>
              <a:latin typeface="Courier" pitchFamily="49" charset="0"/>
            </a:endParaRPr>
          </a:p>
          <a:p>
            <a:r>
              <a:rPr lang="fr-CH" sz="1100" dirty="0" err="1" smtClean="0">
                <a:latin typeface="Courier" pitchFamily="49" charset="0"/>
              </a:rPr>
              <a:t>better_exposed_filters</a:t>
            </a:r>
            <a:endParaRPr lang="fr-FR" sz="1100" dirty="0">
              <a:latin typeface="Courier" pitchFamily="49" charset="0"/>
            </a:endParaRPr>
          </a:p>
          <a:p>
            <a:r>
              <a:rPr lang="fr-CH" sz="1100" dirty="0" err="1" smtClean="0">
                <a:solidFill>
                  <a:srgbClr val="00B050"/>
                </a:solidFill>
                <a:latin typeface="Courier" pitchFamily="49" charset="0"/>
              </a:rPr>
              <a:t>better_formats</a:t>
            </a:r>
            <a:endParaRPr lang="fr-CH" sz="1100" dirty="0">
              <a:solidFill>
                <a:srgbClr val="00B050"/>
              </a:solidFill>
              <a:latin typeface="Courier" pitchFamily="49" charset="0"/>
            </a:endParaRPr>
          </a:p>
          <a:p>
            <a:r>
              <a:rPr lang="fr-CH" sz="1100" dirty="0" smtClean="0">
                <a:solidFill>
                  <a:srgbClr val="00B050"/>
                </a:solidFill>
                <a:latin typeface="Courier" pitchFamily="49" charset="0"/>
              </a:rPr>
              <a:t>block</a:t>
            </a:r>
            <a:endParaRPr lang="fr-CH" sz="1100" dirty="0">
              <a:solidFill>
                <a:srgbClr val="00B050"/>
              </a:solidFill>
              <a:latin typeface="Courier" pitchFamily="49" charset="0"/>
            </a:endParaRPr>
          </a:p>
          <a:p>
            <a:r>
              <a:rPr lang="fr-CH" sz="1100" dirty="0" err="1" smtClean="0">
                <a:solidFill>
                  <a:srgbClr val="00B050"/>
                </a:solidFill>
                <a:latin typeface="Courier" pitchFamily="49" charset="0"/>
              </a:rPr>
              <a:t>block_class</a:t>
            </a:r>
            <a:endParaRPr lang="fr-CH" sz="1100" dirty="0">
              <a:solidFill>
                <a:srgbClr val="00B050"/>
              </a:solidFill>
              <a:latin typeface="Courier" pitchFamily="49" charset="0"/>
            </a:endParaRPr>
          </a:p>
          <a:p>
            <a:r>
              <a:rPr lang="fr-CH" sz="1100" dirty="0" err="1" smtClean="0">
                <a:solidFill>
                  <a:srgbClr val="00B050"/>
                </a:solidFill>
                <a:latin typeface="Courier" pitchFamily="49" charset="0"/>
              </a:rPr>
              <a:t>block_manager</a:t>
            </a:r>
            <a:endParaRPr lang="fr-CH" sz="1100" dirty="0">
              <a:solidFill>
                <a:srgbClr val="00B050"/>
              </a:solidFill>
              <a:latin typeface="Courier" pitchFamily="49" charset="0"/>
            </a:endParaRPr>
          </a:p>
          <a:p>
            <a:r>
              <a:rPr lang="fr-CH" sz="1100" dirty="0" err="1" smtClean="0">
                <a:solidFill>
                  <a:srgbClr val="00B0F0"/>
                </a:solidFill>
                <a:latin typeface="Courier" pitchFamily="49" charset="0"/>
              </a:rPr>
              <a:t>bundle_copy</a:t>
            </a:r>
            <a:endParaRPr lang="fr-CH" sz="1100" dirty="0">
              <a:solidFill>
                <a:srgbClr val="00B0F0"/>
              </a:solidFill>
              <a:latin typeface="Courier" pitchFamily="49" charset="0"/>
            </a:endParaRPr>
          </a:p>
          <a:p>
            <a:r>
              <a:rPr lang="fr-CH" sz="1100" dirty="0" err="1" smtClean="0">
                <a:solidFill>
                  <a:srgbClr val="00B050"/>
                </a:solidFill>
                <a:latin typeface="Courier" pitchFamily="49" charset="0"/>
              </a:rPr>
              <a:t>cache_actions</a:t>
            </a:r>
            <a:endParaRPr lang="fr-CH" sz="1100" dirty="0">
              <a:solidFill>
                <a:srgbClr val="00B050"/>
              </a:solidFill>
              <a:latin typeface="Courier" pitchFamily="49" charset="0"/>
            </a:endParaRPr>
          </a:p>
          <a:p>
            <a:r>
              <a:rPr lang="fr-CH" sz="1100" dirty="0" err="1" smtClean="0">
                <a:latin typeface="Courier" pitchFamily="49" charset="0"/>
              </a:rPr>
              <a:t>calendar</a:t>
            </a:r>
            <a:endParaRPr lang="fr-CH" sz="1100" dirty="0">
              <a:latin typeface="Courier" pitchFamily="49" charset="0"/>
            </a:endParaRPr>
          </a:p>
          <a:p>
            <a:r>
              <a:rPr lang="fr-CH" sz="1100" dirty="0" smtClean="0">
                <a:solidFill>
                  <a:srgbClr val="00B050"/>
                </a:solidFill>
                <a:latin typeface="Courier" pitchFamily="49" charset="0"/>
              </a:rPr>
              <a:t>ckeditor</a:t>
            </a:r>
            <a:endParaRPr lang="fr-CH" sz="1100" dirty="0">
              <a:solidFill>
                <a:srgbClr val="00B050"/>
              </a:solidFill>
              <a:latin typeface="Courier" pitchFamily="49" charset="0"/>
            </a:endParaRPr>
          </a:p>
          <a:p>
            <a:r>
              <a:rPr lang="fr-CH" sz="1100" dirty="0" err="1" smtClean="0">
                <a:latin typeface="Courier" pitchFamily="49" charset="0"/>
              </a:rPr>
              <a:t>computed_field</a:t>
            </a:r>
            <a:endParaRPr lang="fr-CH" sz="1100" dirty="0">
              <a:latin typeface="Courier" pitchFamily="49" charset="0"/>
            </a:endParaRPr>
          </a:p>
          <a:p>
            <a:r>
              <a:rPr lang="fr-CH" sz="1100" dirty="0" err="1" smtClean="0">
                <a:solidFill>
                  <a:srgbClr val="00B050"/>
                </a:solidFill>
                <a:latin typeface="Courier" pitchFamily="49" charset="0"/>
              </a:rPr>
              <a:t>content_type_extras</a:t>
            </a:r>
            <a:endParaRPr lang="fr-CH" sz="1100" dirty="0">
              <a:solidFill>
                <a:srgbClr val="00B050"/>
              </a:solidFill>
              <a:latin typeface="Courier" pitchFamily="49" charset="0"/>
            </a:endParaRPr>
          </a:p>
          <a:p>
            <a:r>
              <a:rPr lang="fr-CH" sz="1100" dirty="0" err="1" smtClean="0">
                <a:solidFill>
                  <a:srgbClr val="00B050"/>
                </a:solidFill>
                <a:latin typeface="Courier" pitchFamily="49" charset="0"/>
              </a:rPr>
              <a:t>Ctools</a:t>
            </a:r>
            <a:endParaRPr lang="fr-CH" sz="1100" dirty="0" smtClean="0">
              <a:solidFill>
                <a:srgbClr val="00B050"/>
              </a:solidFill>
              <a:latin typeface="Courier" pitchFamily="49" charset="0"/>
            </a:endParaRPr>
          </a:p>
          <a:p>
            <a:r>
              <a:rPr lang="fr-FR" sz="1100" dirty="0" err="1" smtClean="0">
                <a:solidFill>
                  <a:srgbClr val="00B050"/>
                </a:solidFill>
                <a:latin typeface="Courier" pitchFamily="49" charset="0"/>
              </a:rPr>
              <a:t>colectomy</a:t>
            </a:r>
            <a:endParaRPr lang="fr-CH" sz="1100" dirty="0">
              <a:solidFill>
                <a:srgbClr val="00B050"/>
              </a:solidFill>
              <a:latin typeface="Courier" pitchFamily="49" charset="0"/>
            </a:endParaRPr>
          </a:p>
          <a:p>
            <a:r>
              <a:rPr lang="fr-CH" sz="1100" dirty="0" smtClean="0">
                <a:solidFill>
                  <a:srgbClr val="00B050"/>
                </a:solidFill>
                <a:latin typeface="Courier" pitchFamily="49" charset="0"/>
              </a:rPr>
              <a:t>date</a:t>
            </a:r>
            <a:endParaRPr lang="fr-CH" sz="1100" dirty="0">
              <a:solidFill>
                <a:srgbClr val="00B050"/>
              </a:solidFill>
              <a:latin typeface="Courier" pitchFamily="49" charset="0"/>
            </a:endParaRPr>
          </a:p>
          <a:p>
            <a:r>
              <a:rPr lang="fr-CH" sz="1100" dirty="0" err="1" smtClean="0">
                <a:latin typeface="Courier" pitchFamily="49" charset="0"/>
              </a:rPr>
              <a:t>date_all_day</a:t>
            </a:r>
            <a:endParaRPr lang="fr-CH" sz="1100" dirty="0">
              <a:latin typeface="Courier" pitchFamily="49" charset="0"/>
            </a:endParaRPr>
          </a:p>
          <a:p>
            <a:r>
              <a:rPr lang="fr-CH" sz="1100" dirty="0" err="1" smtClean="0">
                <a:solidFill>
                  <a:srgbClr val="00B050"/>
                </a:solidFill>
                <a:latin typeface="Courier" pitchFamily="49" charset="0"/>
              </a:rPr>
              <a:t>date_api</a:t>
            </a:r>
            <a:endParaRPr lang="fr-CH" sz="1100" dirty="0">
              <a:solidFill>
                <a:srgbClr val="00B050"/>
              </a:solidFill>
              <a:latin typeface="Courier" pitchFamily="49" charset="0"/>
            </a:endParaRPr>
          </a:p>
          <a:p>
            <a:r>
              <a:rPr lang="fr-CH" sz="1100" dirty="0" err="1" smtClean="0">
                <a:solidFill>
                  <a:srgbClr val="00B050"/>
                </a:solidFill>
                <a:latin typeface="Courier" pitchFamily="49" charset="0"/>
              </a:rPr>
              <a:t>date_popup</a:t>
            </a:r>
            <a:endParaRPr lang="fr-CH" sz="1100" dirty="0">
              <a:solidFill>
                <a:srgbClr val="00B050"/>
              </a:solidFill>
              <a:latin typeface="Courier" pitchFamily="49" charset="0"/>
            </a:endParaRPr>
          </a:p>
          <a:p>
            <a:r>
              <a:rPr lang="fr-CH" sz="1100" dirty="0" err="1" smtClean="0">
                <a:latin typeface="Courier" pitchFamily="49" charset="0"/>
              </a:rPr>
              <a:t>date_repeat</a:t>
            </a:r>
            <a:endParaRPr lang="fr-CH" sz="1100" dirty="0">
              <a:latin typeface="Courier" pitchFamily="49" charset="0"/>
            </a:endParaRPr>
          </a:p>
          <a:p>
            <a:r>
              <a:rPr lang="fr-CH" sz="1100" dirty="0" err="1" smtClean="0">
                <a:solidFill>
                  <a:srgbClr val="00B050"/>
                </a:solidFill>
                <a:latin typeface="Courier" pitchFamily="49" charset="0"/>
              </a:rPr>
              <a:t>db_maintenance</a:t>
            </a:r>
            <a:endParaRPr lang="fr-CH" sz="1100" dirty="0">
              <a:solidFill>
                <a:srgbClr val="00B050"/>
              </a:solidFill>
              <a:latin typeface="Courier" pitchFamily="49" charset="0"/>
            </a:endParaRPr>
          </a:p>
          <a:p>
            <a:r>
              <a:rPr lang="fr-CH" sz="1100" dirty="0" err="1" smtClean="0">
                <a:solidFill>
                  <a:srgbClr val="00B050"/>
                </a:solidFill>
                <a:latin typeface="Courier" pitchFamily="49" charset="0"/>
              </a:rPr>
              <a:t>dblog</a:t>
            </a:r>
            <a:endParaRPr lang="fr-CH" sz="1100" dirty="0">
              <a:solidFill>
                <a:srgbClr val="00B050"/>
              </a:solidFill>
              <a:latin typeface="Courier" pitchFamily="49" charset="0"/>
            </a:endParaRPr>
          </a:p>
          <a:p>
            <a:r>
              <a:rPr lang="fr-CH" sz="1100" dirty="0" err="1" smtClean="0">
                <a:solidFill>
                  <a:srgbClr val="00B0F0"/>
                </a:solidFill>
                <a:latin typeface="Courier" pitchFamily="49" charset="0"/>
              </a:rPr>
              <a:t>devel</a:t>
            </a:r>
            <a:endParaRPr lang="fr-CH" sz="1100" dirty="0">
              <a:solidFill>
                <a:srgbClr val="00B0F0"/>
              </a:solidFill>
              <a:latin typeface="Courier" pitchFamily="49" charset="0"/>
            </a:endParaRPr>
          </a:p>
          <a:p>
            <a:r>
              <a:rPr lang="fr-CH" sz="1100" dirty="0" err="1" smtClean="0">
                <a:solidFill>
                  <a:srgbClr val="00B0F0"/>
                </a:solidFill>
                <a:latin typeface="Courier" pitchFamily="49" charset="0"/>
              </a:rPr>
              <a:t>devel_generate</a:t>
            </a:r>
            <a:endParaRPr lang="fr-CH" sz="1100" dirty="0">
              <a:solidFill>
                <a:srgbClr val="00B0F0"/>
              </a:solidFill>
              <a:latin typeface="Courier" pitchFamily="49" charset="0"/>
            </a:endParaRPr>
          </a:p>
          <a:p>
            <a:r>
              <a:rPr lang="fr-CH" sz="1100" dirty="0" err="1" smtClean="0">
                <a:solidFill>
                  <a:srgbClr val="00B0F0"/>
                </a:solidFill>
                <a:latin typeface="Courier" pitchFamily="49" charset="0"/>
              </a:rPr>
              <a:t>devel_node_access</a:t>
            </a:r>
            <a:endParaRPr lang="fr-CH" sz="1100" dirty="0">
              <a:solidFill>
                <a:srgbClr val="00B0F0"/>
              </a:solidFill>
              <a:latin typeface="Courier" pitchFamily="49" charset="0"/>
            </a:endParaRPr>
          </a:p>
          <a:p>
            <a:r>
              <a:rPr lang="fr-CH" sz="1100" dirty="0" err="1" smtClean="0">
                <a:solidFill>
                  <a:srgbClr val="00B0F0"/>
                </a:solidFill>
                <a:latin typeface="Courier" pitchFamily="49" charset="0"/>
              </a:rPr>
              <a:t>devel_themer</a:t>
            </a:r>
            <a:endParaRPr lang="fr-CH" sz="1100" dirty="0">
              <a:solidFill>
                <a:srgbClr val="00B0F0"/>
              </a:solidFill>
              <a:latin typeface="Courier" pitchFamily="49" charset="0"/>
            </a:endParaRPr>
          </a:p>
          <a:p>
            <a:r>
              <a:rPr lang="fr-CH" sz="1100" dirty="0" err="1" smtClean="0">
                <a:solidFill>
                  <a:srgbClr val="00B050"/>
                </a:solidFill>
                <a:latin typeface="Courier" pitchFamily="49" charset="0"/>
              </a:rPr>
              <a:t>Diff</a:t>
            </a:r>
            <a:endParaRPr lang="fr-CH" sz="1100" dirty="0" smtClean="0">
              <a:solidFill>
                <a:srgbClr val="00B050"/>
              </a:solidFill>
              <a:latin typeface="Courier" pitchFamily="49" charset="0"/>
            </a:endParaRPr>
          </a:p>
          <a:p>
            <a:endParaRPr lang="fr-CH" sz="1100" dirty="0">
              <a:solidFill>
                <a:srgbClr val="00B050"/>
              </a:solidFill>
              <a:latin typeface="Courier" pitchFamily="49" charset="0"/>
            </a:endParaRPr>
          </a:p>
          <a:p>
            <a:endParaRPr lang="fr-FR" sz="1100" dirty="0">
              <a:latin typeface="Courier" pitchFamily="49" charset="0"/>
            </a:endParaRPr>
          </a:p>
          <a:p>
            <a:endParaRPr lang="fr-FR" sz="1100" dirty="0">
              <a:solidFill>
                <a:srgbClr val="00B050"/>
              </a:solidFill>
              <a:latin typeface="Courier" pitchFamily="49" charset="0"/>
            </a:endParaRPr>
          </a:p>
          <a:p>
            <a:endParaRPr lang="fr-CH" sz="1100" dirty="0">
              <a:solidFill>
                <a:srgbClr val="00B050"/>
              </a:solidFill>
              <a:latin typeface="Courier" pitchFamily="49" charset="0"/>
            </a:endParaRPr>
          </a:p>
        </p:txBody>
      </p:sp>
      <p:sp>
        <p:nvSpPr>
          <p:cNvPr id="3" name="ZoneTexte 2"/>
          <p:cNvSpPr txBox="1"/>
          <p:nvPr/>
        </p:nvSpPr>
        <p:spPr>
          <a:xfrm>
            <a:off x="2247900" y="-1"/>
            <a:ext cx="6896100" cy="5955476"/>
          </a:xfrm>
          <a:prstGeom prst="rect">
            <a:avLst/>
          </a:prstGeom>
          <a:noFill/>
        </p:spPr>
        <p:txBody>
          <a:bodyPr wrap="square" numCol="1" rtlCol="0">
            <a:spAutoFit/>
          </a:bodyPr>
          <a:lstStyle/>
          <a:p>
            <a:r>
              <a:rPr lang="fr-CH" sz="1100" dirty="0" smtClean="0">
                <a:solidFill>
                  <a:srgbClr val="00B050"/>
                </a:solidFill>
                <a:latin typeface="Courier" pitchFamily="49" charset="0"/>
              </a:rPr>
              <a:t>Pour la vue d'</a:t>
            </a:r>
            <a:r>
              <a:rPr lang="fr-CH" sz="1100" dirty="0" err="1" smtClean="0">
                <a:solidFill>
                  <a:srgbClr val="00B050"/>
                </a:solidFill>
                <a:latin typeface="Courier" pitchFamily="49" charset="0"/>
              </a:rPr>
              <a:t>admin</a:t>
            </a:r>
            <a:r>
              <a:rPr lang="fr-CH" sz="1100" dirty="0" smtClean="0">
                <a:solidFill>
                  <a:srgbClr val="00B050"/>
                </a:solidFill>
                <a:latin typeface="Courier" pitchFamily="49" charset="0"/>
              </a:rPr>
              <a:t> "contenu" </a:t>
            </a:r>
            <a:endParaRPr lang="fr-CH" sz="1100" dirty="0">
              <a:solidFill>
                <a:srgbClr val="00B050"/>
              </a:solidFill>
              <a:latin typeface="Courier" pitchFamily="49" charset="0"/>
            </a:endParaRPr>
          </a:p>
          <a:p>
            <a:r>
              <a:rPr lang="fr-CH" sz="1100" dirty="0" smtClean="0">
                <a:solidFill>
                  <a:srgbClr val="00B050"/>
                </a:solidFill>
                <a:latin typeface="Courier" pitchFamily="49" charset="0"/>
              </a:rPr>
              <a:t>Barre d'</a:t>
            </a:r>
            <a:r>
              <a:rPr lang="fr-CH" sz="1100" dirty="0" err="1" smtClean="0">
                <a:solidFill>
                  <a:srgbClr val="00B050"/>
                </a:solidFill>
                <a:latin typeface="Courier" pitchFamily="49" charset="0"/>
              </a:rPr>
              <a:t>admin</a:t>
            </a:r>
            <a:endParaRPr lang="fr-CH" sz="1100" dirty="0">
              <a:solidFill>
                <a:srgbClr val="00B050"/>
              </a:solidFill>
              <a:latin typeface="Courier" pitchFamily="49" charset="0"/>
            </a:endParaRPr>
          </a:p>
          <a:p>
            <a:r>
              <a:rPr lang="fr-CH" sz="1100" dirty="0">
                <a:solidFill>
                  <a:srgbClr val="00B050"/>
                </a:solidFill>
                <a:latin typeface="Courier" pitchFamily="49" charset="0"/>
              </a:rPr>
              <a:t>Barre d'</a:t>
            </a:r>
            <a:r>
              <a:rPr lang="fr-CH" sz="1100" dirty="0" err="1">
                <a:solidFill>
                  <a:srgbClr val="00B050"/>
                </a:solidFill>
                <a:latin typeface="Courier" pitchFamily="49" charset="0"/>
              </a:rPr>
              <a:t>admin</a:t>
            </a:r>
            <a:endParaRPr lang="fr-CH" sz="1100" dirty="0">
              <a:solidFill>
                <a:srgbClr val="00B050"/>
              </a:solidFill>
              <a:latin typeface="Courier" pitchFamily="49" charset="0"/>
            </a:endParaRPr>
          </a:p>
          <a:p>
            <a:r>
              <a:rPr lang="fr-CH" sz="1100" dirty="0">
                <a:solidFill>
                  <a:srgbClr val="00B050"/>
                </a:solidFill>
                <a:latin typeface="Courier" pitchFamily="49" charset="0"/>
              </a:rPr>
              <a:t>Pour la vue d'</a:t>
            </a:r>
            <a:r>
              <a:rPr lang="fr-CH" sz="1100" dirty="0" err="1">
                <a:solidFill>
                  <a:srgbClr val="00B050"/>
                </a:solidFill>
                <a:latin typeface="Courier" pitchFamily="49" charset="0"/>
              </a:rPr>
              <a:t>admin</a:t>
            </a:r>
            <a:r>
              <a:rPr lang="fr-CH" sz="1100" dirty="0">
                <a:solidFill>
                  <a:srgbClr val="00B050"/>
                </a:solidFill>
                <a:latin typeface="Courier" pitchFamily="49" charset="0"/>
              </a:rPr>
              <a:t> "contenu" </a:t>
            </a:r>
          </a:p>
          <a:p>
            <a:r>
              <a:rPr lang="fr-FR" sz="1100" dirty="0" smtClean="0">
                <a:solidFill>
                  <a:srgbClr val="00B050"/>
                </a:solidFill>
                <a:latin typeface="Courier" pitchFamily="49" charset="0"/>
              </a:rPr>
              <a:t>Pour le transfert automatique des images et permettre leur </a:t>
            </a:r>
            <a:r>
              <a:rPr lang="fr-FR" sz="1100" dirty="0" err="1" smtClean="0">
                <a:solidFill>
                  <a:srgbClr val="00B050"/>
                </a:solidFill>
                <a:latin typeface="Courier" pitchFamily="49" charset="0"/>
              </a:rPr>
              <a:t>cropping</a:t>
            </a:r>
            <a:endParaRPr lang="fr-CH" sz="1100" dirty="0" smtClean="0">
              <a:solidFill>
                <a:srgbClr val="00B050"/>
              </a:solidFill>
              <a:latin typeface="Courier" pitchFamily="49" charset="0"/>
            </a:endParaRPr>
          </a:p>
          <a:p>
            <a:endParaRPr lang="fr-CH" sz="1100" dirty="0" smtClean="0">
              <a:solidFill>
                <a:srgbClr val="00B050"/>
              </a:solidFill>
              <a:latin typeface="Courier" pitchFamily="49" charset="0"/>
            </a:endParaRPr>
          </a:p>
          <a:p>
            <a:r>
              <a:rPr lang="fr-CH" sz="1100" dirty="0" err="1" smtClean="0">
                <a:solidFill>
                  <a:srgbClr val="00B050"/>
                </a:solidFill>
                <a:latin typeface="Courier" pitchFamily="49" charset="0"/>
              </a:rPr>
              <a:t>Tooltips</a:t>
            </a:r>
            <a:r>
              <a:rPr lang="fr-CH" sz="1100" dirty="0" smtClean="0">
                <a:solidFill>
                  <a:srgbClr val="00B050"/>
                </a:solidFill>
                <a:latin typeface="Courier" pitchFamily="49" charset="0"/>
              </a:rPr>
              <a:t> dans le wysiwyg</a:t>
            </a:r>
            <a:endParaRPr lang="fr-CH" sz="1100" dirty="0">
              <a:solidFill>
                <a:srgbClr val="00B050"/>
              </a:solidFill>
              <a:latin typeface="Courier" pitchFamily="49" charset="0"/>
            </a:endParaRPr>
          </a:p>
          <a:p>
            <a:endParaRPr lang="fr-CH" sz="1100" dirty="0" smtClean="0">
              <a:latin typeface="Courier" pitchFamily="49" charset="0"/>
            </a:endParaRPr>
          </a:p>
          <a:p>
            <a:endParaRPr lang="fr-CH" sz="1100" dirty="0">
              <a:latin typeface="Courier" pitchFamily="49" charset="0"/>
            </a:endParaRPr>
          </a:p>
          <a:p>
            <a:endParaRPr lang="fr-FR" sz="1100" dirty="0" smtClean="0">
              <a:solidFill>
                <a:srgbClr val="00B050"/>
              </a:solidFill>
              <a:latin typeface="Courier" pitchFamily="49" charset="0"/>
            </a:endParaRPr>
          </a:p>
          <a:p>
            <a:r>
              <a:rPr lang="fr-FR" sz="1100" dirty="0" smtClean="0">
                <a:solidFill>
                  <a:srgbClr val="00B050"/>
                </a:solidFill>
                <a:latin typeface="Courier" pitchFamily="49" charset="0"/>
              </a:rPr>
              <a:t>Pour </a:t>
            </a:r>
            <a:r>
              <a:rPr lang="fr-FR" sz="1100" dirty="0">
                <a:solidFill>
                  <a:srgbClr val="00B050"/>
                </a:solidFill>
                <a:latin typeface="Courier" pitchFamily="49" charset="0"/>
              </a:rPr>
              <a:t>imposer les format de texte a chaque type de contenu</a:t>
            </a:r>
            <a:endParaRPr lang="fr-CH" sz="1100" dirty="0">
              <a:solidFill>
                <a:srgbClr val="00B050"/>
              </a:solidFill>
              <a:latin typeface="Courier" pitchFamily="49" charset="0"/>
            </a:endParaRPr>
          </a:p>
          <a:p>
            <a:endParaRPr lang="fr-CH" sz="1100" dirty="0">
              <a:solidFill>
                <a:srgbClr val="00B050"/>
              </a:solidFill>
              <a:latin typeface="Courier" pitchFamily="49" charset="0"/>
            </a:endParaRPr>
          </a:p>
          <a:p>
            <a:r>
              <a:rPr lang="fr-FR" sz="700" dirty="0" smtClean="0">
                <a:solidFill>
                  <a:srgbClr val="00B050"/>
                </a:solidFill>
                <a:latin typeface="Courier" pitchFamily="49" charset="0"/>
              </a:rPr>
              <a:t>Non utilise actuellement. Si l'on ne veut pas du tout de html/</a:t>
            </a:r>
            <a:r>
              <a:rPr lang="fr-FR" sz="700" dirty="0" err="1" smtClean="0">
                <a:solidFill>
                  <a:srgbClr val="00B050"/>
                </a:solidFill>
                <a:latin typeface="Courier" pitchFamily="49" charset="0"/>
              </a:rPr>
              <a:t>css</a:t>
            </a:r>
            <a:r>
              <a:rPr lang="fr-FR" sz="700" dirty="0" smtClean="0">
                <a:solidFill>
                  <a:srgbClr val="00B050"/>
                </a:solidFill>
                <a:latin typeface="Courier" pitchFamily="49" charset="0"/>
              </a:rPr>
              <a:t> dans drupal il faudrait supprimer ce module</a:t>
            </a:r>
            <a:endParaRPr lang="fr-CH" sz="700" dirty="0">
              <a:solidFill>
                <a:srgbClr val="00B050"/>
              </a:solidFill>
              <a:latin typeface="Courier" pitchFamily="49" charset="0"/>
            </a:endParaRPr>
          </a:p>
          <a:p>
            <a:r>
              <a:rPr lang="fr-FR" sz="1100" dirty="0" smtClean="0">
                <a:solidFill>
                  <a:srgbClr val="00B050"/>
                </a:solidFill>
                <a:latin typeface="Courier" pitchFamily="49" charset="0"/>
              </a:rPr>
              <a:t>Permet de gérer les blocs par région pour l'</a:t>
            </a:r>
            <a:r>
              <a:rPr lang="fr-FR" sz="1100" dirty="0" err="1" smtClean="0">
                <a:solidFill>
                  <a:srgbClr val="00B050"/>
                </a:solidFill>
                <a:latin typeface="Courier" pitchFamily="49" charset="0"/>
              </a:rPr>
              <a:t>admin</a:t>
            </a:r>
            <a:r>
              <a:rPr lang="fr-FR" sz="1100" dirty="0" smtClean="0">
                <a:solidFill>
                  <a:srgbClr val="00B050"/>
                </a:solidFill>
                <a:latin typeface="Courier" pitchFamily="49" charset="0"/>
              </a:rPr>
              <a:t>-site</a:t>
            </a:r>
            <a:endParaRPr lang="fr-CH" sz="1100" dirty="0">
              <a:solidFill>
                <a:srgbClr val="00B050"/>
              </a:solidFill>
              <a:latin typeface="Courier" pitchFamily="49" charset="0"/>
            </a:endParaRPr>
          </a:p>
          <a:p>
            <a:endParaRPr lang="fr-CH" sz="1100" dirty="0">
              <a:solidFill>
                <a:srgbClr val="00B0F0"/>
              </a:solidFill>
              <a:latin typeface="Courier" pitchFamily="49" charset="0"/>
            </a:endParaRPr>
          </a:p>
          <a:p>
            <a:r>
              <a:rPr lang="fr-FR" sz="1100" dirty="0" smtClean="0">
                <a:solidFill>
                  <a:srgbClr val="00B050"/>
                </a:solidFill>
                <a:latin typeface="Courier" pitchFamily="49" charset="0"/>
              </a:rPr>
              <a:t>Système de cache standard utilise dans les vues</a:t>
            </a:r>
            <a:endParaRPr lang="fr-CH" sz="1100" dirty="0">
              <a:solidFill>
                <a:srgbClr val="00B050"/>
              </a:solidFill>
              <a:latin typeface="Courier" pitchFamily="49" charset="0"/>
            </a:endParaRPr>
          </a:p>
          <a:p>
            <a:r>
              <a:rPr lang="fr-FR" sz="1100" dirty="0" smtClean="0">
                <a:latin typeface="Courier" pitchFamily="49" charset="0"/>
              </a:rPr>
              <a:t>Pour évènement et revue de presse</a:t>
            </a:r>
            <a:endParaRPr lang="fr-CH" sz="1100" dirty="0">
              <a:latin typeface="Courier" pitchFamily="49" charset="0"/>
            </a:endParaRPr>
          </a:p>
          <a:p>
            <a:endParaRPr lang="fr-CH" sz="1100" dirty="0">
              <a:solidFill>
                <a:srgbClr val="00B050"/>
              </a:solidFill>
              <a:latin typeface="Courier" pitchFamily="49" charset="0"/>
            </a:endParaRPr>
          </a:p>
          <a:p>
            <a:r>
              <a:rPr lang="fr-FR" sz="1100" dirty="0" smtClean="0">
                <a:latin typeface="Courier" pitchFamily="49" charset="0"/>
              </a:rPr>
              <a:t>Pour </a:t>
            </a:r>
            <a:r>
              <a:rPr lang="fr-FR" sz="1100" dirty="0" err="1" smtClean="0">
                <a:latin typeface="Courier" pitchFamily="49" charset="0"/>
              </a:rPr>
              <a:t>edg_profile_utilisateurr</a:t>
            </a:r>
            <a:endParaRPr lang="fr-CH" sz="1100" dirty="0">
              <a:latin typeface="Courier" pitchFamily="49" charset="0"/>
            </a:endParaRPr>
          </a:p>
          <a:p>
            <a:r>
              <a:rPr lang="fr-FR" sz="1100" dirty="0" smtClean="0">
                <a:solidFill>
                  <a:srgbClr val="00B050"/>
                </a:solidFill>
                <a:latin typeface="Courier" pitchFamily="49" charset="0"/>
              </a:rPr>
              <a:t>Permet de ne pas avoir le champs body et d'avoir les boutons en haut de </a:t>
            </a:r>
            <a:r>
              <a:rPr lang="fr-FR" sz="1100" dirty="0" err="1" smtClean="0">
                <a:solidFill>
                  <a:srgbClr val="00B050"/>
                </a:solidFill>
                <a:latin typeface="Courier" pitchFamily="49" charset="0"/>
              </a:rPr>
              <a:t>form</a:t>
            </a:r>
            <a:endParaRPr lang="fr-CH" sz="1100" dirty="0">
              <a:solidFill>
                <a:srgbClr val="00B050"/>
              </a:solidFill>
              <a:latin typeface="Courier" pitchFamily="49" charset="0"/>
            </a:endParaRPr>
          </a:p>
          <a:p>
            <a:endParaRPr lang="fr-CH" sz="1100" dirty="0" smtClean="0">
              <a:solidFill>
                <a:srgbClr val="00B050"/>
              </a:solidFill>
              <a:latin typeface="Courier" pitchFamily="49" charset="0"/>
            </a:endParaRPr>
          </a:p>
          <a:p>
            <a:r>
              <a:rPr lang="fr-FR" sz="1100" dirty="0" smtClean="0">
                <a:solidFill>
                  <a:srgbClr val="00B050"/>
                </a:solidFill>
                <a:latin typeface="Courier" pitchFamily="49" charset="0"/>
              </a:rPr>
              <a:t>Enlever ou mettre les ":" après un label de </a:t>
            </a:r>
            <a:r>
              <a:rPr lang="fr-FR" sz="1100" dirty="0" err="1" smtClean="0">
                <a:solidFill>
                  <a:srgbClr val="00B050"/>
                </a:solidFill>
                <a:latin typeface="Courier" pitchFamily="49" charset="0"/>
              </a:rPr>
              <a:t>field</a:t>
            </a:r>
            <a:endParaRPr lang="fr-CH" sz="1100" dirty="0">
              <a:solidFill>
                <a:srgbClr val="00B050"/>
              </a:solidFill>
              <a:latin typeface="Courier" pitchFamily="49" charset="0"/>
            </a:endParaRPr>
          </a:p>
          <a:p>
            <a:endParaRPr lang="fr-CH" sz="1100" dirty="0">
              <a:solidFill>
                <a:srgbClr val="00B050"/>
              </a:solidFill>
              <a:latin typeface="Courier" pitchFamily="49" charset="0"/>
            </a:endParaRPr>
          </a:p>
          <a:p>
            <a:endParaRPr lang="fr-CH" sz="1100" dirty="0">
              <a:latin typeface="Courier" pitchFamily="49" charset="0"/>
            </a:endParaRPr>
          </a:p>
          <a:p>
            <a:endParaRPr lang="fr-CH" sz="1100" dirty="0">
              <a:solidFill>
                <a:srgbClr val="00B050"/>
              </a:solidFill>
              <a:latin typeface="Courier" pitchFamily="49" charset="0"/>
            </a:endParaRPr>
          </a:p>
          <a:p>
            <a:endParaRPr lang="fr-CH" sz="1100" dirty="0">
              <a:solidFill>
                <a:srgbClr val="00B050"/>
              </a:solidFill>
              <a:latin typeface="Courier" pitchFamily="49" charset="0"/>
            </a:endParaRPr>
          </a:p>
          <a:p>
            <a:endParaRPr lang="fr-CH" sz="1100" dirty="0">
              <a:latin typeface="Courier" pitchFamily="49" charset="0"/>
            </a:endParaRPr>
          </a:p>
          <a:p>
            <a:r>
              <a:rPr lang="fr-FR" sz="1100" dirty="0" smtClean="0">
                <a:solidFill>
                  <a:srgbClr val="00B050"/>
                </a:solidFill>
                <a:latin typeface="Courier" pitchFamily="49" charset="0"/>
              </a:rPr>
              <a:t>Nettoie la </a:t>
            </a:r>
            <a:r>
              <a:rPr lang="fr-FR" sz="1100" dirty="0" err="1" smtClean="0">
                <a:solidFill>
                  <a:srgbClr val="00B050"/>
                </a:solidFill>
                <a:latin typeface="Courier" pitchFamily="49" charset="0"/>
              </a:rPr>
              <a:t>database</a:t>
            </a:r>
            <a:r>
              <a:rPr lang="fr-FR" sz="1100" dirty="0" smtClean="0">
                <a:solidFill>
                  <a:srgbClr val="00B050"/>
                </a:solidFill>
                <a:latin typeface="Courier" pitchFamily="49" charset="0"/>
              </a:rPr>
              <a:t> régulièrement</a:t>
            </a:r>
            <a:endParaRPr lang="fr-CH" sz="1100" dirty="0">
              <a:solidFill>
                <a:srgbClr val="00B050"/>
              </a:solidFill>
              <a:latin typeface="Courier" pitchFamily="49" charset="0"/>
            </a:endParaRPr>
          </a:p>
          <a:p>
            <a:endParaRPr lang="fr-CH" sz="1100" dirty="0">
              <a:solidFill>
                <a:srgbClr val="00B050"/>
              </a:solidFill>
              <a:latin typeface="Courier" pitchFamily="49" charset="0"/>
            </a:endParaRPr>
          </a:p>
          <a:p>
            <a:endParaRPr lang="fr-FR" sz="1100" dirty="0" smtClean="0">
              <a:solidFill>
                <a:srgbClr val="00B050"/>
              </a:solidFill>
              <a:latin typeface="Courier" pitchFamily="49" charset="0"/>
            </a:endParaRPr>
          </a:p>
          <a:p>
            <a:endParaRPr lang="fr-FR" sz="1100" dirty="0">
              <a:solidFill>
                <a:srgbClr val="00B050"/>
              </a:solidFill>
              <a:latin typeface="Courier" pitchFamily="49" charset="0"/>
            </a:endParaRPr>
          </a:p>
          <a:p>
            <a:endParaRPr lang="fr-CH" sz="1100" dirty="0">
              <a:solidFill>
                <a:srgbClr val="00B050"/>
              </a:solidFill>
              <a:latin typeface="Courier" pitchFamily="49" charset="0"/>
            </a:endParaRPr>
          </a:p>
          <a:p>
            <a:endParaRPr lang="fr-FR" sz="1100" dirty="0">
              <a:latin typeface="Courier" pitchFamily="49" charset="0"/>
            </a:endParaRPr>
          </a:p>
          <a:p>
            <a:r>
              <a:rPr lang="fr-FR" sz="1100" dirty="0" smtClean="0">
                <a:solidFill>
                  <a:srgbClr val="00B050"/>
                </a:solidFill>
                <a:latin typeface="Courier" pitchFamily="49" charset="0"/>
              </a:rPr>
              <a:t>Pour comparer les révisions de contenu</a:t>
            </a:r>
            <a:endParaRPr lang="fr-FR" sz="1100" dirty="0">
              <a:solidFill>
                <a:srgbClr val="00B050"/>
              </a:solidFill>
              <a:latin typeface="Courier" pitchFamily="49" charset="0"/>
            </a:endParaRPr>
          </a:p>
        </p:txBody>
      </p:sp>
    </p:spTree>
    <p:extLst>
      <p:ext uri="{BB962C8B-B14F-4D97-AF65-F5344CB8AC3E}">
        <p14:creationId xmlns:p14="http://schemas.microsoft.com/office/powerpoint/2010/main" val="12666286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0" y="1"/>
            <a:ext cx="1965960" cy="6355586"/>
          </a:xfrm>
          <a:prstGeom prst="rect">
            <a:avLst/>
          </a:prstGeom>
          <a:noFill/>
        </p:spPr>
        <p:txBody>
          <a:bodyPr wrap="square" numCol="1" rtlCol="0">
            <a:spAutoFit/>
          </a:bodyPr>
          <a:lstStyle/>
          <a:p>
            <a:r>
              <a:rPr lang="fr-FR" sz="1100" dirty="0" err="1" smtClean="0">
                <a:solidFill>
                  <a:srgbClr val="00B050"/>
                </a:solidFill>
                <a:latin typeface="Courier" pitchFamily="49" charset="0"/>
              </a:rPr>
              <a:t>Edg_installation</a:t>
            </a:r>
            <a:endParaRPr lang="fr-FR" sz="1100" dirty="0" smtClean="0">
              <a:solidFill>
                <a:srgbClr val="00B050"/>
              </a:solidFill>
              <a:latin typeface="Courier" pitchFamily="49" charset="0"/>
            </a:endParaRPr>
          </a:p>
          <a:p>
            <a:r>
              <a:rPr lang="fr-FR" sz="1100" dirty="0" err="1" smtClean="0">
                <a:solidFill>
                  <a:srgbClr val="00B050"/>
                </a:solidFill>
                <a:latin typeface="Courier" pitchFamily="49" charset="0"/>
              </a:rPr>
              <a:t>Edg_gsa_search</a:t>
            </a:r>
            <a:endParaRPr lang="fr-FR" sz="1100" dirty="0" smtClean="0">
              <a:solidFill>
                <a:srgbClr val="00B050"/>
              </a:solidFill>
              <a:latin typeface="Courier" pitchFamily="49" charset="0"/>
            </a:endParaRPr>
          </a:p>
          <a:p>
            <a:r>
              <a:rPr lang="fr-FR" sz="1100" dirty="0" err="1" smtClean="0">
                <a:solidFill>
                  <a:srgbClr val="00B050"/>
                </a:solidFill>
                <a:latin typeface="Courier" pitchFamily="49" charset="0"/>
              </a:rPr>
              <a:t>Edg_mock</a:t>
            </a:r>
            <a:endParaRPr lang="fr-FR" sz="1100" dirty="0" smtClean="0">
              <a:solidFill>
                <a:srgbClr val="00B050"/>
              </a:solidFill>
              <a:latin typeface="Courier" pitchFamily="49" charset="0"/>
            </a:endParaRPr>
          </a:p>
          <a:p>
            <a:r>
              <a:rPr lang="fr-FR" sz="1100" dirty="0" err="1" smtClean="0">
                <a:solidFill>
                  <a:srgbClr val="00B050"/>
                </a:solidFill>
                <a:latin typeface="Courier" pitchFamily="49" charset="0"/>
              </a:rPr>
              <a:t>Edg_theme_appearance</a:t>
            </a:r>
            <a:endParaRPr lang="fr-FR" sz="1100" dirty="0" smtClean="0">
              <a:solidFill>
                <a:srgbClr val="00B050"/>
              </a:solidFill>
              <a:latin typeface="Courier" pitchFamily="49" charset="0"/>
            </a:endParaRPr>
          </a:p>
          <a:p>
            <a:r>
              <a:rPr lang="fr-FR" sz="1100" dirty="0" err="1" smtClean="0">
                <a:solidFill>
                  <a:srgbClr val="00B050"/>
                </a:solidFill>
                <a:latin typeface="Courier" pitchFamily="49" charset="0"/>
              </a:rPr>
              <a:t>Edg_user_field</a:t>
            </a:r>
            <a:endParaRPr lang="fr-FR" sz="1100" dirty="0" smtClean="0">
              <a:solidFill>
                <a:srgbClr val="00B050"/>
              </a:solidFill>
              <a:latin typeface="Courier" pitchFamily="49" charset="0"/>
            </a:endParaRPr>
          </a:p>
          <a:p>
            <a:r>
              <a:rPr lang="fr-FR" sz="1100" dirty="0" err="1" smtClean="0">
                <a:solidFill>
                  <a:srgbClr val="00B050"/>
                </a:solidFill>
                <a:latin typeface="Courier" pitchFamily="49" charset="0"/>
              </a:rPr>
              <a:t>Edg_version</a:t>
            </a:r>
            <a:endParaRPr lang="fr-FR" sz="1100" dirty="0" smtClean="0">
              <a:solidFill>
                <a:srgbClr val="00B050"/>
              </a:solidFill>
              <a:latin typeface="Courier" pitchFamily="49" charset="0"/>
            </a:endParaRPr>
          </a:p>
          <a:p>
            <a:r>
              <a:rPr lang="fr-FR" sz="1100" dirty="0" err="1" smtClean="0">
                <a:solidFill>
                  <a:srgbClr val="00B050"/>
                </a:solidFill>
                <a:latin typeface="Courier" pitchFamily="49" charset="0"/>
              </a:rPr>
              <a:t>eim</a:t>
            </a:r>
            <a:endParaRPr lang="fr-FR" sz="1100" dirty="0" smtClean="0">
              <a:solidFill>
                <a:srgbClr val="00B050"/>
              </a:solidFill>
              <a:latin typeface="Courier" pitchFamily="49" charset="0"/>
            </a:endParaRPr>
          </a:p>
          <a:p>
            <a:r>
              <a:rPr lang="fr-FR" sz="1100" dirty="0" smtClean="0">
                <a:solidFill>
                  <a:srgbClr val="00B050"/>
                </a:solidFill>
                <a:latin typeface="Courier" pitchFamily="49" charset="0"/>
              </a:rPr>
              <a:t>email</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entity</a:t>
            </a:r>
            <a:endParaRPr lang="fr-FR" sz="1100" dirty="0" smtClean="0">
              <a:solidFill>
                <a:srgbClr val="00B050"/>
              </a:solidFill>
              <a:latin typeface="Courier" pitchFamily="49" charset="0"/>
            </a:endParaRPr>
          </a:p>
          <a:p>
            <a:r>
              <a:rPr lang="fr-FR" sz="1100" dirty="0" err="1" smtClean="0">
                <a:solidFill>
                  <a:srgbClr val="00B050"/>
                </a:solidFill>
                <a:latin typeface="Courier" pitchFamily="49" charset="0"/>
              </a:rPr>
              <a:t>entity_menu_link</a:t>
            </a:r>
            <a:endParaRPr lang="fr-FR" sz="1100" dirty="0" smtClean="0">
              <a:solidFill>
                <a:srgbClr val="00B050"/>
              </a:solidFill>
              <a:latin typeface="Courier" pitchFamily="49" charset="0"/>
            </a:endParaRPr>
          </a:p>
          <a:p>
            <a:r>
              <a:rPr lang="fr-FR" sz="1100" dirty="0" err="1" smtClean="0">
                <a:solidFill>
                  <a:srgbClr val="00B050"/>
                </a:solidFill>
                <a:latin typeface="Courier" pitchFamily="49" charset="0"/>
              </a:rPr>
              <a:t>Enity_reference</a:t>
            </a:r>
            <a:endParaRPr lang="fr-FR" sz="1100" dirty="0" smtClean="0">
              <a:solidFill>
                <a:srgbClr val="00B050"/>
              </a:solidFill>
              <a:latin typeface="Courier" pitchFamily="49" charset="0"/>
            </a:endParaRPr>
          </a:p>
          <a:p>
            <a:r>
              <a:rPr lang="fr-FR" sz="1100" dirty="0" err="1" smtClean="0">
                <a:solidFill>
                  <a:srgbClr val="00B050"/>
                </a:solidFill>
                <a:latin typeface="Courier" pitchFamily="49" charset="0"/>
              </a:rPr>
              <a:t>Entity_token</a:t>
            </a:r>
            <a:endParaRPr lang="fr-FR" sz="1100" dirty="0" smtClean="0">
              <a:solidFill>
                <a:srgbClr val="00B050"/>
              </a:solidFill>
              <a:latin typeface="Courier" pitchFamily="49" charset="0"/>
            </a:endParaRPr>
          </a:p>
          <a:p>
            <a:r>
              <a:rPr lang="fr-FR" sz="1100" dirty="0" err="1" smtClean="0">
                <a:solidFill>
                  <a:srgbClr val="00B050"/>
                </a:solidFill>
                <a:latin typeface="Courier" pitchFamily="49" charset="0"/>
              </a:rPr>
              <a:t>epsacrop</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fe_block</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features</a:t>
            </a:r>
            <a:endParaRPr lang="fr-FR" sz="1100" dirty="0">
              <a:solidFill>
                <a:srgbClr val="00B050"/>
              </a:solidFill>
              <a:latin typeface="Courier" pitchFamily="49" charset="0"/>
            </a:endParaRPr>
          </a:p>
          <a:p>
            <a:r>
              <a:rPr lang="fr-FR" sz="1100" dirty="0" err="1" smtClean="0">
                <a:latin typeface="Courier" pitchFamily="49" charset="0"/>
              </a:rPr>
              <a:t>feeds</a:t>
            </a:r>
            <a:endParaRPr lang="fr-FR" sz="1100" dirty="0">
              <a:latin typeface="Courier" pitchFamily="49" charset="0"/>
            </a:endParaRPr>
          </a:p>
          <a:p>
            <a:r>
              <a:rPr lang="fr-FR" sz="1100" dirty="0" err="1" smtClean="0">
                <a:solidFill>
                  <a:srgbClr val="00B0F0"/>
                </a:solidFill>
                <a:latin typeface="Courier" pitchFamily="49" charset="0"/>
              </a:rPr>
              <a:t>feeds_import</a:t>
            </a:r>
            <a:endParaRPr lang="fr-FR" sz="1100" dirty="0">
              <a:solidFill>
                <a:srgbClr val="00B0F0"/>
              </a:solidFill>
              <a:latin typeface="Courier" pitchFamily="49" charset="0"/>
            </a:endParaRPr>
          </a:p>
          <a:p>
            <a:r>
              <a:rPr lang="fr-FR" sz="1100" dirty="0" err="1" smtClean="0">
                <a:latin typeface="Courier" pitchFamily="49" charset="0"/>
              </a:rPr>
              <a:t>feeds_tamper</a:t>
            </a:r>
            <a:endParaRPr lang="fr-FR" sz="1100" dirty="0">
              <a:latin typeface="Courier" pitchFamily="49" charset="0"/>
            </a:endParaRPr>
          </a:p>
          <a:p>
            <a:r>
              <a:rPr lang="fr-FR" sz="1100" dirty="0" err="1" smtClean="0">
                <a:solidFill>
                  <a:srgbClr val="00B0F0"/>
                </a:solidFill>
                <a:latin typeface="Courier" pitchFamily="49" charset="0"/>
              </a:rPr>
              <a:t>feeds_tamper_ui</a:t>
            </a:r>
            <a:endParaRPr lang="fr-FR" sz="1100" dirty="0">
              <a:solidFill>
                <a:srgbClr val="00B0F0"/>
              </a:solidFill>
              <a:latin typeface="Courier" pitchFamily="49" charset="0"/>
            </a:endParaRPr>
          </a:p>
          <a:p>
            <a:r>
              <a:rPr lang="fr-FR" sz="1100" dirty="0" err="1" smtClean="0">
                <a:solidFill>
                  <a:srgbClr val="00B0F0"/>
                </a:solidFill>
                <a:latin typeface="Courier" pitchFamily="49" charset="0"/>
              </a:rPr>
              <a:t>feeds_ui</a:t>
            </a:r>
            <a:endParaRPr lang="fr-FR" sz="1100" dirty="0">
              <a:solidFill>
                <a:srgbClr val="00B0F0"/>
              </a:solidFill>
              <a:latin typeface="Courier" pitchFamily="49" charset="0"/>
            </a:endParaRPr>
          </a:p>
          <a:p>
            <a:r>
              <a:rPr lang="fr-FR" sz="1100" dirty="0" err="1" smtClean="0">
                <a:solidFill>
                  <a:srgbClr val="00B050"/>
                </a:solidFill>
                <a:latin typeface="Courier" pitchFamily="49" charset="0"/>
              </a:rPr>
              <a:t>field</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field_group</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field_sql_storage</a:t>
            </a:r>
            <a:endParaRPr lang="fr-FR" sz="1100" dirty="0">
              <a:solidFill>
                <a:srgbClr val="00B050"/>
              </a:solidFill>
              <a:latin typeface="Courier" pitchFamily="49" charset="0"/>
            </a:endParaRPr>
          </a:p>
          <a:p>
            <a:r>
              <a:rPr lang="fr-FR" sz="1100" dirty="0" err="1" smtClean="0">
                <a:solidFill>
                  <a:srgbClr val="00B0F0"/>
                </a:solidFill>
                <a:latin typeface="Courier" pitchFamily="49" charset="0"/>
              </a:rPr>
              <a:t>field_ui</a:t>
            </a:r>
            <a:endParaRPr lang="fr-FR" sz="1100" dirty="0">
              <a:solidFill>
                <a:srgbClr val="00B0F0"/>
              </a:solidFill>
              <a:latin typeface="Courier" pitchFamily="49" charset="0"/>
            </a:endParaRPr>
          </a:p>
          <a:p>
            <a:r>
              <a:rPr lang="fr-FR" sz="1100" dirty="0" smtClean="0">
                <a:solidFill>
                  <a:srgbClr val="00B050"/>
                </a:solidFill>
                <a:latin typeface="Courier" pitchFamily="49" charset="0"/>
              </a:rPr>
              <a:t>file</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filter</a:t>
            </a:r>
            <a:endParaRPr lang="fr-FR" sz="1100" dirty="0">
              <a:solidFill>
                <a:srgbClr val="00B050"/>
              </a:solidFill>
              <a:latin typeface="Courier" pitchFamily="49" charset="0"/>
            </a:endParaRPr>
          </a:p>
          <a:p>
            <a:r>
              <a:rPr lang="fr-FR" sz="1100" dirty="0" err="1" smtClean="0">
                <a:latin typeface="Courier" pitchFamily="49" charset="0"/>
              </a:rPr>
              <a:t>galleryformatter</a:t>
            </a:r>
            <a:endParaRPr lang="fr-FR" sz="1100" dirty="0">
              <a:latin typeface="Courier" pitchFamily="49" charset="0"/>
            </a:endParaRPr>
          </a:p>
          <a:p>
            <a:r>
              <a:rPr lang="fr-FR" sz="1100" dirty="0" err="1" smtClean="0">
                <a:solidFill>
                  <a:srgbClr val="00B050"/>
                </a:solidFill>
                <a:latin typeface="Courier" pitchFamily="49" charset="0"/>
              </a:rPr>
              <a:t>globalredirect</a:t>
            </a:r>
            <a:endParaRPr lang="fr-FR" sz="1100" dirty="0">
              <a:solidFill>
                <a:srgbClr val="00B050"/>
              </a:solidFill>
              <a:latin typeface="Courier" pitchFamily="49" charset="0"/>
            </a:endParaRPr>
          </a:p>
          <a:p>
            <a:r>
              <a:rPr lang="fr-FR" sz="1100" dirty="0" smtClean="0">
                <a:solidFill>
                  <a:srgbClr val="00B050"/>
                </a:solidFill>
                <a:latin typeface="Courier" pitchFamily="49" charset="0"/>
              </a:rPr>
              <a:t>image</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image_resize_filter</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imce</a:t>
            </a:r>
            <a:endParaRPr lang="fr-FR" sz="1100" dirty="0" smtClean="0">
              <a:solidFill>
                <a:srgbClr val="00B050"/>
              </a:solidFill>
              <a:latin typeface="Courier" pitchFamily="49" charset="0"/>
            </a:endParaRPr>
          </a:p>
          <a:p>
            <a:r>
              <a:rPr lang="fr-FR" sz="1100" dirty="0" err="1" smtClean="0">
                <a:solidFill>
                  <a:srgbClr val="00B050"/>
                </a:solidFill>
                <a:latin typeface="Courier" pitchFamily="49" charset="0"/>
              </a:rPr>
              <a:t>imce_crop</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imce_mkdir</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libraries</a:t>
            </a:r>
            <a:endParaRPr lang="fr-FR" sz="1100" dirty="0">
              <a:solidFill>
                <a:srgbClr val="00B050"/>
              </a:solidFill>
              <a:latin typeface="Courier" pitchFamily="49" charset="0"/>
            </a:endParaRPr>
          </a:p>
          <a:p>
            <a:endParaRPr lang="fr-FR" sz="1100" dirty="0">
              <a:latin typeface="Courier" pitchFamily="49" charset="0"/>
            </a:endParaRPr>
          </a:p>
          <a:p>
            <a:endParaRPr lang="fr-FR" sz="1100" dirty="0">
              <a:solidFill>
                <a:srgbClr val="00B050"/>
              </a:solidFill>
              <a:latin typeface="Courier" pitchFamily="49" charset="0"/>
            </a:endParaRPr>
          </a:p>
          <a:p>
            <a:endParaRPr lang="fr-CH" sz="1100" dirty="0">
              <a:solidFill>
                <a:srgbClr val="00B050"/>
              </a:solidFill>
              <a:latin typeface="Courier" pitchFamily="49" charset="0"/>
            </a:endParaRPr>
          </a:p>
        </p:txBody>
      </p:sp>
      <p:sp>
        <p:nvSpPr>
          <p:cNvPr id="3" name="ZoneTexte 2"/>
          <p:cNvSpPr txBox="1"/>
          <p:nvPr/>
        </p:nvSpPr>
        <p:spPr>
          <a:xfrm>
            <a:off x="1965960" y="-7619"/>
            <a:ext cx="7178040" cy="5970865"/>
          </a:xfrm>
          <a:prstGeom prst="rect">
            <a:avLst/>
          </a:prstGeom>
          <a:noFill/>
        </p:spPr>
        <p:txBody>
          <a:bodyPr wrap="square" numCol="1" rtlCol="0">
            <a:spAutoFit/>
          </a:bodyPr>
          <a:lstStyle/>
          <a:p>
            <a:r>
              <a:rPr lang="fr-FR" sz="1100" dirty="0" smtClean="0">
                <a:solidFill>
                  <a:srgbClr val="00B050"/>
                </a:solidFill>
                <a:latin typeface="Courier" pitchFamily="49" charset="0"/>
              </a:rPr>
              <a:t>socle</a:t>
            </a:r>
          </a:p>
          <a:p>
            <a:r>
              <a:rPr lang="fr-FR" sz="1100" dirty="0" smtClean="0">
                <a:solidFill>
                  <a:srgbClr val="00B050"/>
                </a:solidFill>
                <a:latin typeface="Courier" pitchFamily="49" charset="0"/>
              </a:rPr>
              <a:t>Formulaire du moteur de recherche GSA sur l'internet</a:t>
            </a:r>
          </a:p>
          <a:p>
            <a:r>
              <a:rPr lang="fr-FR" sz="1100" dirty="0" smtClean="0">
                <a:solidFill>
                  <a:srgbClr val="00B050"/>
                </a:solidFill>
                <a:latin typeface="Courier" pitchFamily="49" charset="0"/>
              </a:rPr>
              <a:t>Mode </a:t>
            </a:r>
            <a:r>
              <a:rPr lang="fr-FR" sz="1100" dirty="0" err="1" smtClean="0">
                <a:solidFill>
                  <a:srgbClr val="00B050"/>
                </a:solidFill>
                <a:latin typeface="Courier" pitchFamily="49" charset="0"/>
              </a:rPr>
              <a:t>mock</a:t>
            </a:r>
            <a:endParaRPr lang="fr-FR" sz="1100" dirty="0" smtClean="0">
              <a:solidFill>
                <a:srgbClr val="00B050"/>
              </a:solidFill>
              <a:latin typeface="Courier" pitchFamily="49" charset="0"/>
            </a:endParaRPr>
          </a:p>
          <a:p>
            <a:r>
              <a:rPr lang="fr-FR" sz="1100" dirty="0" smtClean="0">
                <a:solidFill>
                  <a:srgbClr val="00B050"/>
                </a:solidFill>
                <a:latin typeface="Courier" pitchFamily="49" charset="0"/>
              </a:rPr>
              <a:t>Permet de paramétrer le bandeau ou les icones pour l'</a:t>
            </a:r>
            <a:r>
              <a:rPr lang="fr-FR" sz="1100" dirty="0" err="1" smtClean="0">
                <a:solidFill>
                  <a:srgbClr val="00B050"/>
                </a:solidFill>
                <a:latin typeface="Courier" pitchFamily="49" charset="0"/>
              </a:rPr>
              <a:t>admin</a:t>
            </a:r>
            <a:r>
              <a:rPr lang="fr-FR" sz="1100" dirty="0" smtClean="0">
                <a:solidFill>
                  <a:srgbClr val="00B050"/>
                </a:solidFill>
                <a:latin typeface="Courier" pitchFamily="49" charset="0"/>
              </a:rPr>
              <a:t>-site</a:t>
            </a:r>
          </a:p>
          <a:p>
            <a:r>
              <a:rPr lang="fr-FR" sz="1100" dirty="0" smtClean="0">
                <a:solidFill>
                  <a:srgbClr val="00B050"/>
                </a:solidFill>
                <a:latin typeface="Courier" pitchFamily="49" charset="0"/>
              </a:rPr>
              <a:t>Permet d'ajouter les info du user venant de OPENAM</a:t>
            </a:r>
          </a:p>
          <a:p>
            <a:r>
              <a:rPr lang="fr-FR" sz="1000" dirty="0" smtClean="0">
                <a:solidFill>
                  <a:srgbClr val="00B050"/>
                </a:solidFill>
                <a:latin typeface="Courier" pitchFamily="49" charset="0"/>
              </a:rPr>
              <a:t>Permet d'afficher le numéro de version du master (compatible avec les version </a:t>
            </a:r>
            <a:r>
              <a:rPr lang="fr-FR" sz="1000" dirty="0" err="1" smtClean="0">
                <a:solidFill>
                  <a:srgbClr val="00B050"/>
                </a:solidFill>
                <a:latin typeface="Courier" pitchFamily="49" charset="0"/>
              </a:rPr>
              <a:t>pre</a:t>
            </a:r>
            <a:r>
              <a:rPr lang="fr-FR" sz="1000" dirty="0" smtClean="0">
                <a:solidFill>
                  <a:srgbClr val="00B050"/>
                </a:solidFill>
                <a:latin typeface="Courier" pitchFamily="49" charset="0"/>
              </a:rPr>
              <a:t>-indus)</a:t>
            </a:r>
          </a:p>
          <a:p>
            <a:r>
              <a:rPr lang="fr-FR" sz="1100" dirty="0" smtClean="0">
                <a:solidFill>
                  <a:srgbClr val="00B050"/>
                </a:solidFill>
                <a:latin typeface="Courier" pitchFamily="49" charset="0"/>
              </a:rPr>
              <a:t>Ajout le </a:t>
            </a:r>
            <a:r>
              <a:rPr lang="fr-FR" sz="1100" dirty="0" err="1" smtClean="0">
                <a:solidFill>
                  <a:srgbClr val="00B050"/>
                </a:solidFill>
                <a:latin typeface="Courier" pitchFamily="49" charset="0"/>
              </a:rPr>
              <a:t>alt</a:t>
            </a:r>
            <a:r>
              <a:rPr lang="fr-FR" sz="1100" dirty="0" smtClean="0">
                <a:solidFill>
                  <a:srgbClr val="00B050"/>
                </a:solidFill>
                <a:latin typeface="Courier" pitchFamily="49" charset="0"/>
              </a:rPr>
              <a:t> des images comme obligatoire</a:t>
            </a:r>
          </a:p>
          <a:p>
            <a:endParaRPr lang="fr-FR" sz="1100" dirty="0">
              <a:solidFill>
                <a:srgbClr val="00B050"/>
              </a:solidFill>
              <a:latin typeface="Courier" pitchFamily="49" charset="0"/>
            </a:endParaRPr>
          </a:p>
          <a:p>
            <a:endParaRPr lang="fr-FR" sz="1100" dirty="0" smtClean="0">
              <a:solidFill>
                <a:srgbClr val="00B050"/>
              </a:solidFill>
              <a:latin typeface="Courier" pitchFamily="49" charset="0"/>
            </a:endParaRPr>
          </a:p>
          <a:p>
            <a:r>
              <a:rPr lang="fr-FR" sz="1100" dirty="0" smtClean="0">
                <a:solidFill>
                  <a:srgbClr val="00B050"/>
                </a:solidFill>
                <a:latin typeface="Courier" pitchFamily="49" charset="0"/>
              </a:rPr>
              <a:t>Les menu deviennent des entité gérable par </a:t>
            </a:r>
            <a:r>
              <a:rPr lang="fr-FR" sz="1100" dirty="0" err="1" smtClean="0">
                <a:solidFill>
                  <a:srgbClr val="00B050"/>
                </a:solidFill>
                <a:latin typeface="Courier" pitchFamily="49" charset="0"/>
              </a:rPr>
              <a:t>linkit</a:t>
            </a:r>
            <a:endParaRPr lang="fr-FR" sz="1100" dirty="0" smtClean="0">
              <a:solidFill>
                <a:srgbClr val="00B050"/>
              </a:solidFill>
              <a:latin typeface="Courier" pitchFamily="49" charset="0"/>
            </a:endParaRPr>
          </a:p>
          <a:p>
            <a:endParaRPr lang="fr-FR" sz="1100" dirty="0" smtClean="0">
              <a:solidFill>
                <a:srgbClr val="00B050"/>
              </a:solidFill>
              <a:latin typeface="Courier" pitchFamily="49" charset="0"/>
            </a:endParaRPr>
          </a:p>
          <a:p>
            <a:endParaRPr lang="fr-FR" sz="1100" dirty="0" smtClean="0">
              <a:solidFill>
                <a:srgbClr val="00B050"/>
              </a:solidFill>
              <a:latin typeface="Courier" pitchFamily="49" charset="0"/>
            </a:endParaRPr>
          </a:p>
          <a:p>
            <a:r>
              <a:rPr lang="fr-FR" sz="1100" dirty="0" smtClean="0">
                <a:solidFill>
                  <a:srgbClr val="00B050"/>
                </a:solidFill>
                <a:latin typeface="Courier" pitchFamily="49" charset="0"/>
              </a:rPr>
              <a:t>Permet le </a:t>
            </a:r>
            <a:r>
              <a:rPr lang="fr-FR" sz="1100" dirty="0" err="1" smtClean="0">
                <a:solidFill>
                  <a:srgbClr val="00B050"/>
                </a:solidFill>
                <a:latin typeface="Courier" pitchFamily="49" charset="0"/>
              </a:rPr>
              <a:t>cropping</a:t>
            </a:r>
            <a:r>
              <a:rPr lang="fr-FR" sz="1100" dirty="0" smtClean="0">
                <a:solidFill>
                  <a:srgbClr val="00B050"/>
                </a:solidFill>
                <a:latin typeface="Courier" pitchFamily="49" charset="0"/>
              </a:rPr>
              <a:t> des </a:t>
            </a:r>
            <a:r>
              <a:rPr lang="fr-FR" sz="1100" dirty="0" err="1" smtClean="0">
                <a:solidFill>
                  <a:srgbClr val="00B050"/>
                </a:solidFill>
                <a:latin typeface="Courier" pitchFamily="49" charset="0"/>
              </a:rPr>
              <a:t>image_field</a:t>
            </a:r>
            <a:r>
              <a:rPr lang="fr-FR" sz="1100" dirty="0" smtClean="0">
                <a:solidFill>
                  <a:srgbClr val="00B050"/>
                </a:solidFill>
                <a:latin typeface="Courier" pitchFamily="49" charset="0"/>
              </a:rPr>
              <a:t> pour chaque format</a:t>
            </a:r>
            <a:endParaRPr lang="fr-FR" sz="1100" dirty="0">
              <a:solidFill>
                <a:srgbClr val="00B050"/>
              </a:solidFill>
              <a:latin typeface="Courier" pitchFamily="49" charset="0"/>
            </a:endParaRPr>
          </a:p>
          <a:p>
            <a:r>
              <a:rPr lang="fr-FR" sz="900" dirty="0" smtClean="0">
                <a:solidFill>
                  <a:srgbClr val="FF0000"/>
                </a:solidFill>
                <a:latin typeface="Courier" pitchFamily="49" charset="0"/>
              </a:rPr>
              <a:t>A supprimer petit a petit et remplacer par la fonction edg_installation_insert_or_update_block</a:t>
            </a:r>
            <a:endParaRPr lang="fr-FR" sz="900" dirty="0">
              <a:solidFill>
                <a:srgbClr val="FF0000"/>
              </a:solidFill>
              <a:latin typeface="Courier" pitchFamily="49" charset="0"/>
            </a:endParaRPr>
          </a:p>
          <a:p>
            <a:endParaRPr lang="fr-FR" sz="1100" dirty="0">
              <a:solidFill>
                <a:srgbClr val="00B050"/>
              </a:solidFill>
              <a:latin typeface="Courier" pitchFamily="49" charset="0"/>
            </a:endParaRPr>
          </a:p>
          <a:p>
            <a:r>
              <a:rPr lang="fr-FR" sz="1100" dirty="0" smtClean="0">
                <a:latin typeface="Courier" pitchFamily="49" charset="0"/>
              </a:rPr>
              <a:t>Pour la personnalisation</a:t>
            </a:r>
            <a:endParaRPr lang="fr-FR" sz="1100" dirty="0">
              <a:latin typeface="Courier" pitchFamily="49" charset="0"/>
            </a:endParaRPr>
          </a:p>
          <a:p>
            <a:endParaRPr lang="fr-FR" sz="1100" dirty="0">
              <a:solidFill>
                <a:srgbClr val="00B0F0"/>
              </a:solidFill>
              <a:latin typeface="Courier" pitchFamily="49" charset="0"/>
            </a:endParaRPr>
          </a:p>
          <a:p>
            <a:r>
              <a:rPr lang="fr-FR" sz="1100" dirty="0" smtClean="0">
                <a:latin typeface="Courier" pitchFamily="49" charset="0"/>
              </a:rPr>
              <a:t>Pour la personnalisation</a:t>
            </a:r>
            <a:endParaRPr lang="fr-FR" sz="1100" dirty="0">
              <a:latin typeface="Courier" pitchFamily="49" charset="0"/>
            </a:endParaRPr>
          </a:p>
          <a:p>
            <a:endParaRPr lang="fr-FR" sz="1100" dirty="0" smtClean="0">
              <a:latin typeface="Courier" pitchFamily="49" charset="0"/>
            </a:endParaRPr>
          </a:p>
          <a:p>
            <a:endParaRPr lang="fr-FR" sz="1100" dirty="0">
              <a:latin typeface="Courier" pitchFamily="49" charset="0"/>
            </a:endParaRPr>
          </a:p>
          <a:p>
            <a:endParaRPr lang="fr-FR" sz="1100" dirty="0" smtClean="0">
              <a:latin typeface="Courier" pitchFamily="49" charset="0"/>
            </a:endParaRPr>
          </a:p>
          <a:p>
            <a:endParaRPr lang="fr-FR" sz="1100" dirty="0">
              <a:latin typeface="Courier" pitchFamily="49" charset="0"/>
            </a:endParaRPr>
          </a:p>
          <a:p>
            <a:endParaRPr lang="fr-FR" sz="1100" dirty="0" smtClean="0">
              <a:latin typeface="Courier" pitchFamily="49" charset="0"/>
            </a:endParaRPr>
          </a:p>
          <a:p>
            <a:endParaRPr lang="fr-FR" sz="1100" dirty="0">
              <a:latin typeface="Courier" pitchFamily="49" charset="0"/>
            </a:endParaRPr>
          </a:p>
          <a:p>
            <a:endParaRPr lang="fr-FR" sz="1100" dirty="0" smtClean="0">
              <a:latin typeface="Courier" pitchFamily="49" charset="0"/>
            </a:endParaRPr>
          </a:p>
          <a:p>
            <a:endParaRPr lang="fr-FR" sz="1100" dirty="0">
              <a:latin typeface="Courier" pitchFamily="49" charset="0"/>
            </a:endParaRPr>
          </a:p>
          <a:p>
            <a:r>
              <a:rPr lang="fr-FR" sz="1100" dirty="0" smtClean="0">
                <a:latin typeface="Courier" pitchFamily="49" charset="0"/>
              </a:rPr>
              <a:t>Pour les petites annonces et la </a:t>
            </a:r>
            <a:r>
              <a:rPr lang="fr-FR" sz="1100" dirty="0" err="1" smtClean="0">
                <a:latin typeface="Courier" pitchFamily="49" charset="0"/>
              </a:rPr>
              <a:t>gallerie</a:t>
            </a:r>
            <a:r>
              <a:rPr lang="fr-FR" sz="1100" dirty="0" smtClean="0">
                <a:latin typeface="Courier" pitchFamily="49" charset="0"/>
              </a:rPr>
              <a:t> photo</a:t>
            </a:r>
            <a:endParaRPr lang="fr-FR" sz="1100" dirty="0">
              <a:latin typeface="Courier" pitchFamily="49" charset="0"/>
            </a:endParaRPr>
          </a:p>
          <a:p>
            <a:endParaRPr lang="fr-FR" sz="1100" dirty="0" smtClean="0">
              <a:solidFill>
                <a:srgbClr val="00B050"/>
              </a:solidFill>
              <a:latin typeface="Courier" pitchFamily="49" charset="0"/>
            </a:endParaRPr>
          </a:p>
          <a:p>
            <a:endParaRPr lang="fr-FR" sz="1100" dirty="0">
              <a:solidFill>
                <a:srgbClr val="00B050"/>
              </a:solidFill>
              <a:latin typeface="Courier" pitchFamily="49" charset="0"/>
            </a:endParaRPr>
          </a:p>
          <a:p>
            <a:r>
              <a:rPr lang="fr-FR" sz="1100" dirty="0" smtClean="0">
                <a:solidFill>
                  <a:srgbClr val="00B050"/>
                </a:solidFill>
                <a:latin typeface="Courier" pitchFamily="49" charset="0"/>
              </a:rPr>
              <a:t>Cree l'image a la bonne taille et ajoute la lightbox</a:t>
            </a:r>
            <a:endParaRPr lang="fr-FR" sz="1100" dirty="0">
              <a:solidFill>
                <a:srgbClr val="00B050"/>
              </a:solidFill>
              <a:latin typeface="Courier" pitchFamily="49" charset="0"/>
            </a:endParaRPr>
          </a:p>
          <a:p>
            <a:endParaRPr lang="fr-FR" sz="1100" dirty="0">
              <a:solidFill>
                <a:srgbClr val="00B050"/>
              </a:solidFill>
              <a:latin typeface="Courier" pitchFamily="49" charset="0"/>
            </a:endParaRPr>
          </a:p>
          <a:p>
            <a:endParaRPr lang="fr-FR" sz="1100" dirty="0">
              <a:latin typeface="Courier" pitchFamily="49" charset="0"/>
            </a:endParaRPr>
          </a:p>
          <a:p>
            <a:endParaRPr lang="fr-FR" sz="1100" dirty="0">
              <a:solidFill>
                <a:srgbClr val="00B050"/>
              </a:solidFill>
              <a:latin typeface="Courier" pitchFamily="49" charset="0"/>
            </a:endParaRPr>
          </a:p>
          <a:p>
            <a:endParaRPr lang="fr-CH" sz="1100" dirty="0">
              <a:solidFill>
                <a:srgbClr val="00B050"/>
              </a:solidFill>
              <a:latin typeface="Courier" pitchFamily="49" charset="0"/>
            </a:endParaRPr>
          </a:p>
        </p:txBody>
      </p:sp>
    </p:spTree>
    <p:extLst>
      <p:ext uri="{BB962C8B-B14F-4D97-AF65-F5344CB8AC3E}">
        <p14:creationId xmlns:p14="http://schemas.microsoft.com/office/powerpoint/2010/main" val="30149627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0" y="1"/>
            <a:ext cx="2727960" cy="6355586"/>
          </a:xfrm>
          <a:prstGeom prst="rect">
            <a:avLst/>
          </a:prstGeom>
          <a:noFill/>
        </p:spPr>
        <p:txBody>
          <a:bodyPr wrap="square" numCol="1" rtlCol="0">
            <a:spAutoFit/>
          </a:bodyPr>
          <a:lstStyle/>
          <a:p>
            <a:r>
              <a:rPr lang="fr-FR" sz="1100" dirty="0" err="1" smtClean="0">
                <a:solidFill>
                  <a:srgbClr val="00B050"/>
                </a:solidFill>
                <a:latin typeface="Courier" pitchFamily="49" charset="0"/>
              </a:rPr>
              <a:t>link</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linkit</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list</a:t>
            </a:r>
            <a:endParaRPr lang="fr-FR" sz="1100" dirty="0">
              <a:solidFill>
                <a:srgbClr val="00B050"/>
              </a:solidFill>
              <a:latin typeface="Courier" pitchFamily="49" charset="0"/>
            </a:endParaRPr>
          </a:p>
          <a:p>
            <a:r>
              <a:rPr lang="fr-FR" sz="1100" dirty="0" smtClean="0">
                <a:solidFill>
                  <a:srgbClr val="00B050"/>
                </a:solidFill>
                <a:latin typeface="Courier" pitchFamily="49" charset="0"/>
              </a:rPr>
              <a:t>Locale</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mailsystem</a:t>
            </a:r>
            <a:endParaRPr lang="fr-FR" sz="1100" dirty="0">
              <a:solidFill>
                <a:srgbClr val="00B050"/>
              </a:solidFill>
              <a:latin typeface="Courier" pitchFamily="49" charset="0"/>
            </a:endParaRPr>
          </a:p>
          <a:p>
            <a:r>
              <a:rPr lang="fr-FR" sz="1100" dirty="0" smtClean="0">
                <a:solidFill>
                  <a:srgbClr val="00B050"/>
                </a:solidFill>
                <a:latin typeface="Courier" pitchFamily="49" charset="0"/>
              </a:rPr>
              <a:t>menu</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menu_admin_per_menu</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menu_attributes</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menu_block</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menu_position</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metatag</a:t>
            </a:r>
            <a:endParaRPr lang="fr-FR" sz="1100" dirty="0">
              <a:solidFill>
                <a:srgbClr val="00B050"/>
              </a:solidFill>
              <a:latin typeface="Courier" pitchFamily="49" charset="0"/>
            </a:endParaRPr>
          </a:p>
          <a:p>
            <a:r>
              <a:rPr lang="fr-FR" sz="1100" dirty="0" err="1" smtClean="0">
                <a:solidFill>
                  <a:srgbClr val="00B0F0"/>
                </a:solidFill>
                <a:latin typeface="Courier" pitchFamily="49" charset="0"/>
              </a:rPr>
              <a:t>metatag_devel</a:t>
            </a:r>
            <a:endParaRPr lang="fr-FR" sz="1100" dirty="0">
              <a:solidFill>
                <a:srgbClr val="00B0F0"/>
              </a:solidFill>
              <a:latin typeface="Courier" pitchFamily="49" charset="0"/>
            </a:endParaRPr>
          </a:p>
          <a:p>
            <a:r>
              <a:rPr lang="fr-FR" sz="1100" dirty="0" err="1" smtClean="0">
                <a:solidFill>
                  <a:srgbClr val="00B050"/>
                </a:solidFill>
                <a:latin typeface="Courier" pitchFamily="49" charset="0"/>
              </a:rPr>
              <a:t>mimemail</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module_filter</a:t>
            </a:r>
            <a:endParaRPr lang="fr-FR" sz="1100" dirty="0">
              <a:solidFill>
                <a:srgbClr val="00B050"/>
              </a:solidFill>
              <a:latin typeface="Courier" pitchFamily="49" charset="0"/>
            </a:endParaRPr>
          </a:p>
          <a:p>
            <a:r>
              <a:rPr lang="fr-FR" sz="1100" dirty="0" err="1" smtClean="0">
                <a:solidFill>
                  <a:srgbClr val="00B0F0"/>
                </a:solidFill>
                <a:latin typeface="Courier" pitchFamily="49" charset="0"/>
              </a:rPr>
              <a:t>modules_weight</a:t>
            </a:r>
            <a:endParaRPr lang="fr-FR" sz="1100" dirty="0">
              <a:solidFill>
                <a:srgbClr val="00B0F0"/>
              </a:solidFill>
              <a:latin typeface="Courier" pitchFamily="49" charset="0"/>
            </a:endParaRPr>
          </a:p>
          <a:p>
            <a:r>
              <a:rPr lang="fr-FR" sz="1100" dirty="0" err="1" smtClean="0">
                <a:latin typeface="Courier" pitchFamily="49" charset="0"/>
              </a:rPr>
              <a:t>multiupload_filefield_widget</a:t>
            </a:r>
            <a:endParaRPr lang="fr-FR" sz="1100" dirty="0">
              <a:latin typeface="Courier" pitchFamily="49" charset="0"/>
            </a:endParaRPr>
          </a:p>
          <a:p>
            <a:r>
              <a:rPr lang="fr-FR" sz="1100" dirty="0" err="1" smtClean="0">
                <a:latin typeface="Courier" pitchFamily="49" charset="0"/>
              </a:rPr>
              <a:t>multiupload_imagefield_widge</a:t>
            </a:r>
            <a:endParaRPr lang="fr-FR" sz="1100" dirty="0">
              <a:latin typeface="Courier" pitchFamily="49" charset="0"/>
            </a:endParaRPr>
          </a:p>
          <a:p>
            <a:r>
              <a:rPr lang="fr-FR" sz="1100" dirty="0" err="1" smtClean="0">
                <a:solidFill>
                  <a:srgbClr val="00B050"/>
                </a:solidFill>
                <a:latin typeface="Courier" pitchFamily="49" charset="0"/>
              </a:rPr>
              <a:t>node</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nodeblock</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number</a:t>
            </a:r>
            <a:endParaRPr lang="fr-FR" sz="1100" dirty="0">
              <a:solidFill>
                <a:srgbClr val="00B050"/>
              </a:solidFill>
              <a:latin typeface="Courier" pitchFamily="49" charset="0"/>
            </a:endParaRPr>
          </a:p>
          <a:p>
            <a:r>
              <a:rPr lang="fr-FR" sz="1100" dirty="0" err="1" smtClean="0">
                <a:solidFill>
                  <a:schemeClr val="tx1">
                    <a:lumMod val="95000"/>
                    <a:lumOff val="5000"/>
                  </a:schemeClr>
                </a:solidFill>
                <a:latin typeface="Courier" pitchFamily="49" charset="0"/>
              </a:rPr>
              <a:t>og</a:t>
            </a:r>
            <a:endParaRPr lang="fr-FR" sz="1100" dirty="0">
              <a:solidFill>
                <a:schemeClr val="tx1">
                  <a:lumMod val="95000"/>
                  <a:lumOff val="5000"/>
                </a:schemeClr>
              </a:solidFill>
              <a:latin typeface="Courier" pitchFamily="49" charset="0"/>
            </a:endParaRPr>
          </a:p>
          <a:p>
            <a:r>
              <a:rPr lang="fr-FR" sz="1100" dirty="0" err="1" smtClean="0">
                <a:solidFill>
                  <a:schemeClr val="tx1">
                    <a:lumMod val="95000"/>
                    <a:lumOff val="5000"/>
                  </a:schemeClr>
                </a:solidFill>
                <a:latin typeface="Courier" pitchFamily="49" charset="0"/>
              </a:rPr>
              <a:t>og_access</a:t>
            </a:r>
            <a:endParaRPr lang="fr-FR" sz="1100" dirty="0">
              <a:solidFill>
                <a:schemeClr val="tx1">
                  <a:lumMod val="95000"/>
                  <a:lumOff val="5000"/>
                </a:schemeClr>
              </a:solidFill>
              <a:latin typeface="Courier" pitchFamily="49" charset="0"/>
            </a:endParaRPr>
          </a:p>
          <a:p>
            <a:r>
              <a:rPr lang="fr-FR" sz="1100" dirty="0" err="1" smtClean="0">
                <a:solidFill>
                  <a:srgbClr val="00B0F0"/>
                </a:solidFill>
                <a:latin typeface="Courier" pitchFamily="49" charset="0"/>
              </a:rPr>
              <a:t>og_ui</a:t>
            </a:r>
            <a:endParaRPr lang="fr-FR" sz="1100" dirty="0">
              <a:solidFill>
                <a:srgbClr val="00B0F0"/>
              </a:solidFill>
              <a:latin typeface="Courier" pitchFamily="49" charset="0"/>
            </a:endParaRPr>
          </a:p>
          <a:p>
            <a:r>
              <a:rPr lang="fr-FR" sz="1100" dirty="0" smtClean="0">
                <a:solidFill>
                  <a:srgbClr val="00B050"/>
                </a:solidFill>
                <a:latin typeface="Courier" pitchFamily="49" charset="0"/>
              </a:rPr>
              <a:t>options</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override_node_options</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page_manager</a:t>
            </a:r>
            <a:endParaRPr lang="fr-FR" sz="1100" dirty="0" smtClean="0">
              <a:solidFill>
                <a:srgbClr val="00B050"/>
              </a:solidFill>
              <a:latin typeface="Courier" pitchFamily="49" charset="0"/>
            </a:endParaRPr>
          </a:p>
          <a:p>
            <a:r>
              <a:rPr lang="fr-FR" sz="1100" dirty="0" err="1" smtClean="0">
                <a:solidFill>
                  <a:srgbClr val="00B050"/>
                </a:solidFill>
                <a:latin typeface="Courier" pitchFamily="49" charset="0"/>
              </a:rPr>
              <a:t>Page_manager_views</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pagepreview</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pathauto</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pathologic</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Pdf</a:t>
            </a:r>
            <a:endParaRPr lang="fr-FR" sz="1100" dirty="0" smtClean="0">
              <a:solidFill>
                <a:srgbClr val="00B050"/>
              </a:solidFill>
              <a:latin typeface="Courier" pitchFamily="49" charset="0"/>
            </a:endParaRPr>
          </a:p>
          <a:p>
            <a:r>
              <a:rPr lang="fr-FR" sz="1100" dirty="0" err="1" smtClean="0">
                <a:solidFill>
                  <a:srgbClr val="00B050"/>
                </a:solidFill>
                <a:latin typeface="Courier" pitchFamily="49" charset="0"/>
              </a:rPr>
              <a:t>Php</a:t>
            </a:r>
            <a:r>
              <a:rPr lang="fr-FR" sz="1100" dirty="0" smtClean="0">
                <a:solidFill>
                  <a:srgbClr val="00B050"/>
                </a:solidFill>
                <a:latin typeface="Courier" pitchFamily="49" charset="0"/>
              </a:rPr>
              <a:t> </a:t>
            </a:r>
            <a:r>
              <a:rPr lang="fr-FR" sz="1100" dirty="0" err="1" smtClean="0">
                <a:solidFill>
                  <a:srgbClr val="00B050"/>
                </a:solidFill>
                <a:latin typeface="Courier" pitchFamily="49" charset="0"/>
              </a:rPr>
              <a:t>filter</a:t>
            </a:r>
            <a:endParaRPr lang="fr-FR" sz="1100" dirty="0" smtClean="0">
              <a:solidFill>
                <a:srgbClr val="00B050"/>
              </a:solidFill>
              <a:latin typeface="Courier" pitchFamily="49" charset="0"/>
            </a:endParaRPr>
          </a:p>
          <a:p>
            <a:r>
              <a:rPr lang="fr-FR" sz="1100" dirty="0" err="1" smtClean="0">
                <a:solidFill>
                  <a:srgbClr val="00B050"/>
                </a:solidFill>
                <a:latin typeface="Courier" pitchFamily="49" charset="0"/>
              </a:rPr>
              <a:t>phpmailer</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publish_content</a:t>
            </a:r>
            <a:endParaRPr lang="fr-FR" sz="1100" dirty="0">
              <a:solidFill>
                <a:srgbClr val="00B050"/>
              </a:solidFill>
              <a:latin typeface="Courier" pitchFamily="49" charset="0"/>
            </a:endParaRPr>
          </a:p>
          <a:p>
            <a:endParaRPr lang="fr-FR" sz="1100" dirty="0">
              <a:latin typeface="Courier" pitchFamily="49" charset="0"/>
            </a:endParaRPr>
          </a:p>
          <a:p>
            <a:endParaRPr lang="fr-FR" sz="1100" dirty="0">
              <a:solidFill>
                <a:srgbClr val="00B050"/>
              </a:solidFill>
              <a:latin typeface="Courier" pitchFamily="49" charset="0"/>
            </a:endParaRPr>
          </a:p>
          <a:p>
            <a:endParaRPr lang="fr-CH" sz="1100" dirty="0">
              <a:solidFill>
                <a:srgbClr val="00B050"/>
              </a:solidFill>
              <a:latin typeface="Courier" pitchFamily="49" charset="0"/>
            </a:endParaRPr>
          </a:p>
        </p:txBody>
      </p:sp>
      <p:sp>
        <p:nvSpPr>
          <p:cNvPr id="3" name="ZoneTexte 2"/>
          <p:cNvSpPr txBox="1"/>
          <p:nvPr/>
        </p:nvSpPr>
        <p:spPr>
          <a:xfrm>
            <a:off x="2727960" y="1"/>
            <a:ext cx="6416040" cy="6463308"/>
          </a:xfrm>
          <a:prstGeom prst="rect">
            <a:avLst/>
          </a:prstGeom>
          <a:noFill/>
        </p:spPr>
        <p:txBody>
          <a:bodyPr wrap="square" numCol="1" rtlCol="0">
            <a:spAutoFit/>
          </a:bodyPr>
          <a:lstStyle/>
          <a:p>
            <a:endParaRPr lang="fr-FR" sz="1100" dirty="0" smtClean="0">
              <a:solidFill>
                <a:srgbClr val="00B050"/>
              </a:solidFill>
              <a:latin typeface="Courier" pitchFamily="49" charset="0"/>
            </a:endParaRPr>
          </a:p>
          <a:p>
            <a:r>
              <a:rPr lang="fr-FR" sz="1100" dirty="0" smtClean="0">
                <a:solidFill>
                  <a:srgbClr val="00B050"/>
                </a:solidFill>
                <a:latin typeface="Courier" pitchFamily="49" charset="0"/>
              </a:rPr>
              <a:t>Créer des liens vers des pages existante</a:t>
            </a:r>
            <a:endParaRPr lang="fr-FR" sz="1100" dirty="0">
              <a:solidFill>
                <a:srgbClr val="00B050"/>
              </a:solidFill>
              <a:latin typeface="Courier" pitchFamily="49" charset="0"/>
            </a:endParaRPr>
          </a:p>
          <a:p>
            <a:endParaRPr lang="fr-FR" sz="1100" dirty="0">
              <a:solidFill>
                <a:srgbClr val="00B050"/>
              </a:solidFill>
              <a:latin typeface="Courier" pitchFamily="49" charset="0"/>
            </a:endParaRPr>
          </a:p>
          <a:p>
            <a:endParaRPr lang="fr-FR" sz="1100" dirty="0" smtClean="0">
              <a:solidFill>
                <a:srgbClr val="00B050"/>
              </a:solidFill>
              <a:latin typeface="Courier" pitchFamily="49" charset="0"/>
            </a:endParaRPr>
          </a:p>
          <a:p>
            <a:r>
              <a:rPr lang="fr-FR" sz="1100" dirty="0" smtClean="0">
                <a:solidFill>
                  <a:srgbClr val="00B050"/>
                </a:solidFill>
                <a:latin typeface="Courier" pitchFamily="49" charset="0"/>
              </a:rPr>
              <a:t>Le système de mail est préconfigurer au besoin</a:t>
            </a:r>
            <a:endParaRPr lang="fr-FR" sz="1100" dirty="0">
              <a:solidFill>
                <a:srgbClr val="00B050"/>
              </a:solidFill>
              <a:latin typeface="Courier" pitchFamily="49" charset="0"/>
            </a:endParaRPr>
          </a:p>
          <a:p>
            <a:endParaRPr lang="fr-FR" sz="1100" dirty="0">
              <a:solidFill>
                <a:srgbClr val="00B050"/>
              </a:solidFill>
              <a:latin typeface="Courier" pitchFamily="49" charset="0"/>
            </a:endParaRPr>
          </a:p>
          <a:p>
            <a:r>
              <a:rPr lang="fr-FR" sz="1100" dirty="0" smtClean="0">
                <a:solidFill>
                  <a:srgbClr val="00B050"/>
                </a:solidFill>
                <a:latin typeface="Courier" pitchFamily="49" charset="0"/>
              </a:rPr>
              <a:t>Pour que </a:t>
            </a:r>
            <a:r>
              <a:rPr lang="fr-FR" sz="1100" dirty="0" err="1" smtClean="0">
                <a:solidFill>
                  <a:srgbClr val="00B050"/>
                </a:solidFill>
                <a:latin typeface="Courier" pitchFamily="49" charset="0"/>
              </a:rPr>
              <a:t>admin</a:t>
            </a:r>
            <a:r>
              <a:rPr lang="fr-FR" sz="1100" dirty="0" smtClean="0">
                <a:solidFill>
                  <a:srgbClr val="00B050"/>
                </a:solidFill>
                <a:latin typeface="Courier" pitchFamily="49" charset="0"/>
              </a:rPr>
              <a:t>-site puisse configurer les menus</a:t>
            </a:r>
            <a:endParaRPr lang="fr-FR" sz="1100" dirty="0">
              <a:solidFill>
                <a:srgbClr val="00B050"/>
              </a:solidFill>
              <a:latin typeface="Courier" pitchFamily="49" charset="0"/>
            </a:endParaRPr>
          </a:p>
          <a:p>
            <a:endParaRPr lang="fr-FR" sz="1100" dirty="0">
              <a:solidFill>
                <a:srgbClr val="00B050"/>
              </a:solidFill>
              <a:latin typeface="Courier" pitchFamily="49" charset="0"/>
            </a:endParaRPr>
          </a:p>
          <a:p>
            <a:r>
              <a:rPr lang="fr-FR" sz="1100" dirty="0" smtClean="0">
                <a:solidFill>
                  <a:srgbClr val="00B050"/>
                </a:solidFill>
                <a:latin typeface="Courier" pitchFamily="49" charset="0"/>
              </a:rPr>
              <a:t>Créer des bloc de type menu</a:t>
            </a:r>
            <a:endParaRPr lang="fr-FR" sz="1100" dirty="0">
              <a:solidFill>
                <a:srgbClr val="00B050"/>
              </a:solidFill>
              <a:latin typeface="Courier" pitchFamily="49" charset="0"/>
            </a:endParaRPr>
          </a:p>
          <a:p>
            <a:r>
              <a:rPr lang="fr-FR" sz="1100" dirty="0" smtClean="0">
                <a:solidFill>
                  <a:srgbClr val="00B050"/>
                </a:solidFill>
                <a:latin typeface="Courier" pitchFamily="49" charset="0"/>
              </a:rPr>
              <a:t>Pour que les nœud soit créer au bon endroit avec le bon </a:t>
            </a:r>
            <a:r>
              <a:rPr lang="fr-FR" sz="1100" dirty="0" err="1" smtClean="0">
                <a:solidFill>
                  <a:srgbClr val="00B050"/>
                </a:solidFill>
                <a:latin typeface="Courier" pitchFamily="49" charset="0"/>
              </a:rPr>
              <a:t>breadcrumb</a:t>
            </a:r>
            <a:endParaRPr lang="fr-FR" sz="1100" dirty="0">
              <a:solidFill>
                <a:srgbClr val="00B050"/>
              </a:solidFill>
              <a:latin typeface="Courier" pitchFamily="49" charset="0"/>
            </a:endParaRPr>
          </a:p>
          <a:p>
            <a:r>
              <a:rPr lang="fr-FR" sz="1100" dirty="0" smtClean="0">
                <a:solidFill>
                  <a:srgbClr val="00B050"/>
                </a:solidFill>
                <a:latin typeface="Courier" pitchFamily="49" charset="0"/>
              </a:rPr>
              <a:t>Pour les </a:t>
            </a:r>
            <a:r>
              <a:rPr lang="fr-FR" sz="1100" dirty="0" err="1" smtClean="0">
                <a:solidFill>
                  <a:srgbClr val="00B050"/>
                </a:solidFill>
                <a:latin typeface="Courier" pitchFamily="49" charset="0"/>
              </a:rPr>
              <a:t>meta</a:t>
            </a:r>
            <a:r>
              <a:rPr lang="fr-FR" sz="1100" dirty="0" smtClean="0">
                <a:solidFill>
                  <a:srgbClr val="00B050"/>
                </a:solidFill>
                <a:latin typeface="Courier" pitchFamily="49" charset="0"/>
              </a:rPr>
              <a:t> internet</a:t>
            </a:r>
            <a:endParaRPr lang="fr-FR" sz="1100" dirty="0">
              <a:solidFill>
                <a:srgbClr val="00B050"/>
              </a:solidFill>
              <a:latin typeface="Courier" pitchFamily="49" charset="0"/>
            </a:endParaRPr>
          </a:p>
          <a:p>
            <a:endParaRPr lang="fr-FR" sz="1100" dirty="0">
              <a:solidFill>
                <a:srgbClr val="00B0F0"/>
              </a:solidFill>
              <a:latin typeface="Courier" pitchFamily="49" charset="0"/>
            </a:endParaRPr>
          </a:p>
          <a:p>
            <a:r>
              <a:rPr lang="fr-FR" sz="1100" dirty="0">
                <a:solidFill>
                  <a:srgbClr val="00B050"/>
                </a:solidFill>
                <a:latin typeface="Courier" pitchFamily="49" charset="0"/>
              </a:rPr>
              <a:t>Le système de mail est préconfigurer au besoin</a:t>
            </a:r>
          </a:p>
          <a:p>
            <a:endParaRPr lang="fr-FR" sz="1100" dirty="0">
              <a:solidFill>
                <a:srgbClr val="00B050"/>
              </a:solidFill>
              <a:latin typeface="Courier" pitchFamily="49" charset="0"/>
            </a:endParaRPr>
          </a:p>
          <a:p>
            <a:endParaRPr lang="fr-FR" sz="1100" dirty="0">
              <a:solidFill>
                <a:srgbClr val="00B0F0"/>
              </a:solidFill>
              <a:latin typeface="Courier" pitchFamily="49" charset="0"/>
            </a:endParaRPr>
          </a:p>
          <a:p>
            <a:r>
              <a:rPr lang="fr-FR" sz="1100" dirty="0" smtClean="0">
                <a:latin typeface="Courier" pitchFamily="49" charset="0"/>
              </a:rPr>
              <a:t>Pour les petites annonces et les </a:t>
            </a:r>
            <a:r>
              <a:rPr lang="fr-FR" sz="1100" dirty="0" err="1" smtClean="0">
                <a:latin typeface="Courier" pitchFamily="49" charset="0"/>
              </a:rPr>
              <a:t>galleries</a:t>
            </a:r>
            <a:r>
              <a:rPr lang="fr-FR" sz="1100" dirty="0" smtClean="0">
                <a:latin typeface="Courier" pitchFamily="49" charset="0"/>
              </a:rPr>
              <a:t> photo</a:t>
            </a:r>
            <a:endParaRPr lang="fr-FR" sz="1100" dirty="0">
              <a:latin typeface="Courier" pitchFamily="49" charset="0"/>
            </a:endParaRPr>
          </a:p>
          <a:p>
            <a:r>
              <a:rPr lang="fr-FR" sz="1100" dirty="0">
                <a:latin typeface="Courier" pitchFamily="49" charset="0"/>
              </a:rPr>
              <a:t>Pour les petites annonces et les </a:t>
            </a:r>
            <a:r>
              <a:rPr lang="fr-FR" sz="1100" dirty="0" err="1">
                <a:latin typeface="Courier" pitchFamily="49" charset="0"/>
              </a:rPr>
              <a:t>galleries</a:t>
            </a:r>
            <a:r>
              <a:rPr lang="fr-FR" sz="1100" dirty="0">
                <a:latin typeface="Courier" pitchFamily="49" charset="0"/>
              </a:rPr>
              <a:t> photo</a:t>
            </a:r>
          </a:p>
          <a:p>
            <a:endParaRPr lang="fr-FR" sz="1100" dirty="0">
              <a:solidFill>
                <a:srgbClr val="00B050"/>
              </a:solidFill>
              <a:latin typeface="Courier" pitchFamily="49" charset="0"/>
            </a:endParaRPr>
          </a:p>
          <a:p>
            <a:r>
              <a:rPr lang="fr-FR" sz="1100" dirty="0" smtClean="0">
                <a:solidFill>
                  <a:srgbClr val="00B050"/>
                </a:solidFill>
                <a:latin typeface="Courier" pitchFamily="49" charset="0"/>
              </a:rPr>
              <a:t>Créer des </a:t>
            </a:r>
            <a:r>
              <a:rPr lang="fr-FR" sz="1100" dirty="0" err="1" smtClean="0">
                <a:solidFill>
                  <a:srgbClr val="00B050"/>
                </a:solidFill>
                <a:latin typeface="Courier" pitchFamily="49" charset="0"/>
              </a:rPr>
              <a:t>block</a:t>
            </a:r>
            <a:r>
              <a:rPr lang="fr-FR" sz="1100" dirty="0" smtClean="0">
                <a:solidFill>
                  <a:srgbClr val="00B050"/>
                </a:solidFill>
                <a:latin typeface="Courier" pitchFamily="49" charset="0"/>
              </a:rPr>
              <a:t> de contenu sans passer par la page bloc</a:t>
            </a:r>
            <a:endParaRPr lang="fr-FR" sz="1100" dirty="0">
              <a:solidFill>
                <a:srgbClr val="00B050"/>
              </a:solidFill>
              <a:latin typeface="Courier" pitchFamily="49" charset="0"/>
            </a:endParaRPr>
          </a:p>
          <a:p>
            <a:endParaRPr lang="fr-FR" sz="1100" dirty="0">
              <a:solidFill>
                <a:srgbClr val="00B050"/>
              </a:solidFill>
              <a:latin typeface="Courier" pitchFamily="49" charset="0"/>
            </a:endParaRPr>
          </a:p>
          <a:p>
            <a:r>
              <a:rPr lang="fr-FR" sz="1100" dirty="0" smtClean="0">
                <a:solidFill>
                  <a:schemeClr val="tx1">
                    <a:lumMod val="95000"/>
                    <a:lumOff val="5000"/>
                  </a:schemeClr>
                </a:solidFill>
                <a:latin typeface="Courier" pitchFamily="49" charset="0"/>
              </a:rPr>
              <a:t>Pour la personnalisation</a:t>
            </a:r>
            <a:endParaRPr lang="fr-FR" sz="1100" dirty="0">
              <a:solidFill>
                <a:schemeClr val="tx1">
                  <a:lumMod val="95000"/>
                  <a:lumOff val="5000"/>
                </a:schemeClr>
              </a:solidFill>
              <a:latin typeface="Courier" pitchFamily="49" charset="0"/>
            </a:endParaRPr>
          </a:p>
          <a:p>
            <a:r>
              <a:rPr lang="fr-FR" sz="1100" dirty="0">
                <a:solidFill>
                  <a:schemeClr val="tx1">
                    <a:lumMod val="95000"/>
                    <a:lumOff val="5000"/>
                  </a:schemeClr>
                </a:solidFill>
                <a:latin typeface="Courier" pitchFamily="49" charset="0"/>
              </a:rPr>
              <a:t>Pour la personnalisation</a:t>
            </a:r>
          </a:p>
          <a:p>
            <a:r>
              <a:rPr lang="fr-FR" sz="1100" dirty="0">
                <a:solidFill>
                  <a:schemeClr val="tx1">
                    <a:lumMod val="95000"/>
                    <a:lumOff val="5000"/>
                  </a:schemeClr>
                </a:solidFill>
                <a:latin typeface="Courier" pitchFamily="49" charset="0"/>
              </a:rPr>
              <a:t>Pour la personnalisation</a:t>
            </a:r>
            <a:endParaRPr lang="fr-FR" sz="1100" dirty="0">
              <a:solidFill>
                <a:srgbClr val="00B0F0"/>
              </a:solidFill>
              <a:latin typeface="Courier" pitchFamily="49" charset="0"/>
            </a:endParaRPr>
          </a:p>
          <a:p>
            <a:endParaRPr lang="fr-FR" sz="1100" dirty="0">
              <a:solidFill>
                <a:srgbClr val="00B050"/>
              </a:solidFill>
              <a:latin typeface="Courier" pitchFamily="49" charset="0"/>
            </a:endParaRPr>
          </a:p>
          <a:p>
            <a:r>
              <a:rPr lang="fr-FR" sz="1100" dirty="0" smtClean="0">
                <a:solidFill>
                  <a:srgbClr val="00B050"/>
                </a:solidFill>
                <a:latin typeface="Courier" pitchFamily="49" charset="0"/>
              </a:rPr>
              <a:t>Pour que les contributeur puisse promouvoir en page d'accueil ou </a:t>
            </a:r>
            <a:r>
              <a:rPr lang="fr-FR" sz="1100" dirty="0" err="1" smtClean="0">
                <a:solidFill>
                  <a:srgbClr val="00B050"/>
                </a:solidFill>
                <a:latin typeface="Courier" pitchFamily="49" charset="0"/>
              </a:rPr>
              <a:t>sticky</a:t>
            </a:r>
            <a:endParaRPr lang="fr-FR" sz="1100" dirty="0">
              <a:solidFill>
                <a:srgbClr val="00B050"/>
              </a:solidFill>
              <a:latin typeface="Courier" pitchFamily="49" charset="0"/>
            </a:endParaRPr>
          </a:p>
          <a:p>
            <a:r>
              <a:rPr lang="fr-FR" sz="1100" dirty="0" smtClean="0">
                <a:solidFill>
                  <a:srgbClr val="00B050"/>
                </a:solidFill>
                <a:latin typeface="Courier" pitchFamily="49" charset="0"/>
              </a:rPr>
              <a:t>Redirection des bloc qui ne doivent pas </a:t>
            </a:r>
            <a:r>
              <a:rPr lang="fr-FR" sz="1100" dirty="0" err="1" smtClean="0">
                <a:solidFill>
                  <a:srgbClr val="00B050"/>
                </a:solidFill>
                <a:latin typeface="Courier" pitchFamily="49" charset="0"/>
              </a:rPr>
              <a:t>etre</a:t>
            </a:r>
            <a:r>
              <a:rPr lang="fr-FR" sz="1100" dirty="0" smtClean="0">
                <a:solidFill>
                  <a:srgbClr val="00B050"/>
                </a:solidFill>
                <a:latin typeface="Courier" pitchFamily="49" charset="0"/>
              </a:rPr>
              <a:t> afficher en </a:t>
            </a:r>
            <a:r>
              <a:rPr lang="fr-FR" sz="1100" dirty="0" err="1" smtClean="0">
                <a:solidFill>
                  <a:srgbClr val="00B050"/>
                </a:solidFill>
                <a:latin typeface="Courier" pitchFamily="49" charset="0"/>
              </a:rPr>
              <a:t>detail</a:t>
            </a:r>
            <a:endParaRPr lang="fr-FR" sz="1100" dirty="0" smtClean="0">
              <a:solidFill>
                <a:srgbClr val="00B050"/>
              </a:solidFill>
              <a:latin typeface="Courier" pitchFamily="49" charset="0"/>
            </a:endParaRPr>
          </a:p>
          <a:p>
            <a:r>
              <a:rPr lang="fr-FR" sz="800" dirty="0" smtClean="0">
                <a:solidFill>
                  <a:srgbClr val="00B050"/>
                </a:solidFill>
                <a:latin typeface="Courier" pitchFamily="49" charset="0"/>
              </a:rPr>
              <a:t>Redirection des page de taxonomie vers des vues </a:t>
            </a:r>
            <a:r>
              <a:rPr lang="fr-FR" sz="800" dirty="0" err="1" smtClean="0">
                <a:solidFill>
                  <a:srgbClr val="00B050"/>
                </a:solidFill>
                <a:latin typeface="Courier" pitchFamily="49" charset="0"/>
              </a:rPr>
              <a:t>differente</a:t>
            </a:r>
            <a:r>
              <a:rPr lang="fr-FR" sz="800" dirty="0" smtClean="0">
                <a:solidFill>
                  <a:srgbClr val="00B050"/>
                </a:solidFill>
                <a:latin typeface="Courier" pitchFamily="49" charset="0"/>
              </a:rPr>
              <a:t> et non pas uniquement vers </a:t>
            </a:r>
            <a:r>
              <a:rPr lang="fr-FR" sz="800" dirty="0" err="1" smtClean="0">
                <a:solidFill>
                  <a:srgbClr val="00B050"/>
                </a:solidFill>
                <a:latin typeface="Courier" pitchFamily="49" charset="0"/>
              </a:rPr>
              <a:t>taxonomy</a:t>
            </a:r>
            <a:r>
              <a:rPr lang="fr-FR" sz="800" dirty="0" smtClean="0">
                <a:solidFill>
                  <a:srgbClr val="00B050"/>
                </a:solidFill>
                <a:latin typeface="Courier" pitchFamily="49" charset="0"/>
              </a:rPr>
              <a:t>/</a:t>
            </a:r>
            <a:r>
              <a:rPr lang="fr-FR" sz="800" dirty="0" err="1" smtClean="0">
                <a:solidFill>
                  <a:srgbClr val="00B050"/>
                </a:solidFill>
                <a:latin typeface="Courier" pitchFamily="49" charset="0"/>
              </a:rPr>
              <a:t>term</a:t>
            </a:r>
            <a:endParaRPr lang="fr-FR" sz="800" dirty="0">
              <a:solidFill>
                <a:srgbClr val="00B050"/>
              </a:solidFill>
              <a:latin typeface="Courier" pitchFamily="49" charset="0"/>
            </a:endParaRPr>
          </a:p>
          <a:p>
            <a:r>
              <a:rPr lang="fr-FR" sz="1100" dirty="0" err="1" smtClean="0">
                <a:solidFill>
                  <a:srgbClr val="00B050"/>
                </a:solidFill>
                <a:latin typeface="Courier" pitchFamily="49" charset="0"/>
              </a:rPr>
              <a:t>Preview</a:t>
            </a:r>
            <a:r>
              <a:rPr lang="fr-FR" sz="1100" dirty="0" smtClean="0">
                <a:solidFill>
                  <a:srgbClr val="00B050"/>
                </a:solidFill>
                <a:latin typeface="Courier" pitchFamily="49" charset="0"/>
              </a:rPr>
              <a:t> d un noeud</a:t>
            </a:r>
          </a:p>
          <a:p>
            <a:endParaRPr lang="fr-FR" sz="1100" dirty="0">
              <a:solidFill>
                <a:srgbClr val="00B050"/>
              </a:solidFill>
              <a:latin typeface="Courier" pitchFamily="49" charset="0"/>
            </a:endParaRPr>
          </a:p>
          <a:p>
            <a:r>
              <a:rPr lang="fr-FR" sz="1000" dirty="0" smtClean="0">
                <a:solidFill>
                  <a:srgbClr val="00B050"/>
                </a:solidFill>
                <a:latin typeface="Courier" pitchFamily="49" charset="0"/>
              </a:rPr>
              <a:t>On veut toujours sauvegarder des url relative (url front et back </a:t>
            </a:r>
            <a:r>
              <a:rPr lang="fr-FR" sz="1000" dirty="0" err="1" smtClean="0">
                <a:solidFill>
                  <a:srgbClr val="00B050"/>
                </a:solidFill>
                <a:latin typeface="Courier" pitchFamily="49" charset="0"/>
              </a:rPr>
              <a:t>differente</a:t>
            </a:r>
            <a:r>
              <a:rPr lang="fr-FR" sz="1000" dirty="0" smtClean="0">
                <a:solidFill>
                  <a:srgbClr val="00B050"/>
                </a:solidFill>
                <a:latin typeface="Courier" pitchFamily="49" charset="0"/>
              </a:rPr>
              <a:t>)</a:t>
            </a:r>
            <a:endParaRPr lang="fr-FR" sz="1000" dirty="0">
              <a:solidFill>
                <a:srgbClr val="00B050"/>
              </a:solidFill>
              <a:latin typeface="Courier" pitchFamily="49" charset="0"/>
            </a:endParaRPr>
          </a:p>
          <a:p>
            <a:endParaRPr lang="fr-FR" sz="1100" dirty="0" smtClean="0">
              <a:solidFill>
                <a:srgbClr val="00B050"/>
              </a:solidFill>
              <a:latin typeface="Courier" pitchFamily="49" charset="0"/>
            </a:endParaRPr>
          </a:p>
          <a:p>
            <a:endParaRPr lang="fr-FR" sz="1100" dirty="0" smtClean="0">
              <a:solidFill>
                <a:srgbClr val="00B050"/>
              </a:solidFill>
              <a:latin typeface="Courier" pitchFamily="49" charset="0"/>
            </a:endParaRPr>
          </a:p>
          <a:p>
            <a:r>
              <a:rPr lang="fr-FR" sz="1100" dirty="0">
                <a:solidFill>
                  <a:srgbClr val="00B050"/>
                </a:solidFill>
                <a:latin typeface="Courier" pitchFamily="49" charset="0"/>
              </a:rPr>
              <a:t>Le système de mail est préconfigurer au </a:t>
            </a:r>
            <a:r>
              <a:rPr lang="fr-FR" sz="1100" dirty="0" smtClean="0">
                <a:solidFill>
                  <a:srgbClr val="00B050"/>
                </a:solidFill>
                <a:latin typeface="Courier" pitchFamily="49" charset="0"/>
              </a:rPr>
              <a:t>besoin</a:t>
            </a:r>
            <a:endParaRPr lang="fr-FR" sz="1100" dirty="0">
              <a:solidFill>
                <a:srgbClr val="00B050"/>
              </a:solidFill>
              <a:latin typeface="Courier" pitchFamily="49" charset="0"/>
            </a:endParaRPr>
          </a:p>
          <a:p>
            <a:r>
              <a:rPr lang="fr-FR" sz="1100" dirty="0" smtClean="0">
                <a:solidFill>
                  <a:srgbClr val="00B050"/>
                </a:solidFill>
                <a:latin typeface="Courier" pitchFamily="49" charset="0"/>
              </a:rPr>
              <a:t>Bouton publier a la place de la case </a:t>
            </a:r>
            <a:r>
              <a:rPr lang="fr-FR" sz="1100" dirty="0" err="1" smtClean="0">
                <a:solidFill>
                  <a:srgbClr val="00B050"/>
                </a:solidFill>
                <a:latin typeface="Courier" pitchFamily="49" charset="0"/>
              </a:rPr>
              <a:t>a</a:t>
            </a:r>
            <a:r>
              <a:rPr lang="fr-FR" sz="1100" dirty="0" smtClean="0">
                <a:solidFill>
                  <a:srgbClr val="00B050"/>
                </a:solidFill>
                <a:latin typeface="Courier" pitchFamily="49" charset="0"/>
              </a:rPr>
              <a:t> cocher, avec gestion des droits, pratique pour le workflow et la personnalisation</a:t>
            </a:r>
            <a:endParaRPr lang="fr-FR" sz="1100" dirty="0">
              <a:solidFill>
                <a:srgbClr val="00B050"/>
              </a:solidFill>
              <a:latin typeface="Courier" pitchFamily="49" charset="0"/>
            </a:endParaRPr>
          </a:p>
          <a:p>
            <a:endParaRPr lang="fr-FR" sz="1100" dirty="0">
              <a:latin typeface="Courier" pitchFamily="49" charset="0"/>
            </a:endParaRPr>
          </a:p>
          <a:p>
            <a:endParaRPr lang="fr-FR" sz="1100" dirty="0">
              <a:solidFill>
                <a:srgbClr val="00B050"/>
              </a:solidFill>
              <a:latin typeface="Courier" pitchFamily="49" charset="0"/>
            </a:endParaRPr>
          </a:p>
          <a:p>
            <a:endParaRPr lang="fr-CH" sz="1100" dirty="0">
              <a:solidFill>
                <a:srgbClr val="00B050"/>
              </a:solidFill>
              <a:latin typeface="Courier" pitchFamily="49" charset="0"/>
            </a:endParaRPr>
          </a:p>
        </p:txBody>
      </p:sp>
    </p:spTree>
    <p:extLst>
      <p:ext uri="{BB962C8B-B14F-4D97-AF65-F5344CB8AC3E}">
        <p14:creationId xmlns:p14="http://schemas.microsoft.com/office/powerpoint/2010/main" val="40605523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0" y="1"/>
            <a:ext cx="2011680" cy="5847755"/>
          </a:xfrm>
          <a:prstGeom prst="rect">
            <a:avLst/>
          </a:prstGeom>
          <a:noFill/>
        </p:spPr>
        <p:txBody>
          <a:bodyPr wrap="square" numCol="1" rtlCol="0">
            <a:spAutoFit/>
          </a:bodyPr>
          <a:lstStyle/>
          <a:p>
            <a:endParaRPr lang="fr-FR" sz="1100" dirty="0">
              <a:solidFill>
                <a:srgbClr val="00B050"/>
              </a:solidFill>
              <a:latin typeface="Courier" pitchFamily="49" charset="0"/>
            </a:endParaRPr>
          </a:p>
          <a:p>
            <a:r>
              <a:rPr lang="fr-FR" sz="1100" dirty="0" err="1">
                <a:solidFill>
                  <a:srgbClr val="00B0F0"/>
                </a:solidFill>
                <a:latin typeface="Courier" pitchFamily="49" charset="0"/>
              </a:rPr>
              <a:t>queue_ui</a:t>
            </a:r>
            <a:endParaRPr lang="fr-FR" sz="1100" dirty="0">
              <a:solidFill>
                <a:srgbClr val="00B0F0"/>
              </a:solidFill>
              <a:latin typeface="Courier" pitchFamily="49" charset="0"/>
            </a:endParaRPr>
          </a:p>
          <a:p>
            <a:r>
              <a:rPr lang="fr-FR" sz="1100" dirty="0" err="1" smtClean="0">
                <a:solidFill>
                  <a:srgbClr val="00B050"/>
                </a:solidFill>
                <a:latin typeface="Courier" pitchFamily="49" charset="0"/>
              </a:rPr>
              <a:t>rules</a:t>
            </a:r>
            <a:endParaRPr lang="fr-FR" sz="1100" dirty="0">
              <a:solidFill>
                <a:srgbClr val="00B050"/>
              </a:solidFill>
              <a:latin typeface="Courier" pitchFamily="49" charset="0"/>
            </a:endParaRPr>
          </a:p>
          <a:p>
            <a:r>
              <a:rPr lang="fr-FR" sz="1100" dirty="0" err="1" smtClean="0">
                <a:solidFill>
                  <a:srgbClr val="00B0F0"/>
                </a:solidFill>
                <a:latin typeface="Courier" pitchFamily="49" charset="0"/>
              </a:rPr>
              <a:t>rules_admin</a:t>
            </a:r>
            <a:endParaRPr lang="fr-FR" sz="1100" dirty="0">
              <a:solidFill>
                <a:srgbClr val="00B0F0"/>
              </a:solidFill>
              <a:latin typeface="Courier" pitchFamily="49" charset="0"/>
            </a:endParaRPr>
          </a:p>
          <a:p>
            <a:r>
              <a:rPr lang="fr-FR" sz="1100" dirty="0" err="1" smtClean="0">
                <a:solidFill>
                  <a:srgbClr val="00B050"/>
                </a:solidFill>
                <a:latin typeface="Courier" pitchFamily="49" charset="0"/>
              </a:rPr>
              <a:t>scheduler</a:t>
            </a:r>
            <a:endParaRPr lang="fr-FR" sz="1100" dirty="0">
              <a:latin typeface="Courier" pitchFamily="49" charset="0"/>
            </a:endParaRPr>
          </a:p>
          <a:p>
            <a:r>
              <a:rPr lang="fr-FR" sz="1100" dirty="0" err="1" smtClean="0">
                <a:solidFill>
                  <a:srgbClr val="00B050"/>
                </a:solidFill>
                <a:latin typeface="Courier" pitchFamily="49" charset="0"/>
              </a:rPr>
              <a:t>shs</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smart_trim</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special_menu_items</a:t>
            </a:r>
            <a:endParaRPr lang="fr-FR" sz="1100" dirty="0" smtClean="0">
              <a:solidFill>
                <a:srgbClr val="00B050"/>
              </a:solidFill>
              <a:latin typeface="Courier" pitchFamily="49" charset="0"/>
            </a:endParaRPr>
          </a:p>
          <a:p>
            <a:r>
              <a:rPr lang="fr-FR" sz="1100" dirty="0" err="1" smtClean="0">
                <a:solidFill>
                  <a:srgbClr val="00B050"/>
                </a:solidFill>
                <a:latin typeface="Courier" pitchFamily="49" charset="0"/>
              </a:rPr>
              <a:t>strongarm</a:t>
            </a:r>
            <a:endParaRPr lang="fr-FR" sz="1100" dirty="0">
              <a:solidFill>
                <a:srgbClr val="00B050"/>
              </a:solidFill>
              <a:latin typeface="Courier" pitchFamily="49" charset="0"/>
            </a:endParaRPr>
          </a:p>
          <a:p>
            <a:r>
              <a:rPr lang="fr-FR" sz="1100" dirty="0" smtClean="0">
                <a:solidFill>
                  <a:srgbClr val="00B050"/>
                </a:solidFill>
                <a:latin typeface="Courier" pitchFamily="49" charset="0"/>
              </a:rPr>
              <a:t>system</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taxonomy</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taxonomy_manager</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text</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token</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transliteration</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ultimate_cron</a:t>
            </a:r>
            <a:endParaRPr lang="fr-FR" sz="1100" dirty="0">
              <a:solidFill>
                <a:srgbClr val="00B050"/>
              </a:solidFill>
              <a:latin typeface="Courier" pitchFamily="49" charset="0"/>
            </a:endParaRPr>
          </a:p>
          <a:p>
            <a:r>
              <a:rPr lang="fr-FR" sz="1100" dirty="0" smtClean="0">
                <a:solidFill>
                  <a:srgbClr val="00B050"/>
                </a:solidFill>
                <a:latin typeface="Courier" pitchFamily="49" charset="0"/>
              </a:rPr>
              <a:t>user</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uuid</a:t>
            </a:r>
            <a:endParaRPr lang="fr-FR" sz="1100" dirty="0">
              <a:solidFill>
                <a:srgbClr val="00B050"/>
              </a:solidFill>
              <a:latin typeface="Courier" pitchFamily="49" charset="0"/>
            </a:endParaRPr>
          </a:p>
          <a:p>
            <a:r>
              <a:rPr lang="fr-FR" sz="1100" dirty="0" err="1" smtClean="0">
                <a:latin typeface="Courier" pitchFamily="49" charset="0"/>
              </a:rPr>
              <a:t>uuid_features</a:t>
            </a:r>
            <a:endParaRPr lang="fr-FR" sz="1100" dirty="0" smtClean="0">
              <a:latin typeface="Courier" pitchFamily="49" charset="0"/>
            </a:endParaRPr>
          </a:p>
          <a:p>
            <a:r>
              <a:rPr lang="fr-FR" sz="1100" dirty="0" err="1">
                <a:solidFill>
                  <a:srgbClr val="00B050"/>
                </a:solidFill>
                <a:latin typeface="Courier" pitchFamily="49" charset="0"/>
              </a:rPr>
              <a:t>view_unpublished</a:t>
            </a:r>
            <a:endParaRPr lang="fr-FR" sz="1100" dirty="0">
              <a:solidFill>
                <a:srgbClr val="00B050"/>
              </a:solidFill>
              <a:latin typeface="Courier" pitchFamily="49" charset="0"/>
            </a:endParaRPr>
          </a:p>
          <a:p>
            <a:r>
              <a:rPr lang="fr-FR" sz="1100" dirty="0" err="1">
                <a:solidFill>
                  <a:srgbClr val="00B050"/>
                </a:solidFill>
                <a:latin typeface="Courier" pitchFamily="49" charset="0"/>
              </a:rPr>
              <a:t>views</a:t>
            </a:r>
            <a:endParaRPr lang="fr-FR" sz="1100" dirty="0">
              <a:solidFill>
                <a:srgbClr val="00B050"/>
              </a:solidFill>
              <a:latin typeface="Courier" pitchFamily="49" charset="0"/>
            </a:endParaRPr>
          </a:p>
          <a:p>
            <a:r>
              <a:rPr lang="fr-FR" sz="1100" dirty="0" err="1">
                <a:latin typeface="Courier" pitchFamily="49" charset="0"/>
              </a:rPr>
              <a:t>views_accordion</a:t>
            </a:r>
            <a:endParaRPr lang="fr-FR" sz="1100" dirty="0">
              <a:latin typeface="Courier" pitchFamily="49" charset="0"/>
            </a:endParaRPr>
          </a:p>
          <a:p>
            <a:r>
              <a:rPr lang="fr-FR" sz="1100" dirty="0" err="1">
                <a:solidFill>
                  <a:srgbClr val="00B050"/>
                </a:solidFill>
                <a:latin typeface="Courier" pitchFamily="49" charset="0"/>
              </a:rPr>
              <a:t>views_bulk_operations</a:t>
            </a:r>
            <a:endParaRPr lang="fr-FR" sz="1100" dirty="0">
              <a:solidFill>
                <a:srgbClr val="00B050"/>
              </a:solidFill>
              <a:latin typeface="Courier" pitchFamily="49" charset="0"/>
            </a:endParaRPr>
          </a:p>
          <a:p>
            <a:r>
              <a:rPr lang="fr-FR" sz="1100" dirty="0" err="1">
                <a:latin typeface="Courier" pitchFamily="49" charset="0"/>
              </a:rPr>
              <a:t>views_puc</a:t>
            </a:r>
            <a:endParaRPr lang="fr-FR" sz="1100" dirty="0">
              <a:latin typeface="Courier" pitchFamily="49" charset="0"/>
            </a:endParaRPr>
          </a:p>
          <a:p>
            <a:r>
              <a:rPr lang="fr-FR" sz="1100" dirty="0" err="1">
                <a:latin typeface="Courier" pitchFamily="49" charset="0"/>
              </a:rPr>
              <a:t>views_slideshow</a:t>
            </a:r>
            <a:endParaRPr lang="fr-FR" sz="1100" dirty="0">
              <a:latin typeface="Courier" pitchFamily="49" charset="0"/>
            </a:endParaRPr>
          </a:p>
          <a:p>
            <a:r>
              <a:rPr lang="fr-FR" sz="1100" dirty="0" err="1">
                <a:latin typeface="Courier" pitchFamily="49" charset="0"/>
              </a:rPr>
              <a:t>views_slideshow_cycle</a:t>
            </a:r>
            <a:endParaRPr lang="fr-FR" sz="1100" dirty="0">
              <a:latin typeface="Courier" pitchFamily="49" charset="0"/>
            </a:endParaRPr>
          </a:p>
          <a:p>
            <a:r>
              <a:rPr lang="fr-FR" sz="1100" dirty="0" err="1">
                <a:solidFill>
                  <a:srgbClr val="00B0F0"/>
                </a:solidFill>
                <a:latin typeface="Courier" pitchFamily="49" charset="0"/>
              </a:rPr>
              <a:t>views_ui</a:t>
            </a:r>
            <a:endParaRPr lang="fr-FR" sz="1100" dirty="0">
              <a:solidFill>
                <a:srgbClr val="00B0F0"/>
              </a:solidFill>
              <a:latin typeface="Courier" pitchFamily="49" charset="0"/>
            </a:endParaRPr>
          </a:p>
          <a:p>
            <a:r>
              <a:rPr lang="fr-FR" sz="1100" dirty="0" err="1">
                <a:solidFill>
                  <a:srgbClr val="00B050"/>
                </a:solidFill>
                <a:latin typeface="Courier" pitchFamily="49" charset="0"/>
              </a:rPr>
              <a:t>vppr</a:t>
            </a:r>
            <a:endParaRPr lang="fr-FR" sz="1100" dirty="0">
              <a:solidFill>
                <a:srgbClr val="00B050"/>
              </a:solidFill>
              <a:latin typeface="Courier" pitchFamily="49" charset="0"/>
            </a:endParaRPr>
          </a:p>
          <a:p>
            <a:r>
              <a:rPr lang="fr-FR" sz="1100" dirty="0" err="1">
                <a:latin typeface="Courier" pitchFamily="49" charset="0"/>
              </a:rPr>
              <a:t>workbench_moderation</a:t>
            </a:r>
            <a:endParaRPr lang="fr-FR" sz="1100" dirty="0">
              <a:latin typeface="Courier" pitchFamily="49" charset="0"/>
            </a:endParaRPr>
          </a:p>
          <a:p>
            <a:r>
              <a:rPr lang="fr-FR" sz="1100" dirty="0" err="1">
                <a:solidFill>
                  <a:srgbClr val="00B050"/>
                </a:solidFill>
                <a:latin typeface="Courier" pitchFamily="49" charset="0"/>
              </a:rPr>
              <a:t>xmlsitemap</a:t>
            </a:r>
            <a:endParaRPr lang="fr-FR" sz="1100" dirty="0">
              <a:latin typeface="Courier" pitchFamily="49" charset="0"/>
            </a:endParaRPr>
          </a:p>
          <a:p>
            <a:r>
              <a:rPr lang="fr-FR" sz="1100" dirty="0" err="1">
                <a:solidFill>
                  <a:srgbClr val="00B050"/>
                </a:solidFill>
                <a:latin typeface="Courier" pitchFamily="49" charset="0"/>
              </a:rPr>
              <a:t>xmlsitemap_menu</a:t>
            </a:r>
            <a:endParaRPr lang="fr-FR" sz="1100" dirty="0">
              <a:solidFill>
                <a:srgbClr val="00B050"/>
              </a:solidFill>
              <a:latin typeface="Courier" pitchFamily="49" charset="0"/>
            </a:endParaRPr>
          </a:p>
          <a:p>
            <a:endParaRPr lang="fr-FR" sz="1100" dirty="0">
              <a:latin typeface="Courier" pitchFamily="49" charset="0"/>
            </a:endParaRPr>
          </a:p>
          <a:p>
            <a:endParaRPr lang="fr-FR" sz="1100" dirty="0">
              <a:solidFill>
                <a:srgbClr val="00B050"/>
              </a:solidFill>
              <a:latin typeface="Courier" pitchFamily="49" charset="0"/>
            </a:endParaRPr>
          </a:p>
          <a:p>
            <a:endParaRPr lang="fr-CH" sz="1100" dirty="0">
              <a:solidFill>
                <a:srgbClr val="00B050"/>
              </a:solidFill>
              <a:latin typeface="Courier" pitchFamily="49" charset="0"/>
            </a:endParaRPr>
          </a:p>
        </p:txBody>
      </p:sp>
      <p:sp>
        <p:nvSpPr>
          <p:cNvPr id="3" name="ZoneTexte 2"/>
          <p:cNvSpPr txBox="1"/>
          <p:nvPr/>
        </p:nvSpPr>
        <p:spPr>
          <a:xfrm>
            <a:off x="2011680" y="0"/>
            <a:ext cx="7132320" cy="5509200"/>
          </a:xfrm>
          <a:prstGeom prst="rect">
            <a:avLst/>
          </a:prstGeom>
          <a:noFill/>
        </p:spPr>
        <p:txBody>
          <a:bodyPr wrap="square" numCol="1" rtlCol="0">
            <a:spAutoFit/>
          </a:bodyPr>
          <a:lstStyle/>
          <a:p>
            <a:endParaRPr lang="fr-FR" sz="1100" dirty="0">
              <a:solidFill>
                <a:srgbClr val="00B050"/>
              </a:solidFill>
              <a:latin typeface="Courier" pitchFamily="49" charset="0"/>
            </a:endParaRPr>
          </a:p>
          <a:p>
            <a:r>
              <a:rPr lang="fr-FR" sz="1100" dirty="0" smtClean="0">
                <a:solidFill>
                  <a:srgbClr val="00B0F0"/>
                </a:solidFill>
                <a:latin typeface="Courier" pitchFamily="49" charset="0"/>
              </a:rPr>
              <a:t>Voir les queues</a:t>
            </a:r>
            <a:endParaRPr lang="fr-FR" sz="1100" dirty="0">
              <a:solidFill>
                <a:srgbClr val="00B0F0"/>
              </a:solidFill>
              <a:latin typeface="Courier" pitchFamily="49" charset="0"/>
            </a:endParaRPr>
          </a:p>
          <a:p>
            <a:endParaRPr lang="fr-FR" sz="1100" dirty="0">
              <a:solidFill>
                <a:srgbClr val="00B050"/>
              </a:solidFill>
              <a:latin typeface="Courier" pitchFamily="49" charset="0"/>
            </a:endParaRPr>
          </a:p>
          <a:p>
            <a:endParaRPr lang="fr-FR" sz="1100" dirty="0">
              <a:solidFill>
                <a:srgbClr val="00B0F0"/>
              </a:solidFill>
              <a:latin typeface="Courier" pitchFamily="49" charset="0"/>
            </a:endParaRPr>
          </a:p>
          <a:p>
            <a:r>
              <a:rPr lang="fr-FR" sz="1100" dirty="0" smtClean="0">
                <a:latin typeface="Courier" pitchFamily="49" charset="0"/>
              </a:rPr>
              <a:t>Pouvoir publier les nœud a une date prévu</a:t>
            </a:r>
            <a:endParaRPr lang="fr-FR" sz="1100" dirty="0">
              <a:latin typeface="Courier" pitchFamily="49" charset="0"/>
            </a:endParaRPr>
          </a:p>
          <a:p>
            <a:r>
              <a:rPr lang="fr-FR" sz="1100" dirty="0" smtClean="0">
                <a:solidFill>
                  <a:srgbClr val="00B050"/>
                </a:solidFill>
                <a:latin typeface="Courier" pitchFamily="49" charset="0"/>
              </a:rPr>
              <a:t>Choisir un terme dans une hiérarchie (mieux fait que </a:t>
            </a:r>
            <a:r>
              <a:rPr lang="fr-FR" sz="1100" dirty="0" err="1" smtClean="0">
                <a:solidFill>
                  <a:srgbClr val="00B050"/>
                </a:solidFill>
                <a:latin typeface="Courier" pitchFamily="49" charset="0"/>
              </a:rPr>
              <a:t>hiérarchical_select</a:t>
            </a:r>
            <a:r>
              <a:rPr lang="fr-FR" sz="1100" dirty="0" smtClean="0">
                <a:solidFill>
                  <a:srgbClr val="00B050"/>
                </a:solidFill>
                <a:latin typeface="Courier" pitchFamily="49" charset="0"/>
              </a:rPr>
              <a:t>)</a:t>
            </a:r>
            <a:endParaRPr lang="fr-FR" sz="1100" dirty="0">
              <a:solidFill>
                <a:srgbClr val="00B050"/>
              </a:solidFill>
              <a:latin typeface="Courier" pitchFamily="49" charset="0"/>
            </a:endParaRPr>
          </a:p>
          <a:p>
            <a:r>
              <a:rPr lang="fr-FR" sz="1100" dirty="0" err="1" smtClean="0">
                <a:solidFill>
                  <a:srgbClr val="00B050"/>
                </a:solidFill>
                <a:latin typeface="Courier" pitchFamily="49" charset="0"/>
              </a:rPr>
              <a:t>Trim</a:t>
            </a:r>
            <a:r>
              <a:rPr lang="fr-FR" sz="1100" dirty="0" smtClean="0">
                <a:solidFill>
                  <a:srgbClr val="00B050"/>
                </a:solidFill>
                <a:latin typeface="Courier" pitchFamily="49" charset="0"/>
              </a:rPr>
              <a:t> les textes mieux que le "couper" de base</a:t>
            </a:r>
            <a:endParaRPr lang="fr-FR" sz="1100" dirty="0">
              <a:solidFill>
                <a:srgbClr val="00B050"/>
              </a:solidFill>
              <a:latin typeface="Courier" pitchFamily="49" charset="0"/>
            </a:endParaRPr>
          </a:p>
          <a:p>
            <a:endParaRPr lang="fr-FR" sz="1100" dirty="0" smtClean="0">
              <a:solidFill>
                <a:srgbClr val="00B050"/>
              </a:solidFill>
              <a:latin typeface="Courier" pitchFamily="49" charset="0"/>
            </a:endParaRPr>
          </a:p>
          <a:p>
            <a:endParaRPr lang="fr-FR" sz="1100" dirty="0">
              <a:solidFill>
                <a:srgbClr val="00B050"/>
              </a:solidFill>
              <a:latin typeface="Courier" pitchFamily="49" charset="0"/>
            </a:endParaRPr>
          </a:p>
          <a:p>
            <a:endParaRPr lang="fr-FR" sz="1100" dirty="0">
              <a:solidFill>
                <a:srgbClr val="00B050"/>
              </a:solidFill>
              <a:latin typeface="Courier" pitchFamily="49" charset="0"/>
            </a:endParaRPr>
          </a:p>
          <a:p>
            <a:endParaRPr lang="fr-FR" sz="1100" dirty="0">
              <a:solidFill>
                <a:srgbClr val="00B050"/>
              </a:solidFill>
              <a:latin typeface="Courier" pitchFamily="49" charset="0"/>
            </a:endParaRPr>
          </a:p>
          <a:p>
            <a:endParaRPr lang="fr-FR" sz="1100" dirty="0">
              <a:solidFill>
                <a:srgbClr val="00B050"/>
              </a:solidFill>
              <a:latin typeface="Courier" pitchFamily="49" charset="0"/>
            </a:endParaRPr>
          </a:p>
          <a:p>
            <a:endParaRPr lang="fr-FR" sz="1100" dirty="0">
              <a:solidFill>
                <a:srgbClr val="00B050"/>
              </a:solidFill>
              <a:latin typeface="Courier" pitchFamily="49" charset="0"/>
            </a:endParaRPr>
          </a:p>
          <a:p>
            <a:endParaRPr lang="fr-FR" sz="1100" dirty="0">
              <a:solidFill>
                <a:srgbClr val="00B050"/>
              </a:solidFill>
              <a:latin typeface="Courier" pitchFamily="49" charset="0"/>
            </a:endParaRPr>
          </a:p>
          <a:p>
            <a:endParaRPr lang="fr-FR" sz="1100" dirty="0">
              <a:solidFill>
                <a:srgbClr val="00B050"/>
              </a:solidFill>
              <a:latin typeface="Courier" pitchFamily="49" charset="0"/>
            </a:endParaRPr>
          </a:p>
          <a:p>
            <a:endParaRPr lang="fr-FR" sz="1100" dirty="0" smtClean="0">
              <a:latin typeface="Courier" pitchFamily="49" charset="0"/>
            </a:endParaRPr>
          </a:p>
          <a:p>
            <a:endParaRPr lang="fr-FR" sz="1100" dirty="0">
              <a:latin typeface="Courier" pitchFamily="49" charset="0"/>
            </a:endParaRPr>
          </a:p>
          <a:p>
            <a:endParaRPr lang="fr-FR" sz="1100" dirty="0" smtClean="0">
              <a:latin typeface="Courier" pitchFamily="49" charset="0"/>
            </a:endParaRPr>
          </a:p>
          <a:p>
            <a:endParaRPr lang="fr-FR" sz="1100" dirty="0">
              <a:latin typeface="Courier" pitchFamily="49" charset="0"/>
            </a:endParaRPr>
          </a:p>
          <a:p>
            <a:endParaRPr lang="fr-FR" sz="1100" dirty="0" smtClean="0">
              <a:latin typeface="Courier" pitchFamily="49" charset="0"/>
            </a:endParaRPr>
          </a:p>
          <a:p>
            <a:endParaRPr lang="fr-FR" sz="1100" dirty="0">
              <a:latin typeface="Courier" pitchFamily="49" charset="0"/>
            </a:endParaRPr>
          </a:p>
          <a:p>
            <a:r>
              <a:rPr lang="fr-FR" sz="1100" dirty="0" smtClean="0">
                <a:latin typeface="Courier" pitchFamily="49" charset="0"/>
              </a:rPr>
              <a:t>Pour les FAQ</a:t>
            </a:r>
          </a:p>
          <a:p>
            <a:endParaRPr lang="fr-FR" sz="1100" dirty="0">
              <a:latin typeface="Courier" pitchFamily="49" charset="0"/>
            </a:endParaRPr>
          </a:p>
          <a:p>
            <a:r>
              <a:rPr lang="fr-FR" sz="1100" dirty="0" smtClean="0">
                <a:latin typeface="Courier" pitchFamily="49" charset="0"/>
              </a:rPr>
              <a:t>Remplace cache action quand on active la personnalisation</a:t>
            </a:r>
          </a:p>
          <a:p>
            <a:endParaRPr lang="fr-FR" sz="1100" dirty="0">
              <a:latin typeface="Courier" pitchFamily="49" charset="0"/>
            </a:endParaRPr>
          </a:p>
          <a:p>
            <a:endParaRPr lang="fr-FR" sz="1100" dirty="0">
              <a:solidFill>
                <a:srgbClr val="00B050"/>
              </a:solidFill>
              <a:latin typeface="Courier" pitchFamily="49" charset="0"/>
            </a:endParaRPr>
          </a:p>
          <a:p>
            <a:endParaRPr lang="fr-FR" sz="1100" dirty="0" smtClean="0">
              <a:solidFill>
                <a:srgbClr val="00B050"/>
              </a:solidFill>
              <a:latin typeface="Courier" pitchFamily="49" charset="0"/>
            </a:endParaRPr>
          </a:p>
          <a:p>
            <a:endParaRPr lang="fr-FR" sz="1100" dirty="0">
              <a:solidFill>
                <a:srgbClr val="00B050"/>
              </a:solidFill>
              <a:latin typeface="Courier" pitchFamily="49" charset="0"/>
            </a:endParaRPr>
          </a:p>
          <a:p>
            <a:r>
              <a:rPr lang="fr-FR" sz="1100" dirty="0" smtClean="0">
                <a:solidFill>
                  <a:srgbClr val="00B050"/>
                </a:solidFill>
                <a:latin typeface="Courier" pitchFamily="49" charset="0"/>
              </a:rPr>
              <a:t>Pour </a:t>
            </a:r>
            <a:r>
              <a:rPr lang="fr-FR" sz="1100" dirty="0" err="1" smtClean="0">
                <a:solidFill>
                  <a:srgbClr val="00B050"/>
                </a:solidFill>
                <a:latin typeface="Courier" pitchFamily="49" charset="0"/>
              </a:rPr>
              <a:t>edg_workflow</a:t>
            </a:r>
            <a:endParaRPr lang="fr-FR" sz="1100" dirty="0" smtClean="0">
              <a:solidFill>
                <a:srgbClr val="00B050"/>
              </a:solidFill>
              <a:latin typeface="Courier" pitchFamily="49" charset="0"/>
            </a:endParaRPr>
          </a:p>
          <a:p>
            <a:r>
              <a:rPr lang="fr-FR" sz="1100" dirty="0" smtClean="0">
                <a:solidFill>
                  <a:srgbClr val="00B050"/>
                </a:solidFill>
                <a:latin typeface="Courier" pitchFamily="49" charset="0"/>
              </a:rPr>
              <a:t>Pour le sitemap.xml en internet</a:t>
            </a:r>
            <a:endParaRPr lang="fr-FR" sz="1100" dirty="0">
              <a:solidFill>
                <a:srgbClr val="00B050"/>
              </a:solidFill>
              <a:latin typeface="Courier" pitchFamily="49" charset="0"/>
            </a:endParaRPr>
          </a:p>
          <a:p>
            <a:r>
              <a:rPr lang="fr-FR" sz="1100" dirty="0" smtClean="0">
                <a:solidFill>
                  <a:srgbClr val="00B050"/>
                </a:solidFill>
                <a:latin typeface="Courier" pitchFamily="49" charset="0"/>
              </a:rPr>
              <a:t>On le construit </a:t>
            </a:r>
            <a:r>
              <a:rPr lang="fr-FR" sz="1100" dirty="0" err="1" smtClean="0">
                <a:solidFill>
                  <a:srgbClr val="00B050"/>
                </a:solidFill>
                <a:latin typeface="Courier" pitchFamily="49" charset="0"/>
              </a:rPr>
              <a:t>a</a:t>
            </a:r>
            <a:r>
              <a:rPr lang="fr-FR" sz="1100" dirty="0" smtClean="0">
                <a:solidFill>
                  <a:srgbClr val="00B050"/>
                </a:solidFill>
                <a:latin typeface="Courier" pitchFamily="49" charset="0"/>
              </a:rPr>
              <a:t> partir du menu</a:t>
            </a:r>
          </a:p>
          <a:p>
            <a:endParaRPr lang="fr-CH" sz="1100" dirty="0">
              <a:solidFill>
                <a:srgbClr val="00B050"/>
              </a:solidFill>
              <a:latin typeface="Courier" pitchFamily="49" charset="0"/>
            </a:endParaRPr>
          </a:p>
        </p:txBody>
      </p:sp>
    </p:spTree>
    <p:extLst>
      <p:ext uri="{BB962C8B-B14F-4D97-AF65-F5344CB8AC3E}">
        <p14:creationId xmlns:p14="http://schemas.microsoft.com/office/powerpoint/2010/main" val="29230793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777240"/>
          </a:xfrm>
        </p:spPr>
        <p:txBody>
          <a:bodyPr/>
          <a:lstStyle/>
          <a:p>
            <a:r>
              <a:rPr lang="fr-FR" dirty="0" smtClean="0"/>
              <a:t>Le socle : Fonctionnalités Utilisateur</a:t>
            </a:r>
            <a:endParaRPr lang="fr-CH" dirty="0"/>
          </a:p>
        </p:txBody>
      </p:sp>
      <p:sp>
        <p:nvSpPr>
          <p:cNvPr id="3" name="Espace réservé du contenu 2"/>
          <p:cNvSpPr>
            <a:spLocks noGrp="1"/>
          </p:cNvSpPr>
          <p:nvPr>
            <p:ph idx="1"/>
          </p:nvPr>
        </p:nvSpPr>
        <p:spPr>
          <a:xfrm>
            <a:off x="0" y="809740"/>
            <a:ext cx="9144000" cy="4938280"/>
          </a:xfrm>
        </p:spPr>
        <p:txBody>
          <a:bodyPr numCol="2"/>
          <a:lstStyle/>
          <a:p>
            <a:r>
              <a:rPr lang="fr-FR" sz="1200" dirty="0" smtClean="0"/>
              <a:t>Content type :</a:t>
            </a:r>
          </a:p>
          <a:p>
            <a:pPr lvl="1"/>
            <a:r>
              <a:rPr lang="fr-FR" sz="1000" dirty="0" smtClean="0"/>
              <a:t>Page de base</a:t>
            </a:r>
          </a:p>
          <a:p>
            <a:pPr lvl="1"/>
            <a:r>
              <a:rPr lang="fr-FR" sz="1000" dirty="0" smtClean="0"/>
              <a:t>Page bloc et bloc centraux</a:t>
            </a:r>
          </a:p>
          <a:p>
            <a:pPr lvl="1"/>
            <a:r>
              <a:rPr lang="fr-FR" sz="1000" dirty="0" smtClean="0"/>
              <a:t>Page liste menu : </a:t>
            </a:r>
            <a:br>
              <a:rPr lang="fr-FR" sz="1000" dirty="0" smtClean="0"/>
            </a:br>
            <a:r>
              <a:rPr lang="fr-FR" sz="1000" dirty="0" smtClean="0"/>
              <a:t>identique </a:t>
            </a:r>
            <a:r>
              <a:rPr lang="fr-FR" sz="1000" dirty="0"/>
              <a:t>à</a:t>
            </a:r>
            <a:r>
              <a:rPr lang="fr-FR" sz="1000" dirty="0" smtClean="0"/>
              <a:t> page de base avec une génération automatique de la liste des sous page en bas de page. Obligatoire en internet</a:t>
            </a:r>
          </a:p>
          <a:p>
            <a:pPr lvl="1"/>
            <a:endParaRPr lang="fr-FR" sz="1200" dirty="0" smtClean="0"/>
          </a:p>
          <a:p>
            <a:r>
              <a:rPr lang="fr-FR" sz="1200" dirty="0" smtClean="0"/>
              <a:t>Gestion des blocs, menus par l'</a:t>
            </a:r>
            <a:r>
              <a:rPr lang="fr-FR" sz="1200" dirty="0" err="1" smtClean="0"/>
              <a:t>admin</a:t>
            </a:r>
            <a:r>
              <a:rPr lang="fr-FR" sz="1200" dirty="0" smtClean="0"/>
              <a:t>-site</a:t>
            </a:r>
          </a:p>
          <a:p>
            <a:endParaRPr lang="fr-FR" sz="1200" dirty="0" smtClean="0"/>
          </a:p>
          <a:p>
            <a:r>
              <a:rPr lang="fr-FR" sz="1200" dirty="0" smtClean="0"/>
              <a:t>Calcul du </a:t>
            </a:r>
            <a:r>
              <a:rPr lang="fr-FR" sz="1200" dirty="0" err="1" smtClean="0"/>
              <a:t>breadcrumb</a:t>
            </a:r>
            <a:r>
              <a:rPr lang="fr-FR" sz="1200" dirty="0" smtClean="0"/>
              <a:t> correct : </a:t>
            </a:r>
          </a:p>
          <a:p>
            <a:pPr lvl="1"/>
            <a:r>
              <a:rPr lang="fr-FR" sz="1000" dirty="0" smtClean="0"/>
              <a:t>En internet on affiche la page courante dans le </a:t>
            </a:r>
            <a:r>
              <a:rPr lang="fr-FR" sz="1000" dirty="0" err="1" smtClean="0"/>
              <a:t>bradcrumb</a:t>
            </a:r>
            <a:endParaRPr lang="fr-FR" sz="1000" dirty="0" smtClean="0"/>
          </a:p>
          <a:p>
            <a:pPr lvl="1"/>
            <a:r>
              <a:rPr lang="fr-FR" sz="1000" dirty="0" smtClean="0"/>
              <a:t>En intranet non</a:t>
            </a:r>
          </a:p>
          <a:p>
            <a:pPr lvl="1"/>
            <a:endParaRPr lang="fr-FR" sz="1000" dirty="0" smtClean="0"/>
          </a:p>
          <a:p>
            <a:r>
              <a:rPr lang="fr-FR" sz="1200" dirty="0" smtClean="0"/>
              <a:t>Blocs pré-créé</a:t>
            </a:r>
          </a:p>
          <a:p>
            <a:pPr lvl="1"/>
            <a:r>
              <a:rPr lang="fr-FR" sz="1000" dirty="0" smtClean="0"/>
              <a:t>E-</a:t>
            </a:r>
            <a:r>
              <a:rPr lang="fr-FR" sz="1000" dirty="0" err="1" smtClean="0"/>
              <a:t>demarches</a:t>
            </a:r>
            <a:endParaRPr lang="fr-FR" sz="1000" dirty="0" smtClean="0"/>
          </a:p>
          <a:p>
            <a:pPr lvl="1"/>
            <a:r>
              <a:rPr lang="fr-FR" sz="1000" dirty="0" smtClean="0"/>
              <a:t>Contact</a:t>
            </a:r>
          </a:p>
          <a:p>
            <a:pPr lvl="1"/>
            <a:endParaRPr lang="fr-FR" sz="1200" dirty="0" smtClean="0"/>
          </a:p>
          <a:p>
            <a:r>
              <a:rPr lang="fr-FR" sz="1200" dirty="0" err="1" smtClean="0"/>
              <a:t>Taxonomy</a:t>
            </a:r>
            <a:r>
              <a:rPr lang="fr-FR" sz="1200" dirty="0" smtClean="0"/>
              <a:t> et </a:t>
            </a:r>
            <a:r>
              <a:rPr lang="fr-FR" sz="1200" dirty="0" err="1" smtClean="0"/>
              <a:t>taxonomy</a:t>
            </a:r>
            <a:r>
              <a:rPr lang="fr-FR" sz="1200" dirty="0" smtClean="0"/>
              <a:t> manager</a:t>
            </a:r>
          </a:p>
          <a:p>
            <a:endParaRPr lang="fr-FR" sz="1200" dirty="0"/>
          </a:p>
          <a:p>
            <a:r>
              <a:rPr lang="fr-FR" sz="1200" dirty="0" smtClean="0"/>
              <a:t>Gestion d'une catégorie commune à tous les types de contenu (sauf news flash)</a:t>
            </a:r>
          </a:p>
          <a:p>
            <a:endParaRPr lang="fr-FR" sz="1200" dirty="0" smtClean="0"/>
          </a:p>
          <a:p>
            <a:r>
              <a:rPr lang="fr-FR" sz="1200" dirty="0" smtClean="0"/>
              <a:t>Ckeditor, IMCE et </a:t>
            </a:r>
            <a:r>
              <a:rPr lang="fr-FR" sz="1200" dirty="0" err="1" smtClean="0"/>
              <a:t>linkit</a:t>
            </a:r>
            <a:r>
              <a:rPr lang="fr-FR" sz="1200" dirty="0" smtClean="0"/>
              <a:t> :</a:t>
            </a:r>
          </a:p>
          <a:p>
            <a:pPr lvl="1"/>
            <a:r>
              <a:rPr lang="fr-FR" sz="1000" dirty="0" err="1" smtClean="0"/>
              <a:t>Beautytips</a:t>
            </a:r>
            <a:endParaRPr lang="fr-FR" sz="1000" dirty="0" smtClean="0"/>
          </a:p>
          <a:p>
            <a:pPr lvl="1"/>
            <a:r>
              <a:rPr lang="fr-FR" sz="1000" dirty="0" smtClean="0"/>
              <a:t>Abbr</a:t>
            </a:r>
          </a:p>
          <a:p>
            <a:pPr lvl="1"/>
            <a:r>
              <a:rPr lang="fr-FR" sz="1000" dirty="0" smtClean="0"/>
              <a:t>Tableau </a:t>
            </a:r>
            <a:r>
              <a:rPr lang="fr-FR" sz="1000" dirty="0" err="1" smtClean="0"/>
              <a:t>resizable</a:t>
            </a:r>
            <a:endParaRPr lang="fr-FR" sz="1000" dirty="0" smtClean="0"/>
          </a:p>
          <a:p>
            <a:pPr lvl="1"/>
            <a:r>
              <a:rPr lang="fr-FR" sz="1000" dirty="0" smtClean="0"/>
              <a:t>Lightbox / fancybox /</a:t>
            </a:r>
            <a:r>
              <a:rPr lang="fr-FR" sz="1000" dirty="0"/>
              <a:t> </a:t>
            </a:r>
            <a:r>
              <a:rPr lang="fr-FR" sz="1000" dirty="0" err="1"/>
              <a:t>resize</a:t>
            </a:r>
            <a:r>
              <a:rPr lang="fr-FR" sz="1000" dirty="0"/>
              <a:t> </a:t>
            </a:r>
            <a:r>
              <a:rPr lang="fr-FR" sz="1000" dirty="0" err="1" smtClean="0"/>
              <a:t>filter</a:t>
            </a:r>
            <a:endParaRPr lang="fr-FR" sz="1000" dirty="0" smtClean="0"/>
          </a:p>
          <a:p>
            <a:pPr lvl="1"/>
            <a:r>
              <a:rPr lang="fr-FR" sz="1000" dirty="0" smtClean="0"/>
              <a:t>Système de modèle html</a:t>
            </a:r>
          </a:p>
          <a:p>
            <a:pPr lvl="1"/>
            <a:r>
              <a:rPr lang="fr-FR" sz="1000" dirty="0" err="1" smtClean="0"/>
              <a:t>Imce</a:t>
            </a:r>
            <a:r>
              <a:rPr lang="fr-FR" sz="1000" dirty="0" smtClean="0"/>
              <a:t> avec </a:t>
            </a:r>
            <a:r>
              <a:rPr lang="fr-FR" sz="1000" dirty="0" err="1" smtClean="0"/>
              <a:t>croping</a:t>
            </a:r>
            <a:r>
              <a:rPr lang="fr-FR" sz="1000" dirty="0" smtClean="0"/>
              <a:t> et création de répertoire</a:t>
            </a:r>
          </a:p>
          <a:p>
            <a:pPr lvl="1"/>
            <a:r>
              <a:rPr lang="fr-FR" sz="1000" dirty="0" smtClean="0"/>
              <a:t>Facilité pour créer des liens vers des page existante (</a:t>
            </a:r>
            <a:r>
              <a:rPr lang="fr-FR" sz="1000" dirty="0" err="1" smtClean="0"/>
              <a:t>linkit</a:t>
            </a:r>
            <a:r>
              <a:rPr lang="fr-FR" sz="1000" dirty="0" smtClean="0"/>
              <a:t>)</a:t>
            </a:r>
          </a:p>
          <a:p>
            <a:pPr lvl="1"/>
            <a:r>
              <a:rPr lang="fr-FR" sz="1000" dirty="0" smtClean="0"/>
              <a:t>Possibilité de choir la </a:t>
            </a:r>
            <a:r>
              <a:rPr lang="fr-FR" sz="1000" dirty="0" err="1" smtClean="0"/>
              <a:t>target</a:t>
            </a:r>
            <a:r>
              <a:rPr lang="fr-FR" sz="1000" dirty="0" smtClean="0"/>
              <a:t> d'un lien avec ou sans </a:t>
            </a:r>
            <a:r>
              <a:rPr lang="fr-FR" sz="1000" dirty="0" err="1" smtClean="0"/>
              <a:t>linkit</a:t>
            </a:r>
            <a:endParaRPr lang="fr-FR" sz="1000" dirty="0" smtClean="0"/>
          </a:p>
          <a:p>
            <a:pPr lvl="1"/>
            <a:r>
              <a:rPr lang="fr-FR" sz="1000" dirty="0" smtClean="0"/>
              <a:t>Style </a:t>
            </a:r>
            <a:r>
              <a:rPr lang="fr-FR" sz="1000" dirty="0" err="1" smtClean="0"/>
              <a:t>css</a:t>
            </a:r>
            <a:r>
              <a:rPr lang="fr-FR" sz="1000" dirty="0" smtClean="0"/>
              <a:t> ckeditor qui correspond exactement au style du front.</a:t>
            </a:r>
          </a:p>
          <a:p>
            <a:pPr lvl="1"/>
            <a:endParaRPr lang="fr-FR" sz="1200" dirty="0" smtClean="0"/>
          </a:p>
          <a:p>
            <a:r>
              <a:rPr lang="fr-FR" sz="1200" dirty="0" smtClean="0"/>
              <a:t>Formats de texte et </a:t>
            </a:r>
            <a:r>
              <a:rPr lang="fr-FR" sz="1200" dirty="0" err="1" smtClean="0"/>
              <a:t>better</a:t>
            </a:r>
            <a:r>
              <a:rPr lang="fr-FR" sz="1200" dirty="0" smtClean="0"/>
              <a:t> format </a:t>
            </a:r>
            <a:r>
              <a:rPr lang="fr-FR" sz="1200" dirty="0" err="1" smtClean="0"/>
              <a:t>pré-défini</a:t>
            </a:r>
            <a:r>
              <a:rPr lang="fr-FR" sz="1200" dirty="0" smtClean="0"/>
              <a:t> pour le </a:t>
            </a:r>
            <a:r>
              <a:rPr lang="fr-FR" sz="1200" dirty="0" err="1" smtClean="0"/>
              <a:t>frontoffice</a:t>
            </a:r>
            <a:endParaRPr lang="fr-FR" sz="1200" dirty="0" smtClean="0"/>
          </a:p>
          <a:p>
            <a:endParaRPr lang="fr-FR" sz="1200" dirty="0" smtClean="0"/>
          </a:p>
          <a:p>
            <a:r>
              <a:rPr lang="fr-FR" sz="1200" dirty="0" smtClean="0"/>
              <a:t>Formats de date </a:t>
            </a:r>
            <a:r>
              <a:rPr lang="fr-FR" sz="1200" dirty="0" err="1" smtClean="0"/>
              <a:t>pré-défini</a:t>
            </a:r>
            <a:endParaRPr lang="fr-FR" sz="1200" dirty="0" smtClean="0"/>
          </a:p>
          <a:p>
            <a:pPr marL="0" indent="0">
              <a:buNone/>
            </a:pPr>
            <a:endParaRPr lang="fr-FR" sz="1200" dirty="0" smtClean="0"/>
          </a:p>
          <a:p>
            <a:r>
              <a:rPr lang="fr-FR" sz="1200" dirty="0" err="1" smtClean="0"/>
              <a:t>Xml</a:t>
            </a:r>
            <a:r>
              <a:rPr lang="fr-FR" sz="1200" dirty="0" smtClean="0"/>
              <a:t> </a:t>
            </a:r>
            <a:r>
              <a:rPr lang="fr-FR" sz="1200" dirty="0" err="1" smtClean="0"/>
              <a:t>sitemap</a:t>
            </a:r>
            <a:r>
              <a:rPr lang="fr-FR" sz="1200" dirty="0" smtClean="0"/>
              <a:t> et </a:t>
            </a:r>
            <a:r>
              <a:rPr lang="fr-FR" sz="1200" dirty="0" err="1" smtClean="0"/>
              <a:t>metatag</a:t>
            </a:r>
            <a:endParaRPr lang="fr-FR" sz="1200" dirty="0" smtClean="0"/>
          </a:p>
          <a:p>
            <a:endParaRPr lang="fr-FR" sz="1200" dirty="0" smtClean="0"/>
          </a:p>
          <a:p>
            <a:r>
              <a:rPr lang="fr-FR" sz="1200" dirty="0" err="1" smtClean="0"/>
              <a:t>Schedulling</a:t>
            </a:r>
            <a:r>
              <a:rPr lang="fr-FR" sz="1200" dirty="0" smtClean="0"/>
              <a:t>, </a:t>
            </a:r>
            <a:r>
              <a:rPr lang="fr-FR" sz="1200" dirty="0" err="1" smtClean="0"/>
              <a:t>diff</a:t>
            </a:r>
            <a:r>
              <a:rPr lang="fr-FR" sz="1200" dirty="0" smtClean="0"/>
              <a:t> et </a:t>
            </a:r>
            <a:r>
              <a:rPr lang="fr-FR" sz="1200" dirty="0" err="1" smtClean="0"/>
              <a:t>preview</a:t>
            </a:r>
            <a:endParaRPr lang="fr-FR" sz="1200" dirty="0" smtClean="0"/>
          </a:p>
          <a:p>
            <a:endParaRPr lang="fr-FR" sz="1200" dirty="0" smtClean="0"/>
          </a:p>
          <a:p>
            <a:r>
              <a:rPr lang="fr-FR" sz="1200" dirty="0" err="1" smtClean="0"/>
              <a:t>Cropping</a:t>
            </a:r>
            <a:r>
              <a:rPr lang="fr-FR" sz="1200" dirty="0" smtClean="0"/>
              <a:t> d'image pour chaque format (</a:t>
            </a:r>
            <a:r>
              <a:rPr lang="fr-FR" sz="1200" dirty="0" err="1" smtClean="0"/>
              <a:t>epsacrop</a:t>
            </a:r>
            <a:r>
              <a:rPr lang="fr-FR" sz="1200" dirty="0" smtClean="0"/>
              <a:t>)</a:t>
            </a:r>
            <a:endParaRPr lang="fr-FR" sz="1200" dirty="0"/>
          </a:p>
          <a:p>
            <a:endParaRPr lang="fr-FR" sz="1200" dirty="0" smtClean="0"/>
          </a:p>
          <a:p>
            <a:r>
              <a:rPr lang="fr-FR" sz="1200" dirty="0" smtClean="0"/>
              <a:t>Lien relatif automatique : </a:t>
            </a:r>
            <a:r>
              <a:rPr lang="fr-FR" sz="1200" dirty="0" err="1" smtClean="0"/>
              <a:t>Pathologic</a:t>
            </a:r>
            <a:endParaRPr lang="fr-FR" sz="1200" dirty="0" smtClean="0"/>
          </a:p>
          <a:p>
            <a:endParaRPr lang="fr-FR" sz="1200" dirty="0" smtClean="0"/>
          </a:p>
          <a:p>
            <a:r>
              <a:rPr lang="fr-FR" sz="1200" dirty="0" err="1" smtClean="0"/>
              <a:t>Edg_bloc_search_gsa</a:t>
            </a:r>
            <a:endParaRPr lang="fr-FR" sz="1200" dirty="0" smtClean="0"/>
          </a:p>
          <a:p>
            <a:endParaRPr lang="fr-FR" sz="1200" dirty="0" smtClean="0"/>
          </a:p>
          <a:p>
            <a:r>
              <a:rPr lang="fr-FR" sz="1200" dirty="0" smtClean="0"/>
              <a:t>Menu attribut et </a:t>
            </a:r>
            <a:r>
              <a:rPr lang="fr-FR" sz="1200" dirty="0" err="1" smtClean="0"/>
              <a:t>special</a:t>
            </a:r>
            <a:r>
              <a:rPr lang="fr-FR" sz="1200" dirty="0" smtClean="0"/>
              <a:t> menu items pour choisir la </a:t>
            </a:r>
            <a:r>
              <a:rPr lang="fr-FR" sz="1200" dirty="0" err="1" smtClean="0"/>
              <a:t>target</a:t>
            </a:r>
            <a:r>
              <a:rPr lang="fr-FR" sz="1200" dirty="0" smtClean="0"/>
              <a:t> du lien</a:t>
            </a:r>
          </a:p>
          <a:p>
            <a:pPr marL="0" indent="0">
              <a:buNone/>
            </a:pPr>
            <a:endParaRPr lang="fr-FR" sz="1200" dirty="0" smtClean="0"/>
          </a:p>
        </p:txBody>
      </p:sp>
    </p:spTree>
    <p:extLst>
      <p:ext uri="{BB962C8B-B14F-4D97-AF65-F5344CB8AC3E}">
        <p14:creationId xmlns:p14="http://schemas.microsoft.com/office/powerpoint/2010/main" val="32231605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868680"/>
          </a:xfrm>
        </p:spPr>
        <p:txBody>
          <a:bodyPr/>
          <a:lstStyle/>
          <a:p>
            <a:r>
              <a:rPr lang="fr-FR" dirty="0" smtClean="0"/>
              <a:t>Le socle : Systèmes authentification</a:t>
            </a:r>
            <a:endParaRPr lang="fr-CH" dirty="0"/>
          </a:p>
        </p:txBody>
      </p:sp>
      <p:sp>
        <p:nvSpPr>
          <p:cNvPr id="3" name="Espace réservé du contenu 2"/>
          <p:cNvSpPr>
            <a:spLocks noGrp="1"/>
          </p:cNvSpPr>
          <p:nvPr>
            <p:ph idx="1"/>
          </p:nvPr>
        </p:nvSpPr>
        <p:spPr>
          <a:xfrm>
            <a:off x="213360" y="800100"/>
            <a:ext cx="8473440" cy="4862513"/>
          </a:xfrm>
        </p:spPr>
        <p:txBody>
          <a:bodyPr/>
          <a:lstStyle/>
          <a:p>
            <a:r>
              <a:rPr lang="fr-FR" dirty="0" err="1" smtClean="0">
                <a:solidFill>
                  <a:srgbClr val="0070C0"/>
                </a:solidFill>
              </a:rPr>
              <a:t>ginaAuthenticator</a:t>
            </a:r>
            <a:r>
              <a:rPr lang="fr-FR" dirty="0" smtClean="0"/>
              <a:t> (ancien) ou </a:t>
            </a:r>
            <a:r>
              <a:rPr lang="fr-FR" dirty="0" smtClean="0">
                <a:solidFill>
                  <a:srgbClr val="0070C0"/>
                </a:solidFill>
              </a:rPr>
              <a:t>edg_gina4drupal </a:t>
            </a:r>
            <a:r>
              <a:rPr lang="fr-FR" dirty="0" smtClean="0"/>
              <a:t>(nouveau)</a:t>
            </a:r>
            <a:br>
              <a:rPr lang="fr-FR" dirty="0" smtClean="0"/>
            </a:br>
            <a:r>
              <a:rPr lang="fr-FR" sz="1600" dirty="0" smtClean="0"/>
              <a:t>=&gt; système qui définit le user </a:t>
            </a:r>
            <a:r>
              <a:rPr lang="fr-FR" sz="1600" dirty="0" err="1" smtClean="0"/>
              <a:t>gina</a:t>
            </a:r>
            <a:r>
              <a:rPr lang="fr-FR" sz="1600" dirty="0" smtClean="0"/>
              <a:t> connecté, le </a:t>
            </a:r>
            <a:r>
              <a:rPr lang="fr-FR" sz="1600" dirty="0" err="1" smtClean="0"/>
              <a:t>cré</a:t>
            </a:r>
            <a:r>
              <a:rPr lang="fr-FR" sz="1600" dirty="0" smtClean="0"/>
              <a:t> dans drupal et l'</a:t>
            </a:r>
            <a:r>
              <a:rPr lang="fr-FR" sz="1600" dirty="0" err="1" smtClean="0"/>
              <a:t>autologin</a:t>
            </a:r>
            <a:r>
              <a:rPr lang="fr-FR" sz="1600" dirty="0" smtClean="0"/>
              <a:t>. Fourni par la SECU.</a:t>
            </a:r>
            <a:endParaRPr lang="fr-FR" sz="1600" dirty="0"/>
          </a:p>
          <a:p>
            <a:pPr marL="0" indent="0">
              <a:buNone/>
            </a:pPr>
            <a:endParaRPr lang="fr-FR" sz="800" dirty="0" smtClean="0"/>
          </a:p>
          <a:p>
            <a:r>
              <a:rPr lang="fr-FR" dirty="0" err="1">
                <a:solidFill>
                  <a:srgbClr val="0070C0"/>
                </a:solidFill>
              </a:rPr>
              <a:t>e</a:t>
            </a:r>
            <a:r>
              <a:rPr lang="fr-FR" dirty="0" err="1" smtClean="0">
                <a:solidFill>
                  <a:srgbClr val="0070C0"/>
                </a:solidFill>
              </a:rPr>
              <a:t>dg_mock</a:t>
            </a:r>
            <a:r>
              <a:rPr lang="fr-FR" dirty="0" smtClean="0"/>
              <a:t/>
            </a:r>
            <a:br>
              <a:rPr lang="fr-FR" dirty="0" smtClean="0"/>
            </a:br>
            <a:r>
              <a:rPr lang="fr-FR" sz="1600" dirty="0" smtClean="0"/>
              <a:t>=&gt; système </a:t>
            </a:r>
            <a:r>
              <a:rPr lang="fr-FR" sz="1600" dirty="0" err="1" smtClean="0"/>
              <a:t>désactivable</a:t>
            </a:r>
            <a:r>
              <a:rPr lang="fr-FR" sz="1600" dirty="0" smtClean="0"/>
              <a:t>, capable de contrôler </a:t>
            </a:r>
            <a:r>
              <a:rPr lang="fr-FR" sz="1600" dirty="0" err="1"/>
              <a:t>ginaAuthenticator</a:t>
            </a:r>
            <a:r>
              <a:rPr lang="fr-FR" sz="1600" dirty="0"/>
              <a:t> </a:t>
            </a:r>
            <a:r>
              <a:rPr lang="fr-FR" sz="1600" dirty="0" smtClean="0"/>
              <a:t>et edg_gina4drupal. Pouvant fournir un utilisateur </a:t>
            </a:r>
            <a:r>
              <a:rPr lang="fr-FR" sz="1600" dirty="0" err="1" smtClean="0"/>
              <a:t>mock</a:t>
            </a:r>
            <a:r>
              <a:rPr lang="fr-FR" sz="1600" dirty="0" smtClean="0"/>
              <a:t> et fonctionner en </a:t>
            </a:r>
            <a:r>
              <a:rPr lang="fr-FR" sz="1600" dirty="0" err="1" smtClean="0"/>
              <a:t>standalone</a:t>
            </a:r>
            <a:r>
              <a:rPr lang="fr-FR" sz="1600" dirty="0" smtClean="0"/>
              <a:t>. L'utilisateur est configurable via un fichier </a:t>
            </a:r>
            <a:r>
              <a:rPr lang="fr-FR" sz="1600" dirty="0" err="1" smtClean="0"/>
              <a:t>xml</a:t>
            </a:r>
            <a:r>
              <a:rPr lang="fr-FR" sz="1600" dirty="0"/>
              <a:t> </a:t>
            </a:r>
            <a:r>
              <a:rPr lang="fr-FR" sz="1600" dirty="0" smtClean="0"/>
              <a:t>dans le répertoire config.</a:t>
            </a:r>
          </a:p>
          <a:p>
            <a:endParaRPr lang="fr-FR" sz="800" dirty="0" smtClean="0"/>
          </a:p>
          <a:p>
            <a:r>
              <a:rPr lang="fr-FR" dirty="0" err="1">
                <a:solidFill>
                  <a:srgbClr val="0070C0"/>
                </a:solidFill>
              </a:rPr>
              <a:t>e</a:t>
            </a:r>
            <a:r>
              <a:rPr lang="fr-FR" dirty="0" err="1" smtClean="0">
                <a:solidFill>
                  <a:srgbClr val="0070C0"/>
                </a:solidFill>
              </a:rPr>
              <a:t>dg_user_field</a:t>
            </a:r>
            <a:r>
              <a:rPr lang="fr-FR" dirty="0" smtClean="0"/>
              <a:t/>
            </a:r>
            <a:br>
              <a:rPr lang="fr-FR" dirty="0" smtClean="0"/>
            </a:br>
            <a:r>
              <a:rPr lang="fr-FR" sz="1600" dirty="0" smtClean="0"/>
              <a:t>=&gt; couplé a edg_gina4drupal et/ou edg_mock il rempli les champs de l'utilisateur avec les information venant de son identification. Inutile dans le cas </a:t>
            </a:r>
            <a:r>
              <a:rPr lang="fr-FR" sz="1600" dirty="0" err="1" smtClean="0"/>
              <a:t>ginaAuthenticator</a:t>
            </a:r>
            <a:r>
              <a:rPr lang="fr-FR" sz="1600" dirty="0" smtClean="0"/>
              <a:t>. Il assure la sécurité que n'assure pas edg_gina4drupal. Il ne faut pas couper ce module.</a:t>
            </a:r>
          </a:p>
          <a:p>
            <a:endParaRPr lang="fr-FR" sz="800" dirty="0" smtClean="0"/>
          </a:p>
          <a:p>
            <a:r>
              <a:rPr lang="fr-FR" dirty="0" err="1" smtClean="0">
                <a:solidFill>
                  <a:srgbClr val="0070C0"/>
                </a:solidFill>
              </a:rPr>
              <a:t>edg_masquerade</a:t>
            </a:r>
            <a:r>
              <a:rPr lang="fr-FR" dirty="0"/>
              <a:t/>
            </a:r>
            <a:br>
              <a:rPr lang="fr-FR" dirty="0"/>
            </a:br>
            <a:r>
              <a:rPr lang="fr-FR" sz="1600" dirty="0" smtClean="0"/>
              <a:t>=&gt;le module </a:t>
            </a:r>
            <a:r>
              <a:rPr lang="fr-FR" sz="1600" dirty="0" err="1" smtClean="0"/>
              <a:t>masquerade</a:t>
            </a:r>
            <a:r>
              <a:rPr lang="fr-FR" sz="1600" dirty="0" smtClean="0"/>
              <a:t> de la communauté n'est pas compatible avec gina4drupal, le module </a:t>
            </a:r>
            <a:r>
              <a:rPr lang="fr-FR" sz="1600" dirty="0" err="1" smtClean="0"/>
              <a:t>edg_masquerade</a:t>
            </a:r>
            <a:r>
              <a:rPr lang="fr-FR" sz="1600" dirty="0" smtClean="0"/>
              <a:t> fourni une alternative plus efficace dans notre cas. Il se configure dans un fichier </a:t>
            </a:r>
            <a:r>
              <a:rPr lang="fr-FR" sz="1600" dirty="0" err="1" smtClean="0"/>
              <a:t>xml</a:t>
            </a:r>
            <a:r>
              <a:rPr lang="fr-FR" sz="1600" dirty="0" smtClean="0"/>
              <a:t> dans le répertoire config.</a:t>
            </a:r>
            <a:endParaRPr lang="fr-FR" sz="1600" dirty="0"/>
          </a:p>
          <a:p>
            <a:endParaRPr lang="fr-CH" dirty="0"/>
          </a:p>
        </p:txBody>
      </p:sp>
    </p:spTree>
    <p:extLst>
      <p:ext uri="{BB962C8B-B14F-4D97-AF65-F5344CB8AC3E}">
        <p14:creationId xmlns:p14="http://schemas.microsoft.com/office/powerpoint/2010/main" val="1778354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891540"/>
          </a:xfrm>
        </p:spPr>
        <p:txBody>
          <a:bodyPr/>
          <a:lstStyle/>
          <a:p>
            <a:r>
              <a:rPr lang="fr-FR" dirty="0" smtClean="0"/>
              <a:t>Le socle : Gestion du cache</a:t>
            </a:r>
            <a:endParaRPr lang="fr-CH" dirty="0"/>
          </a:p>
        </p:txBody>
      </p:sp>
      <p:sp>
        <p:nvSpPr>
          <p:cNvPr id="3" name="Espace réservé du contenu 2"/>
          <p:cNvSpPr>
            <a:spLocks noGrp="1"/>
          </p:cNvSpPr>
          <p:nvPr>
            <p:ph idx="1"/>
          </p:nvPr>
        </p:nvSpPr>
        <p:spPr>
          <a:xfrm>
            <a:off x="147782" y="1089892"/>
            <a:ext cx="8737600" cy="4572722"/>
          </a:xfrm>
        </p:spPr>
        <p:txBody>
          <a:bodyPr/>
          <a:lstStyle/>
          <a:p>
            <a:r>
              <a:rPr lang="fr-FR" dirty="0" err="1" smtClean="0">
                <a:solidFill>
                  <a:srgbClr val="0070C0"/>
                </a:solidFill>
              </a:rPr>
              <a:t>Boost</a:t>
            </a:r>
            <a:r>
              <a:rPr lang="fr-FR" dirty="0" smtClean="0">
                <a:solidFill>
                  <a:srgbClr val="0070C0"/>
                </a:solidFill>
              </a:rPr>
              <a:t> et expire</a:t>
            </a:r>
            <a:r>
              <a:rPr lang="fr-FR" dirty="0"/>
              <a:t> </a:t>
            </a:r>
            <a:r>
              <a:rPr lang="fr-FR" dirty="0" smtClean="0"/>
              <a:t>: </a:t>
            </a:r>
            <a:r>
              <a:rPr lang="fr-FR" sz="1600" dirty="0" smtClean="0"/>
              <a:t>Pour l'internet, génère une page html statique pour chaque page public anonyme. C'est le </a:t>
            </a:r>
            <a:r>
              <a:rPr lang="fr-FR" sz="1600" dirty="0" err="1" smtClean="0"/>
              <a:t>htaccess</a:t>
            </a:r>
            <a:r>
              <a:rPr lang="fr-FR" sz="1600" dirty="0" smtClean="0"/>
              <a:t> qui va chercher automatiquement la page statique dans media/cache. Le </a:t>
            </a:r>
            <a:r>
              <a:rPr lang="fr-FR" sz="1600" dirty="0" err="1" smtClean="0"/>
              <a:t>htaccess</a:t>
            </a:r>
            <a:r>
              <a:rPr lang="fr-FR" sz="1600" dirty="0" smtClean="0"/>
              <a:t> est en place mais il faut </a:t>
            </a:r>
            <a:r>
              <a:rPr lang="fr-FR" sz="1600" dirty="0" err="1" smtClean="0"/>
              <a:t>patcher</a:t>
            </a:r>
            <a:r>
              <a:rPr lang="fr-FR" sz="1600" dirty="0" smtClean="0"/>
              <a:t> </a:t>
            </a:r>
            <a:r>
              <a:rPr lang="fr-FR" sz="1600" dirty="0" err="1" smtClean="0"/>
              <a:t>boost</a:t>
            </a:r>
            <a:r>
              <a:rPr lang="fr-FR" sz="1600" dirty="0" smtClean="0"/>
              <a:t> pour qu'il </a:t>
            </a:r>
            <a:r>
              <a:rPr lang="fr-FR" sz="1600" dirty="0" err="1" smtClean="0"/>
              <a:t>fonctionnecorrectement</a:t>
            </a:r>
            <a:r>
              <a:rPr lang="fr-FR" sz="1600" dirty="0" smtClean="0"/>
              <a:t> avec de multiple url. Expire fonctionne avec </a:t>
            </a:r>
            <a:r>
              <a:rPr lang="fr-FR" sz="1600" dirty="0" err="1" smtClean="0"/>
              <a:t>expire_alias</a:t>
            </a:r>
            <a:r>
              <a:rPr lang="fr-FR" sz="1600" dirty="0" smtClean="0"/>
              <a:t>. Mais il manque un </a:t>
            </a:r>
            <a:r>
              <a:rPr lang="fr-FR" sz="1600" dirty="0" err="1" smtClean="0"/>
              <a:t>boost_alias</a:t>
            </a:r>
            <a:r>
              <a:rPr lang="fr-FR" sz="1600" dirty="0" smtClean="0"/>
              <a:t> à coder. =&gt; pas encore en place</a:t>
            </a:r>
          </a:p>
          <a:p>
            <a:r>
              <a:rPr lang="fr-FR" dirty="0" err="1" smtClean="0">
                <a:solidFill>
                  <a:srgbClr val="0070C0"/>
                </a:solidFill>
              </a:rPr>
              <a:t>Memcache</a:t>
            </a:r>
            <a:r>
              <a:rPr lang="fr-FR" dirty="0" smtClean="0">
                <a:solidFill>
                  <a:srgbClr val="0070C0"/>
                </a:solidFill>
              </a:rPr>
              <a:t> </a:t>
            </a:r>
            <a:r>
              <a:rPr lang="fr-FR" sz="1600" dirty="0" smtClean="0"/>
              <a:t>: a mettre en place pour les intranet =&gt; pas encore en place</a:t>
            </a:r>
          </a:p>
          <a:p>
            <a:r>
              <a:rPr lang="fr-FR" dirty="0" err="1" smtClean="0">
                <a:solidFill>
                  <a:srgbClr val="0070C0"/>
                </a:solidFill>
              </a:rPr>
              <a:t>Varnish</a:t>
            </a:r>
            <a:r>
              <a:rPr lang="fr-FR" dirty="0" smtClean="0"/>
              <a:t> :</a:t>
            </a:r>
            <a:r>
              <a:rPr lang="fr-FR" sz="1600" dirty="0" smtClean="0"/>
              <a:t> </a:t>
            </a:r>
            <a:r>
              <a:rPr lang="fr-FR" sz="1600" dirty="0"/>
              <a:t>à</a:t>
            </a:r>
            <a:r>
              <a:rPr lang="fr-FR" sz="1600" dirty="0" smtClean="0"/>
              <a:t> faire conjointement avec GDE/SCD =&gt; a mettre en place en internet et intranet</a:t>
            </a:r>
          </a:p>
          <a:p>
            <a:r>
              <a:rPr lang="fr-FR" dirty="0" err="1" smtClean="0">
                <a:solidFill>
                  <a:srgbClr val="0070C0"/>
                </a:solidFill>
              </a:rPr>
              <a:t>Views</a:t>
            </a:r>
            <a:r>
              <a:rPr lang="fr-FR" dirty="0" smtClean="0">
                <a:solidFill>
                  <a:srgbClr val="0070C0"/>
                </a:solidFill>
              </a:rPr>
              <a:t> et </a:t>
            </a:r>
            <a:r>
              <a:rPr lang="fr-FR" dirty="0" err="1" smtClean="0">
                <a:solidFill>
                  <a:srgbClr val="0070C0"/>
                </a:solidFill>
              </a:rPr>
              <a:t>Rules</a:t>
            </a:r>
            <a:r>
              <a:rPr lang="fr-FR" dirty="0" smtClean="0">
                <a:solidFill>
                  <a:srgbClr val="0070C0"/>
                </a:solidFill>
              </a:rPr>
              <a:t> automatiques :</a:t>
            </a:r>
            <a:r>
              <a:rPr lang="fr-FR" dirty="0"/>
              <a:t> </a:t>
            </a:r>
            <a:r>
              <a:rPr lang="fr-FR" sz="1600" dirty="0" err="1" smtClean="0"/>
              <a:t>edg_installation</a:t>
            </a:r>
            <a:r>
              <a:rPr lang="fr-FR" sz="1600" dirty="0" smtClean="0"/>
              <a:t> génère automatiquement une </a:t>
            </a:r>
            <a:r>
              <a:rPr lang="fr-FR" sz="1600" dirty="0" err="1" smtClean="0"/>
              <a:t>rules</a:t>
            </a:r>
            <a:r>
              <a:rPr lang="fr-FR" sz="1600" dirty="0" smtClean="0"/>
              <a:t> qui </a:t>
            </a:r>
            <a:r>
              <a:rPr lang="fr-FR" sz="1600" dirty="0" err="1" smtClean="0"/>
              <a:t>clear</a:t>
            </a:r>
            <a:r>
              <a:rPr lang="fr-FR" sz="1600" dirty="0" smtClean="0"/>
              <a:t> le cache des vues liées à des content type par une </a:t>
            </a:r>
            <a:r>
              <a:rPr lang="fr-FR" sz="1600" dirty="0" err="1" smtClean="0"/>
              <a:t>features</a:t>
            </a:r>
            <a:r>
              <a:rPr lang="fr-FR" sz="1600" dirty="0" smtClean="0"/>
              <a:t>. Grace à </a:t>
            </a:r>
            <a:r>
              <a:rPr lang="fr-FR" sz="1600" dirty="0" err="1" smtClean="0"/>
              <a:t>rules</a:t>
            </a:r>
            <a:r>
              <a:rPr lang="fr-FR" sz="1600" dirty="0" smtClean="0"/>
              <a:t> et cache actions. Ce système est plus efficace qu'un cache par </a:t>
            </a:r>
            <a:r>
              <a:rPr lang="fr-FR" sz="1600" dirty="0" err="1" smtClean="0"/>
              <a:t>timer</a:t>
            </a:r>
            <a:endParaRPr lang="fr-FR" dirty="0" smtClean="0"/>
          </a:p>
          <a:p>
            <a:r>
              <a:rPr lang="fr-FR" dirty="0" err="1" smtClean="0">
                <a:solidFill>
                  <a:srgbClr val="0070C0"/>
                </a:solidFill>
              </a:rPr>
              <a:t>Css</a:t>
            </a:r>
            <a:r>
              <a:rPr lang="fr-FR" dirty="0" smtClean="0">
                <a:solidFill>
                  <a:srgbClr val="0070C0"/>
                </a:solidFill>
              </a:rPr>
              <a:t>, </a:t>
            </a:r>
            <a:r>
              <a:rPr lang="fr-FR" dirty="0" err="1" smtClean="0">
                <a:solidFill>
                  <a:srgbClr val="0070C0"/>
                </a:solidFill>
              </a:rPr>
              <a:t>js</a:t>
            </a:r>
            <a:r>
              <a:rPr lang="fr-FR" dirty="0" smtClean="0">
                <a:solidFill>
                  <a:srgbClr val="0070C0"/>
                </a:solidFill>
              </a:rPr>
              <a:t> </a:t>
            </a:r>
            <a:r>
              <a:rPr lang="fr-FR" dirty="0" err="1" smtClean="0">
                <a:solidFill>
                  <a:srgbClr val="0070C0"/>
                </a:solidFill>
              </a:rPr>
              <a:t>minifier</a:t>
            </a:r>
            <a:r>
              <a:rPr lang="fr-FR" dirty="0">
                <a:solidFill>
                  <a:srgbClr val="0070C0"/>
                </a:solidFill>
              </a:rPr>
              <a:t> </a:t>
            </a:r>
            <a:r>
              <a:rPr lang="fr-FR" dirty="0" smtClean="0">
                <a:solidFill>
                  <a:srgbClr val="0070C0"/>
                </a:solidFill>
              </a:rPr>
              <a:t>et agrégateur et utilisation de </a:t>
            </a:r>
            <a:r>
              <a:rPr lang="fr-FR" dirty="0" err="1" smtClean="0">
                <a:solidFill>
                  <a:srgbClr val="0070C0"/>
                </a:solidFill>
              </a:rPr>
              <a:t>sass</a:t>
            </a:r>
            <a:r>
              <a:rPr lang="fr-FR" dirty="0"/>
              <a:t> </a:t>
            </a:r>
            <a:r>
              <a:rPr lang="fr-FR" sz="1600" dirty="0" smtClean="0">
                <a:solidFill>
                  <a:schemeClr val="tx1">
                    <a:lumMod val="95000"/>
                    <a:lumOff val="5000"/>
                  </a:schemeClr>
                </a:solidFill>
              </a:rPr>
              <a:t>=&gt; à mettre en place</a:t>
            </a:r>
          </a:p>
          <a:p>
            <a:r>
              <a:rPr lang="fr-FR" dirty="0" smtClean="0">
                <a:solidFill>
                  <a:srgbClr val="0070C0"/>
                </a:solidFill>
              </a:rPr>
              <a:t>CDN </a:t>
            </a:r>
            <a:r>
              <a:rPr lang="fr-FR" sz="1600" dirty="0" smtClean="0"/>
              <a:t>=&gt;à mettre en place conjointement avec GDE / SCD</a:t>
            </a:r>
            <a:endParaRPr lang="fr-FR" sz="1600" dirty="0"/>
          </a:p>
          <a:p>
            <a:endParaRPr lang="fr-FR" dirty="0" smtClean="0"/>
          </a:p>
          <a:p>
            <a:endParaRPr lang="fr-CH" dirty="0"/>
          </a:p>
        </p:txBody>
      </p:sp>
    </p:spTree>
    <p:extLst>
      <p:ext uri="{BB962C8B-B14F-4D97-AF65-F5344CB8AC3E}">
        <p14:creationId xmlns:p14="http://schemas.microsoft.com/office/powerpoint/2010/main" val="374135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1143000"/>
          </a:xfrm>
        </p:spPr>
        <p:txBody>
          <a:bodyPr/>
          <a:lstStyle/>
          <a:p>
            <a:r>
              <a:rPr lang="fr-FR" dirty="0"/>
              <a:t>Préambule : Les </a:t>
            </a:r>
            <a:r>
              <a:rPr lang="fr-FR" dirty="0" smtClean="0"/>
              <a:t>différents intervenant ?</a:t>
            </a:r>
            <a:endParaRPr lang="fr-CH" dirty="0"/>
          </a:p>
        </p:txBody>
      </p:sp>
      <p:sp>
        <p:nvSpPr>
          <p:cNvPr id="3" name="Espace réservé du contenu 2"/>
          <p:cNvSpPr>
            <a:spLocks noGrp="1"/>
          </p:cNvSpPr>
          <p:nvPr>
            <p:ph idx="1"/>
          </p:nvPr>
        </p:nvSpPr>
        <p:spPr>
          <a:xfrm>
            <a:off x="0" y="861060"/>
            <a:ext cx="9144000" cy="4801553"/>
          </a:xfrm>
        </p:spPr>
        <p:txBody>
          <a:bodyPr/>
          <a:lstStyle/>
          <a:p>
            <a:r>
              <a:rPr lang="fr-FR" sz="1600" b="1" dirty="0" smtClean="0"/>
              <a:t>DEV</a:t>
            </a:r>
            <a:r>
              <a:rPr lang="fr-FR" sz="1600" dirty="0" smtClean="0"/>
              <a:t> </a:t>
            </a:r>
            <a:r>
              <a:rPr lang="fr-FR" sz="1600" dirty="0"/>
              <a:t>: L'équipe chargée des développement PHP et drupal sur les environnements de </a:t>
            </a:r>
            <a:r>
              <a:rPr lang="fr-FR" sz="1600" dirty="0" err="1" smtClean="0"/>
              <a:t>dev</a:t>
            </a:r>
            <a:r>
              <a:rPr lang="fr-FR" sz="1600" dirty="0" smtClean="0"/>
              <a:t> :</a:t>
            </a:r>
          </a:p>
          <a:p>
            <a:pPr lvl="1"/>
            <a:r>
              <a:rPr lang="fr-FR" sz="1000" dirty="0" smtClean="0"/>
              <a:t>Pour les sites pré-indus : </a:t>
            </a:r>
            <a:r>
              <a:rPr lang="fr-FR" sz="1000" dirty="0"/>
              <a:t>l'équipe DEV </a:t>
            </a:r>
            <a:r>
              <a:rPr lang="fr-FR" sz="1000" dirty="0" smtClean="0"/>
              <a:t>est en charge également des mises à jour en </a:t>
            </a:r>
            <a:r>
              <a:rPr lang="fr-FR" sz="1000" dirty="0"/>
              <a:t>recette et production des sites </a:t>
            </a:r>
            <a:r>
              <a:rPr lang="fr-FR" sz="1000" dirty="0" smtClean="0"/>
              <a:t>non-indus via la chaine contrôle M</a:t>
            </a:r>
          </a:p>
          <a:p>
            <a:pPr lvl="1"/>
            <a:r>
              <a:rPr lang="fr-FR" sz="1000" dirty="0" smtClean="0"/>
              <a:t>Pour les sites post-indus : l'équipe DEV développe le master et ses fonctionnalité et le fournis à SCD</a:t>
            </a:r>
          </a:p>
          <a:p>
            <a:pPr marL="457200" lvl="1" indent="0">
              <a:buNone/>
            </a:pPr>
            <a:endParaRPr lang="fr-FR" sz="1600" dirty="0" smtClean="0"/>
          </a:p>
          <a:p>
            <a:r>
              <a:rPr lang="fr-FR" sz="1600" b="1" dirty="0" smtClean="0"/>
              <a:t>SCD</a:t>
            </a:r>
            <a:r>
              <a:rPr lang="fr-FR" sz="1600" dirty="0" smtClean="0"/>
              <a:t> : L'équipe chargée : </a:t>
            </a:r>
          </a:p>
          <a:p>
            <a:pPr lvl="1"/>
            <a:r>
              <a:rPr lang="fr-FR" sz="1000" dirty="0" smtClean="0"/>
              <a:t>des mises à jour des modules et </a:t>
            </a:r>
            <a:r>
              <a:rPr lang="fr-FR" sz="1000" dirty="0" err="1" smtClean="0"/>
              <a:t>core</a:t>
            </a:r>
            <a:r>
              <a:rPr lang="fr-FR" sz="1000" dirty="0" smtClean="0"/>
              <a:t> du master, une fois les mise </a:t>
            </a:r>
            <a:r>
              <a:rPr lang="fr-FR" sz="1000" dirty="0"/>
              <a:t>à</a:t>
            </a:r>
            <a:r>
              <a:rPr lang="fr-FR" sz="1000" dirty="0" smtClean="0"/>
              <a:t> jour faites elle fournis le nouveau master à DEV.  (pré et post indus)</a:t>
            </a:r>
          </a:p>
          <a:p>
            <a:pPr lvl="1"/>
            <a:r>
              <a:rPr lang="fr-FR" sz="1000" dirty="0" smtClean="0"/>
              <a:t>des mise en recette et production des sites indus (post indus)</a:t>
            </a:r>
          </a:p>
          <a:p>
            <a:pPr lvl="1"/>
            <a:r>
              <a:rPr lang="fr-FR" sz="1000" dirty="0" smtClean="0"/>
              <a:t>du bon fonctionnement des sites drupal en recette et production (pré et post indus)</a:t>
            </a:r>
          </a:p>
          <a:p>
            <a:endParaRPr lang="fr-FR" sz="1600" dirty="0" smtClean="0"/>
          </a:p>
          <a:p>
            <a:r>
              <a:rPr lang="fr-FR" sz="1600" b="1" dirty="0" smtClean="0"/>
              <a:t>INT</a:t>
            </a:r>
            <a:r>
              <a:rPr lang="fr-FR" sz="1600" dirty="0" smtClean="0"/>
              <a:t> : L'équipe responsable des mises en recette et production des sites pré-indus et des chaines contrôle-M </a:t>
            </a:r>
          </a:p>
          <a:p>
            <a:pPr lvl="1"/>
            <a:r>
              <a:rPr lang="fr-FR" sz="1000" dirty="0" smtClean="0"/>
              <a:t>contrôle-M est un système automatisé de mise en recette et production de la partie "</a:t>
            </a:r>
            <a:r>
              <a:rPr lang="fr-FR" sz="1000" dirty="0" err="1" smtClean="0"/>
              <a:t>htdocs</a:t>
            </a:r>
            <a:r>
              <a:rPr lang="fr-FR" sz="1000" dirty="0" smtClean="0"/>
              <a:t>" uniquement</a:t>
            </a:r>
          </a:p>
          <a:p>
            <a:endParaRPr lang="fr-FR" sz="1600" dirty="0" smtClean="0"/>
          </a:p>
          <a:p>
            <a:r>
              <a:rPr lang="fr-FR" sz="1600" b="1" dirty="0" smtClean="0"/>
              <a:t>GDE</a:t>
            </a:r>
            <a:r>
              <a:rPr lang="fr-FR" sz="1600" dirty="0" smtClean="0"/>
              <a:t> :L'équipe qui fournis les environnements LAMP.</a:t>
            </a:r>
          </a:p>
          <a:p>
            <a:endParaRPr lang="fr-FR" sz="1600" dirty="0"/>
          </a:p>
          <a:p>
            <a:r>
              <a:rPr lang="fr-FR" sz="1600" b="1" dirty="0" smtClean="0"/>
              <a:t>PCLI-WEB</a:t>
            </a:r>
            <a:r>
              <a:rPr lang="fr-FR" sz="1600" dirty="0" smtClean="0"/>
              <a:t> : L'équipe qui recueille les besoins et les bugs pour priorisation</a:t>
            </a:r>
          </a:p>
          <a:p>
            <a:endParaRPr lang="fr-FR" sz="1600" dirty="0"/>
          </a:p>
          <a:p>
            <a:r>
              <a:rPr lang="fr-FR" sz="1600" b="1" dirty="0" smtClean="0"/>
              <a:t>SECU </a:t>
            </a:r>
            <a:r>
              <a:rPr lang="fr-FR" sz="1600" dirty="0" smtClean="0"/>
              <a:t>: L'équipe qui s'occupe de la s'</a:t>
            </a:r>
            <a:r>
              <a:rPr lang="fr-FR" sz="1600" dirty="0" err="1" smtClean="0"/>
              <a:t>écurité</a:t>
            </a:r>
            <a:r>
              <a:rPr lang="fr-FR" sz="1600" dirty="0" smtClean="0"/>
              <a:t> et de l'authentification au sens général. Elle est en charge de Gina, du reverse proxy et du module drupal "edg_gina4drupal"</a:t>
            </a:r>
          </a:p>
        </p:txBody>
      </p:sp>
    </p:spTree>
    <p:extLst>
      <p:ext uri="{BB962C8B-B14F-4D97-AF65-F5344CB8AC3E}">
        <p14:creationId xmlns:p14="http://schemas.microsoft.com/office/powerpoint/2010/main" val="29816903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571500"/>
          </a:xfrm>
        </p:spPr>
        <p:txBody>
          <a:bodyPr/>
          <a:lstStyle/>
          <a:p>
            <a:r>
              <a:rPr lang="fr-FR" dirty="0" smtClean="0"/>
              <a:t>Le socle : API</a:t>
            </a:r>
            <a:endParaRPr lang="fr-CH" dirty="0"/>
          </a:p>
        </p:txBody>
      </p:sp>
      <p:sp>
        <p:nvSpPr>
          <p:cNvPr id="3" name="Espace réservé du contenu 2"/>
          <p:cNvSpPr>
            <a:spLocks noGrp="1"/>
          </p:cNvSpPr>
          <p:nvPr>
            <p:ph idx="1"/>
          </p:nvPr>
        </p:nvSpPr>
        <p:spPr>
          <a:xfrm>
            <a:off x="0" y="615314"/>
            <a:ext cx="9144000" cy="4962525"/>
          </a:xfrm>
        </p:spPr>
        <p:txBody>
          <a:bodyPr/>
          <a:lstStyle/>
          <a:p>
            <a:pPr marL="0" indent="0">
              <a:buNone/>
            </a:pPr>
            <a:r>
              <a:rPr lang="fr-FR" sz="1200" b="1" dirty="0">
                <a:latin typeface="Courier New" panose="02070309020205020404" pitchFamily="49" charset="0"/>
                <a:cs typeface="Courier New" panose="02070309020205020404" pitchFamily="49" charset="0"/>
              </a:rPr>
              <a:t>Dans </a:t>
            </a:r>
            <a:r>
              <a:rPr lang="fr-FR" sz="1200" b="1" dirty="0" err="1" smtClean="0">
                <a:latin typeface="Courier New" panose="02070309020205020404" pitchFamily="49" charset="0"/>
                <a:cs typeface="Courier New" panose="02070309020205020404" pitchFamily="49" charset="0"/>
              </a:rPr>
              <a:t>sitesphp</a:t>
            </a:r>
            <a:r>
              <a:rPr lang="fr-FR" sz="1200" b="1" dirty="0" smtClean="0">
                <a:latin typeface="Courier New" panose="02070309020205020404" pitchFamily="49" charset="0"/>
                <a:cs typeface="Courier New" panose="02070309020205020404" pitchFamily="49" charset="0"/>
              </a:rPr>
              <a:t> et </a:t>
            </a:r>
            <a:r>
              <a:rPr lang="fr-FR" sz="1200" b="1" dirty="0" err="1" smtClean="0">
                <a:latin typeface="Courier New" panose="02070309020205020404" pitchFamily="49" charset="0"/>
                <a:cs typeface="Courier New" panose="02070309020205020404" pitchFamily="49" charset="0"/>
              </a:rPr>
              <a:t>setting.php</a:t>
            </a:r>
            <a:r>
              <a:rPr lang="fr-FR" sz="1200" b="1" dirty="0" smtClean="0">
                <a:latin typeface="Courier New" panose="02070309020205020404" pitchFamily="49" charset="0"/>
                <a:cs typeface="Courier New" panose="02070309020205020404" pitchFamily="49" charset="0"/>
              </a:rPr>
              <a:t> </a:t>
            </a:r>
            <a:r>
              <a:rPr lang="fr-FR" sz="1200" b="1" dirty="0">
                <a:latin typeface="Courier New" panose="02070309020205020404" pitchFamily="49" charset="0"/>
                <a:cs typeface="Courier New" panose="02070309020205020404" pitchFamily="49" charset="0"/>
              </a:rPr>
              <a:t>:</a:t>
            </a:r>
            <a:endParaRPr lang="fr-CH" sz="1200" dirty="0" smtClean="0">
              <a:latin typeface="Courier New" panose="02070309020205020404" pitchFamily="49" charset="0"/>
              <a:cs typeface="Courier New" panose="02070309020205020404" pitchFamily="49" charset="0"/>
            </a:endParaRPr>
          </a:p>
          <a:p>
            <a:pPr marL="0" indent="0">
              <a:buNone/>
            </a:pPr>
            <a:r>
              <a:rPr lang="fr-CH" sz="800" dirty="0" smtClean="0">
                <a:latin typeface="Courier New" panose="02070309020205020404" pitchFamily="49" charset="0"/>
                <a:cs typeface="Courier New" panose="02070309020205020404" pitchFamily="49" charset="0"/>
              </a:rPr>
              <a:t>$_</a:t>
            </a:r>
            <a:r>
              <a:rPr lang="fr-CH" sz="800" dirty="0">
                <a:latin typeface="Courier New" panose="02070309020205020404" pitchFamily="49" charset="0"/>
                <a:cs typeface="Courier New" panose="02070309020205020404" pitchFamily="49" charset="0"/>
              </a:rPr>
              <a:t>SERVER['</a:t>
            </a:r>
            <a:r>
              <a:rPr lang="fr-CH" sz="800" dirty="0" err="1">
                <a:latin typeface="Courier New" panose="02070309020205020404" pitchFamily="49" charset="0"/>
                <a:cs typeface="Courier New" panose="02070309020205020404" pitchFamily="49" charset="0"/>
              </a:rPr>
              <a:t>base_root_list</a:t>
            </a:r>
            <a:r>
              <a:rPr lang="fr-CH" sz="800" dirty="0" smtClean="0">
                <a:latin typeface="Courier New" panose="02070309020205020404" pitchFamily="49" charset="0"/>
                <a:cs typeface="Courier New" panose="02070309020205020404" pitchFamily="49" charset="0"/>
              </a:rPr>
              <a:t>']; // </a:t>
            </a:r>
            <a:r>
              <a:rPr lang="fr-CH" sz="800" dirty="0" err="1" smtClean="0">
                <a:latin typeface="Courier New" panose="02070309020205020404" pitchFamily="49" charset="0"/>
                <a:cs typeface="Courier New" panose="02070309020205020404" pitchFamily="49" charset="0"/>
              </a:rPr>
              <a:t>a</a:t>
            </a:r>
            <a:r>
              <a:rPr lang="fr-CH" sz="800" dirty="0" smtClean="0">
                <a:latin typeface="Courier New" panose="02070309020205020404" pitchFamily="49" charset="0"/>
                <a:cs typeface="Courier New" panose="02070309020205020404" pitchFamily="49" charset="0"/>
              </a:rPr>
              <a:t> faire </a:t>
            </a:r>
            <a:r>
              <a:rPr lang="fr-CH" sz="800" dirty="0">
                <a:latin typeface="Courier New" panose="02070309020205020404" pitchFamily="49" charset="0"/>
                <a:cs typeface="Courier New" panose="02070309020205020404" pitchFamily="49" charset="0"/>
              </a:rPr>
              <a:t>é</a:t>
            </a:r>
            <a:r>
              <a:rPr lang="fr-CH" sz="800" dirty="0" smtClean="0">
                <a:latin typeface="Courier New" panose="02070309020205020404" pitchFamily="49" charset="0"/>
                <a:cs typeface="Courier New" panose="02070309020205020404" pitchFamily="49" charset="0"/>
              </a:rPr>
              <a:t>voluer si de nouveau nom de domaine sont utilisé</a:t>
            </a:r>
          </a:p>
          <a:p>
            <a:pPr marL="0" indent="0">
              <a:buNone/>
            </a:pPr>
            <a:r>
              <a:rPr lang="fr-FR" sz="800" dirty="0" err="1">
                <a:latin typeface="Courier New" panose="02070309020205020404" pitchFamily="49" charset="0"/>
                <a:cs typeface="Courier New" panose="02070309020205020404" pitchFamily="49" charset="0"/>
              </a:rPr>
              <a:t>v</a:t>
            </a:r>
            <a:r>
              <a:rPr lang="fr-FR" sz="800" dirty="0" err="1" smtClean="0">
                <a:latin typeface="Courier New" panose="02070309020205020404" pitchFamily="49" charset="0"/>
                <a:cs typeface="Courier New" panose="02070309020205020404" pitchFamily="49" charset="0"/>
              </a:rPr>
              <a:t>ariable_get</a:t>
            </a:r>
            <a:r>
              <a:rPr lang="fr-FR" sz="800" dirty="0">
                <a:latin typeface="Courier New" panose="02070309020205020404" pitchFamily="49" charset="0"/>
                <a:cs typeface="Courier New" panose="02070309020205020404" pitchFamily="49" charset="0"/>
              </a:rPr>
              <a:t>(</a:t>
            </a:r>
            <a:r>
              <a:rPr lang="fr-FR" sz="800" dirty="0" smtClean="0">
                <a:latin typeface="Courier New" panose="02070309020205020404" pitchFamily="49" charset="0"/>
                <a:cs typeface="Courier New" panose="02070309020205020404" pitchFamily="49" charset="0"/>
              </a:rPr>
              <a:t>'environnement'); //</a:t>
            </a:r>
            <a:r>
              <a:rPr lang="fr-FR" sz="800" dirty="0" err="1" smtClean="0">
                <a:latin typeface="Courier New" panose="02070309020205020404" pitchFamily="49" charset="0"/>
                <a:cs typeface="Courier New" panose="02070309020205020404" pitchFamily="49" charset="0"/>
              </a:rPr>
              <a:t>dev</a:t>
            </a:r>
            <a:r>
              <a:rPr lang="fr-FR" sz="800" dirty="0" smtClean="0">
                <a:latin typeface="Courier New" panose="02070309020205020404" pitchFamily="49" charset="0"/>
                <a:cs typeface="Courier New" panose="02070309020205020404" pitchFamily="49" charset="0"/>
              </a:rPr>
              <a:t> / </a:t>
            </a:r>
            <a:r>
              <a:rPr lang="fr-FR" sz="800" dirty="0" err="1" smtClean="0">
                <a:latin typeface="Courier New" panose="02070309020205020404" pitchFamily="49" charset="0"/>
                <a:cs typeface="Courier New" panose="02070309020205020404" pitchFamily="49" charset="0"/>
              </a:rPr>
              <a:t>rec</a:t>
            </a:r>
            <a:r>
              <a:rPr lang="fr-FR" sz="800" dirty="0" smtClean="0">
                <a:latin typeface="Courier New" panose="02070309020205020404" pitchFamily="49" charset="0"/>
                <a:cs typeface="Courier New" panose="02070309020205020404" pitchFamily="49" charset="0"/>
              </a:rPr>
              <a:t> / </a:t>
            </a:r>
            <a:r>
              <a:rPr lang="fr-FR" sz="800" dirty="0" err="1" smtClean="0">
                <a:latin typeface="Courier New" panose="02070309020205020404" pitchFamily="49" charset="0"/>
                <a:cs typeface="Courier New" panose="02070309020205020404" pitchFamily="49" charset="0"/>
              </a:rPr>
              <a:t>prod</a:t>
            </a:r>
            <a:endParaRPr lang="fr-FR" sz="800" dirty="0" smtClean="0">
              <a:latin typeface="Courier New" panose="02070309020205020404" pitchFamily="49" charset="0"/>
              <a:cs typeface="Courier New" panose="02070309020205020404" pitchFamily="49" charset="0"/>
            </a:endParaRPr>
          </a:p>
          <a:p>
            <a:pPr marL="0" indent="0">
              <a:buNone/>
            </a:pPr>
            <a:r>
              <a:rPr lang="fr-FR" sz="800" dirty="0" err="1" smtClean="0">
                <a:latin typeface="Courier New" panose="02070309020205020404" pitchFamily="49" charset="0"/>
                <a:cs typeface="Courier New" panose="02070309020205020404" pitchFamily="49" charset="0"/>
              </a:rPr>
              <a:t>variable_get</a:t>
            </a:r>
            <a:r>
              <a:rPr lang="fr-FR" sz="800" dirty="0">
                <a:latin typeface="Courier New" panose="02070309020205020404" pitchFamily="49" charset="0"/>
                <a:cs typeface="Courier New" panose="02070309020205020404" pitchFamily="49" charset="0"/>
              </a:rPr>
              <a:t>(</a:t>
            </a:r>
            <a:r>
              <a:rPr lang="fr-FR" sz="800" dirty="0" smtClean="0">
                <a:latin typeface="Courier New" panose="02070309020205020404" pitchFamily="49" charset="0"/>
                <a:cs typeface="Courier New" panose="02070309020205020404" pitchFamily="49" charset="0"/>
              </a:rPr>
              <a:t>'</a:t>
            </a:r>
            <a:r>
              <a:rPr lang="fr-FR" sz="800" dirty="0" err="1" smtClean="0">
                <a:latin typeface="Courier New" panose="02070309020205020404" pitchFamily="49" charset="0"/>
                <a:cs typeface="Courier New" panose="02070309020205020404" pitchFamily="49" charset="0"/>
              </a:rPr>
              <a:t>base_root_public</a:t>
            </a:r>
            <a:r>
              <a:rPr lang="fr-FR" sz="800" dirty="0">
                <a:latin typeface="Courier New" panose="02070309020205020404" pitchFamily="49" charset="0"/>
                <a:cs typeface="Courier New" panose="02070309020205020404" pitchFamily="49" charset="0"/>
              </a:rPr>
              <a:t>'); // 'https://dev.etat-ge.ch</a:t>
            </a:r>
            <a:r>
              <a:rPr lang="fr-FR" sz="800" dirty="0" smtClean="0">
                <a:latin typeface="Courier New" panose="02070309020205020404" pitchFamily="49" charset="0"/>
                <a:cs typeface="Courier New" panose="02070309020205020404" pitchFamily="49" charset="0"/>
              </a:rPr>
              <a:t>' ou 'http://ge.ch</a:t>
            </a:r>
            <a:r>
              <a:rPr lang="fr-FR" sz="800" dirty="0">
                <a:latin typeface="Courier New" panose="02070309020205020404" pitchFamily="49" charset="0"/>
                <a:cs typeface="Courier New" panose="02070309020205020404" pitchFamily="49" charset="0"/>
              </a:rPr>
              <a:t>'</a:t>
            </a:r>
            <a:endParaRPr lang="fr-FR" sz="800" dirty="0" smtClean="0">
              <a:latin typeface="Courier New" panose="02070309020205020404" pitchFamily="49" charset="0"/>
              <a:cs typeface="Courier New" panose="02070309020205020404" pitchFamily="49" charset="0"/>
            </a:endParaRPr>
          </a:p>
          <a:p>
            <a:pPr marL="0" indent="0">
              <a:buNone/>
            </a:pPr>
            <a:r>
              <a:rPr lang="fr-FR" sz="800" dirty="0" err="1">
                <a:latin typeface="Courier New" panose="02070309020205020404" pitchFamily="49" charset="0"/>
                <a:cs typeface="Courier New" panose="02070309020205020404" pitchFamily="49" charset="0"/>
              </a:rPr>
              <a:t>variable_get</a:t>
            </a:r>
            <a:r>
              <a:rPr lang="fr-FR" sz="800" dirty="0">
                <a:latin typeface="Courier New" panose="02070309020205020404" pitchFamily="49" charset="0"/>
                <a:cs typeface="Courier New" panose="02070309020205020404" pitchFamily="49" charset="0"/>
              </a:rPr>
              <a:t>('</a:t>
            </a:r>
            <a:r>
              <a:rPr lang="fr-FR" sz="800" dirty="0" err="1">
                <a:latin typeface="Courier New" panose="02070309020205020404" pitchFamily="49" charset="0"/>
                <a:cs typeface="Courier New" panose="02070309020205020404" pitchFamily="49" charset="0"/>
              </a:rPr>
              <a:t>base_url_public</a:t>
            </a:r>
            <a:r>
              <a:rPr lang="fr-FR" sz="800" dirty="0" smtClean="0">
                <a:latin typeface="Courier New" panose="02070309020205020404" pitchFamily="49" charset="0"/>
                <a:cs typeface="Courier New" panose="02070309020205020404" pitchFamily="49" charset="0"/>
              </a:rPr>
              <a:t>'); // </a:t>
            </a:r>
            <a:r>
              <a:rPr lang="fr-FR" sz="800" dirty="0">
                <a:latin typeface="Courier New" panose="02070309020205020404" pitchFamily="49" charset="0"/>
                <a:cs typeface="Courier New" panose="02070309020205020404" pitchFamily="49" charset="0"/>
              </a:rPr>
              <a:t>'https://</a:t>
            </a:r>
            <a:r>
              <a:rPr lang="fr-FR" sz="800" dirty="0" smtClean="0">
                <a:latin typeface="Courier New" panose="02070309020205020404" pitchFamily="49" charset="0"/>
                <a:cs typeface="Courier New" panose="02070309020205020404" pitchFamily="49" charset="0"/>
              </a:rPr>
              <a:t>dev.etat-ge.ch/mon_site' ou </a:t>
            </a:r>
            <a:r>
              <a:rPr lang="fr-FR" sz="800" dirty="0">
                <a:latin typeface="Courier New" panose="02070309020205020404" pitchFamily="49" charset="0"/>
                <a:cs typeface="Courier New" panose="02070309020205020404" pitchFamily="49" charset="0"/>
              </a:rPr>
              <a:t>'http://</a:t>
            </a:r>
            <a:r>
              <a:rPr lang="fr-FR" sz="800" dirty="0" smtClean="0">
                <a:latin typeface="Courier New" panose="02070309020205020404" pitchFamily="49" charset="0"/>
                <a:cs typeface="Courier New" panose="02070309020205020404" pitchFamily="49" charset="0"/>
              </a:rPr>
              <a:t>ge.ch/</a:t>
            </a:r>
            <a:r>
              <a:rPr lang="fr-FR" sz="800" dirty="0" err="1" smtClean="0">
                <a:latin typeface="Courier New" panose="02070309020205020404" pitchFamily="49" charset="0"/>
                <a:cs typeface="Courier New" panose="02070309020205020404" pitchFamily="49" charset="0"/>
              </a:rPr>
              <a:t>mon_site</a:t>
            </a:r>
            <a:r>
              <a:rPr lang="fr-FR" sz="800" dirty="0" smtClean="0">
                <a:latin typeface="Courier New" panose="02070309020205020404" pitchFamily="49" charset="0"/>
                <a:cs typeface="Courier New" panose="02070309020205020404" pitchFamily="49" charset="0"/>
              </a:rPr>
              <a:t>' : c'est toujours l url du front office</a:t>
            </a:r>
          </a:p>
          <a:p>
            <a:pPr marL="0" indent="0">
              <a:buNone/>
            </a:pPr>
            <a:r>
              <a:rPr lang="fr-FR" sz="800" dirty="0" smtClean="0">
                <a:latin typeface="Courier New" panose="02070309020205020404" pitchFamily="49" charset="0"/>
                <a:cs typeface="Courier New" panose="02070309020205020404" pitchFamily="49" charset="0"/>
              </a:rPr>
              <a:t>Global $</a:t>
            </a:r>
            <a:r>
              <a:rPr lang="fr-FR" sz="800" dirty="0" err="1" smtClean="0">
                <a:latin typeface="Courier New" panose="02070309020205020404" pitchFamily="49" charset="0"/>
                <a:cs typeface="Courier New" panose="02070309020205020404" pitchFamily="49" charset="0"/>
              </a:rPr>
              <a:t>base_url</a:t>
            </a:r>
            <a:r>
              <a:rPr lang="fr-FR" sz="800" dirty="0" smtClean="0">
                <a:latin typeface="Courier New" panose="02070309020205020404" pitchFamily="49" charset="0"/>
                <a:cs typeface="Courier New" panose="02070309020205020404" pitchFamily="49" charset="0"/>
              </a:rPr>
              <a:t>, $</a:t>
            </a:r>
            <a:r>
              <a:rPr lang="fr-FR" sz="800" dirty="0" err="1" smtClean="0">
                <a:latin typeface="Courier New" panose="02070309020205020404" pitchFamily="49" charset="0"/>
                <a:cs typeface="Courier New" panose="02070309020205020404" pitchFamily="49" charset="0"/>
              </a:rPr>
              <a:t>base_path</a:t>
            </a:r>
            <a:r>
              <a:rPr lang="fr-FR" sz="800" dirty="0" smtClean="0">
                <a:latin typeface="Courier New" panose="02070309020205020404" pitchFamily="49" charset="0"/>
                <a:cs typeface="Courier New" panose="02070309020205020404" pitchFamily="49" charset="0"/>
              </a:rPr>
              <a:t>, $</a:t>
            </a:r>
            <a:r>
              <a:rPr lang="fr-FR" sz="800" dirty="0" err="1" smtClean="0">
                <a:latin typeface="Courier New" panose="02070309020205020404" pitchFamily="49" charset="0"/>
                <a:cs typeface="Courier New" panose="02070309020205020404" pitchFamily="49" charset="0"/>
              </a:rPr>
              <a:t>base_root</a:t>
            </a:r>
            <a:r>
              <a:rPr lang="fr-FR" sz="800" dirty="0" smtClean="0">
                <a:latin typeface="Courier New" panose="02070309020205020404" pitchFamily="49" charset="0"/>
                <a:cs typeface="Courier New" panose="02070309020205020404" pitchFamily="49" charset="0"/>
              </a:rPr>
              <a:t>; // </a:t>
            </a:r>
            <a:r>
              <a:rPr lang="fr-FR" sz="800" dirty="0" err="1" smtClean="0">
                <a:latin typeface="Courier New" panose="02070309020205020404" pitchFamily="49" charset="0"/>
                <a:cs typeface="Courier New" panose="02070309020205020404" pitchFamily="49" charset="0"/>
              </a:rPr>
              <a:t>base_url</a:t>
            </a:r>
            <a:r>
              <a:rPr lang="fr-FR" sz="800" dirty="0" smtClean="0">
                <a:latin typeface="Courier New" panose="02070309020205020404" pitchFamily="49" charset="0"/>
                <a:cs typeface="Courier New" panose="02070309020205020404" pitchFamily="49" charset="0"/>
              </a:rPr>
              <a:t> : c est l url du back office ou du front office selon ou est l utilisateur</a:t>
            </a:r>
          </a:p>
          <a:p>
            <a:pPr marL="0" indent="0">
              <a:buNone/>
            </a:pPr>
            <a:endParaRPr lang="fr-FR" sz="800" dirty="0" smtClean="0">
              <a:latin typeface="Courier New" panose="02070309020205020404" pitchFamily="49" charset="0"/>
              <a:cs typeface="Courier New" panose="02070309020205020404" pitchFamily="49" charset="0"/>
            </a:endParaRPr>
          </a:p>
          <a:p>
            <a:pPr marL="0" indent="0">
              <a:buNone/>
            </a:pPr>
            <a:r>
              <a:rPr lang="fr-FR" sz="1200" b="1" dirty="0" smtClean="0">
                <a:latin typeface="Courier New" panose="02070309020205020404" pitchFamily="49" charset="0"/>
                <a:cs typeface="Courier New" panose="02070309020205020404" pitchFamily="49" charset="0"/>
              </a:rPr>
              <a:t>Dans edg_installation.api.inc : (voir le fichier pour plus de détail)</a:t>
            </a:r>
            <a:endParaRPr lang="fr-FR" sz="1200" b="1" dirty="0">
              <a:latin typeface="Courier New" panose="02070309020205020404" pitchFamily="49" charset="0"/>
              <a:cs typeface="Courier New" panose="02070309020205020404" pitchFamily="49" charset="0"/>
            </a:endParaRPr>
          </a:p>
          <a:p>
            <a:pPr marL="0" indent="0">
              <a:buNone/>
            </a:pPr>
            <a:r>
              <a:rPr lang="fr-FR" sz="800" dirty="0" err="1" smtClean="0">
                <a:latin typeface="Courier New" panose="02070309020205020404" pitchFamily="49" charset="0"/>
                <a:cs typeface="Courier New" panose="02070309020205020404" pitchFamily="49" charset="0"/>
              </a:rPr>
              <a:t>edg_installation_deleteDirectory</a:t>
            </a:r>
            <a:r>
              <a:rPr lang="fr-FR" sz="800" dirty="0">
                <a:latin typeface="Courier New" panose="02070309020205020404" pitchFamily="49" charset="0"/>
                <a:cs typeface="Courier New" panose="02070309020205020404" pitchFamily="49" charset="0"/>
              </a:rPr>
              <a:t>($</a:t>
            </a:r>
            <a:r>
              <a:rPr lang="fr-FR" sz="800" dirty="0" err="1">
                <a:latin typeface="Courier New" panose="02070309020205020404" pitchFamily="49" charset="0"/>
                <a:cs typeface="Courier New" panose="02070309020205020404" pitchFamily="49" charset="0"/>
              </a:rPr>
              <a:t>dir</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smtClean="0">
                <a:latin typeface="Courier New" panose="02070309020205020404" pitchFamily="49" charset="0"/>
                <a:cs typeface="Courier New" panose="02070309020205020404" pitchFamily="49" charset="0"/>
              </a:rPr>
              <a:t>edg_installation_debug</a:t>
            </a:r>
            <a:r>
              <a:rPr lang="fr-FR" sz="800" dirty="0">
                <a:latin typeface="Courier New" panose="02070309020205020404" pitchFamily="49" charset="0"/>
                <a:cs typeface="Courier New" panose="02070309020205020404" pitchFamily="49" charset="0"/>
              </a:rPr>
              <a:t>($data, $label = NULL</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smtClean="0">
                <a:latin typeface="Courier New" panose="02070309020205020404" pitchFamily="49" charset="0"/>
                <a:cs typeface="Courier New" panose="02070309020205020404" pitchFamily="49" charset="0"/>
              </a:rPr>
              <a:t>edg_installation_drupal_is_ajax</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edg_installation_menu_position_load_by_name</a:t>
            </a:r>
            <a:r>
              <a:rPr lang="fr-FR" sz="800" dirty="0">
                <a:latin typeface="Courier New" panose="02070309020205020404" pitchFamily="49" charset="0"/>
                <a:cs typeface="Courier New" panose="02070309020205020404" pitchFamily="49" charset="0"/>
              </a:rPr>
              <a:t>($</a:t>
            </a:r>
            <a:r>
              <a:rPr lang="fr-FR" sz="800" dirty="0" err="1">
                <a:latin typeface="Courier New" panose="02070309020205020404" pitchFamily="49" charset="0"/>
                <a:cs typeface="Courier New" panose="02070309020205020404" pitchFamily="49" charset="0"/>
              </a:rPr>
              <a:t>name</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edg_installation_node_save</a:t>
            </a:r>
            <a:r>
              <a:rPr lang="fr-FR" sz="800" dirty="0">
                <a:latin typeface="Courier New" panose="02070309020205020404" pitchFamily="49" charset="0"/>
                <a:cs typeface="Courier New" panose="02070309020205020404" pitchFamily="49" charset="0"/>
              </a:rPr>
              <a:t>($</a:t>
            </a:r>
            <a:r>
              <a:rPr lang="fr-FR" sz="800" dirty="0" err="1">
                <a:latin typeface="Courier New" panose="02070309020205020404" pitchFamily="49" charset="0"/>
                <a:cs typeface="Courier New" panose="02070309020205020404" pitchFamily="49" charset="0"/>
              </a:rPr>
              <a:t>node</a:t>
            </a:r>
            <a:r>
              <a:rPr lang="fr-FR" sz="800" dirty="0">
                <a:latin typeface="Courier New" panose="02070309020205020404" pitchFamily="49" charset="0"/>
                <a:cs typeface="Courier New" panose="02070309020205020404" pitchFamily="49" charset="0"/>
              </a:rPr>
              <a:t>, $update = FALSE</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edg_installation_insert_or_update_field</a:t>
            </a:r>
            <a:r>
              <a:rPr lang="fr-FR" sz="800" dirty="0">
                <a:latin typeface="Courier New" panose="02070309020205020404" pitchFamily="49" charset="0"/>
                <a:cs typeface="Courier New" panose="02070309020205020404" pitchFamily="49" charset="0"/>
              </a:rPr>
              <a:t>($</a:t>
            </a:r>
            <a:r>
              <a:rPr lang="fr-FR" sz="800" dirty="0" err="1">
                <a:latin typeface="Courier New" panose="02070309020205020404" pitchFamily="49" charset="0"/>
                <a:cs typeface="Courier New" panose="02070309020205020404" pitchFamily="49" charset="0"/>
              </a:rPr>
              <a:t>field</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edg_installation_insert_or_update_field_instance</a:t>
            </a:r>
            <a:r>
              <a:rPr lang="fr-FR" sz="800" dirty="0">
                <a:latin typeface="Courier New" panose="02070309020205020404" pitchFamily="49" charset="0"/>
                <a:cs typeface="Courier New" panose="02070309020205020404" pitchFamily="49" charset="0"/>
              </a:rPr>
              <a:t>($instance</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smtClean="0">
                <a:latin typeface="Courier New" panose="02070309020205020404" pitchFamily="49" charset="0"/>
                <a:cs typeface="Courier New" panose="02070309020205020404" pitchFamily="49" charset="0"/>
              </a:rPr>
              <a:t>edg_installation_insert_or_update</a:t>
            </a:r>
            <a:r>
              <a:rPr lang="fr-FR" sz="800" dirty="0">
                <a:latin typeface="Courier New" panose="02070309020205020404" pitchFamily="49" charset="0"/>
                <a:cs typeface="Courier New" panose="02070309020205020404" pitchFamily="49" charset="0"/>
              </a:rPr>
              <a:t>($table, $values, $conditions</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edg_installation_insert_or_update_blocs</a:t>
            </a:r>
            <a:r>
              <a:rPr lang="fr-FR" sz="800" dirty="0">
                <a:latin typeface="Courier New" panose="02070309020205020404" pitchFamily="49" charset="0"/>
                <a:cs typeface="Courier New" panose="02070309020205020404" pitchFamily="49" charset="0"/>
              </a:rPr>
              <a:t>($values</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edg_installation_menu_link_get</a:t>
            </a:r>
            <a:r>
              <a:rPr lang="fr-FR" sz="800" dirty="0">
                <a:latin typeface="Courier New" panose="02070309020205020404" pitchFamily="49" charset="0"/>
                <a:cs typeface="Courier New" panose="02070309020205020404" pitchFamily="49" charset="0"/>
              </a:rPr>
              <a:t>($</a:t>
            </a:r>
            <a:r>
              <a:rPr lang="fr-FR" sz="800" dirty="0" err="1">
                <a:latin typeface="Courier New" panose="02070309020205020404" pitchFamily="49" charset="0"/>
                <a:cs typeface="Courier New" panose="02070309020205020404" pitchFamily="49" charset="0"/>
              </a:rPr>
              <a:t>path</a:t>
            </a:r>
            <a:r>
              <a:rPr lang="fr-FR" sz="800" dirty="0">
                <a:latin typeface="Courier New" panose="02070309020205020404" pitchFamily="49" charset="0"/>
                <a:cs typeface="Courier New" panose="02070309020205020404" pitchFamily="49" charset="0"/>
              </a:rPr>
              <a:t>, $</a:t>
            </a:r>
            <a:r>
              <a:rPr lang="fr-FR" sz="800" dirty="0" err="1">
                <a:latin typeface="Courier New" panose="02070309020205020404" pitchFamily="49" charset="0"/>
                <a:cs typeface="Courier New" panose="02070309020205020404" pitchFamily="49" charset="0"/>
              </a:rPr>
              <a:t>selected_menu</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edg_installation_add_bestmobile_icon</a:t>
            </a:r>
            <a:r>
              <a:rPr lang="fr-FR" sz="800" dirty="0">
                <a:latin typeface="Courier New" panose="02070309020205020404" pitchFamily="49" charset="0"/>
                <a:cs typeface="Courier New" panose="02070309020205020404" pitchFamily="49" charset="0"/>
              </a:rPr>
              <a:t>($type, $pattern, $</a:t>
            </a:r>
            <a:r>
              <a:rPr lang="fr-FR" sz="800" dirty="0" err="1">
                <a:latin typeface="Courier New" panose="02070309020205020404" pitchFamily="49" charset="0"/>
                <a:cs typeface="Courier New" panose="02070309020205020404" pitchFamily="49" charset="0"/>
              </a:rPr>
              <a:t>icon</a:t>
            </a:r>
            <a:r>
              <a:rPr lang="fr-FR" sz="800" dirty="0" smtClean="0">
                <a:latin typeface="Courier New" panose="02070309020205020404" pitchFamily="49" charset="0"/>
                <a:cs typeface="Courier New" panose="02070309020205020404" pitchFamily="49" charset="0"/>
              </a:rPr>
              <a:t>)</a:t>
            </a:r>
          </a:p>
          <a:p>
            <a:pPr marL="0" indent="0">
              <a:buNone/>
            </a:pPr>
            <a:r>
              <a:rPr lang="en-US" sz="800" dirty="0" err="1">
                <a:latin typeface="Courier New" panose="02070309020205020404" pitchFamily="49" charset="0"/>
                <a:cs typeface="Courier New" panose="02070309020205020404" pitchFamily="49" charset="0"/>
              </a:rPr>
              <a:t>theme_set_setting</a:t>
            </a:r>
            <a:r>
              <a:rPr lang="en-US" sz="800" dirty="0">
                <a:latin typeface="Courier New" panose="02070309020205020404" pitchFamily="49" charset="0"/>
                <a:cs typeface="Courier New" panose="02070309020205020404" pitchFamily="49" charset="0"/>
              </a:rPr>
              <a:t>($setting, $value, $theme = NULL</a:t>
            </a:r>
            <a:r>
              <a:rPr lang="en-US"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edg_installation_user_roles</a:t>
            </a:r>
            <a:r>
              <a:rPr lang="fr-FR" sz="800" dirty="0">
                <a:latin typeface="Courier New" panose="02070309020205020404" pitchFamily="49" charset="0"/>
                <a:cs typeface="Courier New" panose="02070309020205020404" pitchFamily="49" charset="0"/>
              </a:rPr>
              <a:t>($</a:t>
            </a:r>
            <a:r>
              <a:rPr lang="fr-FR" sz="800" dirty="0" err="1">
                <a:latin typeface="Courier New" panose="02070309020205020404" pitchFamily="49" charset="0"/>
                <a:cs typeface="Courier New" panose="02070309020205020404" pitchFamily="49" charset="0"/>
              </a:rPr>
              <a:t>clear</a:t>
            </a:r>
            <a:r>
              <a:rPr lang="fr-FR" sz="800" dirty="0">
                <a:latin typeface="Courier New" panose="02070309020205020404" pitchFamily="49" charset="0"/>
                <a:cs typeface="Courier New" panose="02070309020205020404" pitchFamily="49" charset="0"/>
              </a:rPr>
              <a:t> = FALSE</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edg_installation_get_profile</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edg_installation_get_theme</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smtClean="0">
                <a:latin typeface="Courier New" panose="02070309020205020404" pitchFamily="49" charset="0"/>
                <a:cs typeface="Courier New" panose="02070309020205020404" pitchFamily="49" charset="0"/>
              </a:rPr>
              <a:t>edg_installation_add_ct_to_linkit</a:t>
            </a:r>
            <a:r>
              <a:rPr lang="fr-FR" sz="800" dirty="0" smtClean="0">
                <a:latin typeface="Courier New" panose="02070309020205020404" pitchFamily="49" charset="0"/>
                <a:cs typeface="Courier New" panose="02070309020205020404" pitchFamily="49" charset="0"/>
              </a:rPr>
              <a:t>($</a:t>
            </a:r>
            <a:r>
              <a:rPr lang="fr-FR" sz="800" dirty="0" err="1">
                <a:latin typeface="Courier New" panose="02070309020205020404" pitchFamily="49" charset="0"/>
                <a:cs typeface="Courier New" panose="02070309020205020404" pitchFamily="49" charset="0"/>
              </a:rPr>
              <a:t>ct_name</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edg_installation_deactivate_views</a:t>
            </a:r>
            <a:r>
              <a:rPr lang="fr-FR" sz="800" dirty="0">
                <a:latin typeface="Courier New" panose="02070309020205020404" pitchFamily="49" charset="0"/>
                <a:cs typeface="Courier New" panose="02070309020205020404" pitchFamily="49" charset="0"/>
              </a:rPr>
              <a:t>($</a:t>
            </a:r>
            <a:r>
              <a:rPr lang="fr-FR" sz="800" dirty="0" err="1">
                <a:latin typeface="Courier New" panose="02070309020205020404" pitchFamily="49" charset="0"/>
                <a:cs typeface="Courier New" panose="02070309020205020404" pitchFamily="49" charset="0"/>
              </a:rPr>
              <a:t>view_list</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edg_installation_activate_views</a:t>
            </a:r>
            <a:r>
              <a:rPr lang="fr-FR" sz="800" dirty="0">
                <a:latin typeface="Courier New" panose="02070309020205020404" pitchFamily="49" charset="0"/>
                <a:cs typeface="Courier New" panose="02070309020205020404" pitchFamily="49" charset="0"/>
              </a:rPr>
              <a:t>($</a:t>
            </a:r>
            <a:r>
              <a:rPr lang="fr-FR" sz="800" dirty="0" err="1">
                <a:latin typeface="Courier New" panose="02070309020205020404" pitchFamily="49" charset="0"/>
                <a:cs typeface="Courier New" panose="02070309020205020404" pitchFamily="49" charset="0"/>
              </a:rPr>
              <a:t>view_list</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edg_installation_stack_in_array</a:t>
            </a:r>
            <a:r>
              <a:rPr lang="fr-FR" sz="800" dirty="0">
                <a:latin typeface="Courier New" panose="02070309020205020404" pitchFamily="49" charset="0"/>
                <a:cs typeface="Courier New" panose="02070309020205020404" pitchFamily="49" charset="0"/>
              </a:rPr>
              <a:t>(&amp;$</a:t>
            </a:r>
            <a:r>
              <a:rPr lang="fr-FR" sz="800" dirty="0" err="1">
                <a:latin typeface="Courier New" panose="02070309020205020404" pitchFamily="49" charset="0"/>
                <a:cs typeface="Courier New" panose="02070309020205020404" pitchFamily="49" charset="0"/>
              </a:rPr>
              <a:t>pArray</a:t>
            </a:r>
            <a:r>
              <a:rPr lang="fr-FR" sz="800" dirty="0">
                <a:latin typeface="Courier New" panose="02070309020205020404" pitchFamily="49" charset="0"/>
                <a:cs typeface="Courier New" panose="02070309020205020404" pitchFamily="49" charset="0"/>
              </a:rPr>
              <a:t>, $</a:t>
            </a:r>
            <a:r>
              <a:rPr lang="fr-FR" sz="800" dirty="0" err="1">
                <a:latin typeface="Courier New" panose="02070309020205020404" pitchFamily="49" charset="0"/>
                <a:cs typeface="Courier New" panose="02070309020205020404" pitchFamily="49" charset="0"/>
              </a:rPr>
              <a:t>keyAfter</a:t>
            </a:r>
            <a:r>
              <a:rPr lang="fr-FR" sz="800" dirty="0">
                <a:latin typeface="Courier New" panose="02070309020205020404" pitchFamily="49" charset="0"/>
                <a:cs typeface="Courier New" panose="02070309020205020404" pitchFamily="49" charset="0"/>
              </a:rPr>
              <a:t>, $</a:t>
            </a:r>
            <a:r>
              <a:rPr lang="fr-FR" sz="800" dirty="0" err="1">
                <a:latin typeface="Courier New" panose="02070309020205020404" pitchFamily="49" charset="0"/>
                <a:cs typeface="Courier New" panose="02070309020205020404" pitchFamily="49" charset="0"/>
              </a:rPr>
              <a:t>keyAdd</a:t>
            </a:r>
            <a:r>
              <a:rPr lang="fr-FR" sz="800" dirty="0">
                <a:latin typeface="Courier New" panose="02070309020205020404" pitchFamily="49" charset="0"/>
                <a:cs typeface="Courier New" panose="02070309020205020404" pitchFamily="49" charset="0"/>
              </a:rPr>
              <a:t>, $</a:t>
            </a:r>
            <a:r>
              <a:rPr lang="fr-FR" sz="800" dirty="0" err="1">
                <a:latin typeface="Courier New" panose="02070309020205020404" pitchFamily="49" charset="0"/>
                <a:cs typeface="Courier New" panose="02070309020205020404" pitchFamily="49" charset="0"/>
              </a:rPr>
              <a:t>valueAdd</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edg_installation_set_default_bloc_datas</a:t>
            </a:r>
            <a:r>
              <a:rPr lang="fr-FR" sz="800" dirty="0">
                <a:latin typeface="Courier New" panose="02070309020205020404" pitchFamily="49" charset="0"/>
                <a:cs typeface="Courier New" panose="02070309020205020404" pitchFamily="49" charset="0"/>
              </a:rPr>
              <a:t>($type, $</a:t>
            </a:r>
            <a:r>
              <a:rPr lang="fr-FR" sz="800" dirty="0" err="1">
                <a:latin typeface="Courier New" panose="02070309020205020404" pitchFamily="49" charset="0"/>
                <a:cs typeface="Courier New" panose="02070309020205020404" pitchFamily="49" charset="0"/>
              </a:rPr>
              <a:t>roles</a:t>
            </a:r>
            <a:r>
              <a:rPr lang="fr-FR" sz="800" dirty="0">
                <a:latin typeface="Courier New" panose="02070309020205020404" pitchFamily="49" charset="0"/>
                <a:cs typeface="Courier New" panose="02070309020205020404" pitchFamily="49" charset="0"/>
              </a:rPr>
              <a:t>, $profile</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edg_installation_set_default_content_type_datas</a:t>
            </a:r>
            <a:r>
              <a:rPr lang="fr-FR" sz="800" dirty="0">
                <a:latin typeface="Courier New" panose="02070309020205020404" pitchFamily="49" charset="0"/>
                <a:cs typeface="Courier New" panose="02070309020205020404" pitchFamily="49" charset="0"/>
              </a:rPr>
              <a:t>($type, $</a:t>
            </a:r>
            <a:r>
              <a:rPr lang="fr-FR" sz="800" dirty="0" err="1">
                <a:latin typeface="Courier New" panose="02070309020205020404" pitchFamily="49" charset="0"/>
                <a:cs typeface="Courier New" panose="02070309020205020404" pitchFamily="49" charset="0"/>
              </a:rPr>
              <a:t>roles</a:t>
            </a:r>
            <a:r>
              <a:rPr lang="fr-FR" sz="800" dirty="0">
                <a:latin typeface="Courier New" panose="02070309020205020404" pitchFamily="49" charset="0"/>
                <a:cs typeface="Courier New" panose="02070309020205020404" pitchFamily="49" charset="0"/>
              </a:rPr>
              <a:t>, $profile</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edg_installation_set_message</a:t>
            </a:r>
            <a:r>
              <a:rPr lang="fr-FR" sz="800" dirty="0">
                <a:latin typeface="Courier New" panose="02070309020205020404" pitchFamily="49" charset="0"/>
                <a:cs typeface="Courier New" panose="02070309020205020404" pitchFamily="49" charset="0"/>
              </a:rPr>
              <a:t>($id, $message = '', $</a:t>
            </a:r>
            <a:r>
              <a:rPr lang="fr-FR" sz="800" dirty="0" err="1">
                <a:latin typeface="Courier New" panose="02070309020205020404" pitchFamily="49" charset="0"/>
                <a:cs typeface="Courier New" panose="02070309020205020404" pitchFamily="49" charset="0"/>
              </a:rPr>
              <a:t>path</a:t>
            </a:r>
            <a:r>
              <a:rPr lang="fr-FR" sz="800" dirty="0">
                <a:latin typeface="Courier New" panose="02070309020205020404" pitchFamily="49" charset="0"/>
                <a:cs typeface="Courier New" panose="02070309020205020404" pitchFamily="49" charset="0"/>
              </a:rPr>
              <a:t> = </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edg_installation_get_default_perms</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edg_installation_get_true_perms</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edg_installation_permission_matrice</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edg_installation_set_permissions</a:t>
            </a:r>
            <a:r>
              <a:rPr lang="fr-FR" sz="800" dirty="0">
                <a:latin typeface="Courier New" panose="02070309020205020404" pitchFamily="49" charset="0"/>
                <a:cs typeface="Courier New" panose="02070309020205020404" pitchFamily="49" charset="0"/>
              </a:rPr>
              <a:t>($</a:t>
            </a:r>
            <a:r>
              <a:rPr lang="fr-FR" sz="800" dirty="0" err="1">
                <a:latin typeface="Courier New" panose="02070309020205020404" pitchFamily="49" charset="0"/>
                <a:cs typeface="Courier New" panose="02070309020205020404" pitchFamily="49" charset="0"/>
              </a:rPr>
              <a:t>ct_name</a:t>
            </a:r>
            <a:r>
              <a:rPr lang="fr-FR" sz="800" dirty="0">
                <a:latin typeface="Courier New" panose="02070309020205020404" pitchFamily="49" charset="0"/>
                <a:cs typeface="Courier New" panose="02070309020205020404" pitchFamily="49" charset="0"/>
              </a:rPr>
              <a:t>, $types, $</a:t>
            </a:r>
            <a:r>
              <a:rPr lang="fr-FR" sz="800" dirty="0" err="1">
                <a:latin typeface="Courier New" panose="02070309020205020404" pitchFamily="49" charset="0"/>
                <a:cs typeface="Courier New" panose="02070309020205020404" pitchFamily="49" charset="0"/>
              </a:rPr>
              <a:t>roles</a:t>
            </a:r>
            <a:r>
              <a:rPr lang="fr-FR" sz="800" dirty="0">
                <a:latin typeface="Courier New" panose="02070309020205020404" pitchFamily="49" charset="0"/>
                <a:cs typeface="Courier New" panose="02070309020205020404" pitchFamily="49" charset="0"/>
              </a:rPr>
              <a:t>, $</a:t>
            </a:r>
            <a:r>
              <a:rPr lang="fr-FR" sz="800" dirty="0" err="1">
                <a:latin typeface="Courier New" panose="02070309020205020404" pitchFamily="49" charset="0"/>
                <a:cs typeface="Courier New" panose="02070309020205020404" pitchFamily="49" charset="0"/>
              </a:rPr>
              <a:t>grant</a:t>
            </a:r>
            <a:r>
              <a:rPr lang="fr-FR" sz="800" dirty="0">
                <a:latin typeface="Courier New" panose="02070309020205020404" pitchFamily="49" charset="0"/>
                <a:cs typeface="Courier New" panose="02070309020205020404" pitchFamily="49" charset="0"/>
              </a:rPr>
              <a:t> = '</a:t>
            </a:r>
            <a:r>
              <a:rPr lang="fr-FR" sz="800" dirty="0" err="1">
                <a:latin typeface="Courier New" panose="02070309020205020404" pitchFamily="49" charset="0"/>
                <a:cs typeface="Courier New" panose="02070309020205020404" pitchFamily="49" charset="0"/>
              </a:rPr>
              <a:t>grant</a:t>
            </a:r>
            <a:r>
              <a:rPr lang="fr-FR" sz="800" dirty="0">
                <a:latin typeface="Courier New" panose="02070309020205020404" pitchFamily="49" charset="0"/>
                <a:cs typeface="Courier New" panose="02070309020205020404" pitchFamily="49" charset="0"/>
              </a:rPr>
              <a:t>', $module = 'user', $</a:t>
            </a:r>
            <a:r>
              <a:rPr lang="fr-FR" sz="800" dirty="0" err="1">
                <a:latin typeface="Courier New" panose="02070309020205020404" pitchFamily="49" charset="0"/>
                <a:cs typeface="Courier New" panose="02070309020205020404" pitchFamily="49" charset="0"/>
              </a:rPr>
              <a:t>tabRoles</a:t>
            </a:r>
            <a:r>
              <a:rPr lang="fr-FR" sz="800" dirty="0">
                <a:latin typeface="Courier New" panose="02070309020205020404" pitchFamily="49" charset="0"/>
                <a:cs typeface="Courier New" panose="02070309020205020404" pitchFamily="49" charset="0"/>
              </a:rPr>
              <a:t> = '')</a:t>
            </a:r>
          </a:p>
          <a:p>
            <a:pPr marL="0" indent="0">
              <a:buNone/>
            </a:pPr>
            <a:endParaRPr lang="fr-FR" sz="800" dirty="0">
              <a:latin typeface="Courier New" panose="02070309020205020404" pitchFamily="49" charset="0"/>
              <a:cs typeface="Courier New" panose="02070309020205020404" pitchFamily="49" charset="0"/>
            </a:endParaRPr>
          </a:p>
          <a:p>
            <a:pPr marL="0" indent="0">
              <a:buNone/>
            </a:pPr>
            <a:endParaRPr lang="fr-FR" sz="800" dirty="0" smtClean="0">
              <a:latin typeface="Courier New" panose="02070309020205020404" pitchFamily="49" charset="0"/>
              <a:cs typeface="Courier New" panose="02070309020205020404" pitchFamily="49" charset="0"/>
            </a:endParaRPr>
          </a:p>
          <a:p>
            <a:endParaRPr lang="fr-FR" sz="1200" dirty="0" smtClean="0">
              <a:latin typeface="Courier" pitchFamily="49" charset="0"/>
            </a:endParaRPr>
          </a:p>
          <a:p>
            <a:endParaRPr lang="fr-FR" sz="1200" dirty="0" smtClean="0">
              <a:latin typeface="Courier" pitchFamily="49" charset="0"/>
            </a:endParaRPr>
          </a:p>
          <a:p>
            <a:endParaRPr lang="fr-FR" sz="1200" dirty="0" smtClean="0">
              <a:latin typeface="Courier" pitchFamily="49" charset="0"/>
            </a:endParaRPr>
          </a:p>
          <a:p>
            <a:endParaRPr lang="fr-CH" dirty="0"/>
          </a:p>
        </p:txBody>
      </p:sp>
    </p:spTree>
    <p:extLst>
      <p:ext uri="{BB962C8B-B14F-4D97-AF65-F5344CB8AC3E}">
        <p14:creationId xmlns:p14="http://schemas.microsoft.com/office/powerpoint/2010/main" val="33043764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571500"/>
          </a:xfrm>
        </p:spPr>
        <p:txBody>
          <a:bodyPr/>
          <a:lstStyle/>
          <a:p>
            <a:r>
              <a:rPr lang="fr-FR" dirty="0" smtClean="0"/>
              <a:t>Le socle : API</a:t>
            </a:r>
            <a:r>
              <a:rPr lang="fr-FR" dirty="0"/>
              <a:t/>
            </a:r>
            <a:br>
              <a:rPr lang="fr-FR" dirty="0"/>
            </a:br>
            <a:r>
              <a:rPr lang="fr-FR" sz="1400" dirty="0"/>
              <a:t>simplifier au maximum la création d'une </a:t>
            </a:r>
            <a:r>
              <a:rPr lang="fr-FR" sz="1400" dirty="0" err="1"/>
              <a:t>feature</a:t>
            </a:r>
            <a:r>
              <a:rPr lang="fr-FR" sz="1400" dirty="0"/>
              <a:t> via l'API</a:t>
            </a:r>
            <a:endParaRPr lang="fr-CH" sz="1400" dirty="0"/>
          </a:p>
        </p:txBody>
      </p:sp>
      <p:sp>
        <p:nvSpPr>
          <p:cNvPr id="3" name="Espace réservé du contenu 2"/>
          <p:cNvSpPr>
            <a:spLocks noGrp="1"/>
          </p:cNvSpPr>
          <p:nvPr>
            <p:ph idx="1"/>
          </p:nvPr>
        </p:nvSpPr>
        <p:spPr>
          <a:xfrm>
            <a:off x="0" y="866774"/>
            <a:ext cx="9144000" cy="4962525"/>
          </a:xfrm>
        </p:spPr>
        <p:txBody>
          <a:bodyPr/>
          <a:lstStyle/>
          <a:p>
            <a:pPr marL="0" indent="0">
              <a:buNone/>
            </a:pPr>
            <a:r>
              <a:rPr lang="fr-FR" sz="1200" b="1" dirty="0">
                <a:latin typeface="Courier New" panose="02070309020205020404" pitchFamily="49" charset="0"/>
                <a:cs typeface="Courier New" panose="02070309020205020404" pitchFamily="49" charset="0"/>
              </a:rPr>
              <a:t>Dans </a:t>
            </a:r>
            <a:r>
              <a:rPr lang="fr-FR" sz="1200" b="1" dirty="0" smtClean="0">
                <a:latin typeface="Courier New" panose="02070309020205020404" pitchFamily="49" charset="0"/>
                <a:cs typeface="Courier New" panose="02070309020205020404" pitchFamily="49" charset="0"/>
              </a:rPr>
              <a:t>edg_installation.queue.inc </a:t>
            </a:r>
            <a:r>
              <a:rPr lang="fr-FR" sz="1200" b="1" dirty="0">
                <a:latin typeface="Courier New" panose="02070309020205020404" pitchFamily="49" charset="0"/>
                <a:cs typeface="Courier New" panose="02070309020205020404" pitchFamily="49" charset="0"/>
              </a:rPr>
              <a:t>(voir le fichier pour plus de détail</a:t>
            </a:r>
            <a:r>
              <a:rPr lang="fr-FR" sz="1200" b="1" dirty="0" smtClean="0">
                <a:latin typeface="Courier New" panose="02070309020205020404" pitchFamily="49" charset="0"/>
                <a:cs typeface="Courier New" panose="02070309020205020404" pitchFamily="49" charset="0"/>
              </a:rPr>
              <a:t>)</a:t>
            </a:r>
            <a:endParaRPr lang="fr-CH" sz="1200" dirty="0" smtClean="0">
              <a:latin typeface="Courier New" panose="02070309020205020404" pitchFamily="49" charset="0"/>
              <a:cs typeface="Courier New" panose="02070309020205020404" pitchFamily="49" charset="0"/>
            </a:endParaRPr>
          </a:p>
          <a:p>
            <a:pPr marL="0" indent="0">
              <a:buNone/>
            </a:pPr>
            <a:r>
              <a:rPr lang="fr-FR" sz="800" dirty="0" smtClean="0">
                <a:latin typeface="Courier New" panose="02070309020205020404" pitchFamily="49" charset="0"/>
                <a:cs typeface="Courier New" panose="02070309020205020404" pitchFamily="49" charset="0"/>
              </a:rPr>
              <a:t>// ----------- FONCTIONS GENERALES PUBLIQUES -------------------------------</a:t>
            </a:r>
            <a:endParaRPr lang="fr-CH" sz="800" dirty="0" smtClean="0">
              <a:latin typeface="Courier New" panose="02070309020205020404" pitchFamily="49" charset="0"/>
              <a:cs typeface="Courier New" panose="02070309020205020404" pitchFamily="49" charset="0"/>
            </a:endParaRPr>
          </a:p>
          <a:p>
            <a:pPr marL="0" indent="0">
              <a:buNone/>
            </a:pPr>
            <a:r>
              <a:rPr lang="fr-CH" sz="800" dirty="0" err="1" smtClean="0">
                <a:latin typeface="Courier New" panose="02070309020205020404" pitchFamily="49" charset="0"/>
                <a:cs typeface="Courier New" panose="02070309020205020404" pitchFamily="49" charset="0"/>
              </a:rPr>
              <a:t>edg_installation_add_to_queue</a:t>
            </a:r>
            <a:r>
              <a:rPr lang="fr-CH" sz="800" dirty="0">
                <a:latin typeface="Courier New" panose="02070309020205020404" pitchFamily="49" charset="0"/>
                <a:cs typeface="Courier New" panose="02070309020205020404" pitchFamily="49" charset="0"/>
              </a:rPr>
              <a:t>($callback, $datas = </a:t>
            </a:r>
            <a:r>
              <a:rPr lang="fr-CH" sz="800" dirty="0" err="1">
                <a:latin typeface="Courier New" panose="02070309020205020404" pitchFamily="49" charset="0"/>
                <a:cs typeface="Courier New" panose="02070309020205020404" pitchFamily="49" charset="0"/>
              </a:rPr>
              <a:t>array</a:t>
            </a:r>
            <a:r>
              <a:rPr lang="fr-CH" sz="800" dirty="0">
                <a:latin typeface="Courier New" panose="02070309020205020404" pitchFamily="49" charset="0"/>
                <a:cs typeface="Courier New" panose="02070309020205020404" pitchFamily="49" charset="0"/>
              </a:rPr>
              <a:t>(), $file = '', $</a:t>
            </a:r>
            <a:r>
              <a:rPr lang="fr-CH" sz="800" dirty="0" err="1">
                <a:latin typeface="Courier New" panose="02070309020205020404" pitchFamily="49" charset="0"/>
                <a:cs typeface="Courier New" panose="02070309020205020404" pitchFamily="49" charset="0"/>
              </a:rPr>
              <a:t>checker</a:t>
            </a:r>
            <a:r>
              <a:rPr lang="fr-CH" sz="800" dirty="0">
                <a:latin typeface="Courier New" panose="02070309020205020404" pitchFamily="49" charset="0"/>
                <a:cs typeface="Courier New" panose="02070309020205020404" pitchFamily="49" charset="0"/>
              </a:rPr>
              <a:t> = '</a:t>
            </a:r>
            <a:r>
              <a:rPr lang="fr-CH" sz="800" dirty="0" err="1">
                <a:latin typeface="Courier New" panose="02070309020205020404" pitchFamily="49" charset="0"/>
                <a:cs typeface="Courier New" panose="02070309020205020404" pitchFamily="49" charset="0"/>
              </a:rPr>
              <a:t>edg_installation_check_no</a:t>
            </a:r>
            <a:r>
              <a:rPr lang="fr-CH" sz="800" dirty="0" smtClean="0">
                <a:latin typeface="Courier New" panose="02070309020205020404" pitchFamily="49" charset="0"/>
                <a:cs typeface="Courier New" panose="02070309020205020404" pitchFamily="49" charset="0"/>
              </a:rPr>
              <a:t>')</a:t>
            </a:r>
          </a:p>
          <a:p>
            <a:pPr marL="0" indent="0">
              <a:buNone/>
            </a:pPr>
            <a:r>
              <a:rPr lang="fr-CH" sz="800" dirty="0" err="1">
                <a:latin typeface="Courier New" panose="02070309020205020404" pitchFamily="49" charset="0"/>
                <a:cs typeface="Courier New" panose="02070309020205020404" pitchFamily="49" charset="0"/>
              </a:rPr>
              <a:t>edg_installation_queue_message</a:t>
            </a:r>
            <a:r>
              <a:rPr lang="fr-CH" sz="800" dirty="0">
                <a:latin typeface="Courier New" panose="02070309020205020404" pitchFamily="49" charset="0"/>
                <a:cs typeface="Courier New" panose="02070309020205020404" pitchFamily="49" charset="0"/>
              </a:rPr>
              <a:t>(&amp;$</a:t>
            </a:r>
            <a:r>
              <a:rPr lang="fr-CH" sz="800" dirty="0" err="1">
                <a:latin typeface="Courier New" panose="02070309020205020404" pitchFamily="49" charset="0"/>
                <a:cs typeface="Courier New" panose="02070309020205020404" pitchFamily="49" charset="0"/>
              </a:rPr>
              <a:t>context</a:t>
            </a:r>
            <a:r>
              <a:rPr lang="fr-CH" sz="800" dirty="0">
                <a:latin typeface="Courier New" panose="02070309020205020404" pitchFamily="49" charset="0"/>
                <a:cs typeface="Courier New" panose="02070309020205020404" pitchFamily="49" charset="0"/>
              </a:rPr>
              <a:t>, $message</a:t>
            </a:r>
            <a:r>
              <a:rPr lang="fr-CH" sz="800" dirty="0" smtClean="0">
                <a:latin typeface="Courier New" panose="02070309020205020404" pitchFamily="49" charset="0"/>
                <a:cs typeface="Courier New" panose="02070309020205020404" pitchFamily="49" charset="0"/>
              </a:rPr>
              <a:t>)</a:t>
            </a:r>
          </a:p>
          <a:p>
            <a:pPr marL="0" indent="0">
              <a:buNone/>
            </a:pPr>
            <a:r>
              <a:rPr lang="fr-CH" sz="800" dirty="0" err="1">
                <a:latin typeface="Courier New" panose="02070309020205020404" pitchFamily="49" charset="0"/>
                <a:cs typeface="Courier New" panose="02070309020205020404" pitchFamily="49" charset="0"/>
              </a:rPr>
              <a:t>edg_installation_queue_batch_end</a:t>
            </a:r>
            <a:r>
              <a:rPr lang="fr-CH" sz="800" dirty="0">
                <a:latin typeface="Courier New" panose="02070309020205020404" pitchFamily="49" charset="0"/>
                <a:cs typeface="Courier New" panose="02070309020205020404" pitchFamily="49" charset="0"/>
              </a:rPr>
              <a:t>(&amp;$</a:t>
            </a:r>
            <a:r>
              <a:rPr lang="fr-CH" sz="800" dirty="0" err="1">
                <a:latin typeface="Courier New" panose="02070309020205020404" pitchFamily="49" charset="0"/>
                <a:cs typeface="Courier New" panose="02070309020205020404" pitchFamily="49" charset="0"/>
              </a:rPr>
              <a:t>context</a:t>
            </a:r>
            <a:r>
              <a:rPr lang="fr-CH" sz="800" dirty="0">
                <a:latin typeface="Courier New" panose="02070309020205020404" pitchFamily="49" charset="0"/>
                <a:cs typeface="Courier New" panose="02070309020205020404" pitchFamily="49" charset="0"/>
              </a:rPr>
              <a:t>, $id</a:t>
            </a:r>
            <a:r>
              <a:rPr lang="fr-CH" sz="800" dirty="0" smtClean="0">
                <a:latin typeface="Courier New" panose="02070309020205020404" pitchFamily="49" charset="0"/>
                <a:cs typeface="Courier New" panose="02070309020205020404" pitchFamily="49" charset="0"/>
              </a:rPr>
              <a:t>)</a:t>
            </a:r>
          </a:p>
          <a:p>
            <a:pPr marL="0" indent="0">
              <a:buNone/>
            </a:pPr>
            <a:endParaRPr lang="fr-FR" sz="800" dirty="0">
              <a:latin typeface="Courier New" panose="02070309020205020404" pitchFamily="49" charset="0"/>
              <a:cs typeface="Courier New" panose="02070309020205020404" pitchFamily="49" charset="0"/>
            </a:endParaRPr>
          </a:p>
          <a:p>
            <a:pPr marL="0" indent="0">
              <a:buNone/>
            </a:pPr>
            <a:r>
              <a:rPr lang="fr-FR" sz="800" dirty="0" smtClean="0">
                <a:latin typeface="Courier New" panose="02070309020205020404" pitchFamily="49" charset="0"/>
                <a:cs typeface="Courier New" panose="02070309020205020404" pitchFamily="49" charset="0"/>
              </a:rPr>
              <a:t>//--------------   LES CHECKERS  PUBLICS -----------------------------------</a:t>
            </a:r>
          </a:p>
          <a:p>
            <a:pPr marL="0" indent="0">
              <a:buNone/>
            </a:pPr>
            <a:r>
              <a:rPr lang="fr-CH" sz="800" dirty="0" err="1">
                <a:latin typeface="Courier New" panose="02070309020205020404" pitchFamily="49" charset="0"/>
                <a:cs typeface="Courier New" panose="02070309020205020404" pitchFamily="49" charset="0"/>
              </a:rPr>
              <a:t>edg_installation_check_urls</a:t>
            </a:r>
            <a:r>
              <a:rPr lang="fr-CH" sz="800" dirty="0">
                <a:latin typeface="Courier New" panose="02070309020205020404" pitchFamily="49" charset="0"/>
                <a:cs typeface="Courier New" panose="02070309020205020404" pitchFamily="49" charset="0"/>
              </a:rPr>
              <a:t>($callback, $id, $datas</a:t>
            </a:r>
            <a:r>
              <a:rPr lang="fr-CH" sz="800" dirty="0" smtClean="0">
                <a:latin typeface="Courier New" panose="02070309020205020404" pitchFamily="49" charset="0"/>
                <a:cs typeface="Courier New" panose="02070309020205020404" pitchFamily="49" charset="0"/>
              </a:rPr>
              <a:t>)</a:t>
            </a:r>
          </a:p>
          <a:p>
            <a:pPr marL="0" indent="0">
              <a:buNone/>
            </a:pPr>
            <a:r>
              <a:rPr lang="fr-CH" sz="800" dirty="0" err="1">
                <a:latin typeface="Courier New" panose="02070309020205020404" pitchFamily="49" charset="0"/>
                <a:cs typeface="Courier New" panose="02070309020205020404" pitchFamily="49" charset="0"/>
              </a:rPr>
              <a:t>edg_installation_check_no</a:t>
            </a:r>
            <a:r>
              <a:rPr lang="fr-CH" sz="800" dirty="0">
                <a:latin typeface="Courier New" panose="02070309020205020404" pitchFamily="49" charset="0"/>
                <a:cs typeface="Courier New" panose="02070309020205020404" pitchFamily="49" charset="0"/>
              </a:rPr>
              <a:t>($callback, $id, $datas</a:t>
            </a:r>
            <a:r>
              <a:rPr lang="fr-CH" sz="800" dirty="0" smtClean="0">
                <a:latin typeface="Courier New" panose="02070309020205020404" pitchFamily="49" charset="0"/>
                <a:cs typeface="Courier New" panose="02070309020205020404" pitchFamily="49" charset="0"/>
              </a:rPr>
              <a:t>)</a:t>
            </a:r>
          </a:p>
          <a:p>
            <a:pPr marL="0" indent="0">
              <a:buNone/>
            </a:pPr>
            <a:endParaRPr lang="fr-FR" sz="800" dirty="0">
              <a:latin typeface="Courier New" panose="02070309020205020404" pitchFamily="49" charset="0"/>
              <a:cs typeface="Courier New" panose="02070309020205020404" pitchFamily="49" charset="0"/>
            </a:endParaRPr>
          </a:p>
          <a:p>
            <a:pPr marL="0" indent="0">
              <a:buNone/>
            </a:pPr>
            <a:r>
              <a:rPr lang="fr-FR" sz="800" dirty="0" smtClean="0">
                <a:latin typeface="Courier New" panose="02070309020205020404" pitchFamily="49" charset="0"/>
                <a:cs typeface="Courier New" panose="02070309020205020404" pitchFamily="49" charset="0"/>
              </a:rPr>
              <a:t>//--------------   API ---------------------------------------------</a:t>
            </a:r>
          </a:p>
          <a:p>
            <a:pPr marL="0" indent="0">
              <a:buNone/>
            </a:pPr>
            <a:r>
              <a:rPr lang="fr-CH" sz="800" dirty="0" err="1">
                <a:latin typeface="Courier New" panose="02070309020205020404" pitchFamily="49" charset="0"/>
                <a:cs typeface="Courier New" panose="02070309020205020404" pitchFamily="49" charset="0"/>
              </a:rPr>
              <a:t>edg_installation_queue_add_clean_view_rules</a:t>
            </a:r>
            <a:r>
              <a:rPr lang="fr-CH" sz="800" dirty="0">
                <a:latin typeface="Courier New" panose="02070309020205020404" pitchFamily="49" charset="0"/>
                <a:cs typeface="Courier New" panose="02070309020205020404" pitchFamily="49" charset="0"/>
              </a:rPr>
              <a:t>($</a:t>
            </a:r>
            <a:r>
              <a:rPr lang="fr-CH" sz="800" dirty="0" err="1">
                <a:latin typeface="Courier New" panose="02070309020205020404" pitchFamily="49" charset="0"/>
                <a:cs typeface="Courier New" panose="02070309020205020404" pitchFamily="49" charset="0"/>
              </a:rPr>
              <a:t>rules_name</a:t>
            </a:r>
            <a:r>
              <a:rPr lang="fr-CH" sz="800" dirty="0">
                <a:latin typeface="Courier New" panose="02070309020205020404" pitchFamily="49" charset="0"/>
                <a:cs typeface="Courier New" panose="02070309020205020404" pitchFamily="49" charset="0"/>
              </a:rPr>
              <a:t>, $cts, $</a:t>
            </a:r>
            <a:r>
              <a:rPr lang="fr-CH" sz="800" dirty="0" err="1">
                <a:latin typeface="Courier New" panose="02070309020205020404" pitchFamily="49" charset="0"/>
                <a:cs typeface="Courier New" panose="02070309020205020404" pitchFamily="49" charset="0"/>
              </a:rPr>
              <a:t>view_name</a:t>
            </a:r>
            <a:r>
              <a:rPr lang="fr-CH" sz="800" dirty="0" smtClean="0">
                <a:latin typeface="Courier New" panose="02070309020205020404" pitchFamily="49" charset="0"/>
                <a:cs typeface="Courier New" panose="02070309020205020404" pitchFamily="49" charset="0"/>
              </a:rPr>
              <a:t>)</a:t>
            </a:r>
          </a:p>
          <a:p>
            <a:pPr marL="0" indent="0">
              <a:buNone/>
            </a:pPr>
            <a:r>
              <a:rPr lang="fr-CH" sz="800" dirty="0" err="1">
                <a:latin typeface="Courier New" panose="02070309020205020404" pitchFamily="49" charset="0"/>
                <a:cs typeface="Courier New" panose="02070309020205020404" pitchFamily="49" charset="0"/>
              </a:rPr>
              <a:t>edg_installation_queue_remove_rules</a:t>
            </a:r>
            <a:r>
              <a:rPr lang="fr-CH" sz="800" dirty="0">
                <a:latin typeface="Courier New" panose="02070309020205020404" pitchFamily="49" charset="0"/>
                <a:cs typeface="Courier New" panose="02070309020205020404" pitchFamily="49" charset="0"/>
              </a:rPr>
              <a:t>($</a:t>
            </a:r>
            <a:r>
              <a:rPr lang="fr-CH" sz="800" dirty="0" err="1">
                <a:latin typeface="Courier New" panose="02070309020205020404" pitchFamily="49" charset="0"/>
                <a:cs typeface="Courier New" panose="02070309020205020404" pitchFamily="49" charset="0"/>
              </a:rPr>
              <a:t>rules_code</a:t>
            </a:r>
            <a:r>
              <a:rPr lang="fr-CH" sz="800" dirty="0" smtClean="0">
                <a:latin typeface="Courier New" panose="02070309020205020404" pitchFamily="49" charset="0"/>
                <a:cs typeface="Courier New" panose="02070309020205020404" pitchFamily="49" charset="0"/>
              </a:rPr>
              <a:t>)</a:t>
            </a:r>
          </a:p>
          <a:p>
            <a:pPr marL="0" indent="0">
              <a:buNone/>
            </a:pPr>
            <a:r>
              <a:rPr lang="fr-CH" sz="800" dirty="0" err="1">
                <a:latin typeface="Courier New" panose="02070309020205020404" pitchFamily="49" charset="0"/>
                <a:cs typeface="Courier New" panose="02070309020205020404" pitchFamily="49" charset="0"/>
              </a:rPr>
              <a:t>edg_installation_queue_module_disable</a:t>
            </a:r>
            <a:r>
              <a:rPr lang="fr-CH" sz="800" dirty="0">
                <a:latin typeface="Courier New" panose="02070309020205020404" pitchFamily="49" charset="0"/>
                <a:cs typeface="Courier New" panose="02070309020205020404" pitchFamily="49" charset="0"/>
              </a:rPr>
              <a:t>($modules, $</a:t>
            </a:r>
            <a:r>
              <a:rPr lang="fr-CH" sz="800" dirty="0" err="1">
                <a:latin typeface="Courier New" panose="02070309020205020404" pitchFamily="49" charset="0"/>
                <a:cs typeface="Courier New" panose="02070309020205020404" pitchFamily="49" charset="0"/>
              </a:rPr>
              <a:t>feature</a:t>
            </a:r>
            <a:r>
              <a:rPr lang="fr-CH" sz="800" dirty="0">
                <a:latin typeface="Courier New" panose="02070309020205020404" pitchFamily="49" charset="0"/>
                <a:cs typeface="Courier New" panose="02070309020205020404" pitchFamily="49" charset="0"/>
              </a:rPr>
              <a:t> = FALSE</a:t>
            </a:r>
            <a:r>
              <a:rPr lang="fr-CH" sz="800" dirty="0" smtClean="0">
                <a:latin typeface="Courier New" panose="02070309020205020404" pitchFamily="49" charset="0"/>
                <a:cs typeface="Courier New" panose="02070309020205020404" pitchFamily="49" charset="0"/>
              </a:rPr>
              <a:t>)</a:t>
            </a:r>
          </a:p>
          <a:p>
            <a:pPr marL="0" indent="0">
              <a:buNone/>
            </a:pPr>
            <a:r>
              <a:rPr lang="fr-CH" sz="800" dirty="0" err="1">
                <a:latin typeface="Courier New" panose="02070309020205020404" pitchFamily="49" charset="0"/>
                <a:cs typeface="Courier New" panose="02070309020205020404" pitchFamily="49" charset="0"/>
              </a:rPr>
              <a:t>edg_installation_queue_module_enable</a:t>
            </a:r>
            <a:r>
              <a:rPr lang="fr-CH" sz="800" dirty="0">
                <a:latin typeface="Courier New" panose="02070309020205020404" pitchFamily="49" charset="0"/>
                <a:cs typeface="Courier New" panose="02070309020205020404" pitchFamily="49" charset="0"/>
              </a:rPr>
              <a:t>($modules</a:t>
            </a:r>
            <a:r>
              <a:rPr lang="fr-CH" sz="800" dirty="0" smtClean="0">
                <a:latin typeface="Courier New" panose="02070309020205020404" pitchFamily="49" charset="0"/>
                <a:cs typeface="Courier New" panose="02070309020205020404" pitchFamily="49" charset="0"/>
              </a:rPr>
              <a:t>)</a:t>
            </a:r>
          </a:p>
          <a:p>
            <a:pPr marL="0" indent="0">
              <a:buNone/>
            </a:pPr>
            <a:r>
              <a:rPr lang="fr-CH" sz="800" dirty="0" err="1">
                <a:latin typeface="Courier New" panose="02070309020205020404" pitchFamily="49" charset="0"/>
                <a:cs typeface="Courier New" panose="02070309020205020404" pitchFamily="49" charset="0"/>
              </a:rPr>
              <a:t>edg_installation_queue_menu_position_add_rule_ct</a:t>
            </a:r>
            <a:r>
              <a:rPr lang="fr-CH" sz="800" dirty="0">
                <a:latin typeface="Courier New" panose="02070309020205020404" pitchFamily="49" charset="0"/>
                <a:cs typeface="Courier New" panose="02070309020205020404" pitchFamily="49" charset="0"/>
              </a:rPr>
              <a:t>($</a:t>
            </a:r>
            <a:r>
              <a:rPr lang="fr-CH" sz="800" dirty="0" err="1">
                <a:latin typeface="Courier New" panose="02070309020205020404" pitchFamily="49" charset="0"/>
                <a:cs typeface="Courier New" panose="02070309020205020404" pitchFamily="49" charset="0"/>
              </a:rPr>
              <a:t>title</a:t>
            </a:r>
            <a:r>
              <a:rPr lang="fr-CH" sz="800" dirty="0">
                <a:latin typeface="Courier New" panose="02070309020205020404" pitchFamily="49" charset="0"/>
                <a:cs typeface="Courier New" panose="02070309020205020404" pitchFamily="49" charset="0"/>
              </a:rPr>
              <a:t>, $</a:t>
            </a:r>
            <a:r>
              <a:rPr lang="fr-CH" sz="800" dirty="0" err="1">
                <a:latin typeface="Courier New" panose="02070309020205020404" pitchFamily="49" charset="0"/>
                <a:cs typeface="Courier New" panose="02070309020205020404" pitchFamily="49" charset="0"/>
              </a:rPr>
              <a:t>menu_path</a:t>
            </a:r>
            <a:r>
              <a:rPr lang="fr-CH" sz="800" dirty="0">
                <a:latin typeface="Courier New" panose="02070309020205020404" pitchFamily="49" charset="0"/>
                <a:cs typeface="Courier New" panose="02070309020205020404" pitchFamily="49" charset="0"/>
              </a:rPr>
              <a:t>, $</a:t>
            </a:r>
            <a:r>
              <a:rPr lang="fr-CH" sz="800" dirty="0" err="1">
                <a:latin typeface="Courier New" panose="02070309020205020404" pitchFamily="49" charset="0"/>
                <a:cs typeface="Courier New" panose="02070309020205020404" pitchFamily="49" charset="0"/>
              </a:rPr>
              <a:t>menu_name</a:t>
            </a:r>
            <a:r>
              <a:rPr lang="fr-CH" sz="800" dirty="0">
                <a:latin typeface="Courier New" panose="02070309020205020404" pitchFamily="49" charset="0"/>
                <a:cs typeface="Courier New" panose="02070309020205020404" pitchFamily="49" charset="0"/>
              </a:rPr>
              <a:t>, $</a:t>
            </a:r>
            <a:r>
              <a:rPr lang="fr-CH" sz="800" dirty="0" err="1">
                <a:latin typeface="Courier New" panose="02070309020205020404" pitchFamily="49" charset="0"/>
                <a:cs typeface="Courier New" panose="02070309020205020404" pitchFamily="49" charset="0"/>
              </a:rPr>
              <a:t>ct_name</a:t>
            </a:r>
            <a:r>
              <a:rPr lang="fr-CH" sz="800" dirty="0" smtClean="0">
                <a:latin typeface="Courier New" panose="02070309020205020404" pitchFamily="49" charset="0"/>
                <a:cs typeface="Courier New" panose="02070309020205020404" pitchFamily="49" charset="0"/>
              </a:rPr>
              <a:t>)</a:t>
            </a:r>
          </a:p>
          <a:p>
            <a:pPr marL="0" indent="0">
              <a:buNone/>
            </a:pPr>
            <a:r>
              <a:rPr lang="fr-CH" sz="800" dirty="0" err="1">
                <a:latin typeface="Courier New" panose="02070309020205020404" pitchFamily="49" charset="0"/>
                <a:cs typeface="Courier New" panose="02070309020205020404" pitchFamily="49" charset="0"/>
              </a:rPr>
              <a:t>edg_installation_queue_remove_menu_position_rule_ct</a:t>
            </a:r>
            <a:r>
              <a:rPr lang="fr-CH" sz="800" dirty="0">
                <a:latin typeface="Courier New" panose="02070309020205020404" pitchFamily="49" charset="0"/>
                <a:cs typeface="Courier New" panose="02070309020205020404" pitchFamily="49" charset="0"/>
              </a:rPr>
              <a:t>($</a:t>
            </a:r>
            <a:r>
              <a:rPr lang="fr-CH" sz="800" dirty="0" err="1">
                <a:latin typeface="Courier New" panose="02070309020205020404" pitchFamily="49" charset="0"/>
                <a:cs typeface="Courier New" panose="02070309020205020404" pitchFamily="49" charset="0"/>
              </a:rPr>
              <a:t>title</a:t>
            </a:r>
            <a:r>
              <a:rPr lang="fr-CH" sz="800" dirty="0" smtClean="0">
                <a:latin typeface="Courier New" panose="02070309020205020404" pitchFamily="49" charset="0"/>
                <a:cs typeface="Courier New" panose="02070309020205020404" pitchFamily="49" charset="0"/>
              </a:rPr>
              <a:t>)</a:t>
            </a:r>
          </a:p>
          <a:p>
            <a:pPr marL="0" indent="0">
              <a:buNone/>
            </a:pPr>
            <a:r>
              <a:rPr lang="fr-CH" sz="800" dirty="0" err="1">
                <a:latin typeface="Courier New" panose="02070309020205020404" pitchFamily="49" charset="0"/>
                <a:cs typeface="Courier New" panose="02070309020205020404" pitchFamily="49" charset="0"/>
              </a:rPr>
              <a:t>edg_installation_queue_menu_link_save</a:t>
            </a:r>
            <a:r>
              <a:rPr lang="fr-CH" sz="800" dirty="0">
                <a:latin typeface="Courier New" panose="02070309020205020404" pitchFamily="49" charset="0"/>
                <a:cs typeface="Courier New" panose="02070309020205020404" pitchFamily="49" charset="0"/>
              </a:rPr>
              <a:t>($</a:t>
            </a:r>
            <a:r>
              <a:rPr lang="fr-CH" sz="800" dirty="0" err="1">
                <a:latin typeface="Courier New" panose="02070309020205020404" pitchFamily="49" charset="0"/>
                <a:cs typeface="Courier New" panose="02070309020205020404" pitchFamily="49" charset="0"/>
              </a:rPr>
              <a:t>paths</a:t>
            </a:r>
            <a:r>
              <a:rPr lang="fr-CH" sz="800" dirty="0">
                <a:latin typeface="Courier New" panose="02070309020205020404" pitchFamily="49" charset="0"/>
                <a:cs typeface="Courier New" panose="02070309020205020404" pitchFamily="49" charset="0"/>
              </a:rPr>
              <a:t>, $menus, $item</a:t>
            </a:r>
            <a:r>
              <a:rPr lang="fr-CH" sz="800" dirty="0" smtClean="0">
                <a:latin typeface="Courier New" panose="02070309020205020404" pitchFamily="49" charset="0"/>
                <a:cs typeface="Courier New" panose="02070309020205020404" pitchFamily="49" charset="0"/>
              </a:rPr>
              <a:t>)</a:t>
            </a:r>
          </a:p>
          <a:p>
            <a:pPr marL="0" indent="0">
              <a:buNone/>
            </a:pPr>
            <a:r>
              <a:rPr lang="fr-CH" sz="800" dirty="0" err="1">
                <a:latin typeface="Courier New" panose="02070309020205020404" pitchFamily="49" charset="0"/>
                <a:cs typeface="Courier New" panose="02070309020205020404" pitchFamily="49" charset="0"/>
              </a:rPr>
              <a:t>edg_installation_queue_set_menu_parent</a:t>
            </a:r>
            <a:r>
              <a:rPr lang="fr-CH" sz="800" dirty="0">
                <a:latin typeface="Courier New" panose="02070309020205020404" pitchFamily="49" charset="0"/>
                <a:cs typeface="Courier New" panose="02070309020205020404" pitchFamily="49" charset="0"/>
              </a:rPr>
              <a:t>($ct, $</a:t>
            </a:r>
            <a:r>
              <a:rPr lang="fr-CH" sz="800" dirty="0" err="1">
                <a:latin typeface="Courier New" panose="02070309020205020404" pitchFamily="49" charset="0"/>
                <a:cs typeface="Courier New" panose="02070309020205020404" pitchFamily="49" charset="0"/>
              </a:rPr>
              <a:t>menu_path</a:t>
            </a:r>
            <a:r>
              <a:rPr lang="fr-CH" sz="800" dirty="0">
                <a:latin typeface="Courier New" panose="02070309020205020404" pitchFamily="49" charset="0"/>
                <a:cs typeface="Courier New" panose="02070309020205020404" pitchFamily="49" charset="0"/>
              </a:rPr>
              <a:t>, $</a:t>
            </a:r>
            <a:r>
              <a:rPr lang="fr-CH" sz="800" dirty="0" err="1">
                <a:latin typeface="Courier New" panose="02070309020205020404" pitchFamily="49" charset="0"/>
                <a:cs typeface="Courier New" panose="02070309020205020404" pitchFamily="49" charset="0"/>
              </a:rPr>
              <a:t>menu_name</a:t>
            </a:r>
            <a:r>
              <a:rPr lang="fr-CH" sz="800" dirty="0">
                <a:latin typeface="Courier New" panose="02070309020205020404" pitchFamily="49" charset="0"/>
                <a:cs typeface="Courier New" panose="02070309020205020404" pitchFamily="49" charset="0"/>
              </a:rPr>
              <a:t>)</a:t>
            </a:r>
            <a:endParaRPr lang="fr-CH" sz="800" dirty="0" smtClean="0">
              <a:latin typeface="Courier New" panose="02070309020205020404" pitchFamily="49" charset="0"/>
              <a:cs typeface="Courier New" panose="02070309020205020404" pitchFamily="49" charset="0"/>
            </a:endParaRPr>
          </a:p>
          <a:p>
            <a:pPr marL="0" indent="0">
              <a:buNone/>
            </a:pPr>
            <a:r>
              <a:rPr lang="fr-CH" sz="800" dirty="0" err="1">
                <a:latin typeface="Courier New" panose="02070309020205020404" pitchFamily="49" charset="0"/>
                <a:cs typeface="Courier New" panose="02070309020205020404" pitchFamily="49" charset="0"/>
              </a:rPr>
              <a:t>edg_installation_queue_cts_and_nodes_delete</a:t>
            </a:r>
            <a:r>
              <a:rPr lang="fr-CH" sz="800" dirty="0">
                <a:latin typeface="Courier New" panose="02070309020205020404" pitchFamily="49" charset="0"/>
                <a:cs typeface="Courier New" panose="02070309020205020404" pitchFamily="49" charset="0"/>
              </a:rPr>
              <a:t>($cts</a:t>
            </a:r>
            <a:r>
              <a:rPr lang="fr-CH" sz="800" dirty="0" smtClean="0">
                <a:latin typeface="Courier New" panose="02070309020205020404" pitchFamily="49" charset="0"/>
                <a:cs typeface="Courier New" panose="02070309020205020404" pitchFamily="49" charset="0"/>
              </a:rPr>
              <a:t>)</a:t>
            </a:r>
          </a:p>
          <a:p>
            <a:pPr marL="0" indent="0">
              <a:buNone/>
            </a:pPr>
            <a:r>
              <a:rPr lang="fr-CH" sz="800" dirty="0" err="1">
                <a:latin typeface="Courier New" panose="02070309020205020404" pitchFamily="49" charset="0"/>
                <a:cs typeface="Courier New" panose="02070309020205020404" pitchFamily="49" charset="0"/>
              </a:rPr>
              <a:t>edg_installation_queue_vocabulary_delete</a:t>
            </a:r>
            <a:r>
              <a:rPr lang="fr-CH" sz="800" dirty="0">
                <a:latin typeface="Courier New" panose="02070309020205020404" pitchFamily="49" charset="0"/>
                <a:cs typeface="Courier New" panose="02070309020205020404" pitchFamily="49" charset="0"/>
              </a:rPr>
              <a:t>($</a:t>
            </a:r>
            <a:r>
              <a:rPr lang="fr-CH" sz="800" dirty="0" err="1">
                <a:latin typeface="Courier New" panose="02070309020205020404" pitchFamily="49" charset="0"/>
                <a:cs typeface="Courier New" panose="02070309020205020404" pitchFamily="49" charset="0"/>
              </a:rPr>
              <a:t>voc</a:t>
            </a:r>
            <a:r>
              <a:rPr lang="fr-CH" sz="800" dirty="0" smtClean="0">
                <a:latin typeface="Courier New" panose="02070309020205020404" pitchFamily="49" charset="0"/>
                <a:cs typeface="Courier New" panose="02070309020205020404" pitchFamily="49" charset="0"/>
              </a:rPr>
              <a:t>)</a:t>
            </a:r>
          </a:p>
          <a:p>
            <a:pPr marL="0" indent="0">
              <a:buNone/>
            </a:pPr>
            <a:r>
              <a:rPr lang="fr-CH" sz="800" dirty="0" err="1">
                <a:latin typeface="Courier New" panose="02070309020205020404" pitchFamily="49" charset="0"/>
                <a:cs typeface="Courier New" panose="02070309020205020404" pitchFamily="49" charset="0"/>
              </a:rPr>
              <a:t>edg_installation_queue_insert_or_update_blocs</a:t>
            </a:r>
            <a:r>
              <a:rPr lang="fr-CH" sz="800" dirty="0">
                <a:latin typeface="Courier New" panose="02070309020205020404" pitchFamily="49" charset="0"/>
                <a:cs typeface="Courier New" panose="02070309020205020404" pitchFamily="49" charset="0"/>
              </a:rPr>
              <a:t>($values</a:t>
            </a:r>
            <a:r>
              <a:rPr lang="fr-CH" sz="800" dirty="0" smtClean="0">
                <a:latin typeface="Courier New" panose="02070309020205020404" pitchFamily="49" charset="0"/>
                <a:cs typeface="Courier New" panose="02070309020205020404" pitchFamily="49" charset="0"/>
              </a:rPr>
              <a:t>)</a:t>
            </a:r>
          </a:p>
          <a:p>
            <a:pPr marL="0" indent="0">
              <a:buNone/>
            </a:pPr>
            <a:r>
              <a:rPr lang="fr-CH" sz="800" dirty="0" err="1">
                <a:latin typeface="Courier New" panose="02070309020205020404" pitchFamily="49" charset="0"/>
                <a:cs typeface="Courier New" panose="02070309020205020404" pitchFamily="49" charset="0"/>
              </a:rPr>
              <a:t>edg_installation_queue_access_rebuild</a:t>
            </a:r>
            <a:r>
              <a:rPr lang="fr-CH" sz="800" dirty="0" smtClean="0">
                <a:latin typeface="Courier New" panose="02070309020205020404" pitchFamily="49" charset="0"/>
                <a:cs typeface="Courier New" panose="02070309020205020404" pitchFamily="49" charset="0"/>
              </a:rPr>
              <a:t>()</a:t>
            </a:r>
            <a:endParaRPr lang="fr-FR" sz="800" dirty="0" smtClean="0">
              <a:latin typeface="Courier New" panose="02070309020205020404" pitchFamily="49" charset="0"/>
              <a:cs typeface="Courier New" panose="02070309020205020404" pitchFamily="49" charset="0"/>
            </a:endParaRPr>
          </a:p>
          <a:p>
            <a:pPr marL="0" indent="0">
              <a:buNone/>
            </a:pPr>
            <a:endParaRPr lang="fr-FR" sz="800" dirty="0" smtClean="0">
              <a:latin typeface="Courier New" panose="02070309020205020404" pitchFamily="49" charset="0"/>
              <a:cs typeface="Courier New" panose="02070309020205020404" pitchFamily="49" charset="0"/>
            </a:endParaRPr>
          </a:p>
          <a:p>
            <a:pPr marL="0" indent="0">
              <a:buNone/>
            </a:pPr>
            <a:endParaRPr lang="fr-FR" sz="800" dirty="0" smtClean="0">
              <a:latin typeface="Courier New" panose="02070309020205020404" pitchFamily="49" charset="0"/>
              <a:cs typeface="Courier New" panose="02070309020205020404" pitchFamily="49" charset="0"/>
            </a:endParaRPr>
          </a:p>
          <a:p>
            <a:pPr marL="0" indent="0">
              <a:buNone/>
            </a:pPr>
            <a:r>
              <a:rPr lang="fr-FR" sz="1200" b="1" dirty="0" smtClean="0">
                <a:latin typeface="Courier New" panose="02070309020205020404" pitchFamily="49" charset="0"/>
                <a:cs typeface="Courier New" panose="02070309020205020404" pitchFamily="49" charset="0"/>
              </a:rPr>
              <a:t>Dans </a:t>
            </a:r>
            <a:r>
              <a:rPr lang="fr-FR" sz="1200" b="1" dirty="0" err="1" smtClean="0">
                <a:latin typeface="Courier New" panose="02070309020205020404" pitchFamily="49" charset="0"/>
                <a:cs typeface="Courier New" panose="02070309020205020404" pitchFamily="49" charset="0"/>
              </a:rPr>
              <a:t>edg_installation.api.php</a:t>
            </a:r>
            <a:r>
              <a:rPr lang="fr-FR" sz="1200" b="1" dirty="0" smtClean="0">
                <a:latin typeface="Courier New" panose="02070309020205020404" pitchFamily="49" charset="0"/>
                <a:cs typeface="Courier New" panose="02070309020205020404" pitchFamily="49" charset="0"/>
              </a:rPr>
              <a:t> : (voir le fichier pour plus de détail)</a:t>
            </a:r>
            <a:endParaRPr lang="fr-FR" sz="1200" b="1" dirty="0">
              <a:latin typeface="Courier New" panose="02070309020205020404" pitchFamily="49" charset="0"/>
              <a:cs typeface="Courier New" panose="02070309020205020404" pitchFamily="49" charset="0"/>
            </a:endParaRPr>
          </a:p>
          <a:p>
            <a:pPr marL="0" indent="0">
              <a:buNone/>
            </a:pPr>
            <a:r>
              <a:rPr lang="fr-FR" sz="800" dirty="0" err="1">
                <a:latin typeface="Courier New" panose="02070309020205020404" pitchFamily="49" charset="0"/>
                <a:cs typeface="Courier New" panose="02070309020205020404" pitchFamily="49" charset="0"/>
              </a:rPr>
              <a:t>hook_installation_modules_alter</a:t>
            </a:r>
            <a:r>
              <a:rPr lang="fr-FR" sz="800" dirty="0">
                <a:latin typeface="Courier New" panose="02070309020205020404" pitchFamily="49" charset="0"/>
                <a:cs typeface="Courier New" panose="02070309020205020404" pitchFamily="49" charset="0"/>
              </a:rPr>
              <a:t>(&amp;$</a:t>
            </a:r>
            <a:r>
              <a:rPr lang="fr-FR" sz="800" dirty="0" err="1">
                <a:latin typeface="Courier New" panose="02070309020205020404" pitchFamily="49" charset="0"/>
                <a:cs typeface="Courier New" panose="02070309020205020404" pitchFamily="49" charset="0"/>
              </a:rPr>
              <a:t>list_modules</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hook_installation_default_modules_alter</a:t>
            </a:r>
            <a:r>
              <a:rPr lang="fr-FR" sz="800" dirty="0">
                <a:latin typeface="Courier New" panose="02070309020205020404" pitchFamily="49" charset="0"/>
                <a:cs typeface="Courier New" panose="02070309020205020404" pitchFamily="49" charset="0"/>
              </a:rPr>
              <a:t>(&amp;$</a:t>
            </a:r>
            <a:r>
              <a:rPr lang="fr-FR" sz="800" dirty="0" err="1">
                <a:latin typeface="Courier New" panose="02070309020205020404" pitchFamily="49" charset="0"/>
                <a:cs typeface="Courier New" panose="02070309020205020404" pitchFamily="49" charset="0"/>
              </a:rPr>
              <a:t>list_modules</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hook_installation_config_all</a:t>
            </a:r>
            <a:r>
              <a:rPr lang="fr-FR" sz="800" dirty="0">
                <a:latin typeface="Courier New" panose="02070309020205020404" pitchFamily="49" charset="0"/>
                <a:cs typeface="Courier New" panose="02070309020205020404" pitchFamily="49" charset="0"/>
              </a:rPr>
              <a:t>($profile, $</a:t>
            </a:r>
            <a:r>
              <a:rPr lang="fr-FR" sz="800" dirty="0" err="1">
                <a:latin typeface="Courier New" panose="02070309020205020404" pitchFamily="49" charset="0"/>
                <a:cs typeface="Courier New" panose="02070309020205020404" pitchFamily="49" charset="0"/>
              </a:rPr>
              <a:t>roles</a:t>
            </a:r>
            <a:r>
              <a:rPr lang="fr-FR" sz="800" dirty="0">
                <a:latin typeface="Courier New" panose="02070309020205020404" pitchFamily="49" charset="0"/>
                <a:cs typeface="Courier New" panose="02070309020205020404" pitchFamily="49" charset="0"/>
              </a:rPr>
              <a:t>, $op</a:t>
            </a:r>
            <a:r>
              <a:rPr lang="fr-FR" sz="800" dirty="0" smtClean="0">
                <a:latin typeface="Courier New" panose="02070309020205020404" pitchFamily="49" charset="0"/>
                <a:cs typeface="Courier New" panose="02070309020205020404" pitchFamily="49" charset="0"/>
              </a:rPr>
              <a:t>)</a:t>
            </a:r>
          </a:p>
          <a:p>
            <a:pPr marL="0" indent="0">
              <a:buNone/>
            </a:pPr>
            <a:r>
              <a:rPr lang="fr-FR" sz="800" dirty="0" err="1">
                <a:latin typeface="Courier New" panose="02070309020205020404" pitchFamily="49" charset="0"/>
                <a:cs typeface="Courier New" panose="02070309020205020404" pitchFamily="49" charset="0"/>
              </a:rPr>
              <a:t>hook_installation_permission_matrice_alter</a:t>
            </a:r>
            <a:r>
              <a:rPr lang="fr-FR" sz="800" dirty="0">
                <a:latin typeface="Courier New" panose="02070309020205020404" pitchFamily="49" charset="0"/>
                <a:cs typeface="Courier New" panose="02070309020205020404" pitchFamily="49" charset="0"/>
              </a:rPr>
              <a:t>(&amp;$matrice</a:t>
            </a:r>
            <a:r>
              <a:rPr lang="fr-FR" sz="800" dirty="0" smtClean="0">
                <a:latin typeface="Courier New" panose="02070309020205020404" pitchFamily="49" charset="0"/>
                <a:cs typeface="Courier New" panose="02070309020205020404" pitchFamily="49" charset="0"/>
              </a:rPr>
              <a:t>)</a:t>
            </a:r>
          </a:p>
          <a:p>
            <a:pPr marL="0" indent="0">
              <a:buNone/>
            </a:pPr>
            <a:endParaRPr lang="fr-FR" sz="800" dirty="0">
              <a:latin typeface="Courier New" panose="02070309020205020404" pitchFamily="49" charset="0"/>
              <a:cs typeface="Courier New" panose="02070309020205020404" pitchFamily="49" charset="0"/>
            </a:endParaRPr>
          </a:p>
          <a:p>
            <a:pPr marL="0" indent="0">
              <a:buNone/>
            </a:pPr>
            <a:endParaRPr lang="fr-FR" sz="800" dirty="0" smtClean="0">
              <a:latin typeface="Courier New" panose="02070309020205020404" pitchFamily="49" charset="0"/>
              <a:cs typeface="Courier New" panose="02070309020205020404" pitchFamily="49" charset="0"/>
            </a:endParaRPr>
          </a:p>
          <a:p>
            <a:endParaRPr lang="fr-FR" sz="1200" dirty="0" smtClean="0">
              <a:latin typeface="Courier" pitchFamily="49" charset="0"/>
            </a:endParaRPr>
          </a:p>
          <a:p>
            <a:endParaRPr lang="fr-FR" sz="1200" dirty="0" smtClean="0">
              <a:latin typeface="Courier" pitchFamily="49" charset="0"/>
            </a:endParaRPr>
          </a:p>
          <a:p>
            <a:endParaRPr lang="fr-FR" sz="1200" dirty="0" smtClean="0">
              <a:latin typeface="Courier" pitchFamily="49" charset="0"/>
            </a:endParaRPr>
          </a:p>
          <a:p>
            <a:endParaRPr lang="fr-CH" dirty="0"/>
          </a:p>
        </p:txBody>
      </p:sp>
    </p:spTree>
    <p:extLst>
      <p:ext uri="{BB962C8B-B14F-4D97-AF65-F5344CB8AC3E}">
        <p14:creationId xmlns:p14="http://schemas.microsoft.com/office/powerpoint/2010/main" val="9320904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845820"/>
          </a:xfrm>
        </p:spPr>
        <p:txBody>
          <a:bodyPr/>
          <a:lstStyle/>
          <a:p>
            <a:r>
              <a:rPr lang="fr-FR" dirty="0" smtClean="0"/>
              <a:t>Le socle : Le système de queue</a:t>
            </a:r>
            <a:endParaRPr lang="fr-CH" sz="1800" dirty="0"/>
          </a:p>
        </p:txBody>
      </p:sp>
      <p:sp>
        <p:nvSpPr>
          <p:cNvPr id="3" name="Espace réservé du contenu 2"/>
          <p:cNvSpPr>
            <a:spLocks noGrp="1"/>
          </p:cNvSpPr>
          <p:nvPr>
            <p:ph idx="1"/>
          </p:nvPr>
        </p:nvSpPr>
        <p:spPr>
          <a:xfrm>
            <a:off x="457200" y="876300"/>
            <a:ext cx="8229600" cy="4786313"/>
          </a:xfrm>
        </p:spPr>
        <p:txBody>
          <a:bodyPr/>
          <a:lstStyle/>
          <a:p>
            <a:pPr>
              <a:buFont typeface="+mj-lt"/>
              <a:buAutoNum type="arabicPeriod"/>
            </a:pPr>
            <a:r>
              <a:rPr lang="fr-FR" sz="1800" dirty="0" smtClean="0"/>
              <a:t>Objectif </a:t>
            </a:r>
          </a:p>
          <a:p>
            <a:pPr>
              <a:buFont typeface="+mj-lt"/>
              <a:buAutoNum type="arabicPeriod"/>
            </a:pPr>
            <a:endParaRPr lang="fr-FR" sz="1800" dirty="0" smtClean="0"/>
          </a:p>
          <a:p>
            <a:pPr lvl="1"/>
            <a:r>
              <a:rPr lang="fr-FR" sz="1200" dirty="0" smtClean="0"/>
              <a:t>Diminuer l'attente ressenti d'un utilisateur lors de gros traitement comme l'activation d'une </a:t>
            </a:r>
            <a:r>
              <a:rPr lang="fr-FR" sz="1200" dirty="0" err="1" smtClean="0"/>
              <a:t>feature</a:t>
            </a:r>
            <a:r>
              <a:rPr lang="fr-FR" sz="1200" dirty="0" smtClean="0"/>
              <a:t> en lui proposant une barre de progression (même si le temps réel est plus long)</a:t>
            </a:r>
          </a:p>
          <a:p>
            <a:pPr marL="715963" lvl="1" indent="-258763"/>
            <a:endParaRPr lang="fr-FR" sz="1200" dirty="0" smtClean="0"/>
          </a:p>
          <a:p>
            <a:pPr lvl="1"/>
            <a:endParaRPr lang="fr-FR" sz="1200" dirty="0" smtClean="0"/>
          </a:p>
          <a:p>
            <a:pPr lvl="1"/>
            <a:r>
              <a:rPr lang="fr-FR" sz="1200" dirty="0" smtClean="0"/>
              <a:t>S'assurer que les traitements ne dépasseront pas le max-</a:t>
            </a:r>
            <a:r>
              <a:rPr lang="fr-FR" sz="1200" dirty="0" err="1" smtClean="0"/>
              <a:t>execution</a:t>
            </a:r>
            <a:r>
              <a:rPr lang="fr-FR" sz="1200" dirty="0" smtClean="0"/>
              <a:t>-time de 40 secondes</a:t>
            </a:r>
          </a:p>
          <a:p>
            <a:pPr lvl="1"/>
            <a:endParaRPr lang="fr-FR" sz="1200" dirty="0" smtClean="0"/>
          </a:p>
          <a:p>
            <a:pPr lvl="1"/>
            <a:endParaRPr lang="fr-FR" sz="1200" dirty="0" smtClean="0"/>
          </a:p>
          <a:p>
            <a:pPr lvl="1"/>
            <a:r>
              <a:rPr lang="fr-FR" sz="1200" dirty="0" smtClean="0"/>
              <a:t>Effectuer certaines étape lors de l'activation d'une </a:t>
            </a:r>
            <a:r>
              <a:rPr lang="fr-FR" sz="1200" dirty="0" err="1" smtClean="0"/>
              <a:t>feature</a:t>
            </a:r>
            <a:r>
              <a:rPr lang="fr-FR" sz="1200" dirty="0" smtClean="0"/>
              <a:t>, qui ne peuvent pas être faites en même temps.</a:t>
            </a:r>
            <a:br>
              <a:rPr lang="fr-FR" sz="1200" dirty="0" smtClean="0"/>
            </a:br>
            <a:r>
              <a:rPr lang="fr-FR" sz="1200" dirty="0" smtClean="0"/>
              <a:t>Exemple :</a:t>
            </a:r>
          </a:p>
          <a:p>
            <a:pPr marL="1431925" lvl="1" indent="0">
              <a:buNone/>
            </a:pPr>
            <a:r>
              <a:rPr lang="fr-FR" sz="1200" dirty="0" smtClean="0">
                <a:solidFill>
                  <a:schemeClr val="bg1">
                    <a:lumMod val="50000"/>
                  </a:schemeClr>
                </a:solidFill>
              </a:rPr>
              <a:t>Lors de l'activation d'une vue lié a un menu dans une feature, le menu_link n'existe pas à la création de la feature même si on se place à la toute fin (problème de commit de transaction sql)</a:t>
            </a:r>
          </a:p>
          <a:p>
            <a:pPr lvl="1"/>
            <a:endParaRPr lang="fr-FR" sz="1200" dirty="0" smtClean="0"/>
          </a:p>
          <a:p>
            <a:pPr lvl="1"/>
            <a:endParaRPr lang="fr-FR" sz="1200" dirty="0" smtClean="0"/>
          </a:p>
          <a:p>
            <a:pPr lvl="1"/>
            <a:r>
              <a:rPr lang="fr-FR" sz="1200" dirty="0" smtClean="0"/>
              <a:t>S'assurer que les opérations seront toujours faites et dans le bon ordre.</a:t>
            </a:r>
          </a:p>
        </p:txBody>
      </p:sp>
    </p:spTree>
    <p:extLst>
      <p:ext uri="{BB962C8B-B14F-4D97-AF65-F5344CB8AC3E}">
        <p14:creationId xmlns:p14="http://schemas.microsoft.com/office/powerpoint/2010/main" val="39967267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845820"/>
          </a:xfrm>
        </p:spPr>
        <p:txBody>
          <a:bodyPr/>
          <a:lstStyle/>
          <a:p>
            <a:r>
              <a:rPr lang="fr-FR" dirty="0" smtClean="0"/>
              <a:t>Le socle </a:t>
            </a:r>
            <a:r>
              <a:rPr lang="fr-FR" dirty="0"/>
              <a:t>: Le système de queue</a:t>
            </a:r>
            <a:endParaRPr lang="fr-CH" sz="1800" dirty="0"/>
          </a:p>
        </p:txBody>
      </p:sp>
      <p:sp>
        <p:nvSpPr>
          <p:cNvPr id="3" name="Espace réservé du contenu 2"/>
          <p:cNvSpPr>
            <a:spLocks noGrp="1"/>
          </p:cNvSpPr>
          <p:nvPr>
            <p:ph idx="1"/>
          </p:nvPr>
        </p:nvSpPr>
        <p:spPr>
          <a:xfrm>
            <a:off x="457200" y="876300"/>
            <a:ext cx="8595360" cy="4786313"/>
          </a:xfrm>
        </p:spPr>
        <p:txBody>
          <a:bodyPr/>
          <a:lstStyle/>
          <a:p>
            <a:pPr>
              <a:buFont typeface="+mj-lt"/>
              <a:buAutoNum type="arabicPeriod" startAt="2"/>
            </a:pPr>
            <a:r>
              <a:rPr lang="fr-FR" sz="1800" dirty="0" smtClean="0"/>
              <a:t>Fonctionnement</a:t>
            </a:r>
          </a:p>
          <a:p>
            <a:pPr>
              <a:buFont typeface="+mj-lt"/>
              <a:buAutoNum type="arabicPeriod" startAt="2"/>
            </a:pPr>
            <a:endParaRPr lang="fr-FR" sz="1800" dirty="0" smtClean="0"/>
          </a:p>
          <a:p>
            <a:pPr lvl="1">
              <a:buFont typeface="+mj-lt"/>
              <a:buAutoNum type="arabicPeriod"/>
            </a:pPr>
            <a:r>
              <a:rPr lang="fr-FR" sz="1200" dirty="0" smtClean="0"/>
              <a:t>On ajoute des éléments (opérations) à la queue avec la fonction </a:t>
            </a:r>
            <a:r>
              <a:rPr lang="fr-FR" sz="1200" dirty="0" err="1" smtClean="0">
                <a:solidFill>
                  <a:srgbClr val="0070C0"/>
                </a:solidFill>
              </a:rPr>
              <a:t>edg_installation_add_to_queue</a:t>
            </a:r>
            <a:r>
              <a:rPr lang="fr-FR" sz="1200" dirty="0" smtClean="0"/>
              <a:t> ou avec une des fonction de l'API queue </a:t>
            </a:r>
            <a:r>
              <a:rPr lang="fr-FR" sz="1200" dirty="0" err="1" smtClean="0">
                <a:solidFill>
                  <a:srgbClr val="0070C0"/>
                </a:solidFill>
              </a:rPr>
              <a:t>edg_installation_queue_XXXXX</a:t>
            </a:r>
            <a:r>
              <a:rPr lang="fr-FR" sz="1200" dirty="0" smtClean="0">
                <a:solidFill>
                  <a:srgbClr val="0070C0"/>
                </a:solidFill>
              </a:rPr>
              <a:t> </a:t>
            </a:r>
            <a:r>
              <a:rPr lang="fr-FR" sz="1200" dirty="0" smtClean="0">
                <a:solidFill>
                  <a:schemeClr val="tx1">
                    <a:lumMod val="95000"/>
                    <a:lumOff val="5000"/>
                  </a:schemeClr>
                </a:solidFill>
              </a:rPr>
              <a:t>qui est une simplification de l'appel à </a:t>
            </a:r>
            <a:r>
              <a:rPr lang="fr-FR" sz="1200" dirty="0" err="1" smtClean="0">
                <a:solidFill>
                  <a:srgbClr val="0070C0"/>
                </a:solidFill>
              </a:rPr>
              <a:t>edg_installation_add_to_queue</a:t>
            </a:r>
            <a:endParaRPr lang="fr-FR" sz="1200" dirty="0">
              <a:solidFill>
                <a:schemeClr val="tx1">
                  <a:lumMod val="95000"/>
                  <a:lumOff val="5000"/>
                </a:schemeClr>
              </a:solidFill>
            </a:endParaRPr>
          </a:p>
          <a:p>
            <a:pPr lvl="1">
              <a:buFont typeface="+mj-lt"/>
              <a:buAutoNum type="arabicPeriod"/>
            </a:pPr>
            <a:endParaRPr lang="fr-FR" sz="1200" dirty="0" smtClean="0">
              <a:solidFill>
                <a:schemeClr val="tx1">
                  <a:lumMod val="95000"/>
                  <a:lumOff val="5000"/>
                </a:schemeClr>
              </a:solidFill>
            </a:endParaRPr>
          </a:p>
          <a:p>
            <a:pPr marL="715963" lvl="2" indent="0">
              <a:buNone/>
            </a:pPr>
            <a:r>
              <a:rPr lang="fr-FR" sz="1200" dirty="0" err="1" smtClean="0">
                <a:solidFill>
                  <a:srgbClr val="0070C0"/>
                </a:solidFill>
              </a:rPr>
              <a:t>edg_installation_add_to_queue</a:t>
            </a:r>
            <a:r>
              <a:rPr lang="fr-FR" sz="1200" dirty="0" smtClean="0">
                <a:solidFill>
                  <a:srgbClr val="0070C0"/>
                </a:solidFill>
              </a:rPr>
              <a:t> </a:t>
            </a:r>
            <a:r>
              <a:rPr lang="fr-FR" sz="1200" dirty="0" smtClean="0">
                <a:solidFill>
                  <a:schemeClr val="tx1">
                    <a:lumMod val="95000"/>
                    <a:lumOff val="5000"/>
                  </a:schemeClr>
                </a:solidFill>
              </a:rPr>
              <a:t>nécessite 4 éléments :</a:t>
            </a:r>
          </a:p>
          <a:p>
            <a:pPr lvl="2"/>
            <a:r>
              <a:rPr lang="fr-FR" sz="1000" dirty="0" smtClean="0"/>
              <a:t>La fonction qui doit être </a:t>
            </a:r>
            <a:r>
              <a:rPr lang="fr-FR" sz="1000" dirty="0" err="1" smtClean="0"/>
              <a:t>éxécuté</a:t>
            </a:r>
            <a:r>
              <a:rPr lang="fr-FR" sz="1000" dirty="0" smtClean="0"/>
              <a:t> (callback)</a:t>
            </a:r>
          </a:p>
          <a:p>
            <a:pPr lvl="2"/>
            <a:r>
              <a:rPr lang="fr-FR" sz="1000" dirty="0" smtClean="0"/>
              <a:t>Les données destinées à cette fonction</a:t>
            </a:r>
          </a:p>
          <a:p>
            <a:pPr lvl="2"/>
            <a:r>
              <a:rPr lang="fr-FR" sz="1000" dirty="0" smtClean="0"/>
              <a:t>(optionnel) un fichier a charger pour pouvoir appeler le callback</a:t>
            </a:r>
          </a:p>
          <a:p>
            <a:pPr lvl="2"/>
            <a:r>
              <a:rPr lang="fr-FR" sz="1000" dirty="0" smtClean="0"/>
              <a:t>(optionnel) une fonction </a:t>
            </a:r>
            <a:r>
              <a:rPr lang="fr-FR" sz="1000" dirty="0" err="1" smtClean="0"/>
              <a:t>checker</a:t>
            </a:r>
            <a:r>
              <a:rPr lang="fr-FR" sz="1000" dirty="0" smtClean="0"/>
              <a:t> : elle indique au système de queue si la fonction peut s'exécuter ou si il faut attendre encore. Il existe 2 </a:t>
            </a:r>
            <a:r>
              <a:rPr lang="fr-FR" sz="1000" dirty="0" err="1" smtClean="0"/>
              <a:t>checkers</a:t>
            </a:r>
            <a:r>
              <a:rPr lang="fr-FR" sz="1000" dirty="0" smtClean="0"/>
              <a:t> actuellement :</a:t>
            </a:r>
          </a:p>
          <a:p>
            <a:pPr marL="1657350" lvl="3" indent="-285750">
              <a:buFont typeface="Arial" panose="020B0604020202020204" pitchFamily="34" charset="0"/>
              <a:buChar char="•"/>
            </a:pPr>
            <a:r>
              <a:rPr lang="fr-FR" sz="1000" dirty="0" err="1" smtClean="0">
                <a:solidFill>
                  <a:srgbClr val="0070C0"/>
                </a:solidFill>
              </a:rPr>
              <a:t>edg_installation_check_no</a:t>
            </a:r>
            <a:r>
              <a:rPr lang="fr-FR" sz="1000" dirty="0" smtClean="0"/>
              <a:t> : aucune vérification à faire</a:t>
            </a:r>
          </a:p>
          <a:p>
            <a:pPr marL="1657350" lvl="3" indent="-285750">
              <a:buFont typeface="Arial" panose="020B0604020202020204" pitchFamily="34" charset="0"/>
              <a:buChar char="•"/>
            </a:pPr>
            <a:r>
              <a:rPr lang="fr-FR" sz="1000" dirty="0" err="1" smtClean="0">
                <a:solidFill>
                  <a:srgbClr val="0070C0"/>
                </a:solidFill>
              </a:rPr>
              <a:t>edg_installation_check_urls</a:t>
            </a:r>
            <a:r>
              <a:rPr lang="fr-FR" sz="1000" dirty="0" smtClean="0"/>
              <a:t> : </a:t>
            </a:r>
            <a:r>
              <a:rPr lang="fr-FR" sz="1000" dirty="0" err="1" smtClean="0"/>
              <a:t>verifie</a:t>
            </a:r>
            <a:r>
              <a:rPr lang="fr-FR" sz="1000" dirty="0" smtClean="0"/>
              <a:t> la présence d'un </a:t>
            </a:r>
            <a:r>
              <a:rPr lang="fr-FR" sz="1000" dirty="0" err="1" smtClean="0"/>
              <a:t>menu_link</a:t>
            </a:r>
            <a:r>
              <a:rPr lang="fr-FR" sz="1000" dirty="0" smtClean="0"/>
              <a:t> et le passe en paramètre de la fonction de callback</a:t>
            </a:r>
            <a:endParaRPr lang="fr-FR" sz="1000" dirty="0"/>
          </a:p>
          <a:p>
            <a:pPr marL="1657350" lvl="3" indent="-285750">
              <a:buFont typeface="Arial" panose="020B0604020202020204" pitchFamily="34" charset="0"/>
              <a:buChar char="•"/>
            </a:pPr>
            <a:endParaRPr lang="fr-FR" sz="1000" dirty="0" smtClean="0"/>
          </a:p>
          <a:p>
            <a:pPr marL="800100" lvl="1">
              <a:buFont typeface="+mj-lt"/>
              <a:buAutoNum type="arabicPeriod"/>
            </a:pPr>
            <a:r>
              <a:rPr lang="fr-FR" sz="1200" dirty="0" smtClean="0"/>
              <a:t>A chaque début de page </a:t>
            </a:r>
            <a:r>
              <a:rPr lang="fr-FR" sz="1200" dirty="0" err="1" smtClean="0">
                <a:solidFill>
                  <a:srgbClr val="0070C0"/>
                </a:solidFill>
              </a:rPr>
              <a:t>edg_installation_init</a:t>
            </a:r>
            <a:r>
              <a:rPr lang="fr-FR" sz="1200" dirty="0" smtClean="0"/>
              <a:t> appel l'exécution de la queue </a:t>
            </a:r>
            <a:r>
              <a:rPr lang="fr-FR" sz="1200" dirty="0" err="1" smtClean="0">
                <a:solidFill>
                  <a:srgbClr val="0070C0"/>
                </a:solidFill>
              </a:rPr>
              <a:t>edg_installation_process_queue</a:t>
            </a:r>
            <a:r>
              <a:rPr lang="fr-FR" sz="1200" dirty="0">
                <a:solidFill>
                  <a:srgbClr val="0070C0"/>
                </a:solidFill>
              </a:rPr>
              <a:t> </a:t>
            </a:r>
            <a:r>
              <a:rPr lang="fr-FR" sz="1200" dirty="0" smtClean="0"/>
              <a:t>uniquement si l'utilisateur est ADMINISTRATEUR ou ADMIN-SITE :</a:t>
            </a:r>
          </a:p>
          <a:p>
            <a:pPr marL="1200150" lvl="2">
              <a:buFont typeface="+mj-lt"/>
              <a:buAutoNum type="arabicPeriod"/>
            </a:pPr>
            <a:r>
              <a:rPr lang="fr-FR" sz="1000" dirty="0" smtClean="0"/>
              <a:t>Crée un ou des </a:t>
            </a:r>
            <a:r>
              <a:rPr lang="fr-FR" sz="1000" dirty="0" err="1" smtClean="0"/>
              <a:t>batch_set</a:t>
            </a:r>
            <a:r>
              <a:rPr lang="fr-FR" sz="1000" dirty="0" smtClean="0"/>
              <a:t> avec chaque élément déclaré exécutable par les </a:t>
            </a:r>
            <a:r>
              <a:rPr lang="fr-FR" sz="1000" dirty="0" err="1" smtClean="0"/>
              <a:t>checkers</a:t>
            </a:r>
            <a:r>
              <a:rPr lang="fr-FR" sz="1000" dirty="0" smtClean="0"/>
              <a:t>. 1 élément = 1 opération du </a:t>
            </a:r>
            <a:r>
              <a:rPr lang="fr-FR" sz="1000" dirty="0" err="1" smtClean="0"/>
              <a:t>batch_set</a:t>
            </a:r>
            <a:endParaRPr lang="fr-FR" sz="1000" dirty="0" smtClean="0"/>
          </a:p>
          <a:p>
            <a:pPr marL="1200150" lvl="2">
              <a:buFont typeface="+mj-lt"/>
              <a:buAutoNum type="arabicPeriod"/>
            </a:pPr>
            <a:r>
              <a:rPr lang="fr-FR" sz="1000" dirty="0" smtClean="0"/>
              <a:t>La rencontre du chargement d'un fichier spécifique pour un élément entraine la création d'un nouveau </a:t>
            </a:r>
            <a:r>
              <a:rPr lang="fr-FR" sz="1000" dirty="0" err="1" smtClean="0"/>
              <a:t>batch_set</a:t>
            </a:r>
            <a:endParaRPr lang="fr-FR" sz="1000" dirty="0" smtClean="0"/>
          </a:p>
          <a:p>
            <a:pPr marL="1200150" lvl="2">
              <a:buFont typeface="+mj-lt"/>
              <a:buAutoNum type="arabicPeriod"/>
            </a:pPr>
            <a:r>
              <a:rPr lang="fr-FR" sz="1000" dirty="0" smtClean="0"/>
              <a:t>Lance l'exécution des </a:t>
            </a:r>
            <a:r>
              <a:rPr lang="fr-FR" sz="1000" dirty="0" err="1" smtClean="0"/>
              <a:t>batchs</a:t>
            </a:r>
            <a:r>
              <a:rPr lang="fr-FR" sz="1000" dirty="0" smtClean="0"/>
              <a:t> qui peuvent </a:t>
            </a:r>
            <a:r>
              <a:rPr lang="fr-FR" sz="1000" dirty="0" err="1" smtClean="0"/>
              <a:t>eux-même</a:t>
            </a:r>
            <a:r>
              <a:rPr lang="fr-FR" sz="1000" dirty="0" smtClean="0"/>
              <a:t> créer de nouveaux batch</a:t>
            </a:r>
          </a:p>
          <a:p>
            <a:pPr marL="1200150" lvl="2">
              <a:buFont typeface="+mj-lt"/>
              <a:buAutoNum type="arabicPeriod"/>
            </a:pPr>
            <a:r>
              <a:rPr lang="fr-FR" sz="1000" dirty="0" smtClean="0"/>
              <a:t>On reprend à l'étape  tant que la queue n'est pas vide ou que toutes les éléments restant dans la queue ne sont pas exécutable</a:t>
            </a:r>
          </a:p>
          <a:p>
            <a:pPr marL="1200150" lvl="2">
              <a:buFont typeface="+mj-lt"/>
              <a:buAutoNum type="arabicPeriod"/>
            </a:pPr>
            <a:r>
              <a:rPr lang="fr-FR" sz="1000" dirty="0" smtClean="0"/>
              <a:t>On affiche la page demande.</a:t>
            </a:r>
          </a:p>
          <a:p>
            <a:pPr marL="1200150" lvl="2">
              <a:buFont typeface="+mj-lt"/>
              <a:buAutoNum type="arabicPeriod"/>
            </a:pPr>
            <a:r>
              <a:rPr lang="fr-FR" sz="1000" dirty="0" smtClean="0"/>
              <a:t>Le </a:t>
            </a:r>
            <a:r>
              <a:rPr lang="fr-FR" sz="1000" dirty="0" err="1" smtClean="0"/>
              <a:t>cron</a:t>
            </a:r>
            <a:r>
              <a:rPr lang="fr-FR" sz="1000" dirty="0" smtClean="0"/>
              <a:t> libérera "au bout </a:t>
            </a:r>
            <a:r>
              <a:rPr lang="fr-FR" sz="1000" dirty="0" err="1" smtClean="0"/>
              <a:t>d un</a:t>
            </a:r>
            <a:r>
              <a:rPr lang="fr-FR" sz="1000" dirty="0" smtClean="0"/>
              <a:t> certain temps" les éléments non exécuter pour </a:t>
            </a:r>
            <a:r>
              <a:rPr lang="fr-FR" sz="1000" dirty="0" err="1" smtClean="0"/>
              <a:t>tanter</a:t>
            </a:r>
            <a:r>
              <a:rPr lang="fr-FR" sz="1000" dirty="0" smtClean="0"/>
              <a:t> a nouveau de les exécuter</a:t>
            </a:r>
            <a:endParaRPr lang="fr-FR" sz="1000" dirty="0"/>
          </a:p>
        </p:txBody>
      </p:sp>
    </p:spTree>
    <p:extLst>
      <p:ext uri="{BB962C8B-B14F-4D97-AF65-F5344CB8AC3E}">
        <p14:creationId xmlns:p14="http://schemas.microsoft.com/office/powerpoint/2010/main" val="42025889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845820"/>
          </a:xfrm>
        </p:spPr>
        <p:txBody>
          <a:bodyPr/>
          <a:lstStyle/>
          <a:p>
            <a:r>
              <a:rPr lang="fr-FR" dirty="0" smtClean="0"/>
              <a:t>Le socle </a:t>
            </a:r>
            <a:r>
              <a:rPr lang="fr-FR" dirty="0"/>
              <a:t>: Le système de queue</a:t>
            </a:r>
            <a:endParaRPr lang="fr-CH" sz="1800" dirty="0"/>
          </a:p>
        </p:txBody>
      </p:sp>
      <p:sp>
        <p:nvSpPr>
          <p:cNvPr id="3" name="Espace réservé du contenu 2"/>
          <p:cNvSpPr>
            <a:spLocks noGrp="1"/>
          </p:cNvSpPr>
          <p:nvPr>
            <p:ph idx="1"/>
          </p:nvPr>
        </p:nvSpPr>
        <p:spPr>
          <a:xfrm>
            <a:off x="99060" y="876300"/>
            <a:ext cx="8953500" cy="4786313"/>
          </a:xfrm>
        </p:spPr>
        <p:txBody>
          <a:bodyPr/>
          <a:lstStyle/>
          <a:p>
            <a:pPr>
              <a:buFont typeface="+mj-lt"/>
              <a:buAutoNum type="arabicPeriod" startAt="2"/>
            </a:pPr>
            <a:r>
              <a:rPr lang="fr-FR" sz="1800" dirty="0" smtClean="0"/>
              <a:t>Callback</a:t>
            </a:r>
          </a:p>
          <a:p>
            <a:pPr>
              <a:buFont typeface="+mj-lt"/>
              <a:buAutoNum type="arabicPeriod" startAt="2"/>
            </a:pPr>
            <a:endParaRPr lang="fr-FR" sz="1800" dirty="0" smtClean="0"/>
          </a:p>
          <a:p>
            <a:pPr lvl="1">
              <a:buFont typeface="+mj-lt"/>
              <a:buAutoNum type="arabicPeriod"/>
            </a:pPr>
            <a:r>
              <a:rPr lang="fr-FR" sz="1200" dirty="0" smtClean="0"/>
              <a:t>Un callback doit donc être développé comme un batch :</a:t>
            </a:r>
          </a:p>
          <a:p>
            <a:pPr lvl="2">
              <a:buFont typeface="+mj-lt"/>
              <a:buAutoNum type="arabicPeriod"/>
            </a:pPr>
            <a:r>
              <a:rPr lang="fr-FR" sz="1000" dirty="0" smtClean="0">
                <a:solidFill>
                  <a:schemeClr val="tx1">
                    <a:lumMod val="95000"/>
                    <a:lumOff val="5000"/>
                  </a:schemeClr>
                </a:solidFill>
              </a:rPr>
              <a:t>Il contiendra le mot "batch" dans son nom</a:t>
            </a:r>
          </a:p>
          <a:p>
            <a:pPr lvl="2">
              <a:buFont typeface="+mj-lt"/>
              <a:buAutoNum type="arabicPeriod"/>
            </a:pPr>
            <a:r>
              <a:rPr lang="fr-FR" sz="1000" dirty="0" smtClean="0">
                <a:solidFill>
                  <a:schemeClr val="tx1">
                    <a:lumMod val="95000"/>
                    <a:lumOff val="5000"/>
                  </a:schemeClr>
                </a:solidFill>
              </a:rPr>
              <a:t>Il commencera par _</a:t>
            </a:r>
          </a:p>
          <a:p>
            <a:pPr lvl="2">
              <a:buFont typeface="+mj-lt"/>
              <a:buAutoNum type="arabicPeriod"/>
            </a:pPr>
            <a:r>
              <a:rPr lang="fr-FR" sz="1000" dirty="0" smtClean="0">
                <a:solidFill>
                  <a:schemeClr val="tx1">
                    <a:lumMod val="95000"/>
                    <a:lumOff val="5000"/>
                  </a:schemeClr>
                </a:solidFill>
              </a:rPr>
              <a:t>Il appellera 1 ou plusieurs fois la fonction </a:t>
            </a:r>
            <a:r>
              <a:rPr lang="fr-FR" sz="1000" dirty="0" err="1" smtClean="0">
                <a:solidFill>
                  <a:srgbClr val="0070C0"/>
                </a:solidFill>
              </a:rPr>
              <a:t>edg_installation_queue_messag</a:t>
            </a:r>
            <a:r>
              <a:rPr lang="fr-FR" sz="1000" dirty="0" err="1" smtClean="0">
                <a:solidFill>
                  <a:schemeClr val="tx1">
                    <a:lumMod val="95000"/>
                    <a:lumOff val="5000"/>
                  </a:schemeClr>
                </a:solidFill>
              </a:rPr>
              <a:t>e</a:t>
            </a:r>
            <a:r>
              <a:rPr lang="fr-FR" sz="1000" dirty="0" smtClean="0">
                <a:solidFill>
                  <a:schemeClr val="tx1">
                    <a:lumMod val="95000"/>
                    <a:lumOff val="5000"/>
                  </a:schemeClr>
                </a:solidFill>
              </a:rPr>
              <a:t> pour indiquer ce qu'il fait à l'utilisateur</a:t>
            </a:r>
          </a:p>
          <a:p>
            <a:pPr lvl="2">
              <a:buFont typeface="+mj-lt"/>
              <a:buAutoNum type="arabicPeriod"/>
            </a:pPr>
            <a:r>
              <a:rPr lang="fr-FR" sz="1000" dirty="0" smtClean="0">
                <a:solidFill>
                  <a:schemeClr val="tx1">
                    <a:lumMod val="95000"/>
                    <a:lumOff val="5000"/>
                  </a:schemeClr>
                </a:solidFill>
              </a:rPr>
              <a:t>Il doit définir </a:t>
            </a:r>
            <a:r>
              <a:rPr lang="fr-FR" sz="1000" dirty="0" smtClean="0">
                <a:solidFill>
                  <a:srgbClr val="0070C0"/>
                </a:solidFill>
              </a:rPr>
              <a:t>$</a:t>
            </a:r>
            <a:r>
              <a:rPr lang="fr-FR" sz="1000" dirty="0" err="1" smtClean="0">
                <a:solidFill>
                  <a:srgbClr val="0070C0"/>
                </a:solidFill>
              </a:rPr>
              <a:t>context</a:t>
            </a:r>
            <a:r>
              <a:rPr lang="fr-FR" sz="1000" dirty="0" smtClean="0">
                <a:solidFill>
                  <a:srgbClr val="0070C0"/>
                </a:solidFill>
              </a:rPr>
              <a:t> </a:t>
            </a:r>
            <a:r>
              <a:rPr lang="fr-FR" sz="1000" dirty="0" smtClean="0">
                <a:solidFill>
                  <a:schemeClr val="tx1">
                    <a:lumMod val="95000"/>
                    <a:lumOff val="5000"/>
                  </a:schemeClr>
                </a:solidFill>
              </a:rPr>
              <a:t>:</a:t>
            </a:r>
          </a:p>
          <a:p>
            <a:pPr lvl="3">
              <a:buFont typeface="+mj-lt"/>
              <a:buAutoNum type="arabicPeriod"/>
            </a:pPr>
            <a:r>
              <a:rPr lang="fr-FR" sz="1000" dirty="0" smtClean="0">
                <a:solidFill>
                  <a:schemeClr val="tx1">
                    <a:lumMod val="95000"/>
                    <a:lumOff val="5000"/>
                  </a:schemeClr>
                </a:solidFill>
              </a:rPr>
              <a:t>Soit </a:t>
            </a:r>
            <a:r>
              <a:rPr lang="fr-FR" sz="1000" dirty="0">
                <a:solidFill>
                  <a:schemeClr val="tx1">
                    <a:lumMod val="95000"/>
                    <a:lumOff val="5000"/>
                  </a:schemeClr>
                </a:solidFill>
              </a:rPr>
              <a:t>en définissant </a:t>
            </a:r>
            <a:r>
              <a:rPr lang="fr-FR" sz="1000" dirty="0">
                <a:solidFill>
                  <a:srgbClr val="0070C0"/>
                </a:solidFill>
              </a:rPr>
              <a:t>$</a:t>
            </a:r>
            <a:r>
              <a:rPr lang="fr-FR" sz="1000" dirty="0" err="1">
                <a:solidFill>
                  <a:srgbClr val="0070C0"/>
                </a:solidFill>
              </a:rPr>
              <a:t>context</a:t>
            </a:r>
            <a:r>
              <a:rPr lang="fr-FR" sz="1000" dirty="0">
                <a:solidFill>
                  <a:srgbClr val="0070C0"/>
                </a:solidFill>
              </a:rPr>
              <a:t>['</a:t>
            </a:r>
            <a:r>
              <a:rPr lang="fr-FR" sz="1000" dirty="0" err="1">
                <a:solidFill>
                  <a:srgbClr val="0070C0"/>
                </a:solidFill>
              </a:rPr>
              <a:t>sandbox</a:t>
            </a:r>
            <a:r>
              <a:rPr lang="fr-FR" sz="1000" dirty="0">
                <a:solidFill>
                  <a:srgbClr val="0070C0"/>
                </a:solidFill>
              </a:rPr>
              <a:t>']['</a:t>
            </a:r>
            <a:r>
              <a:rPr lang="fr-FR" sz="1000" dirty="0" err="1">
                <a:solidFill>
                  <a:srgbClr val="0070C0"/>
                </a:solidFill>
              </a:rPr>
              <a:t>progress</a:t>
            </a:r>
            <a:r>
              <a:rPr lang="fr-FR" sz="1000" dirty="0">
                <a:solidFill>
                  <a:srgbClr val="0070C0"/>
                </a:solidFill>
              </a:rPr>
              <a:t>']</a:t>
            </a:r>
            <a:r>
              <a:rPr lang="fr-FR" sz="1000" dirty="0">
                <a:solidFill>
                  <a:schemeClr val="tx1">
                    <a:lumMod val="95000"/>
                    <a:lumOff val="5000"/>
                  </a:schemeClr>
                </a:solidFill>
              </a:rPr>
              <a:t> </a:t>
            </a:r>
            <a:r>
              <a:rPr lang="fr-FR" sz="1000" dirty="0" smtClean="0">
                <a:solidFill>
                  <a:schemeClr val="tx1">
                    <a:lumMod val="95000"/>
                    <a:lumOff val="5000"/>
                  </a:schemeClr>
                </a:solidFill>
              </a:rPr>
              <a:t>et  </a:t>
            </a:r>
            <a:r>
              <a:rPr lang="fr-FR" sz="1000" dirty="0">
                <a:solidFill>
                  <a:srgbClr val="0070C0"/>
                </a:solidFill>
              </a:rPr>
              <a:t>$</a:t>
            </a:r>
            <a:r>
              <a:rPr lang="fr-FR" sz="1000" dirty="0" err="1">
                <a:solidFill>
                  <a:srgbClr val="0070C0"/>
                </a:solidFill>
              </a:rPr>
              <a:t>context</a:t>
            </a:r>
            <a:r>
              <a:rPr lang="fr-FR" sz="1000" dirty="0">
                <a:solidFill>
                  <a:srgbClr val="0070C0"/>
                </a:solidFill>
              </a:rPr>
              <a:t>['</a:t>
            </a:r>
            <a:r>
              <a:rPr lang="fr-FR" sz="1000" dirty="0" err="1">
                <a:solidFill>
                  <a:srgbClr val="0070C0"/>
                </a:solidFill>
              </a:rPr>
              <a:t>sandbox</a:t>
            </a:r>
            <a:r>
              <a:rPr lang="fr-FR" sz="1000" dirty="0">
                <a:solidFill>
                  <a:srgbClr val="0070C0"/>
                </a:solidFill>
              </a:rPr>
              <a:t>']['max</a:t>
            </a:r>
            <a:r>
              <a:rPr lang="fr-FR" sz="1000" dirty="0" smtClean="0">
                <a:solidFill>
                  <a:srgbClr val="0070C0"/>
                </a:solidFill>
              </a:rPr>
              <a:t>'] </a:t>
            </a:r>
            <a:r>
              <a:rPr lang="fr-FR" sz="1000" dirty="0" smtClean="0"/>
              <a:t>et en appelant a la fin de chaque tour edg_installation_queue_batch_end</a:t>
            </a:r>
          </a:p>
          <a:p>
            <a:pPr lvl="3">
              <a:buFont typeface="+mj-lt"/>
              <a:buAutoNum type="arabicPeriod"/>
            </a:pPr>
            <a:r>
              <a:rPr lang="fr-FR" sz="1000" dirty="0" smtClean="0"/>
              <a:t>Soit en positionnant lui-même la valeur </a:t>
            </a:r>
            <a:r>
              <a:rPr lang="fr-FR" sz="1000" dirty="0"/>
              <a:t>de </a:t>
            </a:r>
            <a:r>
              <a:rPr lang="fr-FR" sz="1000" dirty="0">
                <a:solidFill>
                  <a:srgbClr val="0070C0"/>
                </a:solidFill>
              </a:rPr>
              <a:t>$</a:t>
            </a:r>
            <a:r>
              <a:rPr lang="fr-FR" sz="1000" dirty="0" err="1">
                <a:solidFill>
                  <a:srgbClr val="0070C0"/>
                </a:solidFill>
              </a:rPr>
              <a:t>context</a:t>
            </a:r>
            <a:r>
              <a:rPr lang="fr-FR" sz="1000" dirty="0">
                <a:solidFill>
                  <a:srgbClr val="0070C0"/>
                </a:solidFill>
              </a:rPr>
              <a:t>['</a:t>
            </a:r>
            <a:r>
              <a:rPr lang="fr-FR" sz="1000" dirty="0" err="1">
                <a:solidFill>
                  <a:srgbClr val="0070C0"/>
                </a:solidFill>
              </a:rPr>
              <a:t>finished</a:t>
            </a:r>
            <a:r>
              <a:rPr lang="fr-FR" sz="1000" dirty="0" smtClean="0">
                <a:solidFill>
                  <a:srgbClr val="0070C0"/>
                </a:solidFill>
              </a:rPr>
              <a:t>'] </a:t>
            </a:r>
            <a:r>
              <a:rPr lang="fr-FR" sz="1000" dirty="0" smtClean="0"/>
              <a:t>et </a:t>
            </a:r>
            <a:r>
              <a:rPr lang="fr-FR" sz="1000" dirty="0"/>
              <a:t>en appelant à la fin </a:t>
            </a:r>
            <a:r>
              <a:rPr lang="fr-FR" sz="1000" dirty="0" err="1">
                <a:solidFill>
                  <a:srgbClr val="0070C0"/>
                </a:solidFill>
              </a:rPr>
              <a:t>edg_installation_del_elem_queue</a:t>
            </a:r>
            <a:r>
              <a:rPr lang="fr-FR" sz="1000" dirty="0">
                <a:solidFill>
                  <a:srgbClr val="0070C0"/>
                </a:solidFill>
              </a:rPr>
              <a:t>($id);</a:t>
            </a:r>
            <a:endParaRPr lang="fr-FR" sz="1000" dirty="0" smtClean="0">
              <a:solidFill>
                <a:srgbClr val="0070C0"/>
              </a:solidFill>
            </a:endParaRPr>
          </a:p>
          <a:p>
            <a:pPr marL="1657350" lvl="3" indent="-285750">
              <a:buFont typeface="Arial" panose="020B0604020202020204" pitchFamily="34" charset="0"/>
              <a:buChar char="•"/>
            </a:pPr>
            <a:endParaRPr lang="fr-FR" sz="1000" dirty="0" smtClean="0"/>
          </a:p>
          <a:p>
            <a:pPr marL="800100" lvl="1">
              <a:buFont typeface="+mj-lt"/>
              <a:buAutoNum type="arabicPeriod"/>
            </a:pPr>
            <a:r>
              <a:rPr lang="fr-FR" sz="1200" dirty="0" smtClean="0"/>
              <a:t>La structure du callback garantie que l'opération se passe bien </a:t>
            </a:r>
            <a:r>
              <a:rPr lang="fr-FR" sz="1000" dirty="0" smtClean="0"/>
              <a:t/>
            </a:r>
            <a:br>
              <a:rPr lang="fr-FR" sz="1000" dirty="0" smtClean="0"/>
            </a:br>
            <a:r>
              <a:rPr lang="fr-FR" sz="1000" dirty="0" smtClean="0"/>
              <a:t>=&gt; </a:t>
            </a:r>
            <a:r>
              <a:rPr lang="fr-FR" sz="1000" dirty="0" err="1">
                <a:solidFill>
                  <a:srgbClr val="0070C0"/>
                </a:solidFill>
              </a:rPr>
              <a:t>edg_installation_del_elem_queue</a:t>
            </a:r>
            <a:r>
              <a:rPr lang="fr-FR" sz="1000" dirty="0">
                <a:solidFill>
                  <a:srgbClr val="0070C0"/>
                </a:solidFill>
              </a:rPr>
              <a:t>($id</a:t>
            </a:r>
            <a:r>
              <a:rPr lang="fr-FR" sz="1000" dirty="0" smtClean="0">
                <a:solidFill>
                  <a:srgbClr val="0070C0"/>
                </a:solidFill>
              </a:rPr>
              <a:t>)</a:t>
            </a:r>
            <a:r>
              <a:rPr lang="fr-FR" sz="1000" dirty="0" smtClean="0"/>
              <a:t> retire l'élément de la queue, étant appelé a la fin du traitement, si le traitement plante, l'élément reste en queue pour une future exécution</a:t>
            </a:r>
            <a:endParaRPr lang="fr-FR" sz="1200" dirty="0" smtClean="0"/>
          </a:p>
        </p:txBody>
      </p:sp>
    </p:spTree>
    <p:extLst>
      <p:ext uri="{BB962C8B-B14F-4D97-AF65-F5344CB8AC3E}">
        <p14:creationId xmlns:p14="http://schemas.microsoft.com/office/powerpoint/2010/main" val="35743379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287780"/>
          </a:xfrm>
        </p:spPr>
        <p:txBody>
          <a:bodyPr/>
          <a:lstStyle/>
          <a:p>
            <a:r>
              <a:rPr lang="fr-FR" dirty="0" smtClean="0"/>
              <a:t>Le socle : L'intelligence du socle :</a:t>
            </a:r>
            <a:br>
              <a:rPr lang="fr-FR" dirty="0" smtClean="0"/>
            </a:br>
            <a:r>
              <a:rPr lang="fr-FR" sz="1700" dirty="0" smtClean="0"/>
              <a:t>rendre une </a:t>
            </a:r>
            <a:r>
              <a:rPr lang="fr-FR" sz="1700" dirty="0" err="1" smtClean="0"/>
              <a:t>feature</a:t>
            </a:r>
            <a:r>
              <a:rPr lang="fr-FR" sz="1700" dirty="0" smtClean="0"/>
              <a:t> </a:t>
            </a:r>
            <a:r>
              <a:rPr lang="fr-FR" sz="1700" dirty="0" err="1" smtClean="0"/>
              <a:t>désactivable</a:t>
            </a:r>
            <a:r>
              <a:rPr lang="fr-FR" sz="1700" dirty="0" smtClean="0"/>
              <a:t/>
            </a:r>
            <a:br>
              <a:rPr lang="fr-FR" sz="1700" dirty="0" smtClean="0"/>
            </a:br>
            <a:r>
              <a:rPr lang="fr-FR" sz="1700" dirty="0" err="1" smtClean="0">
                <a:solidFill>
                  <a:srgbClr val="00B0F0"/>
                </a:solidFill>
              </a:rPr>
              <a:t>edg_installation_features_post_restore</a:t>
            </a:r>
            <a:r>
              <a:rPr lang="fr-FR" sz="1700" dirty="0" smtClean="0">
                <a:solidFill>
                  <a:srgbClr val="00B0F0"/>
                </a:solidFill>
              </a:rPr>
              <a:t>()</a:t>
            </a:r>
            <a:endParaRPr lang="fr-CH" sz="1700" dirty="0">
              <a:solidFill>
                <a:srgbClr val="00B0F0"/>
              </a:solidFill>
            </a:endParaRPr>
          </a:p>
        </p:txBody>
      </p:sp>
      <p:sp>
        <p:nvSpPr>
          <p:cNvPr id="3" name="Espace réservé du contenu 2"/>
          <p:cNvSpPr>
            <a:spLocks noGrp="1"/>
          </p:cNvSpPr>
          <p:nvPr>
            <p:ph idx="1"/>
          </p:nvPr>
        </p:nvSpPr>
        <p:spPr>
          <a:xfrm>
            <a:off x="457200" y="1628775"/>
            <a:ext cx="8229600" cy="2569845"/>
          </a:xfrm>
        </p:spPr>
        <p:txBody>
          <a:bodyPr/>
          <a:lstStyle/>
          <a:p>
            <a:r>
              <a:rPr lang="fr-FR" sz="1800" dirty="0" smtClean="0"/>
              <a:t>A la désactivation d'une </a:t>
            </a:r>
            <a:r>
              <a:rPr lang="fr-FR" sz="1800" dirty="0" err="1" smtClean="0"/>
              <a:t>feature</a:t>
            </a:r>
            <a:r>
              <a:rPr lang="fr-FR" sz="1800" dirty="0" smtClean="0"/>
              <a:t> :</a:t>
            </a:r>
          </a:p>
          <a:p>
            <a:pPr lvl="1"/>
            <a:r>
              <a:rPr lang="fr-FR" sz="1600" dirty="0" smtClean="0"/>
              <a:t>supprimer automatiquement les contents type qui ont  été créé par la </a:t>
            </a:r>
            <a:r>
              <a:rPr lang="fr-FR" sz="1600" dirty="0" err="1" smtClean="0"/>
              <a:t>feature</a:t>
            </a:r>
            <a:endParaRPr lang="fr-FR" sz="1600" dirty="0" smtClean="0"/>
          </a:p>
          <a:p>
            <a:pPr lvl="1"/>
            <a:r>
              <a:rPr lang="fr-FR" sz="1600" dirty="0" smtClean="0"/>
              <a:t>supprimer tous les nœuds de ce type. </a:t>
            </a:r>
          </a:p>
          <a:p>
            <a:pPr lvl="1"/>
            <a:r>
              <a:rPr lang="fr-FR" sz="1600" dirty="0" smtClean="0"/>
              <a:t>On </a:t>
            </a:r>
            <a:r>
              <a:rPr lang="fr-FR" sz="1600" dirty="0" err="1" smtClean="0"/>
              <a:t>essai</a:t>
            </a:r>
            <a:r>
              <a:rPr lang="fr-FR" sz="1600" dirty="0" smtClean="0"/>
              <a:t> de </a:t>
            </a:r>
            <a:r>
              <a:rPr lang="fr-FR" sz="1600" dirty="0" err="1" smtClean="0"/>
              <a:t>desactiver</a:t>
            </a:r>
            <a:r>
              <a:rPr lang="fr-FR" sz="1600" dirty="0" smtClean="0"/>
              <a:t> les modules qui ont été activé par cette </a:t>
            </a:r>
            <a:r>
              <a:rPr lang="fr-FR" sz="1600" dirty="0" err="1" smtClean="0"/>
              <a:t>feature</a:t>
            </a:r>
            <a:endParaRPr lang="fr-FR" sz="1600" dirty="0" smtClean="0"/>
          </a:p>
          <a:p>
            <a:pPr lvl="1"/>
            <a:r>
              <a:rPr lang="fr-FR" sz="1600" dirty="0" smtClean="0"/>
              <a:t>On supprime les termes et vocabulaire créé par cette </a:t>
            </a:r>
            <a:r>
              <a:rPr lang="fr-FR" sz="1600" dirty="0" err="1" smtClean="0"/>
              <a:t>feature</a:t>
            </a:r>
            <a:endParaRPr lang="fr-FR" sz="1600" dirty="0" smtClean="0"/>
          </a:p>
          <a:p>
            <a:pPr lvl="1"/>
            <a:endParaRPr lang="fr-FR" sz="1600" dirty="0" smtClean="0"/>
          </a:p>
          <a:p>
            <a:pPr lvl="1"/>
            <a:endParaRPr lang="fr-FR" sz="1600" dirty="0"/>
          </a:p>
          <a:p>
            <a:r>
              <a:rPr lang="fr-FR" sz="1800" dirty="0" err="1" smtClean="0"/>
              <a:t>Edg_installation.module</a:t>
            </a:r>
            <a:r>
              <a:rPr lang="fr-FR" sz="1800" dirty="0" smtClean="0"/>
              <a:t> fourni d'autres petites amélioration (voir le fichier pour plus de détail)</a:t>
            </a:r>
          </a:p>
          <a:p>
            <a:pPr lvl="1"/>
            <a:endParaRPr lang="fr-FR" sz="1600" dirty="0" smtClean="0"/>
          </a:p>
          <a:p>
            <a:endParaRPr lang="fr-FR" sz="1800" dirty="0" smtClean="0"/>
          </a:p>
        </p:txBody>
      </p:sp>
    </p:spTree>
    <p:extLst>
      <p:ext uri="{BB962C8B-B14F-4D97-AF65-F5344CB8AC3E}">
        <p14:creationId xmlns:p14="http://schemas.microsoft.com/office/powerpoint/2010/main" val="30300698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853440"/>
          </a:xfrm>
        </p:spPr>
        <p:txBody>
          <a:bodyPr/>
          <a:lstStyle/>
          <a:p>
            <a:r>
              <a:rPr lang="fr-FR" dirty="0" smtClean="0"/>
              <a:t>Le socle : Les Règles</a:t>
            </a:r>
            <a:endParaRPr lang="fr-CH" sz="1800" dirty="0"/>
          </a:p>
        </p:txBody>
      </p:sp>
      <p:sp>
        <p:nvSpPr>
          <p:cNvPr id="3" name="Espace réservé du contenu 2"/>
          <p:cNvSpPr>
            <a:spLocks noGrp="1"/>
          </p:cNvSpPr>
          <p:nvPr>
            <p:ph idx="1"/>
          </p:nvPr>
        </p:nvSpPr>
        <p:spPr>
          <a:xfrm>
            <a:off x="457200" y="1005840"/>
            <a:ext cx="8229600" cy="4656773"/>
          </a:xfrm>
        </p:spPr>
        <p:txBody>
          <a:bodyPr/>
          <a:lstStyle/>
          <a:p>
            <a:pPr>
              <a:buFont typeface="+mj-lt"/>
              <a:buAutoNum type="arabicPeriod"/>
            </a:pPr>
            <a:r>
              <a:rPr lang="fr-FR" sz="1400" dirty="0"/>
              <a:t>Toutes les </a:t>
            </a:r>
            <a:r>
              <a:rPr lang="fr-FR" sz="1400" dirty="0" smtClean="0"/>
              <a:t>fonctions </a:t>
            </a:r>
            <a:r>
              <a:rPr lang="fr-FR" sz="1400" dirty="0"/>
              <a:t>de pré-configuration et de l'API de queue doivent être </a:t>
            </a:r>
            <a:r>
              <a:rPr lang="fr-FR" sz="1400" dirty="0" err="1"/>
              <a:t>rejouable</a:t>
            </a:r>
            <a:r>
              <a:rPr lang="fr-FR" sz="1400" dirty="0"/>
              <a:t> indéfiniment sans entrainer d'erreur ou de modification du comportement</a:t>
            </a:r>
            <a:r>
              <a:rPr lang="fr-FR" sz="1600" dirty="0"/>
              <a:t/>
            </a:r>
            <a:br>
              <a:rPr lang="fr-FR" sz="1600" dirty="0"/>
            </a:br>
            <a:r>
              <a:rPr lang="fr-FR" sz="1000" dirty="0"/>
              <a:t>=&gt; cela facilite la gestion des mise </a:t>
            </a:r>
            <a:r>
              <a:rPr lang="fr-FR" sz="1000" dirty="0" smtClean="0"/>
              <a:t>à </a:t>
            </a:r>
            <a:r>
              <a:rPr lang="fr-FR" sz="1000" dirty="0"/>
              <a:t>jour</a:t>
            </a:r>
            <a:r>
              <a:rPr lang="fr-FR" sz="1000" dirty="0" smtClean="0"/>
              <a:t>.</a:t>
            </a:r>
          </a:p>
          <a:p>
            <a:pPr>
              <a:buFont typeface="+mj-lt"/>
              <a:buAutoNum type="arabicPeriod"/>
            </a:pPr>
            <a:endParaRPr lang="fr-FR" sz="1600" dirty="0"/>
          </a:p>
          <a:p>
            <a:pPr>
              <a:buFont typeface="+mj-lt"/>
              <a:buAutoNum type="arabicPeriod"/>
            </a:pPr>
            <a:r>
              <a:rPr lang="fr-FR" sz="1400" dirty="0" err="1"/>
              <a:t>Edg_installation</a:t>
            </a:r>
            <a:r>
              <a:rPr lang="fr-FR" sz="1400" dirty="0"/>
              <a:t> est considéré comme une </a:t>
            </a:r>
            <a:r>
              <a:rPr lang="fr-FR" sz="1400" dirty="0" err="1"/>
              <a:t>feature</a:t>
            </a:r>
            <a:r>
              <a:rPr lang="fr-FR" sz="1400" dirty="0"/>
              <a:t> avec son </a:t>
            </a:r>
            <a:r>
              <a:rPr lang="fr-FR" sz="1400" dirty="0" err="1"/>
              <a:t>revert</a:t>
            </a:r>
            <a:r>
              <a:rPr lang="fr-FR" sz="1600" dirty="0"/>
              <a:t/>
            </a:r>
            <a:br>
              <a:rPr lang="fr-FR" sz="1600" dirty="0"/>
            </a:br>
            <a:r>
              <a:rPr lang="fr-FR" sz="1000" dirty="0"/>
              <a:t>=&gt;lorsque l'on </a:t>
            </a:r>
            <a:r>
              <a:rPr lang="fr-FR" sz="1000" dirty="0" err="1"/>
              <a:t>revert</a:t>
            </a:r>
            <a:r>
              <a:rPr lang="fr-FR" sz="1000" dirty="0"/>
              <a:t> </a:t>
            </a:r>
            <a:r>
              <a:rPr lang="fr-FR" sz="1000" dirty="0" err="1"/>
              <a:t>edg_installation</a:t>
            </a:r>
            <a:r>
              <a:rPr lang="fr-FR" sz="1000" dirty="0"/>
              <a:t> cela </a:t>
            </a:r>
            <a:r>
              <a:rPr lang="fr-FR" sz="1000" dirty="0" err="1"/>
              <a:t>rejout</a:t>
            </a:r>
            <a:r>
              <a:rPr lang="fr-FR" sz="1000" dirty="0"/>
              <a:t> la pré-configuration (voir </a:t>
            </a:r>
            <a:r>
              <a:rPr lang="fr-FR" sz="1000" dirty="0" err="1"/>
              <a:t>régle</a:t>
            </a:r>
            <a:r>
              <a:rPr lang="fr-FR" sz="1000" dirty="0"/>
              <a:t> 1)</a:t>
            </a:r>
            <a:br>
              <a:rPr lang="fr-FR" sz="1000" dirty="0"/>
            </a:br>
            <a:r>
              <a:rPr lang="fr-FR" sz="1000" dirty="0"/>
              <a:t>=&gt;il est possible d'agir après le </a:t>
            </a:r>
            <a:r>
              <a:rPr lang="fr-FR" sz="1000" dirty="0" err="1"/>
              <a:t>revert</a:t>
            </a:r>
            <a:r>
              <a:rPr lang="fr-FR" sz="1000" dirty="0"/>
              <a:t> de </a:t>
            </a:r>
            <a:r>
              <a:rPr lang="fr-FR" sz="1000" dirty="0" err="1"/>
              <a:t>edg_installation</a:t>
            </a:r>
            <a:r>
              <a:rPr lang="fr-FR" sz="1000" dirty="0"/>
              <a:t> avec le </a:t>
            </a:r>
            <a:r>
              <a:rPr lang="fr-FR" sz="1000" dirty="0" err="1"/>
              <a:t>hook_installation_config_all</a:t>
            </a:r>
            <a:r>
              <a:rPr lang="fr-FR" sz="1000" dirty="0"/>
              <a:t> comme on le ferait avec le </a:t>
            </a:r>
            <a:r>
              <a:rPr lang="fr-FR" sz="1000" dirty="0" err="1" smtClean="0"/>
              <a:t>hook_feature_post_restore</a:t>
            </a:r>
            <a:r>
              <a:rPr lang="fr-FR" sz="1000" dirty="0"/>
              <a:t/>
            </a:r>
            <a:br>
              <a:rPr lang="fr-FR" sz="1000" dirty="0"/>
            </a:br>
            <a:r>
              <a:rPr lang="fr-FR" sz="1000" dirty="0" smtClean="0"/>
              <a:t>=&gt;cela simplifie la mise </a:t>
            </a:r>
            <a:r>
              <a:rPr lang="fr-FR" sz="1000" dirty="0"/>
              <a:t>à</a:t>
            </a:r>
            <a:r>
              <a:rPr lang="fr-FR" sz="1000" dirty="0" smtClean="0"/>
              <a:t> jour des version du master</a:t>
            </a:r>
          </a:p>
          <a:p>
            <a:pPr>
              <a:buFont typeface="+mj-lt"/>
              <a:buAutoNum type="arabicPeriod"/>
            </a:pPr>
            <a:endParaRPr lang="fr-FR" sz="1400" dirty="0" smtClean="0"/>
          </a:p>
          <a:p>
            <a:pPr>
              <a:buFont typeface="+mj-lt"/>
              <a:buAutoNum type="arabicPeriod"/>
            </a:pPr>
            <a:r>
              <a:rPr lang="fr-FR" sz="1400" dirty="0" smtClean="0"/>
              <a:t>La queue vide toujours le cache comme dernière opération.</a:t>
            </a:r>
          </a:p>
          <a:p>
            <a:pPr>
              <a:buFont typeface="+mj-lt"/>
              <a:buAutoNum type="arabicPeriod"/>
            </a:pPr>
            <a:endParaRPr lang="fr-FR" sz="1400" dirty="0"/>
          </a:p>
          <a:p>
            <a:pPr>
              <a:buFont typeface="+mj-lt"/>
              <a:buAutoNum type="arabicPeriod"/>
            </a:pPr>
            <a:r>
              <a:rPr lang="fr-FR" sz="1400" dirty="0" smtClean="0"/>
              <a:t>Faire passer le maximum de chose par la queue</a:t>
            </a:r>
          </a:p>
          <a:p>
            <a:pPr>
              <a:buFont typeface="+mj-lt"/>
              <a:buAutoNum type="arabicPeriod"/>
            </a:pPr>
            <a:endParaRPr lang="fr-FR" sz="1400" dirty="0"/>
          </a:p>
          <a:p>
            <a:pPr>
              <a:buFont typeface="+mj-lt"/>
              <a:buAutoNum type="arabicPeriod"/>
            </a:pPr>
            <a:r>
              <a:rPr lang="fr-FR" sz="1400" dirty="0" smtClean="0"/>
              <a:t>Les vues, modules, </a:t>
            </a:r>
            <a:r>
              <a:rPr lang="fr-FR" sz="1400" dirty="0" err="1" smtClean="0"/>
              <a:t>features</a:t>
            </a:r>
            <a:r>
              <a:rPr lang="fr-FR" sz="1400" dirty="0" smtClean="0"/>
              <a:t>,… ne doivent pas contenir de code html/</a:t>
            </a:r>
            <a:r>
              <a:rPr lang="fr-FR" sz="1400" dirty="0" err="1" smtClean="0"/>
              <a:t>css</a:t>
            </a:r>
            <a:r>
              <a:rPr lang="fr-FR" sz="1400" dirty="0" smtClean="0"/>
              <a:t> (mais </a:t>
            </a:r>
            <a:r>
              <a:rPr lang="fr-FR" sz="1400" dirty="0" err="1" smtClean="0"/>
              <a:t>js</a:t>
            </a:r>
            <a:r>
              <a:rPr lang="fr-FR" sz="1400" dirty="0" smtClean="0"/>
              <a:t> oui)</a:t>
            </a:r>
          </a:p>
          <a:p>
            <a:pPr>
              <a:buFont typeface="+mj-lt"/>
              <a:buAutoNum type="arabicPeriod"/>
            </a:pPr>
            <a:endParaRPr lang="fr-FR" sz="1400" dirty="0"/>
          </a:p>
          <a:p>
            <a:pPr>
              <a:buFont typeface="+mj-lt"/>
              <a:buAutoNum type="arabicPeriod"/>
            </a:pPr>
            <a:r>
              <a:rPr lang="fr-FR" sz="1400" dirty="0" smtClean="0"/>
              <a:t>La mise </a:t>
            </a:r>
            <a:r>
              <a:rPr lang="fr-FR" sz="1400" dirty="0" err="1" smtClean="0"/>
              <a:t>a</a:t>
            </a:r>
            <a:r>
              <a:rPr lang="fr-FR" sz="1400" dirty="0" smtClean="0"/>
              <a:t> jour du master se fait en exécutant la commande </a:t>
            </a:r>
            <a:r>
              <a:rPr lang="fr-FR" sz="1400" dirty="0" err="1" smtClean="0">
                <a:solidFill>
                  <a:srgbClr val="0070C0"/>
                </a:solidFill>
              </a:rPr>
              <a:t>drush</a:t>
            </a:r>
            <a:r>
              <a:rPr lang="fr-FR" sz="1400" dirty="0" smtClean="0">
                <a:solidFill>
                  <a:srgbClr val="0070C0"/>
                </a:solidFill>
              </a:rPr>
              <a:t> </a:t>
            </a:r>
            <a:r>
              <a:rPr lang="fr-FR" sz="1400" dirty="0" err="1" smtClean="0">
                <a:solidFill>
                  <a:srgbClr val="0070C0"/>
                </a:solidFill>
              </a:rPr>
              <a:t>edg_update</a:t>
            </a:r>
            <a:r>
              <a:rPr lang="fr-FR" sz="1400" dirty="0" smtClean="0">
                <a:solidFill>
                  <a:srgbClr val="0070C0"/>
                </a:solidFill>
              </a:rPr>
              <a:t> </a:t>
            </a:r>
            <a:r>
              <a:rPr lang="fr-FR" sz="1400" dirty="0" smtClean="0"/>
              <a:t>qui correspond à l'enchainement :</a:t>
            </a:r>
          </a:p>
          <a:p>
            <a:pPr lvl="1">
              <a:buFont typeface="+mj-lt"/>
              <a:buAutoNum type="arabicPeriod"/>
            </a:pPr>
            <a:r>
              <a:rPr lang="fr-FR" sz="1000" dirty="0" err="1" smtClean="0">
                <a:solidFill>
                  <a:srgbClr val="0070C0"/>
                </a:solidFill>
              </a:rPr>
              <a:t>Drush</a:t>
            </a:r>
            <a:r>
              <a:rPr lang="fr-FR" sz="1000" dirty="0" smtClean="0">
                <a:solidFill>
                  <a:srgbClr val="0070C0"/>
                </a:solidFill>
              </a:rPr>
              <a:t> </a:t>
            </a:r>
            <a:r>
              <a:rPr lang="fr-FR" sz="1000" dirty="0" err="1" smtClean="0">
                <a:solidFill>
                  <a:srgbClr val="0070C0"/>
                </a:solidFill>
              </a:rPr>
              <a:t>updb</a:t>
            </a:r>
            <a:r>
              <a:rPr lang="fr-FR" sz="1000" dirty="0" smtClean="0">
                <a:solidFill>
                  <a:srgbClr val="0070C0"/>
                </a:solidFill>
              </a:rPr>
              <a:t> </a:t>
            </a:r>
            <a:r>
              <a:rPr lang="fr-FR" sz="1000" dirty="0" smtClean="0"/>
              <a:t>(</a:t>
            </a:r>
            <a:r>
              <a:rPr lang="fr-FR" sz="1000" dirty="0" err="1" smtClean="0"/>
              <a:t>execution</a:t>
            </a:r>
            <a:r>
              <a:rPr lang="fr-FR" sz="1000" dirty="0" smtClean="0"/>
              <a:t> des </a:t>
            </a:r>
            <a:r>
              <a:rPr lang="fr-FR" sz="1000" dirty="0" err="1" smtClean="0"/>
              <a:t>hook_update</a:t>
            </a:r>
            <a:r>
              <a:rPr lang="fr-FR" sz="1000" dirty="0" smtClean="0"/>
              <a:t> et </a:t>
            </a:r>
            <a:r>
              <a:rPr lang="fr-FR" sz="1000" dirty="0" err="1" smtClean="0"/>
              <a:t>revert</a:t>
            </a:r>
            <a:r>
              <a:rPr lang="fr-FR" sz="1000" dirty="0" smtClean="0"/>
              <a:t> de </a:t>
            </a:r>
            <a:r>
              <a:rPr lang="fr-FR" sz="1000" dirty="0" err="1" smtClean="0"/>
              <a:t>edg_installation</a:t>
            </a:r>
            <a:r>
              <a:rPr lang="fr-FR" sz="1000" dirty="0" smtClean="0"/>
              <a:t>)</a:t>
            </a:r>
          </a:p>
          <a:p>
            <a:pPr lvl="1">
              <a:buFont typeface="+mj-lt"/>
              <a:buAutoNum type="arabicPeriod"/>
            </a:pPr>
            <a:r>
              <a:rPr lang="fr-FR" sz="1000" dirty="0" err="1" smtClean="0">
                <a:solidFill>
                  <a:srgbClr val="0070C0"/>
                </a:solidFill>
              </a:rPr>
              <a:t>Drush</a:t>
            </a:r>
            <a:r>
              <a:rPr lang="fr-FR" sz="1000" dirty="0" smtClean="0">
                <a:solidFill>
                  <a:srgbClr val="0070C0"/>
                </a:solidFill>
              </a:rPr>
              <a:t> </a:t>
            </a:r>
            <a:r>
              <a:rPr lang="fr-FR" sz="1000" dirty="0" err="1" smtClean="0">
                <a:solidFill>
                  <a:srgbClr val="0070C0"/>
                </a:solidFill>
              </a:rPr>
              <a:t>edg_queue</a:t>
            </a:r>
            <a:r>
              <a:rPr lang="fr-FR" sz="1000" dirty="0" smtClean="0">
                <a:solidFill>
                  <a:srgbClr val="0070C0"/>
                </a:solidFill>
              </a:rPr>
              <a:t> </a:t>
            </a:r>
            <a:r>
              <a:rPr lang="fr-FR" sz="1000" dirty="0" smtClean="0"/>
              <a:t>(</a:t>
            </a:r>
            <a:r>
              <a:rPr lang="fr-FR" sz="1000" dirty="0" err="1" smtClean="0"/>
              <a:t>execution</a:t>
            </a:r>
            <a:r>
              <a:rPr lang="fr-FR" sz="1000" dirty="0" smtClean="0"/>
              <a:t> de la queue et vidage du cache)</a:t>
            </a:r>
          </a:p>
          <a:p>
            <a:pPr lvl="1">
              <a:buFont typeface="+mj-lt"/>
              <a:buAutoNum type="arabicPeriod"/>
            </a:pPr>
            <a:r>
              <a:rPr lang="fr-FR" sz="1000" dirty="0" err="1" smtClean="0">
                <a:solidFill>
                  <a:srgbClr val="0070C0"/>
                </a:solidFill>
              </a:rPr>
              <a:t>Drush</a:t>
            </a:r>
            <a:r>
              <a:rPr lang="fr-FR" sz="1000" dirty="0" smtClean="0">
                <a:solidFill>
                  <a:srgbClr val="0070C0"/>
                </a:solidFill>
              </a:rPr>
              <a:t> fra </a:t>
            </a:r>
            <a:r>
              <a:rPr lang="fr-FR" sz="1000" dirty="0" smtClean="0"/>
              <a:t>(</a:t>
            </a:r>
            <a:r>
              <a:rPr lang="fr-FR" sz="1000" dirty="0" err="1" smtClean="0"/>
              <a:t>revert</a:t>
            </a:r>
            <a:r>
              <a:rPr lang="fr-FR" sz="1000" dirty="0" smtClean="0"/>
              <a:t> des </a:t>
            </a:r>
            <a:r>
              <a:rPr lang="fr-FR" sz="1000" dirty="0" err="1" smtClean="0"/>
              <a:t>feature</a:t>
            </a:r>
            <a:r>
              <a:rPr lang="fr-FR" sz="1000" dirty="0" smtClean="0"/>
              <a:t>)</a:t>
            </a:r>
          </a:p>
          <a:p>
            <a:pPr lvl="1">
              <a:buFont typeface="+mj-lt"/>
              <a:buAutoNum type="arabicPeriod"/>
            </a:pPr>
            <a:r>
              <a:rPr lang="fr-FR" sz="1000" dirty="0" err="1">
                <a:solidFill>
                  <a:srgbClr val="0070C0"/>
                </a:solidFill>
              </a:rPr>
              <a:t>Drush</a:t>
            </a:r>
            <a:r>
              <a:rPr lang="fr-FR" sz="1000" dirty="0">
                <a:solidFill>
                  <a:srgbClr val="0070C0"/>
                </a:solidFill>
              </a:rPr>
              <a:t> </a:t>
            </a:r>
            <a:r>
              <a:rPr lang="fr-FR" sz="1000" dirty="0" err="1">
                <a:solidFill>
                  <a:srgbClr val="0070C0"/>
                </a:solidFill>
              </a:rPr>
              <a:t>edg_queue</a:t>
            </a:r>
            <a:r>
              <a:rPr lang="fr-FR" sz="1000" dirty="0">
                <a:solidFill>
                  <a:srgbClr val="0070C0"/>
                </a:solidFill>
              </a:rPr>
              <a:t> </a:t>
            </a:r>
            <a:r>
              <a:rPr lang="fr-FR" sz="1000" dirty="0"/>
              <a:t>(</a:t>
            </a:r>
            <a:r>
              <a:rPr lang="fr-FR" sz="1000" dirty="0" err="1"/>
              <a:t>execution</a:t>
            </a:r>
            <a:r>
              <a:rPr lang="fr-FR" sz="1000" dirty="0"/>
              <a:t> de la queue et vidage du cache)</a:t>
            </a:r>
          </a:p>
          <a:p>
            <a:pPr marL="457200" lvl="1" indent="0">
              <a:buNone/>
            </a:pPr>
            <a:endParaRPr lang="fr-FR" sz="800" dirty="0" smtClean="0"/>
          </a:p>
          <a:p>
            <a:pPr lvl="1">
              <a:buFont typeface="+mj-lt"/>
              <a:buAutoNum type="arabicPeriod"/>
            </a:pPr>
            <a:endParaRPr lang="fr-FR" sz="800" dirty="0" smtClean="0"/>
          </a:p>
          <a:p>
            <a:pPr>
              <a:buFont typeface="+mj-lt"/>
              <a:buAutoNum type="arabicPeriod"/>
            </a:pPr>
            <a:endParaRPr lang="fr-FR" sz="1400" dirty="0"/>
          </a:p>
          <a:p>
            <a:endParaRPr lang="fr-FR" sz="1600" dirty="0"/>
          </a:p>
        </p:txBody>
      </p:sp>
    </p:spTree>
    <p:extLst>
      <p:ext uri="{BB962C8B-B14F-4D97-AF65-F5344CB8AC3E}">
        <p14:creationId xmlns:p14="http://schemas.microsoft.com/office/powerpoint/2010/main" val="23592497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853440"/>
          </a:xfrm>
        </p:spPr>
        <p:txBody>
          <a:bodyPr/>
          <a:lstStyle/>
          <a:p>
            <a:r>
              <a:rPr lang="fr-FR" dirty="0" smtClean="0"/>
              <a:t>Le socle : Les autres modules du socle</a:t>
            </a:r>
            <a:endParaRPr lang="fr-CH" sz="1800" dirty="0"/>
          </a:p>
        </p:txBody>
      </p:sp>
      <p:sp>
        <p:nvSpPr>
          <p:cNvPr id="3" name="Espace réservé du contenu 2"/>
          <p:cNvSpPr>
            <a:spLocks noGrp="1"/>
          </p:cNvSpPr>
          <p:nvPr>
            <p:ph idx="1"/>
          </p:nvPr>
        </p:nvSpPr>
        <p:spPr>
          <a:xfrm>
            <a:off x="121920" y="861060"/>
            <a:ext cx="8869680" cy="4937760"/>
          </a:xfrm>
        </p:spPr>
        <p:txBody>
          <a:bodyPr/>
          <a:lstStyle/>
          <a:p>
            <a:pPr>
              <a:buFont typeface="+mj-lt"/>
              <a:buAutoNum type="arabicPeriod"/>
            </a:pPr>
            <a:r>
              <a:rPr lang="fr-FR" sz="1000" b="1" dirty="0" smtClean="0"/>
              <a:t>Gina4drupal</a:t>
            </a:r>
            <a:r>
              <a:rPr lang="fr-FR" sz="1000" dirty="0" smtClean="0"/>
              <a:t> : module d'authentification reprenant les information de </a:t>
            </a:r>
            <a:r>
              <a:rPr lang="fr-FR" sz="1000" dirty="0" err="1" smtClean="0"/>
              <a:t>OpenAM</a:t>
            </a:r>
            <a:r>
              <a:rPr lang="fr-FR" sz="1000" dirty="0" smtClean="0"/>
              <a:t>, il est </a:t>
            </a:r>
            <a:r>
              <a:rPr lang="fr-FR" sz="1000" dirty="0" err="1" smtClean="0"/>
              <a:t>fournit</a:t>
            </a:r>
            <a:r>
              <a:rPr lang="fr-FR" sz="1000" dirty="0" smtClean="0"/>
              <a:t> par la SECU</a:t>
            </a:r>
          </a:p>
          <a:p>
            <a:pPr>
              <a:buFont typeface="+mj-lt"/>
              <a:buAutoNum type="arabicPeriod"/>
            </a:pPr>
            <a:endParaRPr lang="fr-FR" sz="1000" dirty="0"/>
          </a:p>
          <a:p>
            <a:pPr>
              <a:buFont typeface="+mj-lt"/>
              <a:buAutoNum type="arabicPeriod"/>
            </a:pPr>
            <a:r>
              <a:rPr lang="fr-FR" sz="1000" b="1" dirty="0" err="1" smtClean="0"/>
              <a:t>Edg_bloc_search_gsa</a:t>
            </a:r>
            <a:r>
              <a:rPr lang="fr-FR" sz="1000" dirty="0" smtClean="0"/>
              <a:t> : module affichant le formulaire de recherche pour les sites internet, en haut </a:t>
            </a:r>
            <a:r>
              <a:rPr lang="fr-FR" sz="1000" dirty="0"/>
              <a:t>à</a:t>
            </a:r>
            <a:r>
              <a:rPr lang="fr-FR" sz="1000" dirty="0" smtClean="0"/>
              <a:t> droite.</a:t>
            </a:r>
          </a:p>
          <a:p>
            <a:pPr>
              <a:buFont typeface="+mj-lt"/>
              <a:buAutoNum type="arabicPeriod"/>
            </a:pPr>
            <a:endParaRPr lang="fr-FR" sz="1000" dirty="0" smtClean="0"/>
          </a:p>
          <a:p>
            <a:pPr>
              <a:buFont typeface="+mj-lt"/>
              <a:buAutoNum type="arabicPeriod"/>
            </a:pPr>
            <a:r>
              <a:rPr lang="fr-FR" sz="1000" b="1" dirty="0" err="1" smtClean="0"/>
              <a:t>Edg_feeds_node_processeur</a:t>
            </a:r>
            <a:r>
              <a:rPr lang="fr-FR" sz="1000" dirty="0" smtClean="0"/>
              <a:t> : plugin pour le module </a:t>
            </a:r>
            <a:r>
              <a:rPr lang="fr-FR" sz="1000" dirty="0" err="1" smtClean="0"/>
              <a:t>feeds</a:t>
            </a:r>
            <a:r>
              <a:rPr lang="fr-FR" sz="1000" dirty="0" smtClean="0"/>
              <a:t> mettant a disposition un nouveau node_processor permettant la gestion de plusieurs fichier d'import pour le même type de contenu</a:t>
            </a:r>
          </a:p>
          <a:p>
            <a:pPr>
              <a:buFont typeface="+mj-lt"/>
              <a:buAutoNum type="arabicPeriod"/>
            </a:pPr>
            <a:endParaRPr lang="fr-FR" sz="1000" dirty="0"/>
          </a:p>
          <a:p>
            <a:pPr>
              <a:buFont typeface="+mj-lt"/>
              <a:buAutoNum type="arabicPeriod"/>
            </a:pPr>
            <a:r>
              <a:rPr lang="fr-FR" sz="1000" b="1" dirty="0" err="1" smtClean="0"/>
              <a:t>Edg_feeds_tamper_filter</a:t>
            </a:r>
            <a:r>
              <a:rPr lang="fr-FR" sz="1000" dirty="0" smtClean="0"/>
              <a:t> : boite à outil de plugins pour </a:t>
            </a:r>
            <a:r>
              <a:rPr lang="fr-FR" sz="1000" dirty="0" err="1" smtClean="0"/>
              <a:t>feeds_tamper</a:t>
            </a:r>
            <a:r>
              <a:rPr lang="fr-FR" sz="1000" dirty="0" smtClean="0"/>
              <a:t>. Ajoute </a:t>
            </a:r>
            <a:r>
              <a:rPr lang="fr-FR" sz="1000" dirty="0" err="1" smtClean="0"/>
              <a:t>notammant</a:t>
            </a:r>
            <a:r>
              <a:rPr lang="fr-FR" sz="1000" dirty="0" smtClean="0"/>
              <a:t> le plug iso2utf8 </a:t>
            </a:r>
            <a:r>
              <a:rPr lang="fr-FR" sz="1000" dirty="0" err="1" smtClean="0"/>
              <a:t>uobligatoire</a:t>
            </a:r>
            <a:r>
              <a:rPr lang="fr-FR" sz="1000" dirty="0" smtClean="0"/>
              <a:t> pour l'import de fichier csv</a:t>
            </a:r>
          </a:p>
          <a:p>
            <a:pPr>
              <a:buFont typeface="+mj-lt"/>
              <a:buAutoNum type="arabicPeriod"/>
            </a:pPr>
            <a:endParaRPr lang="fr-FR" sz="1000" dirty="0"/>
          </a:p>
          <a:p>
            <a:pPr>
              <a:buFont typeface="+mj-lt"/>
              <a:buAutoNum type="arabicPeriod"/>
            </a:pPr>
            <a:r>
              <a:rPr lang="fr-FR" sz="1000" b="1" dirty="0" err="1" smtClean="0"/>
              <a:t>Edg_masquerade</a:t>
            </a:r>
            <a:r>
              <a:rPr lang="fr-FR" sz="1000" dirty="0" smtClean="0"/>
              <a:t> : remplaçant de </a:t>
            </a:r>
            <a:r>
              <a:rPr lang="fr-FR" sz="1000" dirty="0" err="1" smtClean="0"/>
              <a:t>masquerade</a:t>
            </a:r>
            <a:r>
              <a:rPr lang="fr-FR" sz="1000" dirty="0" smtClean="0"/>
              <a:t> compatible avec gina4drupal</a:t>
            </a:r>
          </a:p>
          <a:p>
            <a:pPr>
              <a:buFont typeface="+mj-lt"/>
              <a:buAutoNum type="arabicPeriod"/>
            </a:pPr>
            <a:endParaRPr lang="fr-FR" sz="1000" dirty="0" smtClean="0"/>
          </a:p>
          <a:p>
            <a:pPr>
              <a:buFont typeface="+mj-lt"/>
              <a:buAutoNum type="arabicPeriod"/>
            </a:pPr>
            <a:r>
              <a:rPr lang="fr-FR" sz="1000" b="1" dirty="0" err="1" smtClean="0"/>
              <a:t>Edg_mock</a:t>
            </a:r>
            <a:r>
              <a:rPr lang="fr-FR" sz="1000" dirty="0" smtClean="0"/>
              <a:t> : permet d'avoir un système d'authentification sans </a:t>
            </a:r>
            <a:r>
              <a:rPr lang="fr-FR" sz="1000" dirty="0" err="1" smtClean="0"/>
              <a:t>gina</a:t>
            </a:r>
            <a:endParaRPr lang="fr-FR" sz="1000" dirty="0" smtClean="0"/>
          </a:p>
          <a:p>
            <a:pPr>
              <a:buFont typeface="+mj-lt"/>
              <a:buAutoNum type="arabicPeriod"/>
            </a:pPr>
            <a:endParaRPr lang="fr-FR" sz="1000" dirty="0"/>
          </a:p>
          <a:p>
            <a:pPr>
              <a:buFont typeface="+mj-lt"/>
              <a:buAutoNum type="arabicPeriod"/>
            </a:pPr>
            <a:r>
              <a:rPr lang="fr-FR" sz="1000" b="1" dirty="0" err="1" smtClean="0"/>
              <a:t>Edg_solr</a:t>
            </a:r>
            <a:r>
              <a:rPr lang="fr-FR" sz="1000" dirty="0" smtClean="0"/>
              <a:t> : module expérimental, non fini provenant d'une société externe (Cross) permettant la mise en place de </a:t>
            </a:r>
            <a:r>
              <a:rPr lang="fr-FR" sz="1000" dirty="0" err="1" smtClean="0"/>
              <a:t>solr</a:t>
            </a:r>
            <a:r>
              <a:rPr lang="fr-FR" sz="1000" dirty="0" smtClean="0"/>
              <a:t> comme moteur de recherche, théoriquement compatible avec la personnalisation et notre gestion des droits. Il faut le transformer en </a:t>
            </a:r>
            <a:r>
              <a:rPr lang="fr-FR" sz="1000" dirty="0" err="1" smtClean="0"/>
              <a:t>feature</a:t>
            </a:r>
            <a:r>
              <a:rPr lang="fr-FR" sz="1000" dirty="0" smtClean="0"/>
              <a:t>, le rendre </a:t>
            </a:r>
            <a:r>
              <a:rPr lang="fr-FR" sz="1000" dirty="0" err="1" smtClean="0"/>
              <a:t>conpatible</a:t>
            </a:r>
            <a:r>
              <a:rPr lang="fr-FR" sz="1000" dirty="0" smtClean="0"/>
              <a:t> avec des modules comme </a:t>
            </a:r>
            <a:r>
              <a:rPr lang="fr-FR" sz="1000" dirty="0" err="1" smtClean="0"/>
              <a:t>facet_api</a:t>
            </a:r>
            <a:r>
              <a:rPr lang="fr-FR" sz="1000" dirty="0" smtClean="0"/>
              <a:t> et le rendre disponible dans </a:t>
            </a:r>
            <a:r>
              <a:rPr lang="fr-FR" sz="1000" dirty="0" err="1" smtClean="0"/>
              <a:t>l'indus</a:t>
            </a:r>
            <a:r>
              <a:rPr lang="fr-FR" sz="1000" dirty="0" smtClean="0"/>
              <a:t>.</a:t>
            </a:r>
          </a:p>
          <a:p>
            <a:pPr>
              <a:buFont typeface="+mj-lt"/>
              <a:buAutoNum type="arabicPeriod"/>
            </a:pPr>
            <a:endParaRPr lang="fr-FR" sz="1000" dirty="0"/>
          </a:p>
          <a:p>
            <a:pPr>
              <a:buFont typeface="+mj-lt"/>
              <a:buAutoNum type="arabicPeriod"/>
            </a:pPr>
            <a:r>
              <a:rPr lang="fr-FR" sz="1000" b="1" dirty="0" err="1" smtClean="0"/>
              <a:t>Edg_theme_appearence</a:t>
            </a:r>
            <a:r>
              <a:rPr lang="fr-FR" sz="1000" dirty="0" smtClean="0"/>
              <a:t> : module qui ajoute une page d'administration en remplacement de la page "apparence" pour les </a:t>
            </a:r>
            <a:r>
              <a:rPr lang="fr-FR" sz="1000" dirty="0" err="1" smtClean="0"/>
              <a:t>admin_site</a:t>
            </a:r>
            <a:endParaRPr lang="fr-FR" sz="1000" dirty="0" smtClean="0"/>
          </a:p>
          <a:p>
            <a:pPr>
              <a:buFont typeface="+mj-lt"/>
              <a:buAutoNum type="arabicPeriod"/>
            </a:pPr>
            <a:endParaRPr lang="fr-FR" sz="1000" dirty="0"/>
          </a:p>
          <a:p>
            <a:pPr>
              <a:buFont typeface="+mj-lt"/>
              <a:buAutoNum type="arabicPeriod"/>
            </a:pPr>
            <a:r>
              <a:rPr lang="fr-FR" sz="1000" b="1" dirty="0" err="1" smtClean="0"/>
              <a:t>Edg_user_field</a:t>
            </a:r>
            <a:r>
              <a:rPr lang="fr-FR" sz="1000" dirty="0" smtClean="0"/>
              <a:t> : module </a:t>
            </a:r>
            <a:r>
              <a:rPr lang="fr-FR" sz="1000" dirty="0" err="1" smtClean="0"/>
              <a:t>récupérent</a:t>
            </a:r>
            <a:r>
              <a:rPr lang="fr-FR" sz="1000" dirty="0" smtClean="0"/>
              <a:t> les champs de gina4drupal (</a:t>
            </a:r>
            <a:r>
              <a:rPr lang="fr-FR" sz="1000" dirty="0" err="1" smtClean="0"/>
              <a:t>edg_mock</a:t>
            </a:r>
            <a:r>
              <a:rPr lang="fr-FR" sz="1000" dirty="0" smtClean="0"/>
              <a:t> et </a:t>
            </a:r>
            <a:r>
              <a:rPr lang="fr-FR" sz="1000" dirty="0" err="1" smtClean="0"/>
              <a:t>edg_masquerade</a:t>
            </a:r>
            <a:r>
              <a:rPr lang="fr-FR" sz="1000" dirty="0" smtClean="0"/>
              <a:t>) pour les enregistrer dans l'utilisateur. Cette fonction est native pour </a:t>
            </a:r>
            <a:r>
              <a:rPr lang="fr-FR" sz="1000" dirty="0" err="1" smtClean="0"/>
              <a:t>ginaauthenticator</a:t>
            </a:r>
            <a:r>
              <a:rPr lang="fr-FR" sz="1000" dirty="0" smtClean="0"/>
              <a:t>.</a:t>
            </a:r>
          </a:p>
          <a:p>
            <a:pPr>
              <a:buFont typeface="+mj-lt"/>
              <a:buAutoNum type="arabicPeriod"/>
            </a:pPr>
            <a:endParaRPr lang="fr-FR" sz="1000" dirty="0"/>
          </a:p>
          <a:p>
            <a:pPr>
              <a:buFont typeface="+mj-lt"/>
              <a:buAutoNum type="arabicPeriod"/>
            </a:pPr>
            <a:r>
              <a:rPr lang="fr-FR" sz="1000" b="1" dirty="0" err="1" smtClean="0"/>
              <a:t>Edg_version</a:t>
            </a:r>
            <a:r>
              <a:rPr lang="fr-FR" sz="1000" dirty="0" smtClean="0"/>
              <a:t> : permet d'afficher le numéro de version du master (module compatible avec les version pré-indus)</a:t>
            </a:r>
          </a:p>
          <a:p>
            <a:pPr>
              <a:buFont typeface="+mj-lt"/>
              <a:buAutoNum type="arabicPeriod"/>
            </a:pPr>
            <a:endParaRPr lang="fr-FR" sz="1000" dirty="0"/>
          </a:p>
          <a:p>
            <a:pPr>
              <a:buFont typeface="+mj-lt"/>
              <a:buAutoNum type="arabicPeriod"/>
            </a:pPr>
            <a:r>
              <a:rPr lang="fr-FR" sz="1000" b="1" dirty="0" err="1" smtClean="0"/>
              <a:t>Ginaauthenticator</a:t>
            </a:r>
            <a:r>
              <a:rPr lang="fr-FR" sz="1000" dirty="0" smtClean="0"/>
              <a:t> : ancien système d'authentification pré-indus, non compatible avec la </a:t>
            </a:r>
            <a:r>
              <a:rPr lang="fr-FR" sz="1000" dirty="0" err="1" smtClean="0"/>
              <a:t>feature</a:t>
            </a:r>
            <a:r>
              <a:rPr lang="fr-FR" sz="1000" dirty="0" smtClean="0"/>
              <a:t> personnalisation</a:t>
            </a:r>
          </a:p>
          <a:p>
            <a:pPr>
              <a:buFont typeface="+mj-lt"/>
              <a:buAutoNum type="arabicPeriod"/>
            </a:pPr>
            <a:endParaRPr lang="fr-FR" sz="1000" dirty="0"/>
          </a:p>
          <a:p>
            <a:pPr>
              <a:buFont typeface="+mj-lt"/>
              <a:buAutoNum type="arabicPeriod"/>
            </a:pPr>
            <a:r>
              <a:rPr lang="fr-FR" sz="1000" b="1" dirty="0" err="1" smtClean="0"/>
              <a:t>Page_manager_view</a:t>
            </a:r>
            <a:r>
              <a:rPr lang="fr-FR" sz="1000" dirty="0" smtClean="0"/>
              <a:t> : module </a:t>
            </a:r>
            <a:r>
              <a:rPr lang="fr-FR" sz="1000" dirty="0"/>
              <a:t>à</a:t>
            </a:r>
            <a:r>
              <a:rPr lang="fr-FR" sz="1000" dirty="0" smtClean="0"/>
              <a:t> publier à la communauté permettant de faire une redirection vers une vue (sans 304) avec </a:t>
            </a:r>
            <a:r>
              <a:rPr lang="fr-FR" sz="1000" dirty="0" err="1" smtClean="0"/>
              <a:t>page_manager</a:t>
            </a:r>
            <a:endParaRPr lang="fr-FR" sz="1000" dirty="0"/>
          </a:p>
          <a:p>
            <a:endParaRPr lang="fr-FR" sz="1600" dirty="0"/>
          </a:p>
        </p:txBody>
      </p:sp>
    </p:spTree>
    <p:extLst>
      <p:ext uri="{BB962C8B-B14F-4D97-AF65-F5344CB8AC3E}">
        <p14:creationId xmlns:p14="http://schemas.microsoft.com/office/powerpoint/2010/main" val="4156029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670560"/>
          </a:xfrm>
        </p:spPr>
        <p:txBody>
          <a:bodyPr/>
          <a:lstStyle/>
          <a:p>
            <a:r>
              <a:rPr lang="fr-FR" dirty="0" smtClean="0"/>
              <a:t>Evolutions</a:t>
            </a:r>
            <a:endParaRPr lang="fr-CH" dirty="0"/>
          </a:p>
        </p:txBody>
      </p:sp>
      <p:sp>
        <p:nvSpPr>
          <p:cNvPr id="3" name="Espace réservé du contenu 2"/>
          <p:cNvSpPr>
            <a:spLocks noGrp="1"/>
          </p:cNvSpPr>
          <p:nvPr>
            <p:ph idx="1"/>
          </p:nvPr>
        </p:nvSpPr>
        <p:spPr>
          <a:xfrm>
            <a:off x="175260" y="670560"/>
            <a:ext cx="8229600" cy="5082540"/>
          </a:xfrm>
        </p:spPr>
        <p:txBody>
          <a:bodyPr/>
          <a:lstStyle/>
          <a:p>
            <a:r>
              <a:rPr lang="fr-FR" sz="1400" dirty="0" smtClean="0"/>
              <a:t>Rendre release.xml plus robuste et utiliser un système de </a:t>
            </a:r>
            <a:r>
              <a:rPr lang="fr-FR" sz="1400" dirty="0" err="1" smtClean="0"/>
              <a:t>lock</a:t>
            </a:r>
            <a:endParaRPr lang="fr-FR" sz="1400" dirty="0" smtClean="0"/>
          </a:p>
          <a:p>
            <a:pPr marL="0" indent="0">
              <a:buNone/>
            </a:pPr>
            <a:endParaRPr lang="fr-FR" sz="600" dirty="0" smtClean="0"/>
          </a:p>
          <a:p>
            <a:r>
              <a:rPr lang="fr-FR" sz="1400" dirty="0" smtClean="0"/>
              <a:t>Supprimer </a:t>
            </a:r>
            <a:r>
              <a:rPr lang="fr-FR" sz="1400" dirty="0" err="1" smtClean="0"/>
              <a:t>Ginaauthenticator</a:t>
            </a:r>
            <a:r>
              <a:rPr lang="fr-FR" sz="1400" dirty="0" smtClean="0"/>
              <a:t> qui est maintenant obsolète</a:t>
            </a:r>
          </a:p>
          <a:p>
            <a:endParaRPr lang="fr-FR" sz="600" dirty="0" smtClean="0"/>
          </a:p>
          <a:p>
            <a:r>
              <a:rPr lang="fr-FR" sz="1400" dirty="0" smtClean="0"/>
              <a:t>Supprimer les modules non actuellement utilisés :</a:t>
            </a:r>
          </a:p>
          <a:p>
            <a:pPr lvl="1"/>
            <a:r>
              <a:rPr lang="fr-FR" sz="1000" dirty="0" smtClean="0"/>
              <a:t>Originalement le master était une "bibliothèque de module" aujourd'hui les modules non utilisé peuvent être supprimé et remis le jour où nous en avons besoin.</a:t>
            </a:r>
          </a:p>
          <a:p>
            <a:pPr lvl="1"/>
            <a:endParaRPr lang="fr-FR" sz="600" dirty="0" smtClean="0"/>
          </a:p>
          <a:p>
            <a:r>
              <a:rPr lang="fr-FR" sz="1400" dirty="0" smtClean="0"/>
              <a:t>Mise en place des systèmes de cache (</a:t>
            </a:r>
            <a:r>
              <a:rPr lang="fr-FR" sz="1400" dirty="0" err="1" smtClean="0"/>
              <a:t>boost</a:t>
            </a:r>
            <a:r>
              <a:rPr lang="fr-FR" sz="1400" dirty="0" smtClean="0"/>
              <a:t>, </a:t>
            </a:r>
            <a:r>
              <a:rPr lang="fr-FR" sz="1400" dirty="0" err="1" smtClean="0"/>
              <a:t>varnish</a:t>
            </a:r>
            <a:r>
              <a:rPr lang="fr-FR" sz="1400" dirty="0" smtClean="0"/>
              <a:t>…)</a:t>
            </a:r>
          </a:p>
          <a:p>
            <a:endParaRPr lang="fr-FR" sz="600" dirty="0" smtClean="0"/>
          </a:p>
          <a:p>
            <a:r>
              <a:rPr lang="fr-FR" sz="1400" dirty="0" smtClean="0"/>
              <a:t>Agréger les </a:t>
            </a:r>
            <a:r>
              <a:rPr lang="fr-FR" sz="1400" dirty="0" err="1" smtClean="0"/>
              <a:t>js</a:t>
            </a:r>
            <a:endParaRPr lang="fr-FR" sz="1400" dirty="0" smtClean="0"/>
          </a:p>
          <a:p>
            <a:endParaRPr lang="fr-FR" sz="600" dirty="0" smtClean="0"/>
          </a:p>
          <a:p>
            <a:r>
              <a:rPr lang="fr-FR" sz="1400" dirty="0" smtClean="0"/>
              <a:t>Mettre en place </a:t>
            </a:r>
            <a:r>
              <a:rPr lang="fr-FR" sz="1400" dirty="0" err="1" smtClean="0"/>
              <a:t>sass</a:t>
            </a:r>
            <a:r>
              <a:rPr lang="fr-FR" sz="1400" dirty="0" smtClean="0"/>
              <a:t> sur l'internet</a:t>
            </a:r>
          </a:p>
          <a:p>
            <a:endParaRPr lang="fr-FR" sz="600" dirty="0"/>
          </a:p>
          <a:p>
            <a:r>
              <a:rPr lang="fr-FR" sz="1400" dirty="0" smtClean="0"/>
              <a:t>Fusionner le SVN SCD et le SVN DEV car </a:t>
            </a:r>
            <a:r>
              <a:rPr lang="fr-CH" sz="1400" dirty="0" smtClean="0"/>
              <a:t>:</a:t>
            </a:r>
          </a:p>
          <a:p>
            <a:pPr lvl="1"/>
            <a:r>
              <a:rPr lang="fr-CH" sz="1000" dirty="0"/>
              <a:t>2 </a:t>
            </a:r>
            <a:r>
              <a:rPr lang="fr-CH" sz="1000" dirty="0" err="1"/>
              <a:t>repository</a:t>
            </a:r>
            <a:r>
              <a:rPr lang="fr-CH" sz="1000" dirty="0"/>
              <a:t> différents =&gt; opérations de </a:t>
            </a:r>
            <a:r>
              <a:rPr lang="fr-CH" sz="1000" dirty="0" err="1"/>
              <a:t>merge</a:t>
            </a:r>
            <a:r>
              <a:rPr lang="fr-CH" sz="1000" dirty="0"/>
              <a:t> via SVN ne sont pas </a:t>
            </a:r>
            <a:r>
              <a:rPr lang="fr-CH" sz="1000" dirty="0" smtClean="0"/>
              <a:t>possibles</a:t>
            </a:r>
          </a:p>
          <a:p>
            <a:pPr lvl="1"/>
            <a:r>
              <a:rPr lang="fr-CH" sz="1000" dirty="0" smtClean="0"/>
              <a:t>Pour </a:t>
            </a:r>
            <a:r>
              <a:rPr lang="fr-CH" sz="1000" dirty="0"/>
              <a:t>les </a:t>
            </a:r>
            <a:r>
              <a:rPr lang="fr-CH" sz="1000" dirty="0" err="1"/>
              <a:t>repositories</a:t>
            </a:r>
            <a:r>
              <a:rPr lang="fr-CH" sz="1000" dirty="0"/>
              <a:t> des fermes, pas possible d'utiliser les </a:t>
            </a:r>
            <a:r>
              <a:rPr lang="fr-CH" sz="1000" dirty="0" err="1"/>
              <a:t>external</a:t>
            </a:r>
            <a:r>
              <a:rPr lang="fr-CH" sz="1000" dirty="0"/>
              <a:t> de SVN (attention si utilisation des </a:t>
            </a:r>
            <a:r>
              <a:rPr lang="fr-CH" sz="1000" dirty="0" err="1"/>
              <a:t>external</a:t>
            </a:r>
            <a:r>
              <a:rPr lang="fr-CH" sz="1000" dirty="0"/>
              <a:t>, voir si possibilité de brider les </a:t>
            </a:r>
            <a:r>
              <a:rPr lang="fr-CH" sz="1000" dirty="0" err="1"/>
              <a:t>commits</a:t>
            </a:r>
            <a:r>
              <a:rPr lang="fr-CH" sz="1000" dirty="0"/>
              <a:t>)</a:t>
            </a:r>
          </a:p>
          <a:p>
            <a:endParaRPr lang="fr-CH" sz="600" dirty="0" smtClean="0"/>
          </a:p>
          <a:p>
            <a:r>
              <a:rPr lang="fr-FR" sz="1400" dirty="0" smtClean="0"/>
              <a:t>Sortir les fonctionnalités du socle pour les mettre dans des modules/</a:t>
            </a:r>
            <a:r>
              <a:rPr lang="fr-FR" sz="1400" dirty="0" err="1" smtClean="0"/>
              <a:t>features</a:t>
            </a:r>
            <a:endParaRPr lang="fr-FR" sz="1400" dirty="0" smtClean="0"/>
          </a:p>
          <a:p>
            <a:pPr marL="0" indent="0">
              <a:buNone/>
            </a:pPr>
            <a:endParaRPr lang="fr-FR" sz="600" dirty="0"/>
          </a:p>
          <a:p>
            <a:r>
              <a:rPr lang="fr-FR" sz="1400" dirty="0" smtClean="0"/>
              <a:t>Supprimer </a:t>
            </a:r>
            <a:r>
              <a:rPr lang="fr-FR" sz="1400" dirty="0" err="1" smtClean="0">
                <a:solidFill>
                  <a:srgbClr val="002060"/>
                </a:solidFill>
              </a:rPr>
              <a:t>fe_block</a:t>
            </a:r>
            <a:r>
              <a:rPr lang="fr-FR" sz="1400" dirty="0" smtClean="0"/>
              <a:t> au profit de </a:t>
            </a:r>
            <a:r>
              <a:rPr lang="fr-FR" sz="1400" dirty="0" err="1" smtClean="0">
                <a:solidFill>
                  <a:srgbClr val="002060"/>
                </a:solidFill>
              </a:rPr>
              <a:t>edg_installation_inser_or_update_block</a:t>
            </a:r>
            <a:endParaRPr lang="fr-FR" sz="1400" dirty="0" smtClean="0">
              <a:solidFill>
                <a:srgbClr val="002060"/>
              </a:solidFill>
            </a:endParaRPr>
          </a:p>
          <a:p>
            <a:endParaRPr lang="fr-FR" sz="600" dirty="0">
              <a:solidFill>
                <a:srgbClr val="002060"/>
              </a:solidFill>
            </a:endParaRPr>
          </a:p>
          <a:p>
            <a:r>
              <a:rPr lang="fr-FR" sz="1400" dirty="0" smtClean="0"/>
              <a:t>Mettre en place la matrice centralisé des droits</a:t>
            </a:r>
          </a:p>
          <a:p>
            <a:endParaRPr lang="fr-FR" sz="600" dirty="0"/>
          </a:p>
          <a:p>
            <a:r>
              <a:rPr lang="fr-FR" sz="1400" dirty="0" smtClean="0"/>
              <a:t>Mise en place de la </a:t>
            </a:r>
            <a:r>
              <a:rPr lang="fr-FR" sz="1400" dirty="0" err="1" smtClean="0"/>
              <a:t>feature</a:t>
            </a:r>
            <a:r>
              <a:rPr lang="fr-FR" sz="1400" dirty="0" smtClean="0"/>
              <a:t> </a:t>
            </a:r>
            <a:r>
              <a:rPr lang="fr-FR" sz="1400" dirty="0" err="1"/>
              <a:t>S</a:t>
            </a:r>
            <a:r>
              <a:rPr lang="fr-FR" sz="1400" dirty="0" err="1" smtClean="0"/>
              <a:t>olR</a:t>
            </a:r>
            <a:endParaRPr lang="fr-CH" sz="1400" dirty="0"/>
          </a:p>
          <a:p>
            <a:pPr>
              <a:buFontTx/>
              <a:buChar char="-"/>
            </a:pPr>
            <a:endParaRPr lang="fr-CH" sz="2000" dirty="0" smtClean="0"/>
          </a:p>
          <a:p>
            <a:pPr marL="0" indent="0">
              <a:buNone/>
            </a:pPr>
            <a:endParaRPr lang="fr-FR" dirty="0" smtClean="0"/>
          </a:p>
          <a:p>
            <a:endParaRPr lang="fr-FR" dirty="0" smtClean="0"/>
          </a:p>
          <a:p>
            <a:endParaRPr lang="fr-CH" dirty="0"/>
          </a:p>
        </p:txBody>
      </p:sp>
    </p:spTree>
    <p:extLst>
      <p:ext uri="{BB962C8B-B14F-4D97-AF65-F5344CB8AC3E}">
        <p14:creationId xmlns:p14="http://schemas.microsoft.com/office/powerpoint/2010/main" val="918842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693420"/>
          </a:xfrm>
        </p:spPr>
        <p:txBody>
          <a:bodyPr/>
          <a:lstStyle/>
          <a:p>
            <a:pPr>
              <a:tabLst>
                <a:tab pos="898525" algn="l"/>
              </a:tabLst>
            </a:pPr>
            <a:r>
              <a:rPr lang="fr-FR" dirty="0" smtClean="0"/>
              <a:t>Environnement </a:t>
            </a:r>
            <a:r>
              <a:rPr lang="fr-FR" dirty="0"/>
              <a:t>: </a:t>
            </a:r>
            <a:r>
              <a:rPr lang="fr-FR" dirty="0" smtClean="0"/>
              <a:t>Gina</a:t>
            </a:r>
            <a:endParaRPr lang="fr-CH" dirty="0"/>
          </a:p>
        </p:txBody>
      </p:sp>
      <p:sp>
        <p:nvSpPr>
          <p:cNvPr id="5" name="ZoneTexte 4"/>
          <p:cNvSpPr txBox="1"/>
          <p:nvPr/>
        </p:nvSpPr>
        <p:spPr>
          <a:xfrm>
            <a:off x="2204085" y="674608"/>
            <a:ext cx="3156585" cy="369332"/>
          </a:xfrm>
          <a:prstGeom prst="rect">
            <a:avLst/>
          </a:prstGeom>
          <a:noFill/>
        </p:spPr>
        <p:txBody>
          <a:bodyPr wrap="square" rtlCol="0">
            <a:spAutoFit/>
          </a:bodyPr>
          <a:lstStyle/>
          <a:p>
            <a:r>
              <a:rPr lang="fr-FR" dirty="0" smtClean="0"/>
              <a:t>Environnement indus intranet</a:t>
            </a:r>
            <a:endParaRPr lang="fr-CH" dirty="0"/>
          </a:p>
        </p:txBody>
      </p:sp>
      <p:sp>
        <p:nvSpPr>
          <p:cNvPr id="26" name="ZoneTexte 25"/>
          <p:cNvSpPr txBox="1"/>
          <p:nvPr/>
        </p:nvSpPr>
        <p:spPr>
          <a:xfrm>
            <a:off x="4792980" y="2744568"/>
            <a:ext cx="1135380" cy="646331"/>
          </a:xfrm>
          <a:prstGeom prst="rect">
            <a:avLst/>
          </a:prstGeom>
          <a:noFill/>
          <a:ln>
            <a:solidFill>
              <a:schemeClr val="tx1"/>
            </a:solidFill>
          </a:ln>
        </p:spPr>
        <p:txBody>
          <a:bodyPr wrap="square" rtlCol="0">
            <a:spAutoFit/>
          </a:bodyPr>
          <a:lstStyle/>
          <a:p>
            <a:pPr algn="ctr"/>
            <a:r>
              <a:rPr lang="fr-FR" dirty="0" smtClean="0"/>
              <a:t>Reverse proxy</a:t>
            </a:r>
            <a:endParaRPr lang="fr-CH" dirty="0"/>
          </a:p>
        </p:txBody>
      </p:sp>
      <p:sp>
        <p:nvSpPr>
          <p:cNvPr id="27" name="Émoticône 26"/>
          <p:cNvSpPr/>
          <p:nvPr/>
        </p:nvSpPr>
        <p:spPr>
          <a:xfrm>
            <a:off x="5204460" y="1421814"/>
            <a:ext cx="312420" cy="28194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28" name="Connecteur droit avec flèche 27"/>
          <p:cNvCxnSpPr>
            <a:stCxn id="26" idx="3"/>
            <a:endCxn id="34" idx="1"/>
          </p:cNvCxnSpPr>
          <p:nvPr/>
        </p:nvCxnSpPr>
        <p:spPr>
          <a:xfrm flipV="1">
            <a:off x="5928360" y="3067733"/>
            <a:ext cx="868680" cy="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312420" y="2544513"/>
            <a:ext cx="3093720" cy="523220"/>
          </a:xfrm>
          <a:prstGeom prst="rect">
            <a:avLst/>
          </a:prstGeom>
          <a:noFill/>
        </p:spPr>
        <p:txBody>
          <a:bodyPr wrap="square" rtlCol="0">
            <a:spAutoFit/>
          </a:bodyPr>
          <a:lstStyle/>
          <a:p>
            <a:r>
              <a:rPr lang="fr-FR" sz="1400" dirty="0" smtClean="0">
                <a:solidFill>
                  <a:srgbClr val="FF0000"/>
                </a:solidFill>
              </a:rPr>
              <a:t>Cookie d'authentification : ETATRAD </a:t>
            </a:r>
          </a:p>
          <a:p>
            <a:r>
              <a:rPr lang="fr-FR" sz="1400" dirty="0" smtClean="0">
                <a:solidFill>
                  <a:srgbClr val="FF0000"/>
                </a:solidFill>
              </a:rPr>
              <a:t>Expire toutes les 2 heures</a:t>
            </a:r>
            <a:endParaRPr lang="fr-CH" sz="1400" dirty="0"/>
          </a:p>
        </p:txBody>
      </p:sp>
      <p:sp>
        <p:nvSpPr>
          <p:cNvPr id="30" name="ZoneTexte 29"/>
          <p:cNvSpPr txBox="1"/>
          <p:nvPr/>
        </p:nvSpPr>
        <p:spPr>
          <a:xfrm>
            <a:off x="4792980" y="4823070"/>
            <a:ext cx="1135380" cy="646331"/>
          </a:xfrm>
          <a:prstGeom prst="rect">
            <a:avLst/>
          </a:prstGeom>
          <a:noFill/>
          <a:ln>
            <a:solidFill>
              <a:schemeClr val="tx1"/>
            </a:solidFill>
          </a:ln>
        </p:spPr>
        <p:txBody>
          <a:bodyPr wrap="square" rtlCol="0">
            <a:spAutoFit/>
          </a:bodyPr>
          <a:lstStyle/>
          <a:p>
            <a:pPr algn="ctr"/>
            <a:r>
              <a:rPr lang="fr-FR" dirty="0" smtClean="0"/>
              <a:t>Serveur Apache</a:t>
            </a:r>
            <a:endParaRPr lang="fr-CH" dirty="0"/>
          </a:p>
        </p:txBody>
      </p:sp>
      <p:cxnSp>
        <p:nvCxnSpPr>
          <p:cNvPr id="31" name="Connecteur droit avec flèche 30"/>
          <p:cNvCxnSpPr>
            <a:stCxn id="26" idx="2"/>
            <a:endCxn id="30" idx="0"/>
          </p:cNvCxnSpPr>
          <p:nvPr/>
        </p:nvCxnSpPr>
        <p:spPr>
          <a:xfrm>
            <a:off x="5360670" y="3390899"/>
            <a:ext cx="0" cy="14321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490210" y="3531185"/>
            <a:ext cx="3653790" cy="307777"/>
          </a:xfrm>
          <a:prstGeom prst="rect">
            <a:avLst/>
          </a:prstGeom>
          <a:noFill/>
        </p:spPr>
        <p:txBody>
          <a:bodyPr wrap="square" rtlCol="0">
            <a:spAutoFit/>
          </a:bodyPr>
          <a:lstStyle/>
          <a:p>
            <a:r>
              <a:rPr lang="fr-FR" sz="1400" dirty="0" smtClean="0">
                <a:solidFill>
                  <a:srgbClr val="00B050"/>
                </a:solidFill>
              </a:rPr>
              <a:t>http</a:t>
            </a:r>
            <a:r>
              <a:rPr lang="fr-FR" sz="1400" dirty="0" smtClean="0"/>
              <a:t>://prod.etat-ge.ch/mon_site</a:t>
            </a:r>
            <a:endParaRPr lang="fr-CH" sz="1400" dirty="0"/>
          </a:p>
        </p:txBody>
      </p:sp>
      <p:sp>
        <p:nvSpPr>
          <p:cNvPr id="34" name="ZoneTexte 33"/>
          <p:cNvSpPr txBox="1"/>
          <p:nvPr/>
        </p:nvSpPr>
        <p:spPr>
          <a:xfrm>
            <a:off x="6797040" y="2883067"/>
            <a:ext cx="1135380" cy="369332"/>
          </a:xfrm>
          <a:prstGeom prst="rect">
            <a:avLst/>
          </a:prstGeom>
          <a:noFill/>
          <a:ln>
            <a:solidFill>
              <a:schemeClr val="tx1"/>
            </a:solidFill>
          </a:ln>
        </p:spPr>
        <p:txBody>
          <a:bodyPr wrap="square" rtlCol="0">
            <a:spAutoFit/>
          </a:bodyPr>
          <a:lstStyle/>
          <a:p>
            <a:pPr algn="ctr"/>
            <a:r>
              <a:rPr lang="fr-FR" dirty="0" err="1" smtClean="0"/>
              <a:t>OpenAM</a:t>
            </a:r>
            <a:endParaRPr lang="fr-CH" dirty="0"/>
          </a:p>
        </p:txBody>
      </p:sp>
      <p:cxnSp>
        <p:nvCxnSpPr>
          <p:cNvPr id="37" name="Connecteur droit avec flèche 36"/>
          <p:cNvCxnSpPr>
            <a:stCxn id="27" idx="4"/>
            <a:endCxn id="26" idx="0"/>
          </p:cNvCxnSpPr>
          <p:nvPr/>
        </p:nvCxnSpPr>
        <p:spPr>
          <a:xfrm>
            <a:off x="5360670" y="1703754"/>
            <a:ext cx="0" cy="10408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2" name="Imag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9661" y="3838962"/>
            <a:ext cx="2162477" cy="2333951"/>
          </a:xfrm>
          <a:prstGeom prst="rect">
            <a:avLst/>
          </a:prstGeom>
        </p:spPr>
      </p:pic>
      <p:cxnSp>
        <p:nvCxnSpPr>
          <p:cNvPr id="35" name="Connecteur droit avec flèche 34"/>
          <p:cNvCxnSpPr>
            <a:stCxn id="29" idx="3"/>
            <a:endCxn id="26" idx="1"/>
          </p:cNvCxnSpPr>
          <p:nvPr/>
        </p:nvCxnSpPr>
        <p:spPr>
          <a:xfrm>
            <a:off x="3406140" y="2806123"/>
            <a:ext cx="1386840" cy="261611"/>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182880" y="4884625"/>
            <a:ext cx="3093720" cy="523220"/>
          </a:xfrm>
          <a:prstGeom prst="rect">
            <a:avLst/>
          </a:prstGeom>
          <a:noFill/>
        </p:spPr>
        <p:txBody>
          <a:bodyPr wrap="square" rtlCol="0">
            <a:spAutoFit/>
          </a:bodyPr>
          <a:lstStyle/>
          <a:p>
            <a:r>
              <a:rPr lang="fr-FR" sz="1400" dirty="0" smtClean="0">
                <a:solidFill>
                  <a:srgbClr val="FF0000"/>
                </a:solidFill>
              </a:rPr>
              <a:t>Cookie d'authentification  : Drupal</a:t>
            </a:r>
          </a:p>
          <a:p>
            <a:r>
              <a:rPr lang="fr-FR" sz="1400" dirty="0" smtClean="0">
                <a:solidFill>
                  <a:srgbClr val="FF0000"/>
                </a:solidFill>
              </a:rPr>
              <a:t>Expire à la session</a:t>
            </a:r>
            <a:endParaRPr lang="fr-CH" sz="1400" dirty="0"/>
          </a:p>
        </p:txBody>
      </p:sp>
      <p:cxnSp>
        <p:nvCxnSpPr>
          <p:cNvPr id="38" name="Connecteur droit avec flèche 37"/>
          <p:cNvCxnSpPr>
            <a:stCxn id="36" idx="3"/>
            <a:endCxn id="30" idx="1"/>
          </p:cNvCxnSpPr>
          <p:nvPr/>
        </p:nvCxnSpPr>
        <p:spPr>
          <a:xfrm>
            <a:off x="3276600" y="5146235"/>
            <a:ext cx="1516380" cy="1"/>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a:endCxn id="30" idx="0"/>
          </p:cNvCxnSpPr>
          <p:nvPr/>
        </p:nvCxnSpPr>
        <p:spPr>
          <a:xfrm>
            <a:off x="3505200" y="4314883"/>
            <a:ext cx="1855470" cy="50818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3" name="ZoneTexte 42"/>
          <p:cNvSpPr txBox="1"/>
          <p:nvPr/>
        </p:nvSpPr>
        <p:spPr>
          <a:xfrm>
            <a:off x="182880" y="3838962"/>
            <a:ext cx="3764280" cy="738664"/>
          </a:xfrm>
          <a:prstGeom prst="rect">
            <a:avLst/>
          </a:prstGeom>
          <a:noFill/>
        </p:spPr>
        <p:txBody>
          <a:bodyPr wrap="square" rtlCol="0">
            <a:spAutoFit/>
          </a:bodyPr>
          <a:lstStyle/>
          <a:p>
            <a:r>
              <a:rPr lang="fr-FR" sz="1400" dirty="0" smtClean="0"/>
              <a:t>Le module gina4drupal </a:t>
            </a:r>
            <a:r>
              <a:rPr lang="fr-FR" sz="1400" dirty="0" err="1" smtClean="0"/>
              <a:t>cré</a:t>
            </a:r>
            <a:r>
              <a:rPr lang="fr-FR" sz="1400" dirty="0" smtClean="0"/>
              <a:t> l'utilisateur dans drupal et l'authentifie quand il </a:t>
            </a:r>
            <a:r>
              <a:rPr lang="fr-FR" sz="1400" dirty="0" err="1" smtClean="0"/>
              <a:t>recois</a:t>
            </a:r>
            <a:r>
              <a:rPr lang="fr-FR" sz="1400" dirty="0" smtClean="0"/>
              <a:t> les données OPENAM</a:t>
            </a:r>
            <a:endParaRPr lang="fr-CH" sz="1400" dirty="0"/>
          </a:p>
        </p:txBody>
      </p:sp>
      <p:sp>
        <p:nvSpPr>
          <p:cNvPr id="41" name="Cylindre 40"/>
          <p:cNvSpPr/>
          <p:nvPr/>
        </p:nvSpPr>
        <p:spPr>
          <a:xfrm>
            <a:off x="7152722" y="1562784"/>
            <a:ext cx="699135" cy="8023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Gina</a:t>
            </a:r>
            <a:endParaRPr lang="fr-CH" dirty="0"/>
          </a:p>
        </p:txBody>
      </p:sp>
      <p:cxnSp>
        <p:nvCxnSpPr>
          <p:cNvPr id="44" name="Connecteur droit avec flèche 43"/>
          <p:cNvCxnSpPr>
            <a:stCxn id="41" idx="3"/>
            <a:endCxn id="34" idx="0"/>
          </p:cNvCxnSpPr>
          <p:nvPr/>
        </p:nvCxnSpPr>
        <p:spPr>
          <a:xfrm flipH="1">
            <a:off x="7364730" y="2365131"/>
            <a:ext cx="137560" cy="5179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ZoneTexte 46"/>
          <p:cNvSpPr txBox="1"/>
          <p:nvPr/>
        </p:nvSpPr>
        <p:spPr>
          <a:xfrm>
            <a:off x="6119661" y="495300"/>
            <a:ext cx="2765259" cy="553998"/>
          </a:xfrm>
          <a:prstGeom prst="rect">
            <a:avLst/>
          </a:prstGeom>
          <a:noFill/>
          <a:ln>
            <a:solidFill>
              <a:schemeClr val="tx1"/>
            </a:solidFill>
          </a:ln>
        </p:spPr>
        <p:txBody>
          <a:bodyPr wrap="square" rtlCol="0">
            <a:spAutoFit/>
          </a:bodyPr>
          <a:lstStyle/>
          <a:p>
            <a:pPr algn="ctr"/>
            <a:r>
              <a:rPr lang="fr-FR" dirty="0" err="1" smtClean="0"/>
              <a:t>Ginamanager</a:t>
            </a:r>
            <a:r>
              <a:rPr lang="fr-FR" dirty="0" smtClean="0"/>
              <a:t> :</a:t>
            </a:r>
          </a:p>
          <a:p>
            <a:pPr algn="ctr"/>
            <a:r>
              <a:rPr lang="fr-CH" sz="1200" dirty="0"/>
              <a:t>https://prod.etat-ge.ch/ginamanager/</a:t>
            </a:r>
          </a:p>
        </p:txBody>
      </p:sp>
      <p:cxnSp>
        <p:nvCxnSpPr>
          <p:cNvPr id="48" name="Connecteur droit avec flèche 47"/>
          <p:cNvCxnSpPr>
            <a:stCxn id="47" idx="2"/>
            <a:endCxn id="41" idx="1"/>
          </p:cNvCxnSpPr>
          <p:nvPr/>
        </p:nvCxnSpPr>
        <p:spPr>
          <a:xfrm flipH="1">
            <a:off x="7502290" y="1049298"/>
            <a:ext cx="1" cy="5134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Connecteur droit avec flèche 53"/>
          <p:cNvCxnSpPr/>
          <p:nvPr/>
        </p:nvCxnSpPr>
        <p:spPr>
          <a:xfrm flipH="1">
            <a:off x="5360670" y="4106984"/>
            <a:ext cx="697230" cy="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8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693420"/>
          </a:xfrm>
        </p:spPr>
        <p:txBody>
          <a:bodyPr/>
          <a:lstStyle/>
          <a:p>
            <a:pPr>
              <a:tabLst>
                <a:tab pos="898525" algn="l"/>
              </a:tabLst>
            </a:pPr>
            <a:r>
              <a:rPr lang="fr-FR" dirty="0" smtClean="0"/>
              <a:t>Environnement </a:t>
            </a:r>
            <a:r>
              <a:rPr lang="fr-FR" dirty="0"/>
              <a:t>: </a:t>
            </a:r>
            <a:r>
              <a:rPr lang="fr-FR" dirty="0" smtClean="0"/>
              <a:t>Gina</a:t>
            </a:r>
            <a:endParaRPr lang="fr-CH" dirty="0"/>
          </a:p>
        </p:txBody>
      </p:sp>
      <p:sp>
        <p:nvSpPr>
          <p:cNvPr id="4" name="ZoneTexte 3"/>
          <p:cNvSpPr txBox="1"/>
          <p:nvPr/>
        </p:nvSpPr>
        <p:spPr>
          <a:xfrm>
            <a:off x="0" y="1013460"/>
            <a:ext cx="4259580" cy="369332"/>
          </a:xfrm>
          <a:prstGeom prst="rect">
            <a:avLst/>
          </a:prstGeom>
          <a:noFill/>
        </p:spPr>
        <p:txBody>
          <a:bodyPr wrap="square" rtlCol="0">
            <a:spAutoFit/>
          </a:bodyPr>
          <a:lstStyle/>
          <a:p>
            <a:r>
              <a:rPr lang="fr-FR" dirty="0" smtClean="0"/>
              <a:t>Environnement indus internet anonyme</a:t>
            </a:r>
            <a:endParaRPr lang="fr-CH" dirty="0"/>
          </a:p>
        </p:txBody>
      </p:sp>
      <p:sp>
        <p:nvSpPr>
          <p:cNvPr id="5" name="ZoneTexte 4"/>
          <p:cNvSpPr txBox="1"/>
          <p:nvPr/>
        </p:nvSpPr>
        <p:spPr>
          <a:xfrm>
            <a:off x="4686300" y="1013460"/>
            <a:ext cx="4457700" cy="369332"/>
          </a:xfrm>
          <a:prstGeom prst="rect">
            <a:avLst/>
          </a:prstGeom>
          <a:noFill/>
        </p:spPr>
        <p:txBody>
          <a:bodyPr wrap="square" rtlCol="0">
            <a:spAutoFit/>
          </a:bodyPr>
          <a:lstStyle/>
          <a:p>
            <a:r>
              <a:rPr lang="fr-FR" dirty="0" smtClean="0"/>
              <a:t>Environnement indus internet authentifié</a:t>
            </a:r>
            <a:endParaRPr lang="fr-CH" dirty="0"/>
          </a:p>
        </p:txBody>
      </p:sp>
      <p:cxnSp>
        <p:nvCxnSpPr>
          <p:cNvPr id="7" name="Connecteur droit 6"/>
          <p:cNvCxnSpPr/>
          <p:nvPr/>
        </p:nvCxnSpPr>
        <p:spPr>
          <a:xfrm>
            <a:off x="4328160" y="807720"/>
            <a:ext cx="7620" cy="48019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512570" y="2884854"/>
            <a:ext cx="1135380" cy="646331"/>
          </a:xfrm>
          <a:prstGeom prst="rect">
            <a:avLst/>
          </a:prstGeom>
          <a:noFill/>
          <a:ln>
            <a:solidFill>
              <a:schemeClr val="tx1"/>
            </a:solidFill>
          </a:ln>
        </p:spPr>
        <p:txBody>
          <a:bodyPr wrap="square" rtlCol="0">
            <a:spAutoFit/>
          </a:bodyPr>
          <a:lstStyle/>
          <a:p>
            <a:pPr algn="ctr"/>
            <a:r>
              <a:rPr lang="fr-FR" dirty="0" smtClean="0"/>
              <a:t>Reverse proxy</a:t>
            </a:r>
            <a:endParaRPr lang="fr-CH" dirty="0"/>
          </a:p>
        </p:txBody>
      </p:sp>
      <p:sp>
        <p:nvSpPr>
          <p:cNvPr id="10" name="Émoticône 9"/>
          <p:cNvSpPr/>
          <p:nvPr/>
        </p:nvSpPr>
        <p:spPr>
          <a:xfrm>
            <a:off x="1924050" y="1562100"/>
            <a:ext cx="312420" cy="28194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12" name="Connecteur droit avec flèche 11"/>
          <p:cNvCxnSpPr>
            <a:stCxn id="10" idx="4"/>
            <a:endCxn id="9" idx="0"/>
          </p:cNvCxnSpPr>
          <p:nvPr/>
        </p:nvCxnSpPr>
        <p:spPr>
          <a:xfrm>
            <a:off x="2080260" y="1844040"/>
            <a:ext cx="0" cy="10408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2236470" y="2142559"/>
            <a:ext cx="2023110" cy="307777"/>
          </a:xfrm>
          <a:prstGeom prst="rect">
            <a:avLst/>
          </a:prstGeom>
          <a:noFill/>
        </p:spPr>
        <p:txBody>
          <a:bodyPr wrap="square" rtlCol="0">
            <a:spAutoFit/>
          </a:bodyPr>
          <a:lstStyle/>
          <a:p>
            <a:r>
              <a:rPr lang="fr-FR" sz="1400" dirty="0" smtClean="0"/>
              <a:t>http://ge.ch/mon_site</a:t>
            </a:r>
            <a:endParaRPr lang="fr-CH" sz="1400" dirty="0"/>
          </a:p>
        </p:txBody>
      </p:sp>
      <p:sp>
        <p:nvSpPr>
          <p:cNvPr id="15" name="ZoneTexte 14"/>
          <p:cNvSpPr txBox="1"/>
          <p:nvPr/>
        </p:nvSpPr>
        <p:spPr>
          <a:xfrm>
            <a:off x="1512570" y="4963356"/>
            <a:ext cx="1135380" cy="646331"/>
          </a:xfrm>
          <a:prstGeom prst="rect">
            <a:avLst/>
          </a:prstGeom>
          <a:noFill/>
          <a:ln>
            <a:solidFill>
              <a:schemeClr val="tx1"/>
            </a:solidFill>
          </a:ln>
        </p:spPr>
        <p:txBody>
          <a:bodyPr wrap="square" rtlCol="0">
            <a:spAutoFit/>
          </a:bodyPr>
          <a:lstStyle/>
          <a:p>
            <a:pPr algn="ctr"/>
            <a:r>
              <a:rPr lang="fr-FR" dirty="0" smtClean="0"/>
              <a:t>Serveur Apache</a:t>
            </a:r>
            <a:endParaRPr lang="fr-CH" dirty="0"/>
          </a:p>
        </p:txBody>
      </p:sp>
      <p:cxnSp>
        <p:nvCxnSpPr>
          <p:cNvPr id="17" name="Connecteur droit avec flèche 16"/>
          <p:cNvCxnSpPr>
            <a:stCxn id="9" idx="2"/>
            <a:endCxn id="15" idx="0"/>
          </p:cNvCxnSpPr>
          <p:nvPr/>
        </p:nvCxnSpPr>
        <p:spPr>
          <a:xfrm>
            <a:off x="2080260" y="3531185"/>
            <a:ext cx="0" cy="14321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a:off x="2236470" y="4017079"/>
            <a:ext cx="2023110" cy="307777"/>
          </a:xfrm>
          <a:prstGeom prst="rect">
            <a:avLst/>
          </a:prstGeom>
          <a:noFill/>
        </p:spPr>
        <p:txBody>
          <a:bodyPr wrap="square" rtlCol="0">
            <a:spAutoFit/>
          </a:bodyPr>
          <a:lstStyle/>
          <a:p>
            <a:r>
              <a:rPr lang="fr-FR" sz="1400" dirty="0" smtClean="0"/>
              <a:t>http://ge.ch/mon_site</a:t>
            </a:r>
            <a:endParaRPr lang="fr-CH" sz="1400" dirty="0"/>
          </a:p>
        </p:txBody>
      </p:sp>
      <p:sp>
        <p:nvSpPr>
          <p:cNvPr id="26" name="ZoneTexte 25"/>
          <p:cNvSpPr txBox="1"/>
          <p:nvPr/>
        </p:nvSpPr>
        <p:spPr>
          <a:xfrm>
            <a:off x="4792980" y="2744568"/>
            <a:ext cx="1135380" cy="646331"/>
          </a:xfrm>
          <a:prstGeom prst="rect">
            <a:avLst/>
          </a:prstGeom>
          <a:noFill/>
          <a:ln>
            <a:solidFill>
              <a:schemeClr val="tx1"/>
            </a:solidFill>
          </a:ln>
        </p:spPr>
        <p:txBody>
          <a:bodyPr wrap="square" rtlCol="0">
            <a:spAutoFit/>
          </a:bodyPr>
          <a:lstStyle/>
          <a:p>
            <a:pPr algn="ctr"/>
            <a:r>
              <a:rPr lang="fr-FR" dirty="0" smtClean="0"/>
              <a:t>Reverse proxy</a:t>
            </a:r>
            <a:endParaRPr lang="fr-CH" dirty="0"/>
          </a:p>
        </p:txBody>
      </p:sp>
      <p:sp>
        <p:nvSpPr>
          <p:cNvPr id="27" name="Émoticône 26"/>
          <p:cNvSpPr/>
          <p:nvPr/>
        </p:nvSpPr>
        <p:spPr>
          <a:xfrm>
            <a:off x="5204460" y="1421814"/>
            <a:ext cx="312420" cy="28194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28" name="Connecteur droit avec flèche 27"/>
          <p:cNvCxnSpPr>
            <a:stCxn id="26" idx="3"/>
            <a:endCxn id="34" idx="1"/>
          </p:cNvCxnSpPr>
          <p:nvPr/>
        </p:nvCxnSpPr>
        <p:spPr>
          <a:xfrm flipV="1">
            <a:off x="5928360" y="3067733"/>
            <a:ext cx="868680" cy="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5280660" y="1834782"/>
            <a:ext cx="3619500" cy="307777"/>
          </a:xfrm>
          <a:prstGeom prst="rect">
            <a:avLst/>
          </a:prstGeom>
          <a:noFill/>
        </p:spPr>
        <p:txBody>
          <a:bodyPr wrap="square" rtlCol="0">
            <a:spAutoFit/>
          </a:bodyPr>
          <a:lstStyle/>
          <a:p>
            <a:r>
              <a:rPr lang="fr-FR" sz="1400" dirty="0" smtClean="0">
                <a:solidFill>
                  <a:srgbClr val="FF0000"/>
                </a:solidFill>
              </a:rPr>
              <a:t>https</a:t>
            </a:r>
            <a:r>
              <a:rPr lang="fr-FR" sz="1400" dirty="0" smtClean="0"/>
              <a:t>://cmsadmin.prod.etat-ge.ch/mon_site</a:t>
            </a:r>
            <a:endParaRPr lang="fr-CH" sz="1400" dirty="0"/>
          </a:p>
        </p:txBody>
      </p:sp>
      <p:sp>
        <p:nvSpPr>
          <p:cNvPr id="30" name="ZoneTexte 29"/>
          <p:cNvSpPr txBox="1"/>
          <p:nvPr/>
        </p:nvSpPr>
        <p:spPr>
          <a:xfrm>
            <a:off x="4792980" y="4823070"/>
            <a:ext cx="1135380" cy="646331"/>
          </a:xfrm>
          <a:prstGeom prst="rect">
            <a:avLst/>
          </a:prstGeom>
          <a:noFill/>
          <a:ln>
            <a:solidFill>
              <a:schemeClr val="tx1"/>
            </a:solidFill>
          </a:ln>
        </p:spPr>
        <p:txBody>
          <a:bodyPr wrap="square" rtlCol="0">
            <a:spAutoFit/>
          </a:bodyPr>
          <a:lstStyle/>
          <a:p>
            <a:pPr algn="ctr"/>
            <a:r>
              <a:rPr lang="fr-FR" dirty="0" smtClean="0"/>
              <a:t>Serveur Apache</a:t>
            </a:r>
            <a:endParaRPr lang="fr-CH" dirty="0"/>
          </a:p>
        </p:txBody>
      </p:sp>
      <p:cxnSp>
        <p:nvCxnSpPr>
          <p:cNvPr id="31" name="Connecteur droit avec flèche 30"/>
          <p:cNvCxnSpPr>
            <a:endCxn id="34" idx="0"/>
          </p:cNvCxnSpPr>
          <p:nvPr/>
        </p:nvCxnSpPr>
        <p:spPr>
          <a:xfrm flipH="1">
            <a:off x="7364730" y="2744568"/>
            <a:ext cx="171450" cy="1384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280660" y="3872119"/>
            <a:ext cx="3653790" cy="307777"/>
          </a:xfrm>
          <a:prstGeom prst="rect">
            <a:avLst/>
          </a:prstGeom>
          <a:noFill/>
        </p:spPr>
        <p:txBody>
          <a:bodyPr wrap="square" rtlCol="0">
            <a:spAutoFit/>
          </a:bodyPr>
          <a:lstStyle/>
          <a:p>
            <a:r>
              <a:rPr lang="fr-FR" sz="1400" dirty="0" smtClean="0">
                <a:solidFill>
                  <a:srgbClr val="00B050"/>
                </a:solidFill>
              </a:rPr>
              <a:t>http</a:t>
            </a:r>
            <a:r>
              <a:rPr lang="fr-FR" sz="1400" dirty="0" smtClean="0"/>
              <a:t>://cmsadmin.prod.etat-ge.ch/mon_site</a:t>
            </a:r>
            <a:endParaRPr lang="fr-CH" sz="1400" dirty="0"/>
          </a:p>
        </p:txBody>
      </p:sp>
      <p:sp>
        <p:nvSpPr>
          <p:cNvPr id="34" name="ZoneTexte 33"/>
          <p:cNvSpPr txBox="1"/>
          <p:nvPr/>
        </p:nvSpPr>
        <p:spPr>
          <a:xfrm>
            <a:off x="6797040" y="2883067"/>
            <a:ext cx="1135380" cy="369332"/>
          </a:xfrm>
          <a:prstGeom prst="rect">
            <a:avLst/>
          </a:prstGeom>
          <a:noFill/>
          <a:ln>
            <a:solidFill>
              <a:schemeClr val="tx1"/>
            </a:solidFill>
          </a:ln>
        </p:spPr>
        <p:txBody>
          <a:bodyPr wrap="square" rtlCol="0">
            <a:spAutoFit/>
          </a:bodyPr>
          <a:lstStyle/>
          <a:p>
            <a:pPr algn="ctr"/>
            <a:r>
              <a:rPr lang="fr-FR" dirty="0" err="1" smtClean="0"/>
              <a:t>OpenAM</a:t>
            </a:r>
            <a:endParaRPr lang="fr-CH" dirty="0"/>
          </a:p>
        </p:txBody>
      </p:sp>
      <p:cxnSp>
        <p:nvCxnSpPr>
          <p:cNvPr id="37" name="Connecteur droit avec flèche 36"/>
          <p:cNvCxnSpPr>
            <a:stCxn id="27" idx="4"/>
            <a:endCxn id="26" idx="0"/>
          </p:cNvCxnSpPr>
          <p:nvPr/>
        </p:nvCxnSpPr>
        <p:spPr>
          <a:xfrm>
            <a:off x="5360670" y="1703754"/>
            <a:ext cx="0" cy="10408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a:stCxn id="26" idx="2"/>
            <a:endCxn id="30" idx="0"/>
          </p:cNvCxnSpPr>
          <p:nvPr/>
        </p:nvCxnSpPr>
        <p:spPr>
          <a:xfrm>
            <a:off x="5360670" y="3390899"/>
            <a:ext cx="0" cy="14321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flipV="1">
            <a:off x="7536180" y="2450336"/>
            <a:ext cx="342900" cy="2942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132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lstStyle/>
          <a:p>
            <a:pPr lvl="1"/>
            <a:r>
              <a:rPr lang="fr-FR" dirty="0" smtClean="0"/>
              <a:t>Environnement : Procédures </a:t>
            </a:r>
            <a:r>
              <a:rPr lang="fr-FR" dirty="0"/>
              <a:t>de </a:t>
            </a:r>
            <a:r>
              <a:rPr lang="fr-FR" dirty="0" smtClean="0"/>
              <a:t>déploiement </a:t>
            </a:r>
            <a:br>
              <a:rPr lang="fr-FR" dirty="0" smtClean="0"/>
            </a:br>
            <a:r>
              <a:rPr lang="fr-FR" sz="2000" dirty="0" smtClean="0"/>
              <a:t>Faire le master ou faire un site?</a:t>
            </a:r>
            <a:endParaRPr lang="fr-CH" sz="2000" dirty="0"/>
          </a:p>
        </p:txBody>
      </p:sp>
      <p:sp>
        <p:nvSpPr>
          <p:cNvPr id="3" name="Espace réservé du contenu 2"/>
          <p:cNvSpPr>
            <a:spLocks noGrp="1"/>
          </p:cNvSpPr>
          <p:nvPr>
            <p:ph idx="1"/>
          </p:nvPr>
        </p:nvSpPr>
        <p:spPr>
          <a:xfrm>
            <a:off x="0" y="1341120"/>
            <a:ext cx="9144000" cy="4321493"/>
          </a:xfrm>
        </p:spPr>
        <p:txBody>
          <a:bodyPr/>
          <a:lstStyle/>
          <a:p>
            <a:r>
              <a:rPr lang="fr-FR" sz="1600" dirty="0" smtClean="0"/>
              <a:t>Au point de vue Drupal l'équipe DEV a 2 activités :</a:t>
            </a:r>
          </a:p>
          <a:p>
            <a:pPr lvl="1">
              <a:buFont typeface="+mj-lt"/>
              <a:buAutoNum type="arabicPeriod"/>
            </a:pPr>
            <a:r>
              <a:rPr lang="fr-FR" sz="1000" dirty="0" smtClean="0"/>
              <a:t>Elle modifie et maintient le master :</a:t>
            </a:r>
          </a:p>
          <a:p>
            <a:pPr lvl="2"/>
            <a:r>
              <a:rPr lang="fr-FR" sz="800" dirty="0" smtClean="0"/>
              <a:t>Ajout de fonctionnalités (</a:t>
            </a:r>
            <a:r>
              <a:rPr lang="fr-FR" sz="800" dirty="0" err="1" smtClean="0"/>
              <a:t>features</a:t>
            </a:r>
            <a:r>
              <a:rPr lang="fr-FR" sz="800" dirty="0" smtClean="0"/>
              <a:t>)</a:t>
            </a:r>
          </a:p>
          <a:p>
            <a:pPr lvl="2"/>
            <a:r>
              <a:rPr lang="fr-FR" sz="800" dirty="0" smtClean="0"/>
              <a:t>Correction de bug</a:t>
            </a:r>
          </a:p>
          <a:p>
            <a:pPr lvl="2"/>
            <a:r>
              <a:rPr lang="fr-FR" sz="800" dirty="0" smtClean="0"/>
              <a:t>Mise </a:t>
            </a:r>
            <a:r>
              <a:rPr lang="fr-FR" sz="800" dirty="0"/>
              <a:t>à</a:t>
            </a:r>
            <a:r>
              <a:rPr lang="fr-FR" sz="800" dirty="0" smtClean="0"/>
              <a:t> jour des modules et du </a:t>
            </a:r>
            <a:r>
              <a:rPr lang="fr-FR" sz="800" dirty="0" err="1" smtClean="0"/>
              <a:t>core</a:t>
            </a:r>
            <a:r>
              <a:rPr lang="fr-FR" sz="800" dirty="0" smtClean="0"/>
              <a:t> drupal avec application des patchs selon le rythme SCD</a:t>
            </a:r>
          </a:p>
          <a:p>
            <a:pPr lvl="2"/>
            <a:r>
              <a:rPr lang="fr-FR" sz="800" dirty="0" smtClean="0"/>
              <a:t>Publication d'une nouvelle version du master</a:t>
            </a:r>
          </a:p>
          <a:p>
            <a:pPr lvl="2"/>
            <a:endParaRPr lang="fr-FR" sz="800" dirty="0" smtClean="0"/>
          </a:p>
          <a:p>
            <a:pPr lvl="1">
              <a:buFont typeface="+mj-lt"/>
              <a:buAutoNum type="arabicPeriod"/>
            </a:pPr>
            <a:r>
              <a:rPr lang="fr-FR" sz="1000" dirty="0" smtClean="0"/>
              <a:t>Elle crée de nouveaux sites à partir d'une version du master</a:t>
            </a:r>
          </a:p>
          <a:p>
            <a:pPr lvl="1">
              <a:buFont typeface="+mj-lt"/>
              <a:buAutoNum type="arabicPeriod"/>
            </a:pPr>
            <a:endParaRPr lang="fr-FR" sz="1000" dirty="0" smtClean="0"/>
          </a:p>
          <a:p>
            <a:pPr lvl="1">
              <a:buFont typeface="+mj-lt"/>
              <a:buAutoNum type="arabicPeriod"/>
            </a:pPr>
            <a:endParaRPr lang="fr-FR" sz="1000" dirty="0"/>
          </a:p>
          <a:p>
            <a:r>
              <a:rPr lang="fr-FR" sz="1600" dirty="0" smtClean="0"/>
              <a:t>Dans le premier cas :</a:t>
            </a:r>
          </a:p>
          <a:p>
            <a:pPr lvl="1"/>
            <a:r>
              <a:rPr lang="fr-FR" sz="1000" dirty="0" smtClean="0"/>
              <a:t>On récupère la dernière version du master qui se trouve sur le SVN de l'équipe </a:t>
            </a:r>
            <a:r>
              <a:rPr lang="fr-FR" sz="1000" dirty="0"/>
              <a:t>DEV </a:t>
            </a:r>
            <a:r>
              <a:rPr lang="fr-FR" sz="1000" dirty="0" smtClean="0"/>
              <a:t>(</a:t>
            </a:r>
            <a:r>
              <a:rPr lang="fr-FR" sz="1000" dirty="0"/>
              <a:t>voir </a:t>
            </a:r>
            <a:r>
              <a:rPr lang="fr-FR" sz="1000" dirty="0" err="1"/>
              <a:t>target</a:t>
            </a:r>
            <a:r>
              <a:rPr lang="fr-FR" sz="1000" dirty="0"/>
              <a:t> release.xml dans le wiki</a:t>
            </a:r>
            <a:r>
              <a:rPr lang="fr-FR" sz="1000" dirty="0" smtClean="0"/>
              <a:t>)</a:t>
            </a:r>
          </a:p>
          <a:p>
            <a:pPr lvl="1"/>
            <a:r>
              <a:rPr lang="fr-FR" sz="1000" dirty="0" smtClean="0"/>
              <a:t>On crée une branche ou non selon les besoins en parallèle</a:t>
            </a:r>
          </a:p>
          <a:p>
            <a:pPr lvl="1"/>
            <a:r>
              <a:rPr lang="fr-FR" sz="1000" dirty="0" smtClean="0"/>
              <a:t>On fait les modifications et on commit</a:t>
            </a:r>
          </a:p>
          <a:p>
            <a:pPr lvl="1"/>
            <a:r>
              <a:rPr lang="fr-FR" sz="1000" dirty="0" smtClean="0"/>
              <a:t>On crée une nouveaux tag avec une nouvelle version du master</a:t>
            </a:r>
          </a:p>
          <a:p>
            <a:pPr lvl="1"/>
            <a:r>
              <a:rPr lang="fr-FR" sz="1000" dirty="0" smtClean="0"/>
              <a:t>On fait tester la version par WEBCLI</a:t>
            </a:r>
          </a:p>
          <a:p>
            <a:pPr lvl="1"/>
            <a:r>
              <a:rPr lang="fr-FR" sz="1000" dirty="0" smtClean="0"/>
              <a:t>On transmet la version à SCD</a:t>
            </a:r>
          </a:p>
          <a:p>
            <a:pPr lvl="1"/>
            <a:endParaRPr lang="fr-FR" sz="1000" dirty="0"/>
          </a:p>
          <a:p>
            <a:pPr marL="457200" lvl="1" indent="0">
              <a:buNone/>
            </a:pPr>
            <a:r>
              <a:rPr lang="fr-FR" sz="1000" dirty="0" smtClean="0"/>
              <a:t>Ceci dans le cadre du cycle de vie ci-après.</a:t>
            </a:r>
          </a:p>
        </p:txBody>
      </p:sp>
    </p:spTree>
    <p:extLst>
      <p:ext uri="{BB962C8B-B14F-4D97-AF65-F5344CB8AC3E}">
        <p14:creationId xmlns:p14="http://schemas.microsoft.com/office/powerpoint/2010/main" val="4035780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716280"/>
          </a:xfrm>
        </p:spPr>
        <p:txBody>
          <a:bodyPr/>
          <a:lstStyle/>
          <a:p>
            <a:pPr lvl="1"/>
            <a:r>
              <a:rPr lang="fr-FR" sz="2800" dirty="0" smtClean="0"/>
              <a:t>Environnement : Cycle </a:t>
            </a:r>
            <a:r>
              <a:rPr lang="fr-FR" sz="2800" dirty="0"/>
              <a:t>de </a:t>
            </a:r>
            <a:r>
              <a:rPr lang="fr-FR" sz="2800" dirty="0" smtClean="0"/>
              <a:t>production master</a:t>
            </a:r>
            <a:endParaRPr lang="fr-CH" sz="2800" dirty="0"/>
          </a:p>
        </p:txBody>
      </p:sp>
      <p:sp>
        <p:nvSpPr>
          <p:cNvPr id="15" name="Pentagone 14"/>
          <p:cNvSpPr/>
          <p:nvPr/>
        </p:nvSpPr>
        <p:spPr>
          <a:xfrm>
            <a:off x="385473" y="1936391"/>
            <a:ext cx="1406718" cy="735106"/>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H" sz="900" dirty="0" smtClean="0"/>
              <a:t>Développement</a:t>
            </a:r>
          </a:p>
          <a:p>
            <a:pPr algn="ctr"/>
            <a:r>
              <a:rPr lang="fr-CH" sz="900" dirty="0" smtClean="0"/>
              <a:t>2.1.0 _7.32_2012</a:t>
            </a:r>
            <a:endParaRPr lang="fr-CH" sz="900" dirty="0"/>
          </a:p>
        </p:txBody>
      </p:sp>
      <p:sp>
        <p:nvSpPr>
          <p:cNvPr id="18" name="Pentagone 17"/>
          <p:cNvSpPr/>
          <p:nvPr/>
        </p:nvSpPr>
        <p:spPr>
          <a:xfrm>
            <a:off x="3600051" y="1931914"/>
            <a:ext cx="1406718" cy="735106"/>
          </a:xfrm>
          <a:prstGeom prst="homePlat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CH" sz="900" dirty="0" smtClean="0"/>
              <a:t>Développement</a:t>
            </a:r>
          </a:p>
          <a:p>
            <a:pPr algn="ctr"/>
            <a:r>
              <a:rPr lang="fr-FR" sz="900" dirty="0" smtClean="0"/>
              <a:t>2.2.0_7.32_2013</a:t>
            </a:r>
            <a:endParaRPr lang="fr-CH" sz="900" dirty="0"/>
          </a:p>
        </p:txBody>
      </p:sp>
      <p:sp>
        <p:nvSpPr>
          <p:cNvPr id="26" name="Pentagone 25"/>
          <p:cNvSpPr/>
          <p:nvPr/>
        </p:nvSpPr>
        <p:spPr>
          <a:xfrm>
            <a:off x="4152899" y="2738802"/>
            <a:ext cx="853870" cy="735106"/>
          </a:xfrm>
          <a:prstGeom prst="homePlat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smtClean="0"/>
              <a:t>Correctif</a:t>
            </a:r>
          </a:p>
          <a:p>
            <a:pPr algn="ctr"/>
            <a:r>
              <a:rPr lang="fr-FR" sz="900" dirty="0" smtClean="0"/>
              <a:t>bloquant 2.1.0</a:t>
            </a:r>
            <a:endParaRPr lang="fr-CH" sz="900" dirty="0"/>
          </a:p>
        </p:txBody>
      </p:sp>
      <p:cxnSp>
        <p:nvCxnSpPr>
          <p:cNvPr id="29" name="Connecteur droit 28"/>
          <p:cNvCxnSpPr/>
          <p:nvPr/>
        </p:nvCxnSpPr>
        <p:spPr>
          <a:xfrm>
            <a:off x="1892992" y="1188817"/>
            <a:ext cx="0" cy="41253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19713" y="1586352"/>
            <a:ext cx="1416417" cy="253916"/>
          </a:xfrm>
          <a:prstGeom prst="rect">
            <a:avLst/>
          </a:prstGeom>
          <a:noFill/>
        </p:spPr>
        <p:txBody>
          <a:bodyPr wrap="square" rtlCol="0">
            <a:spAutoFit/>
          </a:bodyPr>
          <a:lstStyle/>
          <a:p>
            <a:r>
              <a:rPr lang="fr-FR" sz="1050" b="1" dirty="0" smtClean="0">
                <a:solidFill>
                  <a:srgbClr val="FF0000"/>
                </a:solidFill>
              </a:rPr>
              <a:t>DEV</a:t>
            </a:r>
            <a:endParaRPr lang="fr-CH" sz="1050" b="1" dirty="0">
              <a:solidFill>
                <a:srgbClr val="FF0000"/>
              </a:solidFill>
            </a:endParaRPr>
          </a:p>
        </p:txBody>
      </p:sp>
      <p:cxnSp>
        <p:nvCxnSpPr>
          <p:cNvPr id="35" name="Connecteur droit 34"/>
          <p:cNvCxnSpPr/>
          <p:nvPr/>
        </p:nvCxnSpPr>
        <p:spPr>
          <a:xfrm>
            <a:off x="3527964" y="1188816"/>
            <a:ext cx="0" cy="40221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Pentagone 39"/>
          <p:cNvSpPr/>
          <p:nvPr/>
        </p:nvSpPr>
        <p:spPr>
          <a:xfrm>
            <a:off x="2030491" y="1936391"/>
            <a:ext cx="1406718" cy="735106"/>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H" sz="900" dirty="0" smtClean="0"/>
              <a:t>Test et correctif 2.1.0_7.32_2013 </a:t>
            </a:r>
            <a:endParaRPr lang="fr-CH" sz="900" dirty="0"/>
          </a:p>
        </p:txBody>
      </p:sp>
      <p:sp>
        <p:nvSpPr>
          <p:cNvPr id="41" name="Pentagone 40"/>
          <p:cNvSpPr/>
          <p:nvPr/>
        </p:nvSpPr>
        <p:spPr>
          <a:xfrm>
            <a:off x="3600051" y="4475890"/>
            <a:ext cx="1406718" cy="735106"/>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H" sz="900" dirty="0" smtClean="0"/>
              <a:t>Test Recette</a:t>
            </a:r>
          </a:p>
          <a:p>
            <a:pPr algn="ctr"/>
            <a:r>
              <a:rPr lang="fr-FR" sz="900" dirty="0" smtClean="0"/>
              <a:t>2.1.0_7.32_2014</a:t>
            </a:r>
            <a:endParaRPr lang="fr-CH" sz="900" dirty="0"/>
          </a:p>
        </p:txBody>
      </p:sp>
      <p:sp>
        <p:nvSpPr>
          <p:cNvPr id="42" name="ZoneTexte 41"/>
          <p:cNvSpPr txBox="1"/>
          <p:nvPr/>
        </p:nvSpPr>
        <p:spPr>
          <a:xfrm>
            <a:off x="101146" y="4069558"/>
            <a:ext cx="1416417" cy="253916"/>
          </a:xfrm>
          <a:prstGeom prst="rect">
            <a:avLst/>
          </a:prstGeom>
          <a:noFill/>
        </p:spPr>
        <p:txBody>
          <a:bodyPr wrap="square" rtlCol="0">
            <a:spAutoFit/>
          </a:bodyPr>
          <a:lstStyle/>
          <a:p>
            <a:r>
              <a:rPr lang="fr-FR" sz="1050" b="1" dirty="0" smtClean="0">
                <a:solidFill>
                  <a:srgbClr val="FF0000"/>
                </a:solidFill>
              </a:rPr>
              <a:t>SCD</a:t>
            </a:r>
            <a:endParaRPr lang="fr-CH" sz="1050" b="1" dirty="0">
              <a:solidFill>
                <a:srgbClr val="FF0000"/>
              </a:solidFill>
            </a:endParaRPr>
          </a:p>
        </p:txBody>
      </p:sp>
      <p:sp>
        <p:nvSpPr>
          <p:cNvPr id="43" name="ZoneTexte 42"/>
          <p:cNvSpPr txBox="1"/>
          <p:nvPr/>
        </p:nvSpPr>
        <p:spPr>
          <a:xfrm>
            <a:off x="2819755" y="5314158"/>
            <a:ext cx="1416417" cy="577081"/>
          </a:xfrm>
          <a:prstGeom prst="rect">
            <a:avLst/>
          </a:prstGeom>
          <a:noFill/>
        </p:spPr>
        <p:txBody>
          <a:bodyPr wrap="square" rtlCol="0">
            <a:spAutoFit/>
          </a:bodyPr>
          <a:lstStyle/>
          <a:p>
            <a:pPr algn="ctr"/>
            <a:r>
              <a:rPr lang="fr-FR" sz="1050" dirty="0" smtClean="0"/>
              <a:t>Mise en recette :</a:t>
            </a:r>
          </a:p>
          <a:p>
            <a:pPr algn="ctr"/>
            <a:r>
              <a:rPr lang="fr-FR" sz="1050" dirty="0" smtClean="0"/>
              <a:t>Transfert </a:t>
            </a:r>
          </a:p>
          <a:p>
            <a:pPr algn="ctr"/>
            <a:r>
              <a:rPr lang="fr-FR" sz="1050" dirty="0" smtClean="0"/>
              <a:t>DEV -&gt; SCD</a:t>
            </a:r>
            <a:endParaRPr lang="fr-CH" sz="1050" dirty="0"/>
          </a:p>
        </p:txBody>
      </p:sp>
      <p:cxnSp>
        <p:nvCxnSpPr>
          <p:cNvPr id="44" name="Connecteur droit 43"/>
          <p:cNvCxnSpPr/>
          <p:nvPr/>
        </p:nvCxnSpPr>
        <p:spPr>
          <a:xfrm>
            <a:off x="5140864" y="1188817"/>
            <a:ext cx="0" cy="40221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Pentagone 44"/>
          <p:cNvSpPr/>
          <p:nvPr/>
        </p:nvSpPr>
        <p:spPr>
          <a:xfrm>
            <a:off x="5314551" y="1931914"/>
            <a:ext cx="1406718" cy="735106"/>
          </a:xfrm>
          <a:prstGeom prst="homePlat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900" dirty="0" smtClean="0"/>
              <a:t>Test et correctif</a:t>
            </a:r>
            <a:endParaRPr lang="fr-CH" sz="900" dirty="0" smtClean="0"/>
          </a:p>
          <a:p>
            <a:pPr algn="ctr"/>
            <a:r>
              <a:rPr lang="fr-FR" sz="900" dirty="0" smtClean="0"/>
              <a:t>2.2.0_7.32_2014</a:t>
            </a:r>
            <a:endParaRPr lang="fr-CH" sz="900" dirty="0"/>
          </a:p>
        </p:txBody>
      </p:sp>
      <p:sp>
        <p:nvSpPr>
          <p:cNvPr id="46" name="Pentagone 45"/>
          <p:cNvSpPr/>
          <p:nvPr/>
        </p:nvSpPr>
        <p:spPr>
          <a:xfrm>
            <a:off x="5314551" y="4475891"/>
            <a:ext cx="1406718" cy="735106"/>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smtClean="0"/>
              <a:t>Mise en production</a:t>
            </a:r>
            <a:endParaRPr lang="fr-CH" sz="900" dirty="0" smtClean="0"/>
          </a:p>
          <a:p>
            <a:pPr algn="ctr"/>
            <a:r>
              <a:rPr lang="fr-FR" sz="900" dirty="0" smtClean="0"/>
              <a:t>2.1.0_7.32_2014</a:t>
            </a:r>
            <a:endParaRPr lang="fr-CH" sz="900" dirty="0"/>
          </a:p>
        </p:txBody>
      </p:sp>
      <p:sp>
        <p:nvSpPr>
          <p:cNvPr id="49" name="ZoneTexte 48"/>
          <p:cNvSpPr txBox="1"/>
          <p:nvPr/>
        </p:nvSpPr>
        <p:spPr>
          <a:xfrm>
            <a:off x="4432655" y="5314157"/>
            <a:ext cx="1416417" cy="577081"/>
          </a:xfrm>
          <a:prstGeom prst="rect">
            <a:avLst/>
          </a:prstGeom>
          <a:noFill/>
        </p:spPr>
        <p:txBody>
          <a:bodyPr wrap="square" rtlCol="0">
            <a:spAutoFit/>
          </a:bodyPr>
          <a:lstStyle/>
          <a:p>
            <a:pPr algn="ctr"/>
            <a:r>
              <a:rPr lang="fr-FR" sz="1050" dirty="0" err="1" smtClean="0"/>
              <a:t>Merge</a:t>
            </a:r>
            <a:r>
              <a:rPr lang="fr-FR" sz="1050" dirty="0" smtClean="0"/>
              <a:t> :</a:t>
            </a:r>
          </a:p>
          <a:p>
            <a:pPr algn="ctr"/>
            <a:r>
              <a:rPr lang="fr-FR" sz="1050" dirty="0" smtClean="0"/>
              <a:t>Transfert </a:t>
            </a:r>
          </a:p>
          <a:p>
            <a:pPr algn="ctr"/>
            <a:r>
              <a:rPr lang="fr-FR" sz="1050" dirty="0" smtClean="0"/>
              <a:t>SCD -&gt; DEV</a:t>
            </a:r>
            <a:endParaRPr lang="fr-CH" sz="1050" dirty="0"/>
          </a:p>
        </p:txBody>
      </p:sp>
      <p:cxnSp>
        <p:nvCxnSpPr>
          <p:cNvPr id="4" name="Connecteur droit avec flèche 3"/>
          <p:cNvCxnSpPr/>
          <p:nvPr/>
        </p:nvCxnSpPr>
        <p:spPr>
          <a:xfrm>
            <a:off x="2030491" y="1567658"/>
            <a:ext cx="1406718"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2183635" y="1206991"/>
            <a:ext cx="1131066" cy="253916"/>
          </a:xfrm>
          <a:prstGeom prst="rect">
            <a:avLst/>
          </a:prstGeom>
          <a:noFill/>
        </p:spPr>
        <p:txBody>
          <a:bodyPr wrap="square" rtlCol="0">
            <a:spAutoFit/>
          </a:bodyPr>
          <a:lstStyle/>
          <a:p>
            <a:pPr algn="ctr"/>
            <a:r>
              <a:rPr lang="fr-FR" sz="1050" dirty="0" smtClean="0"/>
              <a:t>2 semaines</a:t>
            </a:r>
            <a:endParaRPr lang="fr-CH" sz="1050" dirty="0"/>
          </a:p>
        </p:txBody>
      </p:sp>
      <p:sp>
        <p:nvSpPr>
          <p:cNvPr id="20" name="ZoneTexte 19"/>
          <p:cNvSpPr txBox="1"/>
          <p:nvPr/>
        </p:nvSpPr>
        <p:spPr>
          <a:xfrm>
            <a:off x="523299" y="1188816"/>
            <a:ext cx="1131066" cy="253916"/>
          </a:xfrm>
          <a:prstGeom prst="rect">
            <a:avLst/>
          </a:prstGeom>
          <a:noFill/>
        </p:spPr>
        <p:txBody>
          <a:bodyPr wrap="square" rtlCol="0">
            <a:spAutoFit/>
          </a:bodyPr>
          <a:lstStyle/>
          <a:p>
            <a:pPr algn="ctr"/>
            <a:r>
              <a:rPr lang="fr-FR" sz="1050" dirty="0" smtClean="0"/>
              <a:t>2 semaines</a:t>
            </a:r>
            <a:endParaRPr lang="fr-CH" sz="1050" dirty="0"/>
          </a:p>
        </p:txBody>
      </p:sp>
      <p:cxnSp>
        <p:nvCxnSpPr>
          <p:cNvPr id="21" name="Connecteur droit avec flèche 20"/>
          <p:cNvCxnSpPr/>
          <p:nvPr/>
        </p:nvCxnSpPr>
        <p:spPr>
          <a:xfrm>
            <a:off x="385473" y="1560516"/>
            <a:ext cx="1406718"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a:off x="3609383" y="1560516"/>
            <a:ext cx="1406718"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a:off x="5283893" y="1558932"/>
            <a:ext cx="1406718"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747209" y="1206991"/>
            <a:ext cx="1131066" cy="253916"/>
          </a:xfrm>
          <a:prstGeom prst="rect">
            <a:avLst/>
          </a:prstGeom>
          <a:noFill/>
        </p:spPr>
        <p:txBody>
          <a:bodyPr wrap="square" rtlCol="0">
            <a:spAutoFit/>
          </a:bodyPr>
          <a:lstStyle/>
          <a:p>
            <a:pPr algn="ctr"/>
            <a:r>
              <a:rPr lang="fr-FR" sz="1050" dirty="0" smtClean="0"/>
              <a:t>2 semaines</a:t>
            </a:r>
            <a:endParaRPr lang="fr-CH" sz="1050" dirty="0"/>
          </a:p>
        </p:txBody>
      </p:sp>
      <p:sp>
        <p:nvSpPr>
          <p:cNvPr id="25" name="ZoneTexte 24"/>
          <p:cNvSpPr txBox="1"/>
          <p:nvPr/>
        </p:nvSpPr>
        <p:spPr>
          <a:xfrm>
            <a:off x="5421719" y="1214623"/>
            <a:ext cx="1131066" cy="253916"/>
          </a:xfrm>
          <a:prstGeom prst="rect">
            <a:avLst/>
          </a:prstGeom>
          <a:noFill/>
        </p:spPr>
        <p:txBody>
          <a:bodyPr wrap="square" rtlCol="0">
            <a:spAutoFit/>
          </a:bodyPr>
          <a:lstStyle/>
          <a:p>
            <a:pPr algn="ctr"/>
            <a:r>
              <a:rPr lang="fr-FR" sz="1050" dirty="0" smtClean="0"/>
              <a:t>2 semaines</a:t>
            </a:r>
            <a:endParaRPr lang="fr-CH" sz="1050" dirty="0"/>
          </a:p>
        </p:txBody>
      </p:sp>
      <p:cxnSp>
        <p:nvCxnSpPr>
          <p:cNvPr id="27" name="Connecteur droit 26"/>
          <p:cNvCxnSpPr/>
          <p:nvPr/>
        </p:nvCxnSpPr>
        <p:spPr>
          <a:xfrm>
            <a:off x="6829964" y="1291977"/>
            <a:ext cx="0" cy="40221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Pentagone 27"/>
          <p:cNvSpPr/>
          <p:nvPr/>
        </p:nvSpPr>
        <p:spPr>
          <a:xfrm>
            <a:off x="7029051" y="1936391"/>
            <a:ext cx="1406718" cy="735106"/>
          </a:xfrm>
          <a:prstGeom prst="homePlate">
            <a:avLst/>
          </a:prstGeom>
          <a:solidFill>
            <a:schemeClr val="accent1">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900" dirty="0" smtClean="0"/>
              <a:t>Développement</a:t>
            </a:r>
            <a:endParaRPr lang="fr-CH" sz="900" dirty="0" smtClean="0"/>
          </a:p>
          <a:p>
            <a:pPr algn="ctr"/>
            <a:r>
              <a:rPr lang="fr-FR" sz="900" dirty="0" smtClean="0"/>
              <a:t>2.3.0_7.32_2014</a:t>
            </a:r>
            <a:endParaRPr lang="fr-CH" sz="900" dirty="0"/>
          </a:p>
        </p:txBody>
      </p:sp>
      <p:sp>
        <p:nvSpPr>
          <p:cNvPr id="30" name="Pentagone 29"/>
          <p:cNvSpPr/>
          <p:nvPr/>
        </p:nvSpPr>
        <p:spPr>
          <a:xfrm>
            <a:off x="7029051" y="4475890"/>
            <a:ext cx="1406718" cy="735106"/>
          </a:xfrm>
          <a:prstGeom prst="homePlat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900" dirty="0" smtClean="0"/>
              <a:t>Test Correctif</a:t>
            </a:r>
            <a:endParaRPr lang="fr-CH" sz="900" dirty="0" smtClean="0"/>
          </a:p>
          <a:p>
            <a:pPr algn="ctr"/>
            <a:r>
              <a:rPr lang="fr-FR" sz="900" dirty="0" smtClean="0"/>
              <a:t>2.2.0_7.32_2014</a:t>
            </a:r>
            <a:endParaRPr lang="fr-CH" sz="900" dirty="0"/>
          </a:p>
        </p:txBody>
      </p:sp>
      <p:cxnSp>
        <p:nvCxnSpPr>
          <p:cNvPr id="32" name="Connecteur droit 31"/>
          <p:cNvCxnSpPr/>
          <p:nvPr/>
        </p:nvCxnSpPr>
        <p:spPr>
          <a:xfrm flipH="1">
            <a:off x="101146" y="3747567"/>
            <a:ext cx="84963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Pentagone 32"/>
          <p:cNvSpPr/>
          <p:nvPr/>
        </p:nvSpPr>
        <p:spPr>
          <a:xfrm>
            <a:off x="7743576" y="2738802"/>
            <a:ext cx="853870" cy="735106"/>
          </a:xfrm>
          <a:prstGeom prst="homePlat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smtClean="0"/>
              <a:t>Correctif</a:t>
            </a:r>
          </a:p>
          <a:p>
            <a:pPr algn="ctr"/>
            <a:r>
              <a:rPr lang="fr-FR" sz="900" dirty="0" smtClean="0"/>
              <a:t>bloquant 2.3.0</a:t>
            </a:r>
            <a:endParaRPr lang="fr-CH" sz="900" dirty="0"/>
          </a:p>
        </p:txBody>
      </p:sp>
      <p:sp>
        <p:nvSpPr>
          <p:cNvPr id="34" name="Pentagone 33"/>
          <p:cNvSpPr/>
          <p:nvPr/>
        </p:nvSpPr>
        <p:spPr>
          <a:xfrm>
            <a:off x="315991" y="4467186"/>
            <a:ext cx="1406718" cy="735106"/>
          </a:xfrm>
          <a:prstGeom prst="homePlate">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H" sz="900" dirty="0" smtClean="0"/>
              <a:t>Test Recette</a:t>
            </a:r>
          </a:p>
          <a:p>
            <a:pPr algn="ctr"/>
            <a:r>
              <a:rPr lang="fr-FR" sz="900" dirty="0" smtClean="0"/>
              <a:t>2.0.0_7.32_2013</a:t>
            </a:r>
            <a:endParaRPr lang="fr-CH" sz="900" dirty="0"/>
          </a:p>
        </p:txBody>
      </p:sp>
      <p:sp>
        <p:nvSpPr>
          <p:cNvPr id="36" name="Pentagone 35"/>
          <p:cNvSpPr/>
          <p:nvPr/>
        </p:nvSpPr>
        <p:spPr>
          <a:xfrm>
            <a:off x="2030491" y="4467187"/>
            <a:ext cx="1406718" cy="735106"/>
          </a:xfrm>
          <a:prstGeom prst="homePlate">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smtClean="0"/>
              <a:t>Mise en production</a:t>
            </a:r>
            <a:endParaRPr lang="fr-CH" sz="900" dirty="0" smtClean="0"/>
          </a:p>
          <a:p>
            <a:pPr algn="ctr"/>
            <a:r>
              <a:rPr lang="fr-FR" sz="900" dirty="0" smtClean="0"/>
              <a:t>2.0.0_7.32_2013</a:t>
            </a:r>
            <a:endParaRPr lang="fr-CH" sz="900" dirty="0"/>
          </a:p>
        </p:txBody>
      </p:sp>
      <p:sp>
        <p:nvSpPr>
          <p:cNvPr id="37" name="Pentagone 36"/>
          <p:cNvSpPr/>
          <p:nvPr/>
        </p:nvSpPr>
        <p:spPr>
          <a:xfrm>
            <a:off x="938321" y="2745610"/>
            <a:ext cx="853870" cy="735106"/>
          </a:xfrm>
          <a:prstGeom prst="homePlat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smtClean="0"/>
              <a:t>Correctif</a:t>
            </a:r>
          </a:p>
          <a:p>
            <a:pPr algn="ctr"/>
            <a:r>
              <a:rPr lang="fr-FR" sz="900" dirty="0" smtClean="0"/>
              <a:t>bloquant 2.0.0</a:t>
            </a:r>
            <a:endParaRPr lang="fr-CH" sz="900" dirty="0"/>
          </a:p>
        </p:txBody>
      </p:sp>
      <p:cxnSp>
        <p:nvCxnSpPr>
          <p:cNvPr id="9" name="Connecteur droit avec flèche 8"/>
          <p:cNvCxnSpPr/>
          <p:nvPr/>
        </p:nvCxnSpPr>
        <p:spPr>
          <a:xfrm flipV="1">
            <a:off x="1654365" y="2745610"/>
            <a:ext cx="376126" cy="17302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1184783" y="5314158"/>
            <a:ext cx="1416417" cy="577081"/>
          </a:xfrm>
          <a:prstGeom prst="rect">
            <a:avLst/>
          </a:prstGeom>
          <a:noFill/>
        </p:spPr>
        <p:txBody>
          <a:bodyPr wrap="square" rtlCol="0">
            <a:spAutoFit/>
          </a:bodyPr>
          <a:lstStyle/>
          <a:p>
            <a:pPr algn="ctr"/>
            <a:r>
              <a:rPr lang="fr-FR" sz="1050" dirty="0" err="1" smtClean="0"/>
              <a:t>Merge</a:t>
            </a:r>
            <a:r>
              <a:rPr lang="fr-FR" sz="1050" dirty="0" smtClean="0"/>
              <a:t> :</a:t>
            </a:r>
          </a:p>
          <a:p>
            <a:pPr algn="ctr"/>
            <a:r>
              <a:rPr lang="fr-FR" sz="1050" dirty="0" smtClean="0"/>
              <a:t>Transfert </a:t>
            </a:r>
          </a:p>
          <a:p>
            <a:pPr algn="ctr"/>
            <a:r>
              <a:rPr lang="fr-FR" sz="1050" dirty="0" smtClean="0"/>
              <a:t>SCD -&gt; DEV</a:t>
            </a:r>
            <a:endParaRPr lang="fr-CH" sz="1050" dirty="0"/>
          </a:p>
        </p:txBody>
      </p:sp>
      <p:sp>
        <p:nvSpPr>
          <p:cNvPr id="47" name="ZoneTexte 46"/>
          <p:cNvSpPr txBox="1"/>
          <p:nvPr/>
        </p:nvSpPr>
        <p:spPr>
          <a:xfrm>
            <a:off x="6121755" y="5325296"/>
            <a:ext cx="1416417" cy="577081"/>
          </a:xfrm>
          <a:prstGeom prst="rect">
            <a:avLst/>
          </a:prstGeom>
          <a:noFill/>
        </p:spPr>
        <p:txBody>
          <a:bodyPr wrap="square" rtlCol="0">
            <a:spAutoFit/>
          </a:bodyPr>
          <a:lstStyle/>
          <a:p>
            <a:pPr algn="ctr"/>
            <a:r>
              <a:rPr lang="fr-FR" sz="1050" dirty="0" smtClean="0"/>
              <a:t>Mise en recette :</a:t>
            </a:r>
          </a:p>
          <a:p>
            <a:pPr algn="ctr"/>
            <a:r>
              <a:rPr lang="fr-FR" sz="1050" dirty="0" smtClean="0"/>
              <a:t>Transfert </a:t>
            </a:r>
          </a:p>
          <a:p>
            <a:pPr algn="ctr"/>
            <a:r>
              <a:rPr lang="fr-FR" sz="1050" dirty="0" smtClean="0"/>
              <a:t>DEV -&gt; SCD</a:t>
            </a:r>
            <a:endParaRPr lang="fr-CH" sz="1050" dirty="0"/>
          </a:p>
        </p:txBody>
      </p:sp>
      <p:cxnSp>
        <p:nvCxnSpPr>
          <p:cNvPr id="48" name="Connecteur droit avec flèche 47"/>
          <p:cNvCxnSpPr/>
          <p:nvPr/>
        </p:nvCxnSpPr>
        <p:spPr>
          <a:xfrm flipV="1">
            <a:off x="4907767" y="2882426"/>
            <a:ext cx="376126" cy="17302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Connecteur droit avec flèche 49"/>
          <p:cNvCxnSpPr/>
          <p:nvPr/>
        </p:nvCxnSpPr>
        <p:spPr>
          <a:xfrm>
            <a:off x="3314701" y="2745610"/>
            <a:ext cx="294682" cy="15778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p:nvPr/>
        </p:nvCxnSpPr>
        <p:spPr>
          <a:xfrm>
            <a:off x="6682622" y="2819993"/>
            <a:ext cx="294682" cy="15778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p:nvPr/>
        </p:nvCxnSpPr>
        <p:spPr>
          <a:xfrm>
            <a:off x="6977304" y="1544648"/>
            <a:ext cx="1406718"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ZoneTexte 52"/>
          <p:cNvSpPr txBox="1"/>
          <p:nvPr/>
        </p:nvSpPr>
        <p:spPr>
          <a:xfrm>
            <a:off x="7115130" y="1206991"/>
            <a:ext cx="1131066" cy="253916"/>
          </a:xfrm>
          <a:prstGeom prst="rect">
            <a:avLst/>
          </a:prstGeom>
          <a:noFill/>
        </p:spPr>
        <p:txBody>
          <a:bodyPr wrap="square" rtlCol="0">
            <a:spAutoFit/>
          </a:bodyPr>
          <a:lstStyle/>
          <a:p>
            <a:pPr algn="ctr"/>
            <a:r>
              <a:rPr lang="fr-FR" sz="1050" dirty="0" smtClean="0"/>
              <a:t>2 semaines</a:t>
            </a:r>
            <a:endParaRPr lang="fr-CH" sz="1050" dirty="0"/>
          </a:p>
        </p:txBody>
      </p:sp>
      <p:sp>
        <p:nvSpPr>
          <p:cNvPr id="54" name="ZoneTexte 53"/>
          <p:cNvSpPr txBox="1"/>
          <p:nvPr/>
        </p:nvSpPr>
        <p:spPr>
          <a:xfrm>
            <a:off x="19713" y="655416"/>
            <a:ext cx="9142817" cy="577081"/>
          </a:xfrm>
          <a:prstGeom prst="rect">
            <a:avLst/>
          </a:prstGeom>
          <a:noFill/>
        </p:spPr>
        <p:txBody>
          <a:bodyPr wrap="square" rtlCol="0">
            <a:spAutoFit/>
          </a:bodyPr>
          <a:lstStyle/>
          <a:p>
            <a:pPr algn="ctr"/>
            <a:r>
              <a:rPr lang="fr-FR" sz="1050" dirty="0" smtClean="0"/>
              <a:t>Le cycle de production est réparti entre l'équipe </a:t>
            </a:r>
            <a:r>
              <a:rPr lang="fr-FR" sz="1050" dirty="0" err="1" smtClean="0"/>
              <a:t>Dev</a:t>
            </a:r>
            <a:r>
              <a:rPr lang="fr-FR" sz="1050" dirty="0" smtClean="0"/>
              <a:t> (fournisseur) et l'équipe SCD (client) : </a:t>
            </a:r>
            <a:endParaRPr lang="fr-CH" sz="1050" dirty="0"/>
          </a:p>
          <a:p>
            <a:pPr algn="ctr"/>
            <a:r>
              <a:rPr lang="fr-CH" sz="1050" dirty="0" smtClean="0"/>
              <a:t>Un schéma plus complet avec tous les acteurs </a:t>
            </a:r>
            <a:r>
              <a:rPr lang="fr-CH" sz="1050" dirty="0"/>
              <a:t>est disponible ici : </a:t>
            </a:r>
            <a:r>
              <a:rPr lang="fr-CH" sz="1050" dirty="0">
                <a:hlinkClick r:id="rId2"/>
              </a:rPr>
              <a:t>https://ecd.ge.ch/gescoll/cts-cms/CTS%20ADMINISTRATION/Atelier%2002%20-%</a:t>
            </a:r>
            <a:r>
              <a:rPr lang="fr-CH" sz="1050" dirty="0" smtClean="0">
                <a:hlinkClick r:id="rId2"/>
              </a:rPr>
              <a:t>20Refonte%20DI/A069_7612_PROC_GestionReleasesMasterDrupalCTS-CMS_0.1_20150710_P.vsd</a:t>
            </a:r>
            <a:r>
              <a:rPr lang="fr-CH" sz="1050" dirty="0" smtClean="0"/>
              <a:t>  (Internet explorer)</a:t>
            </a:r>
            <a:endParaRPr lang="fr-CH" sz="1050" dirty="0"/>
          </a:p>
        </p:txBody>
      </p:sp>
    </p:spTree>
    <p:extLst>
      <p:ext uri="{BB962C8B-B14F-4D97-AF65-F5344CB8AC3E}">
        <p14:creationId xmlns:p14="http://schemas.microsoft.com/office/powerpoint/2010/main" val="833531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624840"/>
          </a:xfrm>
        </p:spPr>
        <p:txBody>
          <a:bodyPr/>
          <a:lstStyle/>
          <a:p>
            <a:r>
              <a:rPr lang="fr-FR" dirty="0"/>
              <a:t>Environnement : </a:t>
            </a:r>
            <a:r>
              <a:rPr lang="fr-CH" dirty="0" smtClean="0"/>
              <a:t>SVN 1/2</a:t>
            </a:r>
            <a:endParaRPr lang="fr-CH" dirty="0"/>
          </a:p>
        </p:txBody>
      </p:sp>
      <p:sp>
        <p:nvSpPr>
          <p:cNvPr id="3" name="Espace réservé du contenu 2"/>
          <p:cNvSpPr>
            <a:spLocks noGrp="1"/>
          </p:cNvSpPr>
          <p:nvPr>
            <p:ph idx="1"/>
          </p:nvPr>
        </p:nvSpPr>
        <p:spPr>
          <a:xfrm>
            <a:off x="457200" y="594360"/>
            <a:ext cx="8229600" cy="5068253"/>
          </a:xfrm>
        </p:spPr>
        <p:txBody>
          <a:bodyPr/>
          <a:lstStyle/>
          <a:p>
            <a:r>
              <a:rPr lang="fr-CH" sz="1200" dirty="0" smtClean="0"/>
              <a:t>Master DEV </a:t>
            </a:r>
            <a:r>
              <a:rPr lang="fr-CH" sz="1200" dirty="0"/>
              <a:t>: </a:t>
            </a:r>
            <a:r>
              <a:rPr lang="fr-CH" sz="1200" dirty="0" smtClean="0">
                <a:hlinkClick r:id="rId2"/>
              </a:rPr>
              <a:t>http</a:t>
            </a:r>
            <a:r>
              <a:rPr lang="fr-CH" sz="1200" dirty="0">
                <a:hlinkClick r:id="rId2"/>
              </a:rPr>
              <a:t>://</a:t>
            </a:r>
            <a:r>
              <a:rPr lang="fr-CH" sz="1200" dirty="0" smtClean="0">
                <a:hlinkClick r:id="rId2"/>
              </a:rPr>
              <a:t>scm.etat-ge.ch:21080/php.drupal/master_dev</a:t>
            </a:r>
            <a:endParaRPr lang="fr-CH" sz="1200" dirty="0" smtClean="0"/>
          </a:p>
          <a:p>
            <a:pPr lvl="1">
              <a:buFont typeface="Symbol"/>
              <a:buChar char="Þ"/>
            </a:pPr>
            <a:r>
              <a:rPr lang="fr-CH" sz="1200" dirty="0" smtClean="0"/>
              <a:t>Versions en </a:t>
            </a:r>
            <a:r>
              <a:rPr lang="fr-CH" sz="1200" b="1" dirty="0" smtClean="0"/>
              <a:t>cours de développement </a:t>
            </a:r>
            <a:r>
              <a:rPr lang="fr-CH" sz="1200" dirty="0" smtClean="0"/>
              <a:t>: 2.1.0, 2.1.1…, 2.2.0…</a:t>
            </a:r>
          </a:p>
          <a:p>
            <a:pPr lvl="1">
              <a:buFont typeface="Symbol"/>
              <a:buChar char="Þ"/>
            </a:pPr>
            <a:r>
              <a:rPr lang="fr-CH" sz="1200" dirty="0" smtClean="0"/>
              <a:t>DEV doit répercuter les updates de modules faits par SCD (</a:t>
            </a:r>
            <a:r>
              <a:rPr lang="fr-CH" sz="1200" dirty="0" err="1" smtClean="0"/>
              <a:t>merge</a:t>
            </a:r>
            <a:r>
              <a:rPr lang="fr-CH" sz="1200" dirty="0" smtClean="0"/>
              <a:t>) le plus </a:t>
            </a:r>
            <a:r>
              <a:rPr lang="fr-CH" sz="1200" dirty="0" err="1" smtClean="0"/>
              <a:t>tot</a:t>
            </a:r>
            <a:r>
              <a:rPr lang="fr-CH" sz="1200" dirty="0" smtClean="0"/>
              <a:t> possible (avant les tests usine</a:t>
            </a:r>
            <a:r>
              <a:rPr lang="fr-CH" sz="1200" dirty="0" smtClean="0"/>
              <a:t>).</a:t>
            </a:r>
          </a:p>
          <a:p>
            <a:pPr lvl="1">
              <a:buFont typeface="Symbol"/>
              <a:buChar char="Þ"/>
            </a:pPr>
            <a:r>
              <a:rPr lang="fr-FR" sz="1200" dirty="0" smtClean="0"/>
              <a:t>Arborescence :</a:t>
            </a:r>
          </a:p>
          <a:p>
            <a:pPr marL="457200" lvl="1" indent="0">
              <a:buNone/>
            </a:pPr>
            <a:r>
              <a:rPr lang="fr-FR" sz="1000" dirty="0" err="1" smtClean="0"/>
              <a:t>Master_dev</a:t>
            </a:r>
            <a:r>
              <a:rPr lang="fr-FR" sz="1000" dirty="0" smtClean="0"/>
              <a:t>/</a:t>
            </a:r>
            <a:r>
              <a:rPr lang="fr-FR" sz="1000" dirty="0" err="1" smtClean="0"/>
              <a:t>trunk</a:t>
            </a:r>
            <a:r>
              <a:rPr lang="fr-FR" sz="1000" dirty="0" smtClean="0"/>
              <a:t> =&gt; version de développement courante (elle contient la version livré ou à livrer suite au </a:t>
            </a:r>
            <a:r>
              <a:rPr lang="fr-FR" sz="1000" dirty="0" err="1" smtClean="0"/>
              <a:t>merge</a:t>
            </a:r>
            <a:r>
              <a:rPr lang="fr-FR" sz="1000" dirty="0" smtClean="0"/>
              <a:t> de toutes les branches de </a:t>
            </a:r>
            <a:r>
              <a:rPr lang="fr-FR" sz="1000" dirty="0" err="1" smtClean="0"/>
              <a:t>dev</a:t>
            </a:r>
            <a:r>
              <a:rPr lang="fr-FR" sz="1000" dirty="0" smtClean="0"/>
              <a:t>)</a:t>
            </a:r>
          </a:p>
          <a:p>
            <a:pPr marL="457200" lvl="1" indent="0">
              <a:buNone/>
            </a:pPr>
            <a:r>
              <a:rPr lang="fr-FR" sz="1000" dirty="0" err="1" smtClean="0"/>
              <a:t>Master_dev</a:t>
            </a:r>
            <a:r>
              <a:rPr lang="fr-FR" sz="1000" dirty="0" smtClean="0"/>
              <a:t>/branches/</a:t>
            </a:r>
            <a:r>
              <a:rPr lang="fr-FR" sz="1000" dirty="0" err="1" smtClean="0"/>
              <a:t>dev</a:t>
            </a:r>
            <a:r>
              <a:rPr lang="fr-FR" sz="1000" dirty="0" smtClean="0"/>
              <a:t>/* =&gt; contient toutes les branches utilisés par les développeurs pour leur travail</a:t>
            </a:r>
          </a:p>
          <a:p>
            <a:pPr marL="457200" lvl="1" indent="0">
              <a:buNone/>
            </a:pPr>
            <a:r>
              <a:rPr lang="fr-FR" sz="1000" dirty="0" err="1"/>
              <a:t>Master_dev</a:t>
            </a:r>
            <a:r>
              <a:rPr lang="fr-FR" sz="1000" dirty="0"/>
              <a:t>/branches/</a:t>
            </a:r>
            <a:r>
              <a:rPr lang="fr-FR" sz="1000" dirty="0" err="1"/>
              <a:t>dev</a:t>
            </a:r>
            <a:r>
              <a:rPr lang="fr-FR" sz="1000" dirty="0" smtClean="0"/>
              <a:t>/*_close =&gt; </a:t>
            </a:r>
            <a:r>
              <a:rPr lang="fr-FR" sz="1000" dirty="0"/>
              <a:t>contient toutes les branches </a:t>
            </a:r>
            <a:r>
              <a:rPr lang="fr-FR" sz="1000" dirty="0" smtClean="0"/>
              <a:t>qui ont été utilisés (fermées)</a:t>
            </a:r>
          </a:p>
          <a:p>
            <a:pPr marL="457200" lvl="1" indent="0">
              <a:buNone/>
            </a:pPr>
            <a:r>
              <a:rPr lang="fr-FR" sz="1000" dirty="0" err="1" smtClean="0"/>
              <a:t>Master_dev</a:t>
            </a:r>
            <a:r>
              <a:rPr lang="fr-FR" sz="1000" dirty="0" smtClean="0"/>
              <a:t>/tags/</a:t>
            </a:r>
            <a:r>
              <a:rPr lang="fr-FR" sz="1000" dirty="0" err="1" smtClean="0"/>
              <a:t>dev</a:t>
            </a:r>
            <a:r>
              <a:rPr lang="fr-FR" sz="1000" dirty="0" smtClean="0"/>
              <a:t>/* =&gt; chaque livraison d'une version du master fait l'objet d'un tag ici</a:t>
            </a:r>
            <a:endParaRPr lang="fr-CH" sz="1000" dirty="0"/>
          </a:p>
          <a:p>
            <a:pPr marL="457200" lvl="1" indent="0">
              <a:buNone/>
            </a:pPr>
            <a:endParaRPr lang="fr-FR" sz="1200" dirty="0" smtClean="0"/>
          </a:p>
          <a:p>
            <a:pPr marL="457200" lvl="1" indent="0">
              <a:buNone/>
            </a:pPr>
            <a:r>
              <a:rPr lang="fr-FR" sz="1200" dirty="0" smtClean="0"/>
              <a:t>Pour la futur intégration du master SCD avec le SVN de </a:t>
            </a:r>
            <a:r>
              <a:rPr lang="fr-FR" sz="1200" dirty="0" err="1" smtClean="0"/>
              <a:t>dev</a:t>
            </a:r>
            <a:r>
              <a:rPr lang="fr-FR" sz="1200" dirty="0" smtClean="0"/>
              <a:t> les répertoires suivants ont été préparés dans SVN ils sont destiné à l'usage </a:t>
            </a:r>
            <a:r>
              <a:rPr lang="fr-FR" sz="1200" dirty="0" smtClean="0">
                <a:solidFill>
                  <a:srgbClr val="FF0000"/>
                </a:solidFill>
              </a:rPr>
              <a:t>exclusif</a:t>
            </a:r>
            <a:r>
              <a:rPr lang="fr-FR" sz="1200" dirty="0" smtClean="0"/>
              <a:t> par SCD :</a:t>
            </a:r>
            <a:endParaRPr lang="fr-FR" sz="1400" dirty="0" smtClean="0"/>
          </a:p>
          <a:p>
            <a:pPr marL="457200" lvl="1" indent="0">
              <a:buNone/>
            </a:pPr>
            <a:r>
              <a:rPr lang="fr-FR" sz="1000" dirty="0" err="1" smtClean="0"/>
              <a:t>Master_dev</a:t>
            </a:r>
            <a:r>
              <a:rPr lang="fr-FR" sz="1000" dirty="0" smtClean="0"/>
              <a:t>/branches/PROD </a:t>
            </a:r>
            <a:r>
              <a:rPr lang="fr-FR" sz="1000" dirty="0"/>
              <a:t>=&gt; </a:t>
            </a:r>
            <a:r>
              <a:rPr lang="fr-FR" sz="1000" dirty="0" smtClean="0"/>
              <a:t>la branche officiel de </a:t>
            </a:r>
            <a:r>
              <a:rPr lang="fr-FR" sz="1000" dirty="0" err="1" smtClean="0"/>
              <a:t>prod</a:t>
            </a:r>
            <a:r>
              <a:rPr lang="fr-FR" sz="1000" dirty="0" smtClean="0"/>
              <a:t> de SCD : c'est une branche car elle a toujours le même nom mais </a:t>
            </a:r>
            <a:r>
              <a:rPr lang="fr-FR" sz="1000" dirty="0" err="1" smtClean="0"/>
              <a:t>évolu</a:t>
            </a:r>
            <a:r>
              <a:rPr lang="fr-FR" sz="1000" dirty="0" smtClean="0"/>
              <a:t> avec les versions</a:t>
            </a:r>
            <a:endParaRPr lang="fr-FR" sz="1000" dirty="0"/>
          </a:p>
          <a:p>
            <a:pPr marL="457200" lvl="1" indent="0">
              <a:buNone/>
            </a:pPr>
            <a:r>
              <a:rPr lang="fr-FR" sz="1000" dirty="0" err="1" smtClean="0"/>
              <a:t>Master_dev</a:t>
            </a:r>
            <a:r>
              <a:rPr lang="fr-FR" sz="1000" dirty="0" smtClean="0"/>
              <a:t>/branches/TEST </a:t>
            </a:r>
            <a:r>
              <a:rPr lang="fr-FR" sz="1000" dirty="0"/>
              <a:t>=&gt; la branche officiel de </a:t>
            </a:r>
            <a:r>
              <a:rPr lang="fr-FR" sz="1000" dirty="0" smtClean="0"/>
              <a:t>test </a:t>
            </a:r>
            <a:r>
              <a:rPr lang="fr-FR" sz="1000" dirty="0"/>
              <a:t>de SCD </a:t>
            </a:r>
            <a:endParaRPr lang="fr-FR" sz="1000" dirty="0" smtClean="0"/>
          </a:p>
          <a:p>
            <a:pPr marL="457200" lvl="1" indent="0">
              <a:buNone/>
            </a:pPr>
            <a:r>
              <a:rPr lang="fr-FR" sz="1000" dirty="0" err="1" smtClean="0"/>
              <a:t>Master_dev</a:t>
            </a:r>
            <a:r>
              <a:rPr lang="fr-FR" sz="1000" dirty="0" smtClean="0"/>
              <a:t>/branches/REC </a:t>
            </a:r>
            <a:r>
              <a:rPr lang="fr-FR" sz="1000" dirty="0"/>
              <a:t>=&gt; la branche officiel de </a:t>
            </a:r>
            <a:r>
              <a:rPr lang="fr-FR" sz="1000" dirty="0" smtClean="0"/>
              <a:t>recette </a:t>
            </a:r>
            <a:r>
              <a:rPr lang="fr-FR" sz="1000" dirty="0"/>
              <a:t>de SCD </a:t>
            </a:r>
            <a:r>
              <a:rPr lang="fr-FR" sz="1000" dirty="0" smtClean="0"/>
              <a:t>(non utilisé)</a:t>
            </a:r>
          </a:p>
          <a:p>
            <a:pPr marL="457200" lvl="1" indent="0">
              <a:buNone/>
            </a:pPr>
            <a:r>
              <a:rPr lang="fr-FR" sz="1000" dirty="0" err="1" smtClean="0"/>
              <a:t>Master_dev</a:t>
            </a:r>
            <a:r>
              <a:rPr lang="fr-FR" sz="1000" dirty="0" smtClean="0"/>
              <a:t>/tags/PROD/* </a:t>
            </a:r>
            <a:r>
              <a:rPr lang="fr-FR" sz="1000" dirty="0"/>
              <a:t>=&gt; chaque livraison d'une version du master </a:t>
            </a:r>
            <a:r>
              <a:rPr lang="fr-FR" sz="1000" dirty="0" smtClean="0"/>
              <a:t>en </a:t>
            </a:r>
            <a:r>
              <a:rPr lang="fr-FR" sz="1000" dirty="0" err="1" smtClean="0"/>
              <a:t>prod</a:t>
            </a:r>
            <a:r>
              <a:rPr lang="fr-FR" sz="1000" dirty="0" smtClean="0"/>
              <a:t> fait </a:t>
            </a:r>
            <a:r>
              <a:rPr lang="fr-FR" sz="1000" dirty="0"/>
              <a:t>l'objet d'un tag </a:t>
            </a:r>
            <a:r>
              <a:rPr lang="fr-FR" sz="1000" dirty="0" smtClean="0"/>
              <a:t>ici</a:t>
            </a:r>
          </a:p>
          <a:p>
            <a:pPr marL="457200" lvl="1" indent="0">
              <a:buNone/>
            </a:pPr>
            <a:r>
              <a:rPr lang="fr-FR" sz="1000" dirty="0" err="1" smtClean="0"/>
              <a:t>Master_dev</a:t>
            </a:r>
            <a:r>
              <a:rPr lang="fr-FR" sz="1000" dirty="0" smtClean="0"/>
              <a:t>/tags/TEST/* </a:t>
            </a:r>
            <a:r>
              <a:rPr lang="fr-FR" sz="1000" dirty="0"/>
              <a:t>=&gt; chaque livraison d'une version du master en </a:t>
            </a:r>
            <a:r>
              <a:rPr lang="fr-FR" sz="1000" dirty="0" smtClean="0"/>
              <a:t>test </a:t>
            </a:r>
            <a:r>
              <a:rPr lang="fr-FR" sz="1000" dirty="0"/>
              <a:t>fait l'objet d'un tag </a:t>
            </a:r>
            <a:r>
              <a:rPr lang="fr-FR" sz="1000" dirty="0" smtClean="0"/>
              <a:t>ici</a:t>
            </a:r>
            <a:endParaRPr lang="fr-FR" sz="1000" dirty="0" smtClean="0"/>
          </a:p>
          <a:p>
            <a:pPr marL="457200" lvl="1" indent="0">
              <a:buNone/>
            </a:pPr>
            <a:r>
              <a:rPr lang="fr-FR" sz="1000" dirty="0" err="1" smtClean="0"/>
              <a:t>Master_dev</a:t>
            </a:r>
            <a:r>
              <a:rPr lang="fr-FR" sz="1000" dirty="0" smtClean="0"/>
              <a:t>/tags/REC/* </a:t>
            </a:r>
            <a:r>
              <a:rPr lang="fr-FR" sz="1000" dirty="0"/>
              <a:t>=&gt; chaque livraison d'une version du master en </a:t>
            </a:r>
            <a:r>
              <a:rPr lang="fr-FR" sz="1000" dirty="0" smtClean="0"/>
              <a:t>recette </a:t>
            </a:r>
            <a:r>
              <a:rPr lang="fr-FR" sz="1000" dirty="0"/>
              <a:t>fait l'objet d'un tag </a:t>
            </a:r>
            <a:r>
              <a:rPr lang="fr-FR" sz="1000" dirty="0" smtClean="0"/>
              <a:t>ici (non utilisé)</a:t>
            </a:r>
            <a:endParaRPr lang="fr-FR" sz="1400" dirty="0" smtClean="0"/>
          </a:p>
          <a:p>
            <a:pPr marL="457200" lvl="1" indent="0">
              <a:buNone/>
            </a:pPr>
            <a:endParaRPr lang="fr-CH" sz="1000" dirty="0"/>
          </a:p>
          <a:p>
            <a:r>
              <a:rPr lang="fr-CH" sz="1200" dirty="0" smtClean="0"/>
              <a:t>Master SCD </a:t>
            </a:r>
            <a:r>
              <a:rPr lang="fr-CH" sz="1200" dirty="0"/>
              <a:t>: </a:t>
            </a:r>
            <a:r>
              <a:rPr lang="fr-CH" sz="1200" dirty="0">
                <a:hlinkClick r:id="rId3"/>
              </a:rPr>
              <a:t>http://</a:t>
            </a:r>
            <a:r>
              <a:rPr lang="fr-CH" sz="1200" dirty="0" smtClean="0">
                <a:hlinkClick r:id="rId3"/>
              </a:rPr>
              <a:t>scm.etat-ge.ch:21080/cti.indusCMS/Masters-CMS</a:t>
            </a:r>
            <a:endParaRPr lang="fr-CH" sz="1200" dirty="0" smtClean="0"/>
          </a:p>
          <a:p>
            <a:pPr lvl="1">
              <a:buFont typeface="Symbol"/>
              <a:buChar char="Þ"/>
            </a:pPr>
            <a:r>
              <a:rPr lang="fr-CH" sz="1200" dirty="0" smtClean="0"/>
              <a:t>Versions </a:t>
            </a:r>
            <a:r>
              <a:rPr lang="fr-CH" sz="1200" b="1" dirty="0" smtClean="0"/>
              <a:t>publiées</a:t>
            </a:r>
            <a:r>
              <a:rPr lang="fr-CH" sz="1200" dirty="0" smtClean="0"/>
              <a:t> en TEST : et PROD</a:t>
            </a:r>
            <a:r>
              <a:rPr lang="fr-CH" sz="1200" dirty="0"/>
              <a:t> </a:t>
            </a:r>
            <a:r>
              <a:rPr lang="fr-CH" sz="1200" dirty="0" smtClean="0"/>
              <a:t>toujours au même endroit: </a:t>
            </a:r>
          </a:p>
          <a:p>
            <a:pPr lvl="2">
              <a:buFont typeface="Symbol"/>
              <a:buChar char="Þ"/>
            </a:pPr>
            <a:r>
              <a:rPr lang="fr-CH" sz="1200" dirty="0" smtClean="0">
                <a:hlinkClick r:id="rId4"/>
              </a:rPr>
              <a:t>http</a:t>
            </a:r>
            <a:r>
              <a:rPr lang="fr-CH" sz="1200" dirty="0">
                <a:hlinkClick r:id="rId4"/>
              </a:rPr>
              <a:t>://</a:t>
            </a:r>
            <a:r>
              <a:rPr lang="fr-CH" sz="1200" dirty="0" smtClean="0">
                <a:hlinkClick r:id="rId4"/>
              </a:rPr>
              <a:t>scm.etat-ge.ch:21080/cti.indusCMS/Masters-CMS/Master-Drupal/branches/TEST</a:t>
            </a:r>
            <a:endParaRPr lang="fr-CH" sz="1200" dirty="0" smtClean="0"/>
          </a:p>
          <a:p>
            <a:pPr lvl="2">
              <a:buFont typeface="Symbol"/>
              <a:buChar char="Þ"/>
            </a:pPr>
            <a:r>
              <a:rPr lang="fr-CH" sz="1200" dirty="0">
                <a:hlinkClick r:id="rId5"/>
              </a:rPr>
              <a:t>http://</a:t>
            </a:r>
            <a:r>
              <a:rPr lang="fr-CH" sz="1200" dirty="0" smtClean="0">
                <a:hlinkClick r:id="rId5"/>
              </a:rPr>
              <a:t>scm.etat-ge.ch:21080/cti.indusCMS/Masters-CMS/Master-Drupal/branches/PROD</a:t>
            </a:r>
            <a:endParaRPr lang="fr-CH" sz="1200" dirty="0"/>
          </a:p>
          <a:p>
            <a:pPr lvl="1">
              <a:buFont typeface="Symbol"/>
              <a:buChar char="Þ"/>
            </a:pPr>
            <a:r>
              <a:rPr lang="fr-CH" sz="1200" dirty="0" smtClean="0"/>
              <a:t>Mises à jour mineures et SECU</a:t>
            </a:r>
          </a:p>
          <a:p>
            <a:pPr lvl="1">
              <a:buFont typeface="Symbol"/>
              <a:buChar char="Þ"/>
            </a:pPr>
            <a:r>
              <a:rPr lang="fr-CH" sz="1200" dirty="0" smtClean="0"/>
              <a:t>SCD doit récupérer les versions publiées par DEV</a:t>
            </a:r>
          </a:p>
        </p:txBody>
      </p:sp>
    </p:spTree>
    <p:extLst>
      <p:ext uri="{BB962C8B-B14F-4D97-AF65-F5344CB8AC3E}">
        <p14:creationId xmlns:p14="http://schemas.microsoft.com/office/powerpoint/2010/main" val="2526165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_DGSI">
  <a:themeElements>
    <a:clrScheme name="PresentationEta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esentationEta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Eta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Eta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Eta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Eta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Eta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Eta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Eta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Eta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Eta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Eta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Eta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Eta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Presentation_DGSI</Template>
  <TotalTime>9147</TotalTime>
  <Words>5472</Words>
  <Application>Microsoft Office PowerPoint</Application>
  <PresentationFormat>Affichage à l'écran (4:3)</PresentationFormat>
  <Paragraphs>1074</Paragraphs>
  <Slides>48</Slides>
  <Notes>1</Notes>
  <HiddenSlides>0</HiddenSlides>
  <MMClips>0</MMClips>
  <ScaleCrop>false</ScaleCrop>
  <HeadingPairs>
    <vt:vector size="4" baseType="variant">
      <vt:variant>
        <vt:lpstr>Thème</vt:lpstr>
      </vt:variant>
      <vt:variant>
        <vt:i4>1</vt:i4>
      </vt:variant>
      <vt:variant>
        <vt:lpstr>Titres des diapositives</vt:lpstr>
      </vt:variant>
      <vt:variant>
        <vt:i4>48</vt:i4>
      </vt:variant>
    </vt:vector>
  </HeadingPairs>
  <TitlesOfParts>
    <vt:vector size="49" baseType="lpstr">
      <vt:lpstr>Presentation_DGSI</vt:lpstr>
      <vt:lpstr>Formation Technique Master V2.6.1</vt:lpstr>
      <vt:lpstr>Sommaire</vt:lpstr>
      <vt:lpstr>Préambule : Qu'est-ce que l'indus ?</vt:lpstr>
      <vt:lpstr>Préambule : Les différents intervenant ?</vt:lpstr>
      <vt:lpstr>Environnement : Gina</vt:lpstr>
      <vt:lpstr>Environnement : Gina</vt:lpstr>
      <vt:lpstr>Environnement : Procédures de déploiement  Faire le master ou faire un site?</vt:lpstr>
      <vt:lpstr>Environnement : Cycle de production master</vt:lpstr>
      <vt:lpstr>Environnement : SVN 1/2</vt:lpstr>
      <vt:lpstr>Environnement : Procédures de déploiement  Faire le master ou faire un site?</vt:lpstr>
      <vt:lpstr>Environnement : SVN 2/2</vt:lpstr>
      <vt:lpstr> Environnement : Les chaines contrôle-M</vt:lpstr>
      <vt:lpstr>Environnement : Déploiement d'un site  hors SCD</vt:lpstr>
      <vt:lpstr>Environnement : DEV</vt:lpstr>
      <vt:lpstr>Environnement : Les serveurs DEV/REC/PROD</vt:lpstr>
      <vt:lpstr>Environnement : Arborescence 1/3</vt:lpstr>
      <vt:lpstr>Environnement : Arborescence 2/3</vt:lpstr>
      <vt:lpstr>Environnement : Arborescence 3/3</vt:lpstr>
      <vt:lpstr>Environnement : Droits Multi site (rec / prod)</vt:lpstr>
      <vt:lpstr>Environnement : Sudo</vt:lpstr>
      <vt:lpstr>Environnement : Drush</vt:lpstr>
      <vt:lpstr>Environnement : Drush</vt:lpstr>
      <vt:lpstr>Environnement : Numéros de version</vt:lpstr>
      <vt:lpstr>Le socle :  Les spécificités de l'environnement Etat</vt:lpstr>
      <vt:lpstr>Le socle :  Les spécificités de l'environnement Etat</vt:lpstr>
      <vt:lpstr>Le socle : Architecture logicielle du master V2</vt:lpstr>
      <vt:lpstr> Le socle : Architecture logicielle du master V2</vt:lpstr>
      <vt:lpstr>Le socle : Architecture technique</vt:lpstr>
      <vt:lpstr>Le socle : Profil + edg_installation</vt:lpstr>
      <vt:lpstr>Le socle : Pré-configuration</vt:lpstr>
      <vt:lpstr>Le socle : Pré-configuration</vt:lpstr>
      <vt:lpstr>Le socle Catalogue de modules et librairies</vt:lpstr>
      <vt:lpstr>Présentation PowerPoint</vt:lpstr>
      <vt:lpstr>Présentation PowerPoint</vt:lpstr>
      <vt:lpstr>Présentation PowerPoint</vt:lpstr>
      <vt:lpstr>Présentation PowerPoint</vt:lpstr>
      <vt:lpstr>Le socle : Fonctionnalités Utilisateur</vt:lpstr>
      <vt:lpstr>Le socle : Systèmes authentification</vt:lpstr>
      <vt:lpstr>Le socle : Gestion du cache</vt:lpstr>
      <vt:lpstr>Le socle : API</vt:lpstr>
      <vt:lpstr>Le socle : API simplifier au maximum la création d'une feature via l'API</vt:lpstr>
      <vt:lpstr>Le socle : Le système de queue</vt:lpstr>
      <vt:lpstr>Le socle : Le système de queue</vt:lpstr>
      <vt:lpstr>Le socle : Le système de queue</vt:lpstr>
      <vt:lpstr>Le socle : L'intelligence du socle : rendre une feature désactivable edg_installation_features_post_restore()</vt:lpstr>
      <vt:lpstr>Le socle : Les Règles</vt:lpstr>
      <vt:lpstr>Le socle : Les autres modules du socle</vt:lpstr>
      <vt:lpstr>Evolutions</vt:lpstr>
    </vt:vector>
  </TitlesOfParts>
  <Company>Etat de Genève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Vallebella  Christian (DF)</dc:creator>
  <cp:lastModifiedBy>Vallebella  Christian (DF)</cp:lastModifiedBy>
  <cp:revision>185</cp:revision>
  <cp:lastPrinted>2014-10-27T15:30:12Z</cp:lastPrinted>
  <dcterms:created xsi:type="dcterms:W3CDTF">2014-10-21T15:41:05Z</dcterms:created>
  <dcterms:modified xsi:type="dcterms:W3CDTF">2015-08-12T13:02:42Z</dcterms:modified>
</cp:coreProperties>
</file>