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256" r:id="rId2"/>
    <p:sldId id="343" r:id="rId3"/>
    <p:sldId id="344" r:id="rId4"/>
    <p:sldId id="345" r:id="rId5"/>
    <p:sldId id="346" r:id="rId6"/>
    <p:sldId id="347" r:id="rId7"/>
    <p:sldId id="348" r:id="rId8"/>
    <p:sldId id="274" r:id="rId9"/>
  </p:sldIdLst>
  <p:sldSz cx="9144000" cy="6858000" type="screen4x3"/>
  <p:notesSz cx="7099300" cy="10234613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SzPct val="80000"/>
      <a:defRPr sz="1600" kern="1200">
        <a:solidFill>
          <a:srgbClr val="003366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20000"/>
      </a:spcBef>
      <a:spcAft>
        <a:spcPct val="0"/>
      </a:spcAft>
      <a:buSzPct val="80000"/>
      <a:defRPr sz="1600" kern="1200">
        <a:solidFill>
          <a:srgbClr val="003366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20000"/>
      </a:spcBef>
      <a:spcAft>
        <a:spcPct val="0"/>
      </a:spcAft>
      <a:buSzPct val="80000"/>
      <a:defRPr sz="1600" kern="1200">
        <a:solidFill>
          <a:srgbClr val="003366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20000"/>
      </a:spcBef>
      <a:spcAft>
        <a:spcPct val="0"/>
      </a:spcAft>
      <a:buSzPct val="80000"/>
      <a:defRPr sz="1600" kern="1200">
        <a:solidFill>
          <a:srgbClr val="003366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20000"/>
      </a:spcBef>
      <a:spcAft>
        <a:spcPct val="0"/>
      </a:spcAft>
      <a:buSzPct val="80000"/>
      <a:defRPr sz="1600" kern="1200">
        <a:solidFill>
          <a:srgbClr val="003366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rgbClr val="003366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rgbClr val="003366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rgbClr val="003366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rgbClr val="003366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4D73"/>
    <a:srgbClr val="3399FF"/>
    <a:srgbClr val="A50021"/>
    <a:srgbClr val="FF6600"/>
    <a:srgbClr val="CC3300"/>
    <a:srgbClr val="6699FF"/>
    <a:srgbClr val="3366CC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963" autoAdjust="0"/>
    <p:restoredTop sz="96659" autoAdjust="0"/>
  </p:normalViewPr>
  <p:slideViewPr>
    <p:cSldViewPr snapToGrid="0">
      <p:cViewPr varScale="1">
        <p:scale>
          <a:sx n="135" d="100"/>
          <a:sy n="135" d="100"/>
        </p:scale>
        <p:origin x="-1572" y="-96"/>
      </p:cViewPr>
      <p:guideLst>
        <p:guide orient="horz" pos="2162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-1272" y="-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50" tIns="47727" rIns="95450" bIns="47727" numCol="1" anchor="t" anchorCtr="0" compatLnSpc="1">
            <a:prstTxWarp prst="textNoShape">
              <a:avLst/>
            </a:prstTxWarp>
          </a:bodyPr>
          <a:lstStyle>
            <a:lvl1pPr algn="l" defTabSz="954088">
              <a:spcBef>
                <a:spcPct val="0"/>
              </a:spcBef>
              <a:buSzTx/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fr-FR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49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50" tIns="47727" rIns="95450" bIns="47727" numCol="1" anchor="t" anchorCtr="0" compatLnSpc="1">
            <a:prstTxWarp prst="textNoShape">
              <a:avLst/>
            </a:prstTxWarp>
          </a:bodyPr>
          <a:lstStyle>
            <a:lvl1pPr algn="r" defTabSz="954088">
              <a:spcBef>
                <a:spcPct val="0"/>
              </a:spcBef>
              <a:buSzTx/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fr-FR"/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50" tIns="47727" rIns="95450" bIns="47727" numCol="1" anchor="b" anchorCtr="0" compatLnSpc="1">
            <a:prstTxWarp prst="textNoShape">
              <a:avLst/>
            </a:prstTxWarp>
          </a:bodyPr>
          <a:lstStyle>
            <a:lvl1pPr algn="l" defTabSz="954088">
              <a:spcBef>
                <a:spcPct val="0"/>
              </a:spcBef>
              <a:buSzTx/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fr-FR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49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50" tIns="47727" rIns="95450" bIns="47727" numCol="1" anchor="b" anchorCtr="0" compatLnSpc="1">
            <a:prstTxWarp prst="textNoShape">
              <a:avLst/>
            </a:prstTxWarp>
          </a:bodyPr>
          <a:lstStyle>
            <a:lvl1pPr algn="r" defTabSz="954088">
              <a:spcBef>
                <a:spcPct val="0"/>
              </a:spcBef>
              <a:buSzTx/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B616062C-3174-485F-99C0-EDAE6E591DFC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327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1068" tIns="70535" rIns="141068" bIns="70535" numCol="1" anchor="t" anchorCtr="0" compatLnSpc="1">
            <a:prstTxWarp prst="textNoShape">
              <a:avLst/>
            </a:prstTxWarp>
          </a:bodyPr>
          <a:lstStyle>
            <a:lvl1pPr algn="l" defTabSz="1411288">
              <a:spcBef>
                <a:spcPct val="0"/>
              </a:spcBef>
              <a:buSzTx/>
              <a:defRPr sz="19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A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49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1068" tIns="70535" rIns="141068" bIns="70535" numCol="1" anchor="t" anchorCtr="0" compatLnSpc="1">
            <a:prstTxWarp prst="textNoShape">
              <a:avLst/>
            </a:prstTxWarp>
          </a:bodyPr>
          <a:lstStyle>
            <a:lvl1pPr algn="r" defTabSz="1411288">
              <a:spcBef>
                <a:spcPct val="0"/>
              </a:spcBef>
              <a:buSzTx/>
              <a:defRPr sz="19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AU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1068" tIns="70535" rIns="141068" bIns="705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1068" tIns="70535" rIns="141068" bIns="70535" numCol="1" anchor="b" anchorCtr="0" compatLnSpc="1">
            <a:prstTxWarp prst="textNoShape">
              <a:avLst/>
            </a:prstTxWarp>
          </a:bodyPr>
          <a:lstStyle>
            <a:lvl1pPr algn="l" defTabSz="1411288">
              <a:spcBef>
                <a:spcPct val="0"/>
              </a:spcBef>
              <a:buSzTx/>
              <a:defRPr sz="19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AU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49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1068" tIns="70535" rIns="141068" bIns="70535" numCol="1" anchor="b" anchorCtr="0" compatLnSpc="1">
            <a:prstTxWarp prst="textNoShape">
              <a:avLst/>
            </a:prstTxWarp>
          </a:bodyPr>
          <a:lstStyle>
            <a:lvl1pPr algn="r" defTabSz="1411288">
              <a:spcBef>
                <a:spcPct val="0"/>
              </a:spcBef>
              <a:buSzTx/>
              <a:defRPr sz="19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327D19C8-1B97-4B9A-A4B4-075EAEC941F1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305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99C637-8728-45D8-8531-478072CB9DCC}" type="slidenum">
              <a:rPr lang="en-AU"/>
              <a:pPr/>
              <a:t>1</a:t>
            </a:fld>
            <a:endParaRPr lang="en-AU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/>
              <a:t>TALKING POINTS:</a:t>
            </a:r>
          </a:p>
          <a:p>
            <a:pPr>
              <a:buFontTx/>
              <a:buChar char="•"/>
            </a:pPr>
            <a:r>
              <a:rPr lang="en-AU" i="1"/>
              <a:t>blue-infinity or b-i:</a:t>
            </a:r>
            <a:r>
              <a:rPr lang="en-AU"/>
              <a:t>  “blue” reflects business stability and confidence with “infinity” indicating no barriers to the possibilities and opportunities to address and deliver solutions.</a:t>
            </a:r>
          </a:p>
          <a:p>
            <a:pPr>
              <a:buFontTx/>
              <a:buChar char="•"/>
            </a:pPr>
            <a:r>
              <a:rPr lang="en-AU" i="1"/>
              <a:t>branding.technology.integration:</a:t>
            </a:r>
            <a:r>
              <a:rPr lang="en-AU"/>
              <a:t> is our vision and is built into our tagline but it also states what we actually deliver.</a:t>
            </a:r>
          </a:p>
          <a:p>
            <a:pPr>
              <a:buFontTx/>
              <a:buChar char="•"/>
            </a:pPr>
            <a:r>
              <a:rPr lang="en-AU" i="1"/>
              <a:t>The logo:</a:t>
            </a:r>
            <a:r>
              <a:rPr lang="en-AU"/>
              <a:t> is built up of particles that suggest the 3 letters in-line with the tagline and solutions we deliver: b, t &amp; i. Seen as a whole, the logo also represents our unique position in offering integration ie. integrated solutions delivered by integrated teams.</a:t>
            </a:r>
          </a:p>
          <a:p>
            <a:pPr>
              <a:buFontTx/>
              <a:buChar char="•"/>
            </a:pPr>
            <a:endParaRPr lang="en-AU"/>
          </a:p>
          <a:p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EA128-941B-4B8B-B199-E38D43DD8914}" type="slidenum">
              <a:rPr lang="en-AU"/>
              <a:pPr/>
              <a:t>2</a:t>
            </a:fld>
            <a:endParaRPr lang="en-AU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/>
              <a:t>TALKING POINTS:</a:t>
            </a:r>
          </a:p>
          <a:p>
            <a:r>
              <a:rPr lang="en-AU"/>
              <a:t>Market drivers that form the core of our business:</a:t>
            </a:r>
          </a:p>
          <a:p>
            <a:pPr>
              <a:buFontTx/>
              <a:buChar char="•"/>
            </a:pPr>
            <a:r>
              <a:rPr lang="en-AU" i="1"/>
              <a:t>Advanced information technology: </a:t>
            </a:r>
            <a:r>
              <a:rPr lang="en-AU"/>
              <a:t>the global expectations of consumers to be mobile, to connect and communicate, to be entertained and transact in a secure environment and in a seamless manner. </a:t>
            </a:r>
            <a:endParaRPr lang="en-AU" i="1"/>
          </a:p>
          <a:p>
            <a:pPr>
              <a:buFontTx/>
              <a:buChar char="•"/>
            </a:pPr>
            <a:r>
              <a:rPr lang="en-AU" i="1"/>
              <a:t>Innovative marketing: </a:t>
            </a:r>
            <a:r>
              <a:rPr lang="en-AU"/>
              <a:t>with the demand for personalised content combined with the ever-increasing fragmented audiences, marketing needs to be strategic and efficient in delivering the right message and the right content to the right audience through the right channels.</a:t>
            </a:r>
            <a:endParaRPr lang="en-AU" i="1"/>
          </a:p>
          <a:p>
            <a:pPr>
              <a:buFontTx/>
              <a:buChar char="•"/>
            </a:pPr>
            <a:r>
              <a:rPr lang="en-AU" i="1"/>
              <a:t>Geneva location: </a:t>
            </a:r>
            <a:r>
              <a:rPr lang="en-AU"/>
              <a:t> provides b-i with the ideal international platform to do business cross-culturally and with European headquarters of multinationals, international organisations and highly-specialised Swiss organisations, which will be demonstrated later.</a:t>
            </a:r>
          </a:p>
          <a:p>
            <a:pPr>
              <a:buFontTx/>
              <a:buChar char="•"/>
            </a:pPr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EA128-941B-4B8B-B199-E38D43DD8914}" type="slidenum">
              <a:rPr lang="en-AU"/>
              <a:pPr/>
              <a:t>3</a:t>
            </a:fld>
            <a:endParaRPr lang="en-AU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/>
              <a:t>TALKING POINTS:</a:t>
            </a:r>
          </a:p>
          <a:p>
            <a:r>
              <a:rPr lang="en-AU"/>
              <a:t>Market drivers that form the core of our business:</a:t>
            </a:r>
          </a:p>
          <a:p>
            <a:pPr>
              <a:buFontTx/>
              <a:buChar char="•"/>
            </a:pPr>
            <a:r>
              <a:rPr lang="en-AU" i="1"/>
              <a:t>Advanced information technology: </a:t>
            </a:r>
            <a:r>
              <a:rPr lang="en-AU"/>
              <a:t>the global expectations of consumers to be mobile, to connect and communicate, to be entertained and transact in a secure environment and in a seamless manner. </a:t>
            </a:r>
            <a:endParaRPr lang="en-AU" i="1"/>
          </a:p>
          <a:p>
            <a:pPr>
              <a:buFontTx/>
              <a:buChar char="•"/>
            </a:pPr>
            <a:r>
              <a:rPr lang="en-AU" i="1"/>
              <a:t>Innovative marketing: </a:t>
            </a:r>
            <a:r>
              <a:rPr lang="en-AU"/>
              <a:t>with the demand for personalised content combined with the ever-increasing fragmented audiences, marketing needs to be strategic and efficient in delivering the right message and the right content to the right audience through the right channels.</a:t>
            </a:r>
            <a:endParaRPr lang="en-AU" i="1"/>
          </a:p>
          <a:p>
            <a:pPr>
              <a:buFontTx/>
              <a:buChar char="•"/>
            </a:pPr>
            <a:r>
              <a:rPr lang="en-AU" i="1"/>
              <a:t>Geneva location: </a:t>
            </a:r>
            <a:r>
              <a:rPr lang="en-AU"/>
              <a:t> provides b-i with the ideal international platform to do business cross-culturally and with European headquarters of multinationals, international organisations and highly-specialised Swiss organisations, which will be demonstrated later.</a:t>
            </a:r>
          </a:p>
          <a:p>
            <a:pPr>
              <a:buFontTx/>
              <a:buChar char="•"/>
            </a:pPr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EA128-941B-4B8B-B199-E38D43DD8914}" type="slidenum">
              <a:rPr lang="en-AU"/>
              <a:pPr/>
              <a:t>4</a:t>
            </a:fld>
            <a:endParaRPr lang="en-AU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/>
              <a:t>TALKING POINTS:</a:t>
            </a:r>
          </a:p>
          <a:p>
            <a:r>
              <a:rPr lang="en-AU"/>
              <a:t>Market drivers that form the core of our business:</a:t>
            </a:r>
          </a:p>
          <a:p>
            <a:pPr>
              <a:buFontTx/>
              <a:buChar char="•"/>
            </a:pPr>
            <a:r>
              <a:rPr lang="en-AU" i="1"/>
              <a:t>Advanced information technology: </a:t>
            </a:r>
            <a:r>
              <a:rPr lang="en-AU"/>
              <a:t>the global expectations of consumers to be mobile, to connect and communicate, to be entertained and transact in a secure environment and in a seamless manner. </a:t>
            </a:r>
            <a:endParaRPr lang="en-AU" i="1"/>
          </a:p>
          <a:p>
            <a:pPr>
              <a:buFontTx/>
              <a:buChar char="•"/>
            </a:pPr>
            <a:r>
              <a:rPr lang="en-AU" i="1"/>
              <a:t>Innovative marketing: </a:t>
            </a:r>
            <a:r>
              <a:rPr lang="en-AU"/>
              <a:t>with the demand for personalised content combined with the ever-increasing fragmented audiences, marketing needs to be strategic and efficient in delivering the right message and the right content to the right audience through the right channels.</a:t>
            </a:r>
            <a:endParaRPr lang="en-AU" i="1"/>
          </a:p>
          <a:p>
            <a:pPr>
              <a:buFontTx/>
              <a:buChar char="•"/>
            </a:pPr>
            <a:r>
              <a:rPr lang="en-AU" i="1"/>
              <a:t>Geneva location: </a:t>
            </a:r>
            <a:r>
              <a:rPr lang="en-AU"/>
              <a:t> provides b-i with the ideal international platform to do business cross-culturally and with European headquarters of multinationals, international organisations and highly-specialised Swiss organisations, which will be demonstrated later.</a:t>
            </a:r>
          </a:p>
          <a:p>
            <a:pPr>
              <a:buFontTx/>
              <a:buChar char="•"/>
            </a:pPr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EA128-941B-4B8B-B199-E38D43DD8914}" type="slidenum">
              <a:rPr lang="en-AU"/>
              <a:pPr/>
              <a:t>5</a:t>
            </a:fld>
            <a:endParaRPr lang="en-AU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/>
              <a:t>TALKING POINTS:</a:t>
            </a:r>
          </a:p>
          <a:p>
            <a:r>
              <a:rPr lang="en-AU"/>
              <a:t>Market drivers that form the core of our business:</a:t>
            </a:r>
          </a:p>
          <a:p>
            <a:pPr>
              <a:buFontTx/>
              <a:buChar char="•"/>
            </a:pPr>
            <a:r>
              <a:rPr lang="en-AU" i="1"/>
              <a:t>Advanced information technology: </a:t>
            </a:r>
            <a:r>
              <a:rPr lang="en-AU"/>
              <a:t>the global expectations of consumers to be mobile, to connect and communicate, to be entertained and transact in a secure environment and in a seamless manner. </a:t>
            </a:r>
            <a:endParaRPr lang="en-AU" i="1"/>
          </a:p>
          <a:p>
            <a:pPr>
              <a:buFontTx/>
              <a:buChar char="•"/>
            </a:pPr>
            <a:r>
              <a:rPr lang="en-AU" i="1"/>
              <a:t>Innovative marketing: </a:t>
            </a:r>
            <a:r>
              <a:rPr lang="en-AU"/>
              <a:t>with the demand for personalised content combined with the ever-increasing fragmented audiences, marketing needs to be strategic and efficient in delivering the right message and the right content to the right audience through the right channels.</a:t>
            </a:r>
            <a:endParaRPr lang="en-AU" i="1"/>
          </a:p>
          <a:p>
            <a:pPr>
              <a:buFontTx/>
              <a:buChar char="•"/>
            </a:pPr>
            <a:r>
              <a:rPr lang="en-AU" i="1"/>
              <a:t>Geneva location: </a:t>
            </a:r>
            <a:r>
              <a:rPr lang="en-AU"/>
              <a:t> provides b-i with the ideal international platform to do business cross-culturally and with European headquarters of multinationals, international organisations and highly-specialised Swiss organisations, which will be demonstrated later.</a:t>
            </a:r>
          </a:p>
          <a:p>
            <a:pPr>
              <a:buFontTx/>
              <a:buChar char="•"/>
            </a:pPr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EA128-941B-4B8B-B199-E38D43DD8914}" type="slidenum">
              <a:rPr lang="en-AU"/>
              <a:pPr/>
              <a:t>6</a:t>
            </a:fld>
            <a:endParaRPr lang="en-AU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/>
              <a:t>TALKING POINTS:</a:t>
            </a:r>
          </a:p>
          <a:p>
            <a:r>
              <a:rPr lang="en-AU"/>
              <a:t>Market drivers that form the core of our business:</a:t>
            </a:r>
          </a:p>
          <a:p>
            <a:pPr>
              <a:buFontTx/>
              <a:buChar char="•"/>
            </a:pPr>
            <a:r>
              <a:rPr lang="en-AU" i="1"/>
              <a:t>Advanced information technology: </a:t>
            </a:r>
            <a:r>
              <a:rPr lang="en-AU"/>
              <a:t>the global expectations of consumers to be mobile, to connect and communicate, to be entertained and transact in a secure environment and in a seamless manner. </a:t>
            </a:r>
            <a:endParaRPr lang="en-AU" i="1"/>
          </a:p>
          <a:p>
            <a:pPr>
              <a:buFontTx/>
              <a:buChar char="•"/>
            </a:pPr>
            <a:r>
              <a:rPr lang="en-AU" i="1"/>
              <a:t>Innovative marketing: </a:t>
            </a:r>
            <a:r>
              <a:rPr lang="en-AU"/>
              <a:t>with the demand for personalised content combined with the ever-increasing fragmented audiences, marketing needs to be strategic and efficient in delivering the right message and the right content to the right audience through the right channels.</a:t>
            </a:r>
            <a:endParaRPr lang="en-AU" i="1"/>
          </a:p>
          <a:p>
            <a:pPr>
              <a:buFontTx/>
              <a:buChar char="•"/>
            </a:pPr>
            <a:r>
              <a:rPr lang="en-AU" i="1"/>
              <a:t>Geneva location: </a:t>
            </a:r>
            <a:r>
              <a:rPr lang="en-AU"/>
              <a:t> provides b-i with the ideal international platform to do business cross-culturally and with European headquarters of multinationals, international organisations and highly-specialised Swiss organisations, which will be demonstrated later.</a:t>
            </a:r>
          </a:p>
          <a:p>
            <a:pPr>
              <a:buFontTx/>
              <a:buChar char="•"/>
            </a:pPr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EA128-941B-4B8B-B199-E38D43DD8914}" type="slidenum">
              <a:rPr lang="en-AU"/>
              <a:pPr/>
              <a:t>7</a:t>
            </a:fld>
            <a:endParaRPr lang="en-AU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/>
              <a:t>TALKING POINTS:</a:t>
            </a:r>
          </a:p>
          <a:p>
            <a:r>
              <a:rPr lang="en-AU"/>
              <a:t>Market drivers that form the core of our business:</a:t>
            </a:r>
          </a:p>
          <a:p>
            <a:pPr>
              <a:buFontTx/>
              <a:buChar char="•"/>
            </a:pPr>
            <a:r>
              <a:rPr lang="en-AU" i="1"/>
              <a:t>Advanced information technology: </a:t>
            </a:r>
            <a:r>
              <a:rPr lang="en-AU"/>
              <a:t>the global expectations of consumers to be mobile, to connect and communicate, to be entertained and transact in a secure environment and in a seamless manner. </a:t>
            </a:r>
            <a:endParaRPr lang="en-AU" i="1"/>
          </a:p>
          <a:p>
            <a:pPr>
              <a:buFontTx/>
              <a:buChar char="•"/>
            </a:pPr>
            <a:r>
              <a:rPr lang="en-AU" i="1"/>
              <a:t>Innovative marketing: </a:t>
            </a:r>
            <a:r>
              <a:rPr lang="en-AU"/>
              <a:t>with the demand for personalised content combined with the ever-increasing fragmented audiences, marketing needs to be strategic and efficient in delivering the right message and the right content to the right audience through the right channels.</a:t>
            </a:r>
            <a:endParaRPr lang="en-AU" i="1"/>
          </a:p>
          <a:p>
            <a:pPr>
              <a:buFontTx/>
              <a:buChar char="•"/>
            </a:pPr>
            <a:r>
              <a:rPr lang="en-AU" i="1"/>
              <a:t>Geneva location: </a:t>
            </a:r>
            <a:r>
              <a:rPr lang="en-AU"/>
              <a:t> provides b-i with the ideal international platform to do business cross-culturally and with European headquarters of multinationals, international organisations and highly-specialised Swiss organisations, which will be demonstrated later.</a:t>
            </a:r>
          </a:p>
          <a:p>
            <a:pPr>
              <a:buFontTx/>
              <a:buChar char="•"/>
            </a:pPr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922D6E-64DA-47F3-8D05-F47D99EE40CE}" type="slidenum">
              <a:rPr lang="en-AU"/>
              <a:pPr/>
              <a:t>8</a:t>
            </a:fld>
            <a:endParaRPr lang="en-AU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76" name="Picture 12" descr="bi_tag_PPT_v1_2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9144000" cy="5797550"/>
          </a:xfrm>
          <a:prstGeom prst="rect">
            <a:avLst/>
          </a:prstGeom>
          <a:noFill/>
        </p:spPr>
      </p:pic>
      <p:sp>
        <p:nvSpPr>
          <p:cNvPr id="164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3200" y="2476500"/>
            <a:ext cx="6350000" cy="920750"/>
          </a:xfrm>
        </p:spPr>
        <p:txBody>
          <a:bodyPr/>
          <a:lstStyle>
            <a:lvl1pPr algn="r">
              <a:defRPr sz="3200">
                <a:solidFill>
                  <a:schemeClr val="bg1"/>
                </a:solidFill>
                <a:latin typeface="Arial Unicode MS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4981575" y="5041900"/>
            <a:ext cx="27432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spcBef>
                <a:spcPct val="0"/>
              </a:spcBef>
              <a:buSzTx/>
            </a:pPr>
            <a:r>
              <a:rPr lang="fr-CH" sz="900"/>
              <a:t>www.b-i.com</a:t>
            </a:r>
            <a:endParaRPr lang="en-GB" sz="900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5070475" y="3997325"/>
            <a:ext cx="27432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spcBef>
                <a:spcPct val="0"/>
              </a:spcBef>
              <a:buSzTx/>
            </a:pPr>
            <a:r>
              <a:rPr lang="fr-CH" sz="900" b="1">
                <a:solidFill>
                  <a:schemeClr val="bg1"/>
                </a:solidFill>
              </a:rPr>
              <a:t>b-i</a:t>
            </a:r>
            <a:r>
              <a:rPr lang="fr-CH" sz="900">
                <a:solidFill>
                  <a:schemeClr val="bg1"/>
                </a:solidFill>
              </a:rPr>
              <a:t> branding. technology. integration.</a:t>
            </a:r>
            <a:endParaRPr lang="en-GB" sz="9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3325" y="187325"/>
            <a:ext cx="194627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4500" y="187325"/>
            <a:ext cx="568642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1125"/>
            <a:ext cx="3810000" cy="465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381125"/>
            <a:ext cx="3810000" cy="465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187325"/>
            <a:ext cx="77724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H" smtClean="0"/>
              <a:t>c</a:t>
            </a:r>
            <a:r>
              <a:rPr lang="en-GB" smtClean="0"/>
              <a:t>lick to edit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81125"/>
            <a:ext cx="77724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pic>
        <p:nvPicPr>
          <p:cNvPr id="163850" name="Picture 10" descr="bi_tag_PPT_v1_2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97600"/>
            <a:ext cx="9144000" cy="604838"/>
          </a:xfrm>
          <a:prstGeom prst="rect">
            <a:avLst/>
          </a:prstGeom>
          <a:noFill/>
        </p:spPr>
      </p:pic>
      <p:sp>
        <p:nvSpPr>
          <p:cNvPr id="163851" name="Line 11"/>
          <p:cNvSpPr>
            <a:spLocks noChangeShapeType="1"/>
          </p:cNvSpPr>
          <p:nvPr/>
        </p:nvSpPr>
        <p:spPr bwMode="auto">
          <a:xfrm>
            <a:off x="241300" y="790575"/>
            <a:ext cx="8648700" cy="0"/>
          </a:xfrm>
          <a:prstGeom prst="line">
            <a:avLst/>
          </a:prstGeom>
          <a:noFill/>
          <a:ln w="28575">
            <a:solidFill>
              <a:srgbClr val="2B4D7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852" name="Text Box 12"/>
          <p:cNvSpPr txBox="1">
            <a:spLocks noChangeArrowheads="1"/>
          </p:cNvSpPr>
          <p:nvPr/>
        </p:nvSpPr>
        <p:spPr bwMode="auto">
          <a:xfrm>
            <a:off x="3675063" y="6551613"/>
            <a:ext cx="1630362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GB" sz="1000">
                <a:solidFill>
                  <a:schemeClr val="bg1"/>
                </a:solidFill>
              </a:rPr>
              <a:t>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B4D7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B4D73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B4D73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B4D73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B4D73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B4D73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B4D73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B4D73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B4D73"/>
          </a:solidFill>
          <a:latin typeface="Verdana" pitchFamily="34" charset="0"/>
        </a:defRPr>
      </a:lvl9pPr>
    </p:titleStyle>
    <p:bodyStyle>
      <a:lvl1pPr marL="177800" indent="-1778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-"/>
        <a:defRPr sz="16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09550" algn="l" rtl="0" eaLnBrk="1" fontAlgn="base" hangingPunct="1">
        <a:spcBef>
          <a:spcPct val="20000"/>
        </a:spcBef>
        <a:spcAft>
          <a:spcPct val="0"/>
        </a:spcAft>
        <a:buClr>
          <a:srgbClr val="CC6600"/>
        </a:buClr>
        <a:buChar char="&gt;"/>
        <a:defRPr sz="1400">
          <a:solidFill>
            <a:srgbClr val="5F5F5F"/>
          </a:solidFill>
          <a:latin typeface="+mn-lt"/>
        </a:defRPr>
      </a:lvl2pPr>
      <a:lvl3pPr marL="116205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rgbClr val="5F5F5F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5F5F5F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5F5F5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4075" y="2335213"/>
            <a:ext cx="5689600" cy="1470025"/>
          </a:xfrm>
        </p:spPr>
        <p:txBody>
          <a:bodyPr/>
          <a:lstStyle/>
          <a:p>
            <a:r>
              <a:rPr lang="en-GB" dirty="0" smtClean="0"/>
              <a:t>Drupal Indus – </a:t>
            </a:r>
            <a:r>
              <a:rPr lang="en-GB" dirty="0" err="1" smtClean="0"/>
              <a:t>Etat</a:t>
            </a:r>
            <a:r>
              <a:rPr lang="en-GB" dirty="0" smtClean="0"/>
              <a:t> des </a:t>
            </a:r>
            <a:r>
              <a:rPr lang="en-GB" dirty="0" err="1" smtClean="0"/>
              <a:t>lieux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187325"/>
            <a:ext cx="7512050" cy="657225"/>
          </a:xfrm>
        </p:spPr>
        <p:txBody>
          <a:bodyPr/>
          <a:lstStyle/>
          <a:p>
            <a:r>
              <a:rPr lang="en-GB" dirty="0" err="1" smtClean="0"/>
              <a:t>Comportement</a:t>
            </a:r>
            <a:r>
              <a:rPr lang="en-GB" dirty="0" smtClean="0"/>
              <a:t> </a:t>
            </a:r>
            <a:r>
              <a:rPr lang="en-GB" dirty="0" smtClean="0"/>
              <a:t>Drupal </a:t>
            </a:r>
            <a:r>
              <a:rPr lang="en-GB" dirty="0" err="1" smtClean="0"/>
              <a:t>classique</a:t>
            </a:r>
            <a:endParaRPr lang="en-GB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38" y="1212386"/>
            <a:ext cx="1703631" cy="4572000"/>
          </a:xfrm>
          <a:noFill/>
          <a:ln/>
        </p:spPr>
        <p:txBody>
          <a:bodyPr lIns="0" tIns="0" rIns="0" bIns="0"/>
          <a:lstStyle/>
          <a:p>
            <a:pPr>
              <a:lnSpc>
                <a:spcPct val="110000"/>
              </a:lnSpc>
            </a:pPr>
            <a:r>
              <a:rPr lang="en-GB" dirty="0" smtClean="0"/>
              <a:t>Installation :</a:t>
            </a:r>
          </a:p>
          <a:p>
            <a:pPr>
              <a:lnSpc>
                <a:spcPct val="110000"/>
              </a:lnSpc>
            </a:pP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907366" y="4298609"/>
            <a:ext cx="126609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DEV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6414869" y="4298609"/>
            <a:ext cx="151931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PROD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3756074" y="3096750"/>
            <a:ext cx="126609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Smiley Face 2"/>
          <p:cNvSpPr/>
          <p:nvPr/>
        </p:nvSpPr>
        <p:spPr bwMode="auto">
          <a:xfrm>
            <a:off x="1308295" y="2250831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6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8" name="Smiley Face 7"/>
          <p:cNvSpPr/>
          <p:nvPr/>
        </p:nvSpPr>
        <p:spPr bwMode="auto">
          <a:xfrm>
            <a:off x="6963508" y="2398542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6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033975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1540412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2025747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2" idx="3"/>
            <a:endCxn id="6" idx="1"/>
          </p:cNvCxnSpPr>
          <p:nvPr/>
        </p:nvCxnSpPr>
        <p:spPr bwMode="auto">
          <a:xfrm flipV="1">
            <a:off x="2173458" y="3266027"/>
            <a:ext cx="1582616" cy="120185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6" idx="3"/>
            <a:endCxn id="5" idx="0"/>
          </p:cNvCxnSpPr>
          <p:nvPr/>
        </p:nvCxnSpPr>
        <p:spPr bwMode="auto">
          <a:xfrm>
            <a:off x="5022166" y="3266027"/>
            <a:ext cx="2152358" cy="1032582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2" idx="3"/>
            <a:endCxn id="5" idx="1"/>
          </p:cNvCxnSpPr>
          <p:nvPr/>
        </p:nvCxnSpPr>
        <p:spPr bwMode="auto">
          <a:xfrm>
            <a:off x="2173458" y="4467886"/>
            <a:ext cx="4241411" cy="0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endCxn id="5" idx="0"/>
          </p:cNvCxnSpPr>
          <p:nvPr/>
        </p:nvCxnSpPr>
        <p:spPr bwMode="auto">
          <a:xfrm>
            <a:off x="7174523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2025748" y="2682218"/>
            <a:ext cx="917916" cy="74956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 rot="16200000">
            <a:off x="116058" y="3277754"/>
            <a:ext cx="1582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tx1"/>
                </a:solidFill>
              </a:rPr>
              <a:t>Installation </a:t>
            </a:r>
            <a:r>
              <a:rPr lang="fr-FR" sz="1000" dirty="0" err="1" smtClean="0">
                <a:solidFill>
                  <a:schemeClr val="tx1"/>
                </a:solidFill>
              </a:rPr>
              <a:t>drupal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625994" y="3267203"/>
            <a:ext cx="1582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solidFill>
                  <a:schemeClr val="tx1"/>
                </a:solidFill>
              </a:rPr>
              <a:t>Crea</a:t>
            </a:r>
            <a:r>
              <a:rPr lang="fr-FR" sz="1000" dirty="0" smtClean="0">
                <a:solidFill>
                  <a:schemeClr val="tx1"/>
                </a:solidFill>
              </a:rPr>
              <a:t> modules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1111330" y="3277755"/>
            <a:ext cx="1582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solidFill>
                  <a:schemeClr val="tx1"/>
                </a:solidFill>
              </a:rPr>
              <a:t>Modif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r>
              <a:rPr lang="fr-FR" sz="1000" dirty="0" err="1" smtClean="0">
                <a:solidFill>
                  <a:schemeClr val="tx1"/>
                </a:solidFill>
              </a:rPr>
              <a:t>database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35907" y="4171588"/>
            <a:ext cx="1582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tx1"/>
                </a:solidFill>
              </a:rPr>
              <a:t>Dump </a:t>
            </a:r>
            <a:r>
              <a:rPr lang="fr-FR" sz="1000" dirty="0" err="1" smtClean="0">
                <a:solidFill>
                  <a:schemeClr val="tx1"/>
                </a:solidFill>
              </a:rPr>
              <a:t>database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19443559">
            <a:off x="2173458" y="3537769"/>
            <a:ext cx="1582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tx1"/>
                </a:solidFill>
              </a:rPr>
              <a:t>Commit code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1646166">
            <a:off x="5212080" y="3425930"/>
            <a:ext cx="1582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tx1"/>
                </a:solidFill>
              </a:rPr>
              <a:t>Copie code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flipH="1">
            <a:off x="6098345" y="2750234"/>
            <a:ext cx="865163" cy="681553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Smiley Face 37"/>
          <p:cNvSpPr/>
          <p:nvPr/>
        </p:nvSpPr>
        <p:spPr bwMode="auto">
          <a:xfrm>
            <a:off x="6963508" y="5500468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6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39" name="Smiley Face 38"/>
          <p:cNvSpPr/>
          <p:nvPr/>
        </p:nvSpPr>
        <p:spPr bwMode="auto">
          <a:xfrm>
            <a:off x="1357496" y="5437163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6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40" name="Smiley Face 39"/>
          <p:cNvSpPr/>
          <p:nvPr/>
        </p:nvSpPr>
        <p:spPr bwMode="auto">
          <a:xfrm>
            <a:off x="7012709" y="8686800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6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V="1">
            <a:off x="1962444" y="4522763"/>
            <a:ext cx="2067950" cy="977705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H="1" flipV="1">
            <a:off x="4389120" y="4522763"/>
            <a:ext cx="2574388" cy="1114864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 rot="16200000">
            <a:off x="6559025" y="3418431"/>
            <a:ext cx="1582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tx1"/>
                </a:solidFill>
              </a:rPr>
              <a:t>Compilation </a:t>
            </a:r>
            <a:r>
              <a:rPr lang="fr-FR" sz="1000" dirty="0" err="1" smtClean="0">
                <a:solidFill>
                  <a:schemeClr val="tx1"/>
                </a:solidFill>
              </a:rPr>
              <a:t>js</a:t>
            </a:r>
            <a:r>
              <a:rPr lang="fr-FR" sz="1000" dirty="0" smtClean="0">
                <a:solidFill>
                  <a:schemeClr val="tx1"/>
                </a:solidFill>
              </a:rPr>
              <a:t>/</a:t>
            </a:r>
            <a:r>
              <a:rPr lang="fr-FR" sz="1000" dirty="0" err="1" smtClean="0">
                <a:solidFill>
                  <a:schemeClr val="tx1"/>
                </a:solidFill>
              </a:rPr>
              <a:t>css</a:t>
            </a:r>
            <a:endParaRPr lang="fr-FR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187325"/>
            <a:ext cx="7512050" cy="657225"/>
          </a:xfrm>
        </p:spPr>
        <p:txBody>
          <a:bodyPr/>
          <a:lstStyle/>
          <a:p>
            <a:r>
              <a:rPr lang="en-GB" dirty="0" err="1" smtClean="0"/>
              <a:t>Comportement</a:t>
            </a:r>
            <a:r>
              <a:rPr lang="en-GB" dirty="0" smtClean="0"/>
              <a:t> </a:t>
            </a:r>
            <a:r>
              <a:rPr lang="en-GB" dirty="0" smtClean="0"/>
              <a:t>Drupal </a:t>
            </a:r>
            <a:r>
              <a:rPr lang="en-GB" dirty="0" err="1" smtClean="0"/>
              <a:t>classique</a:t>
            </a:r>
            <a:endParaRPr lang="en-GB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38" y="1212386"/>
            <a:ext cx="1703631" cy="4572000"/>
          </a:xfrm>
          <a:noFill/>
          <a:ln/>
        </p:spPr>
        <p:txBody>
          <a:bodyPr lIns="0" tIns="0" rIns="0" bIns="0"/>
          <a:lstStyle/>
          <a:p>
            <a:pPr>
              <a:lnSpc>
                <a:spcPct val="110000"/>
              </a:lnSpc>
            </a:pPr>
            <a:r>
              <a:rPr lang="en-GB" dirty="0" err="1" smtClean="0"/>
              <a:t>Mise</a:t>
            </a:r>
            <a:r>
              <a:rPr lang="en-GB" dirty="0" smtClean="0"/>
              <a:t> à jour :</a:t>
            </a:r>
          </a:p>
          <a:p>
            <a:pPr>
              <a:lnSpc>
                <a:spcPct val="110000"/>
              </a:lnSpc>
            </a:pP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907366" y="4298609"/>
            <a:ext cx="126609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DEV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6414869" y="4298609"/>
            <a:ext cx="151931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PROD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3756074" y="3096750"/>
            <a:ext cx="126609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Smiley Face 2"/>
          <p:cNvSpPr/>
          <p:nvPr/>
        </p:nvSpPr>
        <p:spPr bwMode="auto">
          <a:xfrm>
            <a:off x="1308295" y="2250831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6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8" name="Smiley Face 7"/>
          <p:cNvSpPr/>
          <p:nvPr/>
        </p:nvSpPr>
        <p:spPr bwMode="auto">
          <a:xfrm>
            <a:off x="6963508" y="2398542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6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1540412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2025747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2" idx="3"/>
            <a:endCxn id="6" idx="1"/>
          </p:cNvCxnSpPr>
          <p:nvPr/>
        </p:nvCxnSpPr>
        <p:spPr bwMode="auto">
          <a:xfrm flipV="1">
            <a:off x="2173458" y="3266027"/>
            <a:ext cx="1582616" cy="120185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6" idx="3"/>
            <a:endCxn id="5" idx="0"/>
          </p:cNvCxnSpPr>
          <p:nvPr/>
        </p:nvCxnSpPr>
        <p:spPr bwMode="auto">
          <a:xfrm>
            <a:off x="5022166" y="3266027"/>
            <a:ext cx="2152358" cy="1032582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2" idx="3"/>
            <a:endCxn id="5" idx="1"/>
          </p:cNvCxnSpPr>
          <p:nvPr/>
        </p:nvCxnSpPr>
        <p:spPr bwMode="auto">
          <a:xfrm>
            <a:off x="2173458" y="4467886"/>
            <a:ext cx="4241411" cy="0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endCxn id="5" idx="0"/>
          </p:cNvCxnSpPr>
          <p:nvPr/>
        </p:nvCxnSpPr>
        <p:spPr bwMode="auto">
          <a:xfrm>
            <a:off x="7174523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2025748" y="2682218"/>
            <a:ext cx="917916" cy="74956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 rot="16200000">
            <a:off x="625994" y="3267203"/>
            <a:ext cx="1582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solidFill>
                  <a:schemeClr val="tx1"/>
                </a:solidFill>
              </a:rPr>
              <a:t>Crea</a:t>
            </a:r>
            <a:r>
              <a:rPr lang="fr-FR" sz="1000" dirty="0" smtClean="0">
                <a:solidFill>
                  <a:schemeClr val="tx1"/>
                </a:solidFill>
              </a:rPr>
              <a:t> modules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1111330" y="3277755"/>
            <a:ext cx="1582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solidFill>
                  <a:schemeClr val="tx1"/>
                </a:solidFill>
              </a:rPr>
              <a:t>Modif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r>
              <a:rPr lang="fr-FR" sz="1000" dirty="0" err="1" smtClean="0">
                <a:solidFill>
                  <a:schemeClr val="tx1"/>
                </a:solidFill>
              </a:rPr>
              <a:t>database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35907" y="4171588"/>
            <a:ext cx="1582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tx1"/>
                </a:solidFill>
              </a:rPr>
              <a:t>Script </a:t>
            </a:r>
            <a:r>
              <a:rPr lang="fr-FR" sz="1000" dirty="0" err="1" smtClean="0">
                <a:solidFill>
                  <a:schemeClr val="tx1"/>
                </a:solidFill>
              </a:rPr>
              <a:t>modif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r>
              <a:rPr lang="fr-FR" sz="1000" dirty="0" err="1" smtClean="0">
                <a:solidFill>
                  <a:schemeClr val="tx1"/>
                </a:solidFill>
              </a:rPr>
              <a:t>sql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19443559">
            <a:off x="2173458" y="3537769"/>
            <a:ext cx="1582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tx1"/>
                </a:solidFill>
              </a:rPr>
              <a:t>Commit code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1646166">
            <a:off x="5212080" y="3425930"/>
            <a:ext cx="1582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tx1"/>
                </a:solidFill>
              </a:rPr>
              <a:t>Copie code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flipH="1">
            <a:off x="6098345" y="2750234"/>
            <a:ext cx="865163" cy="681553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Smiley Face 37"/>
          <p:cNvSpPr/>
          <p:nvPr/>
        </p:nvSpPr>
        <p:spPr bwMode="auto">
          <a:xfrm>
            <a:off x="6963508" y="5500468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6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39" name="Smiley Face 38"/>
          <p:cNvSpPr/>
          <p:nvPr/>
        </p:nvSpPr>
        <p:spPr bwMode="auto">
          <a:xfrm>
            <a:off x="1357496" y="5437163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6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40" name="Smiley Face 39"/>
          <p:cNvSpPr/>
          <p:nvPr/>
        </p:nvSpPr>
        <p:spPr bwMode="auto">
          <a:xfrm>
            <a:off x="7012709" y="8686800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6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V="1">
            <a:off x="1962444" y="4522763"/>
            <a:ext cx="2067950" cy="977705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H="1" flipV="1">
            <a:off x="4389120" y="4522763"/>
            <a:ext cx="2574388" cy="1114864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 rot="16200000">
            <a:off x="6559025" y="3418431"/>
            <a:ext cx="1582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tx1"/>
                </a:solidFill>
              </a:rPr>
              <a:t>Compilation </a:t>
            </a:r>
            <a:r>
              <a:rPr lang="fr-FR" sz="1000" dirty="0" err="1" smtClean="0">
                <a:solidFill>
                  <a:schemeClr val="tx1"/>
                </a:solidFill>
              </a:rPr>
              <a:t>js</a:t>
            </a:r>
            <a:r>
              <a:rPr lang="fr-FR" sz="1000" dirty="0" smtClean="0">
                <a:solidFill>
                  <a:schemeClr val="tx1"/>
                </a:solidFill>
              </a:rPr>
              <a:t>/</a:t>
            </a:r>
            <a:r>
              <a:rPr lang="fr-FR" sz="1000" dirty="0" err="1" smtClean="0">
                <a:solidFill>
                  <a:schemeClr val="tx1"/>
                </a:solidFill>
              </a:rPr>
              <a:t>css</a:t>
            </a:r>
            <a:endParaRPr lang="fr-F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165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187325"/>
            <a:ext cx="7512050" cy="657225"/>
          </a:xfrm>
        </p:spPr>
        <p:txBody>
          <a:bodyPr/>
          <a:lstStyle/>
          <a:p>
            <a:r>
              <a:rPr lang="en-GB" dirty="0" err="1" smtClean="0"/>
              <a:t>Comportement</a:t>
            </a:r>
            <a:r>
              <a:rPr lang="en-GB" dirty="0" smtClean="0"/>
              <a:t> </a:t>
            </a:r>
            <a:r>
              <a:rPr lang="en-GB" dirty="0" smtClean="0"/>
              <a:t>Indus </a:t>
            </a:r>
            <a:r>
              <a:rPr lang="en-GB" dirty="0"/>
              <a:t>D</a:t>
            </a:r>
            <a:r>
              <a:rPr lang="en-GB" dirty="0" smtClean="0"/>
              <a:t>rupal</a:t>
            </a:r>
            <a:endParaRPr lang="en-GB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38" y="1212386"/>
            <a:ext cx="1703631" cy="4572000"/>
          </a:xfrm>
          <a:noFill/>
          <a:ln/>
        </p:spPr>
        <p:txBody>
          <a:bodyPr lIns="0" tIns="0" rIns="0" bIns="0"/>
          <a:lstStyle/>
          <a:p>
            <a:pPr>
              <a:lnSpc>
                <a:spcPct val="110000"/>
              </a:lnSpc>
            </a:pPr>
            <a:r>
              <a:rPr lang="en-GB" dirty="0" smtClean="0"/>
              <a:t>Installation :</a:t>
            </a:r>
          </a:p>
          <a:p>
            <a:pPr>
              <a:lnSpc>
                <a:spcPct val="110000"/>
              </a:lnSpc>
            </a:pP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907366" y="4298609"/>
            <a:ext cx="126609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DEV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6414869" y="4298609"/>
            <a:ext cx="151931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PROD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3756074" y="3096750"/>
            <a:ext cx="126609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Smiley Face 2"/>
          <p:cNvSpPr/>
          <p:nvPr/>
        </p:nvSpPr>
        <p:spPr bwMode="auto">
          <a:xfrm>
            <a:off x="1294191" y="2029266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6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8" name="Smiley Face 7"/>
          <p:cNvSpPr/>
          <p:nvPr/>
        </p:nvSpPr>
        <p:spPr bwMode="auto">
          <a:xfrm>
            <a:off x="6963508" y="2398542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6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033975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1540412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2" idx="3"/>
            <a:endCxn id="6" idx="1"/>
          </p:cNvCxnSpPr>
          <p:nvPr/>
        </p:nvCxnSpPr>
        <p:spPr bwMode="auto">
          <a:xfrm flipV="1">
            <a:off x="2173458" y="3266027"/>
            <a:ext cx="1582616" cy="120185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6" idx="3"/>
            <a:endCxn id="5" idx="0"/>
          </p:cNvCxnSpPr>
          <p:nvPr/>
        </p:nvCxnSpPr>
        <p:spPr bwMode="auto">
          <a:xfrm>
            <a:off x="5022166" y="3266027"/>
            <a:ext cx="2152358" cy="1032582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856935" y="2791972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1856936" y="2430195"/>
            <a:ext cx="1086728" cy="1001592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 rot="16200000">
            <a:off x="116058" y="3277754"/>
            <a:ext cx="1582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tx1"/>
                </a:solidFill>
              </a:rPr>
              <a:t>Installation </a:t>
            </a:r>
            <a:r>
              <a:rPr lang="fr-FR" sz="1000" dirty="0" err="1" smtClean="0">
                <a:solidFill>
                  <a:schemeClr val="tx1"/>
                </a:solidFill>
              </a:rPr>
              <a:t>drupal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529013" y="3283298"/>
            <a:ext cx="1776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solidFill>
                  <a:schemeClr val="tx1"/>
                </a:solidFill>
              </a:rPr>
              <a:t>Crea</a:t>
            </a:r>
            <a:r>
              <a:rPr lang="fr-FR" sz="1000" dirty="0" smtClean="0">
                <a:solidFill>
                  <a:schemeClr val="tx1"/>
                </a:solidFill>
              </a:rPr>
              <a:t> modules et </a:t>
            </a:r>
            <a:r>
              <a:rPr lang="fr-FR" sz="1000" dirty="0" err="1" smtClean="0">
                <a:solidFill>
                  <a:schemeClr val="tx1"/>
                </a:solidFill>
              </a:rPr>
              <a:t>featues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19443559">
            <a:off x="2173458" y="3537769"/>
            <a:ext cx="1582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tx1"/>
                </a:solidFill>
              </a:rPr>
              <a:t>Commit code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1646166">
            <a:off x="5212080" y="3348986"/>
            <a:ext cx="158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tx1"/>
                </a:solidFill>
              </a:rPr>
              <a:t>Copie code et installation  </a:t>
            </a:r>
            <a:r>
              <a:rPr lang="fr-FR" sz="1000" dirty="0" err="1" smtClean="0">
                <a:solidFill>
                  <a:schemeClr val="tx1"/>
                </a:solidFill>
              </a:rPr>
              <a:t>drupal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flipH="1">
            <a:off x="6098345" y="2750234"/>
            <a:ext cx="865163" cy="681553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Smiley Face 39"/>
          <p:cNvSpPr/>
          <p:nvPr/>
        </p:nvSpPr>
        <p:spPr bwMode="auto">
          <a:xfrm>
            <a:off x="7012709" y="8686800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6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1188739" y="3350415"/>
            <a:ext cx="1582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tx1"/>
                </a:solidFill>
              </a:rPr>
              <a:t>Compilation </a:t>
            </a:r>
            <a:r>
              <a:rPr lang="fr-FR" sz="1000" dirty="0" err="1" smtClean="0">
                <a:solidFill>
                  <a:schemeClr val="tx1"/>
                </a:solidFill>
              </a:rPr>
              <a:t>js</a:t>
            </a:r>
            <a:r>
              <a:rPr lang="fr-FR" sz="1000" dirty="0" smtClean="0">
                <a:solidFill>
                  <a:schemeClr val="tx1"/>
                </a:solidFill>
              </a:rPr>
              <a:t>/</a:t>
            </a:r>
            <a:r>
              <a:rPr lang="fr-FR" sz="1000" dirty="0" err="1" smtClean="0">
                <a:solidFill>
                  <a:schemeClr val="tx1"/>
                </a:solidFill>
              </a:rPr>
              <a:t>css</a:t>
            </a:r>
            <a:endParaRPr lang="fr-F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8537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187325"/>
            <a:ext cx="7512050" cy="657225"/>
          </a:xfrm>
        </p:spPr>
        <p:txBody>
          <a:bodyPr/>
          <a:lstStyle/>
          <a:p>
            <a:r>
              <a:rPr lang="en-GB" dirty="0" err="1" smtClean="0"/>
              <a:t>Comportement</a:t>
            </a:r>
            <a:r>
              <a:rPr lang="en-GB" dirty="0" smtClean="0"/>
              <a:t> </a:t>
            </a:r>
            <a:r>
              <a:rPr lang="en-GB" dirty="0" smtClean="0"/>
              <a:t>Indus Drupal</a:t>
            </a:r>
            <a:endParaRPr lang="en-GB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38" y="1212386"/>
            <a:ext cx="1703631" cy="4572000"/>
          </a:xfrm>
          <a:noFill/>
          <a:ln/>
        </p:spPr>
        <p:txBody>
          <a:bodyPr lIns="0" tIns="0" rIns="0" bIns="0"/>
          <a:lstStyle/>
          <a:p>
            <a:pPr>
              <a:lnSpc>
                <a:spcPct val="110000"/>
              </a:lnSpc>
            </a:pPr>
            <a:r>
              <a:rPr lang="en-GB" dirty="0" err="1" smtClean="0"/>
              <a:t>Mise</a:t>
            </a:r>
            <a:r>
              <a:rPr lang="en-GB" dirty="0" smtClean="0"/>
              <a:t> à jour :</a:t>
            </a:r>
          </a:p>
          <a:p>
            <a:pPr>
              <a:lnSpc>
                <a:spcPct val="110000"/>
              </a:lnSpc>
            </a:pP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907366" y="4298609"/>
            <a:ext cx="126609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DEV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6414869" y="4298609"/>
            <a:ext cx="151931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PROD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3756074" y="3096750"/>
            <a:ext cx="126609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Smiley Face 2"/>
          <p:cNvSpPr/>
          <p:nvPr/>
        </p:nvSpPr>
        <p:spPr bwMode="auto">
          <a:xfrm>
            <a:off x="1308295" y="2250831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6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2082018" y="3091010"/>
            <a:ext cx="1453889" cy="1101163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1568510" y="283371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2" idx="3"/>
            <a:endCxn id="6" idx="1"/>
          </p:cNvCxnSpPr>
          <p:nvPr/>
        </p:nvCxnSpPr>
        <p:spPr bwMode="auto">
          <a:xfrm flipV="1">
            <a:off x="2173458" y="3266027"/>
            <a:ext cx="1582616" cy="120185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6" idx="3"/>
            <a:endCxn id="5" idx="0"/>
          </p:cNvCxnSpPr>
          <p:nvPr/>
        </p:nvCxnSpPr>
        <p:spPr bwMode="auto">
          <a:xfrm>
            <a:off x="5022166" y="3266027"/>
            <a:ext cx="2152358" cy="1032582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2025748" y="2682218"/>
            <a:ext cx="226095" cy="257930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 rot="19408091">
            <a:off x="1902117" y="3518481"/>
            <a:ext cx="1582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tx1"/>
                </a:solidFill>
              </a:rPr>
              <a:t>Installation </a:t>
            </a:r>
            <a:r>
              <a:rPr lang="fr-FR" sz="1000" dirty="0" err="1" smtClean="0">
                <a:solidFill>
                  <a:schemeClr val="tx1"/>
                </a:solidFill>
              </a:rPr>
              <a:t>drupal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661128" y="3220193"/>
            <a:ext cx="158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solidFill>
                  <a:schemeClr val="tx1"/>
                </a:solidFill>
              </a:rPr>
              <a:t>Creation</a:t>
            </a:r>
            <a:r>
              <a:rPr lang="fr-FR" sz="1000" dirty="0" smtClean="0">
                <a:solidFill>
                  <a:schemeClr val="tx1"/>
                </a:solidFill>
              </a:rPr>
              <a:t> module et </a:t>
            </a:r>
            <a:r>
              <a:rPr lang="fr-FR" sz="1000" dirty="0" err="1" smtClean="0">
                <a:solidFill>
                  <a:schemeClr val="tx1"/>
                </a:solidFill>
              </a:rPr>
              <a:t>features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19443559">
            <a:off x="2405575" y="3730568"/>
            <a:ext cx="1582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tx1"/>
                </a:solidFill>
              </a:rPr>
              <a:t>Commit code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1646166">
            <a:off x="5212080" y="3348986"/>
            <a:ext cx="158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tx1"/>
                </a:solidFill>
              </a:rPr>
              <a:t>Copie code et appel update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flipH="1">
            <a:off x="6098345" y="2750234"/>
            <a:ext cx="865163" cy="681553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Smiley Face 39"/>
          <p:cNvSpPr/>
          <p:nvPr/>
        </p:nvSpPr>
        <p:spPr bwMode="auto">
          <a:xfrm>
            <a:off x="7012709" y="8686800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6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1863931" y="2811183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 rot="16200000">
            <a:off x="993158" y="3350415"/>
            <a:ext cx="1582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tx1"/>
                </a:solidFill>
              </a:rPr>
              <a:t>Compilation </a:t>
            </a:r>
            <a:r>
              <a:rPr lang="fr-FR" sz="1000" dirty="0" err="1" smtClean="0">
                <a:solidFill>
                  <a:schemeClr val="tx1"/>
                </a:solidFill>
              </a:rPr>
              <a:t>js</a:t>
            </a:r>
            <a:r>
              <a:rPr lang="fr-FR" sz="1000" dirty="0" smtClean="0">
                <a:solidFill>
                  <a:schemeClr val="tx1"/>
                </a:solidFill>
              </a:rPr>
              <a:t>/</a:t>
            </a:r>
            <a:r>
              <a:rPr lang="fr-FR" sz="1000" dirty="0" err="1" smtClean="0">
                <a:solidFill>
                  <a:schemeClr val="tx1"/>
                </a:solidFill>
              </a:rPr>
              <a:t>css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45458" y="2314135"/>
            <a:ext cx="1188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jenkins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3449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187325"/>
            <a:ext cx="7512050" cy="657225"/>
          </a:xfrm>
        </p:spPr>
        <p:txBody>
          <a:bodyPr/>
          <a:lstStyle/>
          <a:p>
            <a:r>
              <a:rPr lang="en-GB" dirty="0" err="1" smtClean="0"/>
              <a:t>Ce</a:t>
            </a:r>
            <a:r>
              <a:rPr lang="en-GB" dirty="0" smtClean="0"/>
              <a:t> qui a </a:t>
            </a:r>
            <a:r>
              <a:rPr lang="en-GB" dirty="0" err="1" smtClean="0"/>
              <a:t>été</a:t>
            </a:r>
            <a:r>
              <a:rPr lang="en-GB" dirty="0" smtClean="0"/>
              <a:t> fait</a:t>
            </a:r>
            <a:endParaRPr lang="en-GB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38" y="1212386"/>
            <a:ext cx="7668333" cy="1643356"/>
          </a:xfrm>
          <a:noFill/>
          <a:ln/>
        </p:spPr>
        <p:txBody>
          <a:bodyPr lIns="0" tIns="0" rIns="0" bIns="0"/>
          <a:lstStyle/>
          <a:p>
            <a:pPr>
              <a:lnSpc>
                <a:spcPct val="110000"/>
              </a:lnSpc>
            </a:pPr>
            <a:r>
              <a:rPr lang="en-GB" dirty="0" err="1" smtClean="0"/>
              <a:t>Récupérer</a:t>
            </a:r>
            <a:r>
              <a:rPr lang="en-GB" dirty="0" smtClean="0"/>
              <a:t> </a:t>
            </a:r>
            <a:r>
              <a:rPr lang="en-GB" dirty="0" err="1" smtClean="0"/>
              <a:t>l’indus</a:t>
            </a:r>
            <a:r>
              <a:rPr lang="en-GB" dirty="0" smtClean="0"/>
              <a:t> </a:t>
            </a:r>
            <a:r>
              <a:rPr lang="en-GB" dirty="0" err="1" smtClean="0"/>
              <a:t>Etat</a:t>
            </a:r>
            <a:r>
              <a:rPr lang="en-GB" dirty="0" smtClean="0"/>
              <a:t> et </a:t>
            </a:r>
            <a:r>
              <a:rPr lang="en-GB" dirty="0" err="1" smtClean="0"/>
              <a:t>ses</a:t>
            </a:r>
            <a:r>
              <a:rPr lang="en-GB" dirty="0" smtClean="0"/>
              <a:t> </a:t>
            </a:r>
            <a:r>
              <a:rPr lang="en-GB" dirty="0" err="1" smtClean="0"/>
              <a:t>fonctionnalité</a:t>
            </a:r>
            <a:r>
              <a:rPr lang="en-GB" dirty="0" smtClean="0"/>
              <a:t> (0)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Le passer en “marque blanche” (1j)</a:t>
            </a:r>
          </a:p>
          <a:p>
            <a:pPr>
              <a:lnSpc>
                <a:spcPct val="110000"/>
              </a:lnSpc>
            </a:pPr>
            <a:r>
              <a:rPr lang="en-GB" dirty="0" err="1" smtClean="0"/>
              <a:t>Supprimer</a:t>
            </a:r>
            <a:r>
              <a:rPr lang="en-GB" dirty="0" smtClean="0"/>
              <a:t> les </a:t>
            </a:r>
            <a:r>
              <a:rPr lang="en-GB" dirty="0" err="1" smtClean="0"/>
              <a:t>fonctionnalités</a:t>
            </a:r>
            <a:r>
              <a:rPr lang="en-GB" dirty="0" smtClean="0"/>
              <a:t> </a:t>
            </a:r>
            <a:r>
              <a:rPr lang="en-GB" dirty="0" err="1" smtClean="0"/>
              <a:t>orienté</a:t>
            </a:r>
            <a:r>
              <a:rPr lang="en-GB" dirty="0" smtClean="0"/>
              <a:t> </a:t>
            </a:r>
            <a:r>
              <a:rPr lang="en-GB" dirty="0" err="1" smtClean="0"/>
              <a:t>Etat</a:t>
            </a:r>
            <a:r>
              <a:rPr lang="en-GB" dirty="0" smtClean="0"/>
              <a:t> (1j)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Adapter le code et les scripts à des </a:t>
            </a:r>
            <a:r>
              <a:rPr lang="en-GB" dirty="0" err="1" smtClean="0"/>
              <a:t>environnements</a:t>
            </a:r>
            <a:r>
              <a:rPr lang="en-GB" dirty="0" smtClean="0"/>
              <a:t> plus </a:t>
            </a:r>
            <a:r>
              <a:rPr lang="en-GB" dirty="0" err="1" smtClean="0"/>
              <a:t>diversifié</a:t>
            </a:r>
            <a:r>
              <a:rPr lang="en-GB" dirty="0" smtClean="0"/>
              <a:t> (2,5j)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Documenter, </a:t>
            </a:r>
            <a:r>
              <a:rPr lang="en-GB" dirty="0" err="1" smtClean="0"/>
              <a:t>communiquer</a:t>
            </a:r>
            <a:r>
              <a:rPr lang="en-GB" dirty="0" smtClean="0"/>
              <a:t>… (0,5j)</a:t>
            </a:r>
            <a:endParaRPr lang="en-GB" dirty="0" smtClean="0"/>
          </a:p>
          <a:p>
            <a:pPr>
              <a:lnSpc>
                <a:spcPct val="110000"/>
              </a:lnSpc>
            </a:pPr>
            <a:endParaRPr lang="en-GB" dirty="0"/>
          </a:p>
        </p:txBody>
      </p:sp>
      <p:sp>
        <p:nvSpPr>
          <p:cNvPr id="40" name="Smiley Face 39"/>
          <p:cNvSpPr/>
          <p:nvPr/>
        </p:nvSpPr>
        <p:spPr bwMode="auto">
          <a:xfrm>
            <a:off x="7012709" y="8686800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6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317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187325"/>
            <a:ext cx="7512050" cy="657225"/>
          </a:xfrm>
        </p:spPr>
        <p:txBody>
          <a:bodyPr/>
          <a:lstStyle/>
          <a:p>
            <a:r>
              <a:rPr lang="en-GB" dirty="0" smtClean="0"/>
              <a:t>TODO</a:t>
            </a:r>
            <a:endParaRPr lang="en-GB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6" y="1614756"/>
            <a:ext cx="9010356" cy="4697168"/>
          </a:xfrm>
          <a:noFill/>
          <a:ln/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en-GB" sz="1400" dirty="0" err="1" smtClean="0">
                <a:solidFill>
                  <a:srgbClr val="FF0000"/>
                </a:solidFill>
              </a:rPr>
              <a:t>Mettre</a:t>
            </a:r>
            <a:r>
              <a:rPr lang="en-GB" sz="1400" dirty="0" smtClean="0">
                <a:solidFill>
                  <a:srgbClr val="FF0000"/>
                </a:solidFill>
              </a:rPr>
              <a:t> en place un configuration </a:t>
            </a:r>
            <a:r>
              <a:rPr lang="en-GB" sz="1400" dirty="0" err="1" smtClean="0">
                <a:solidFill>
                  <a:srgbClr val="FF0000"/>
                </a:solidFill>
              </a:rPr>
              <a:t>automatique</a:t>
            </a:r>
            <a:r>
              <a:rPr lang="en-GB" sz="1400" dirty="0" smtClean="0">
                <a:solidFill>
                  <a:srgbClr val="FF0000"/>
                </a:solidFill>
              </a:rPr>
              <a:t> de </a:t>
            </a:r>
            <a:r>
              <a:rPr lang="en-GB" sz="1400" dirty="0" err="1" smtClean="0">
                <a:solidFill>
                  <a:srgbClr val="FF0000"/>
                </a:solidFill>
              </a:rPr>
              <a:t>feature_uuid</a:t>
            </a:r>
            <a:r>
              <a:rPr lang="en-GB" sz="1400" dirty="0" smtClean="0">
                <a:solidFill>
                  <a:srgbClr val="FF0000"/>
                </a:solidFill>
              </a:rPr>
              <a:t> (1j)</a:t>
            </a:r>
          </a:p>
          <a:p>
            <a:pPr>
              <a:lnSpc>
                <a:spcPct val="150000"/>
              </a:lnSpc>
            </a:pPr>
            <a:r>
              <a:rPr lang="en-GB" sz="1400" dirty="0" err="1" smtClean="0">
                <a:solidFill>
                  <a:srgbClr val="FF0000"/>
                </a:solidFill>
              </a:rPr>
              <a:t>Ajouter</a:t>
            </a:r>
            <a:r>
              <a:rPr lang="en-GB" sz="1400" dirty="0" smtClean="0">
                <a:solidFill>
                  <a:srgbClr val="FF0000"/>
                </a:solidFill>
              </a:rPr>
              <a:t> un plugin a </a:t>
            </a:r>
            <a:r>
              <a:rPr lang="en-GB" sz="1400" dirty="0" err="1" smtClean="0">
                <a:solidFill>
                  <a:srgbClr val="FF0000"/>
                </a:solidFill>
              </a:rPr>
              <a:t>feature_uuid</a:t>
            </a:r>
            <a:r>
              <a:rPr lang="en-GB" sz="1400" dirty="0" smtClean="0">
                <a:solidFill>
                  <a:srgbClr val="FF0000"/>
                </a:solidFill>
              </a:rPr>
              <a:t> pour </a:t>
            </a:r>
            <a:r>
              <a:rPr lang="en-GB" sz="1400" dirty="0" err="1" smtClean="0">
                <a:solidFill>
                  <a:srgbClr val="FF0000"/>
                </a:solidFill>
              </a:rPr>
              <a:t>gérer</a:t>
            </a:r>
            <a:r>
              <a:rPr lang="en-GB" sz="1400" dirty="0" smtClean="0">
                <a:solidFill>
                  <a:srgbClr val="FF0000"/>
                </a:solidFill>
              </a:rPr>
              <a:t> les images des </a:t>
            </a:r>
            <a:r>
              <a:rPr lang="en-GB" sz="1400" dirty="0" err="1" smtClean="0">
                <a:solidFill>
                  <a:srgbClr val="FF0000"/>
                </a:solidFill>
              </a:rPr>
              <a:t>wysiwyg</a:t>
            </a:r>
            <a:r>
              <a:rPr lang="en-GB" sz="1400" dirty="0" smtClean="0">
                <a:solidFill>
                  <a:srgbClr val="FF0000"/>
                </a:solidFill>
              </a:rPr>
              <a:t> (2j)</a:t>
            </a:r>
          </a:p>
          <a:p>
            <a:pPr>
              <a:lnSpc>
                <a:spcPct val="150000"/>
              </a:lnSpc>
            </a:pPr>
            <a:r>
              <a:rPr lang="en-GB" sz="1400" dirty="0" err="1">
                <a:solidFill>
                  <a:srgbClr val="FF0000"/>
                </a:solidFill>
              </a:rPr>
              <a:t>Ajouter</a:t>
            </a:r>
            <a:r>
              <a:rPr lang="en-GB" sz="1400" dirty="0">
                <a:solidFill>
                  <a:srgbClr val="FF0000"/>
                </a:solidFill>
              </a:rPr>
              <a:t> un plugin a </a:t>
            </a:r>
            <a:r>
              <a:rPr lang="en-GB" sz="1400" dirty="0" err="1" smtClean="0">
                <a:solidFill>
                  <a:srgbClr val="FF0000"/>
                </a:solidFill>
              </a:rPr>
              <a:t>feature_uuid</a:t>
            </a:r>
            <a:r>
              <a:rPr lang="en-GB" sz="1400" dirty="0" smtClean="0">
                <a:solidFill>
                  <a:srgbClr val="FF0000"/>
                </a:solidFill>
              </a:rPr>
              <a:t> pour ne pas </a:t>
            </a:r>
            <a:r>
              <a:rPr lang="en-GB" sz="1400" dirty="0" err="1" smtClean="0">
                <a:solidFill>
                  <a:srgbClr val="FF0000"/>
                </a:solidFill>
              </a:rPr>
              <a:t>écrasé</a:t>
            </a:r>
            <a:r>
              <a:rPr lang="en-GB" sz="1400" dirty="0" smtClean="0">
                <a:solidFill>
                  <a:srgbClr val="FF0000"/>
                </a:solidFill>
              </a:rPr>
              <a:t> les </a:t>
            </a:r>
            <a:r>
              <a:rPr lang="en-GB" sz="1400" dirty="0" err="1" smtClean="0">
                <a:solidFill>
                  <a:srgbClr val="FF0000"/>
                </a:solidFill>
              </a:rPr>
              <a:t>contenu</a:t>
            </a:r>
            <a:r>
              <a:rPr lang="en-GB" sz="1400" dirty="0" smtClean="0">
                <a:solidFill>
                  <a:srgbClr val="FF0000"/>
                </a:solidFill>
              </a:rPr>
              <a:t> </a:t>
            </a:r>
            <a:r>
              <a:rPr lang="en-GB" sz="1400" dirty="0" err="1" smtClean="0">
                <a:solidFill>
                  <a:srgbClr val="FF0000"/>
                </a:solidFill>
              </a:rPr>
              <a:t>existant</a:t>
            </a:r>
            <a:r>
              <a:rPr lang="en-GB" sz="1400" dirty="0" smtClean="0">
                <a:solidFill>
                  <a:srgbClr val="FF0000"/>
                </a:solidFill>
              </a:rPr>
              <a:t> (1j)</a:t>
            </a:r>
          </a:p>
          <a:p>
            <a:pPr>
              <a:lnSpc>
                <a:spcPct val="150000"/>
              </a:lnSpc>
            </a:pPr>
            <a:r>
              <a:rPr lang="en-GB" sz="1400" dirty="0" smtClean="0">
                <a:solidFill>
                  <a:srgbClr val="FF0000"/>
                </a:solidFill>
              </a:rPr>
              <a:t>Centraliser la </a:t>
            </a:r>
            <a:r>
              <a:rPr lang="en-GB" sz="1400" dirty="0" err="1" smtClean="0">
                <a:solidFill>
                  <a:srgbClr val="FF0000"/>
                </a:solidFill>
              </a:rPr>
              <a:t>gestion</a:t>
            </a:r>
            <a:r>
              <a:rPr lang="en-GB" sz="1400" dirty="0" smtClean="0">
                <a:solidFill>
                  <a:srgbClr val="FF0000"/>
                </a:solidFill>
              </a:rPr>
              <a:t> des </a:t>
            </a:r>
            <a:r>
              <a:rPr lang="en-GB" sz="1400" dirty="0" err="1" smtClean="0">
                <a:solidFill>
                  <a:srgbClr val="FF0000"/>
                </a:solidFill>
              </a:rPr>
              <a:t>droits</a:t>
            </a:r>
            <a:r>
              <a:rPr lang="en-GB" sz="1400" dirty="0" smtClean="0">
                <a:solidFill>
                  <a:srgbClr val="FF0000"/>
                </a:solidFill>
              </a:rPr>
              <a:t> </a:t>
            </a:r>
            <a:r>
              <a:rPr lang="en-GB" sz="1400" dirty="0" err="1" smtClean="0">
                <a:solidFill>
                  <a:srgbClr val="FF0000"/>
                </a:solidFill>
              </a:rPr>
              <a:t>dans</a:t>
            </a:r>
            <a:r>
              <a:rPr lang="en-GB" sz="1400" dirty="0" smtClean="0">
                <a:solidFill>
                  <a:srgbClr val="FF0000"/>
                </a:solidFill>
              </a:rPr>
              <a:t> la </a:t>
            </a:r>
            <a:r>
              <a:rPr lang="en-GB" sz="1400" dirty="0" err="1" smtClean="0">
                <a:solidFill>
                  <a:srgbClr val="FF0000"/>
                </a:solidFill>
              </a:rPr>
              <a:t>matrice</a:t>
            </a:r>
            <a:r>
              <a:rPr lang="en-GB" sz="1400" dirty="0" smtClean="0">
                <a:solidFill>
                  <a:srgbClr val="FF0000"/>
                </a:solidFill>
              </a:rPr>
              <a:t> (1j)</a:t>
            </a:r>
          </a:p>
          <a:p>
            <a:pPr>
              <a:lnSpc>
                <a:spcPct val="150000"/>
              </a:lnSpc>
            </a:pPr>
            <a:r>
              <a:rPr lang="en-GB" sz="1400" dirty="0" err="1"/>
              <a:t>Ajouter</a:t>
            </a:r>
            <a:r>
              <a:rPr lang="en-GB" sz="1400" dirty="0"/>
              <a:t> un menu switch </a:t>
            </a:r>
            <a:r>
              <a:rPr lang="en-GB" sz="1400" dirty="0" err="1"/>
              <a:t>dans</a:t>
            </a:r>
            <a:r>
              <a:rPr lang="en-GB" sz="1400" dirty="0"/>
              <a:t> configuration-&gt;development-&gt;custom-&gt;deactivate all </a:t>
            </a:r>
            <a:r>
              <a:rPr lang="en-GB" sz="1400" dirty="0" smtClean="0"/>
              <a:t>cache (0,5j)</a:t>
            </a:r>
          </a:p>
          <a:p>
            <a:pPr>
              <a:lnSpc>
                <a:spcPct val="150000"/>
              </a:lnSpc>
            </a:pPr>
            <a:r>
              <a:rPr lang="en-GB" sz="1400" dirty="0" err="1" smtClean="0"/>
              <a:t>Mettre</a:t>
            </a:r>
            <a:r>
              <a:rPr lang="en-GB" sz="1400" dirty="0" smtClean="0"/>
              <a:t> </a:t>
            </a:r>
            <a:r>
              <a:rPr lang="en-GB" sz="1400" dirty="0"/>
              <a:t>à jour la documentation </a:t>
            </a:r>
            <a:r>
              <a:rPr lang="en-GB" sz="1400" dirty="0" smtClean="0"/>
              <a:t>des </a:t>
            </a:r>
            <a:r>
              <a:rPr lang="en-GB" sz="1400" dirty="0" err="1" smtClean="0"/>
              <a:t>normes</a:t>
            </a:r>
            <a:r>
              <a:rPr lang="en-GB" sz="1400" dirty="0" smtClean="0"/>
              <a:t> </a:t>
            </a:r>
            <a:r>
              <a:rPr lang="en-GB" sz="1400" dirty="0" err="1" smtClean="0"/>
              <a:t>développeur</a:t>
            </a:r>
            <a:r>
              <a:rPr lang="en-GB" sz="1400" dirty="0" smtClean="0"/>
              <a:t> (0,5j)</a:t>
            </a:r>
            <a:endParaRPr lang="en-GB" sz="1400" dirty="0" smtClean="0"/>
          </a:p>
          <a:p>
            <a:pPr>
              <a:lnSpc>
                <a:spcPct val="150000"/>
              </a:lnSpc>
            </a:pPr>
            <a:r>
              <a:rPr lang="en-GB" sz="1400" dirty="0" err="1" smtClean="0"/>
              <a:t>Mettre</a:t>
            </a:r>
            <a:r>
              <a:rPr lang="en-GB" sz="1400" dirty="0" smtClean="0"/>
              <a:t> à jour la documentation de formation des </a:t>
            </a:r>
            <a:r>
              <a:rPr lang="en-GB" sz="1400" dirty="0" err="1" smtClean="0"/>
              <a:t>développeurs</a:t>
            </a:r>
            <a:r>
              <a:rPr lang="en-GB" sz="1400" dirty="0" smtClean="0"/>
              <a:t> (2h)</a:t>
            </a:r>
          </a:p>
          <a:p>
            <a:pPr>
              <a:lnSpc>
                <a:spcPct val="150000"/>
              </a:lnSpc>
            </a:pPr>
            <a:r>
              <a:rPr lang="en-GB" sz="1400" dirty="0" err="1" smtClean="0"/>
              <a:t>Réactiver</a:t>
            </a:r>
            <a:r>
              <a:rPr lang="en-GB" sz="1400" dirty="0" smtClean="0"/>
              <a:t> le </a:t>
            </a:r>
            <a:r>
              <a:rPr lang="en-GB" sz="1400" dirty="0" err="1" smtClean="0"/>
              <a:t>suivi</a:t>
            </a:r>
            <a:r>
              <a:rPr lang="en-GB" sz="1400" dirty="0" smtClean="0"/>
              <a:t> des </a:t>
            </a:r>
            <a:r>
              <a:rPr lang="en-GB" sz="1400" dirty="0" err="1" smtClean="0"/>
              <a:t>pâtches</a:t>
            </a:r>
            <a:r>
              <a:rPr lang="en-GB" sz="1400" dirty="0" smtClean="0"/>
              <a:t> (1j)</a:t>
            </a:r>
          </a:p>
          <a:p>
            <a:pPr>
              <a:lnSpc>
                <a:spcPct val="150000"/>
              </a:lnSpc>
            </a:pPr>
            <a:r>
              <a:rPr lang="en-GB" sz="1400" dirty="0" err="1" smtClean="0"/>
              <a:t>Déterminer</a:t>
            </a:r>
            <a:r>
              <a:rPr lang="en-GB" sz="1400" dirty="0" smtClean="0"/>
              <a:t> les modules à </a:t>
            </a:r>
            <a:r>
              <a:rPr lang="en-GB" sz="1400" dirty="0" err="1" smtClean="0"/>
              <a:t>fournir</a:t>
            </a:r>
            <a:r>
              <a:rPr lang="en-GB" sz="1400" dirty="0" smtClean="0"/>
              <a:t> de base </a:t>
            </a:r>
            <a:r>
              <a:rPr lang="en-GB" sz="1400" dirty="0" err="1" smtClean="0"/>
              <a:t>dans</a:t>
            </a:r>
            <a:r>
              <a:rPr lang="en-GB" sz="1400" dirty="0" smtClean="0"/>
              <a:t> la coquille (au </a:t>
            </a:r>
            <a:r>
              <a:rPr lang="en-GB" sz="1400" dirty="0" err="1" smtClean="0"/>
              <a:t>fil</a:t>
            </a:r>
            <a:r>
              <a:rPr lang="en-GB" sz="1400" dirty="0" smtClean="0"/>
              <a:t> de </a:t>
            </a:r>
            <a:r>
              <a:rPr lang="en-GB" sz="1400" dirty="0" err="1" smtClean="0"/>
              <a:t>l’eau</a:t>
            </a:r>
            <a:r>
              <a:rPr lang="en-GB" sz="1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GB" sz="1400" dirty="0" err="1" smtClean="0"/>
              <a:t>Réintégrer</a:t>
            </a:r>
            <a:r>
              <a:rPr lang="en-GB" sz="1400" dirty="0" smtClean="0"/>
              <a:t> les </a:t>
            </a:r>
            <a:r>
              <a:rPr lang="en-GB" sz="1400" dirty="0" err="1" smtClean="0"/>
              <a:t>fonctionnalité</a:t>
            </a:r>
            <a:r>
              <a:rPr lang="en-GB" sz="1400" dirty="0" smtClean="0"/>
              <a:t> </a:t>
            </a:r>
            <a:r>
              <a:rPr lang="en-GB" sz="1400" dirty="0" err="1" smtClean="0"/>
              <a:t>Etat</a:t>
            </a:r>
            <a:r>
              <a:rPr lang="en-GB" sz="1400" dirty="0" smtClean="0"/>
              <a:t> </a:t>
            </a:r>
            <a:r>
              <a:rPr lang="en-GB" sz="1400" dirty="0" err="1" smtClean="0"/>
              <a:t>supprimer</a:t>
            </a:r>
            <a:r>
              <a:rPr lang="en-GB" sz="1400" dirty="0" smtClean="0"/>
              <a:t> de la version </a:t>
            </a:r>
            <a:r>
              <a:rPr lang="en-GB" sz="1400" dirty="0" err="1" smtClean="0"/>
              <a:t>actuel</a:t>
            </a:r>
            <a:r>
              <a:rPr lang="en-GB" sz="1400" dirty="0" smtClean="0"/>
              <a:t> (au </a:t>
            </a:r>
            <a:r>
              <a:rPr lang="en-GB" sz="1400" dirty="0" err="1" smtClean="0"/>
              <a:t>fil</a:t>
            </a:r>
            <a:r>
              <a:rPr lang="en-GB" sz="1400" dirty="0" smtClean="0"/>
              <a:t> de </a:t>
            </a:r>
            <a:r>
              <a:rPr lang="en-GB" sz="1400" dirty="0" err="1" smtClean="0"/>
              <a:t>l’eau</a:t>
            </a:r>
            <a:r>
              <a:rPr lang="en-GB" sz="1400" dirty="0" smtClean="0"/>
              <a:t>)</a:t>
            </a:r>
            <a:endParaRPr lang="en-GB" sz="1400" dirty="0" smtClean="0"/>
          </a:p>
          <a:p>
            <a:pPr>
              <a:lnSpc>
                <a:spcPct val="150000"/>
              </a:lnSpc>
            </a:pPr>
            <a:r>
              <a:rPr lang="en-GB" sz="1400" dirty="0" err="1" smtClean="0"/>
              <a:t>Créer</a:t>
            </a:r>
            <a:r>
              <a:rPr lang="en-GB" sz="1400" dirty="0" smtClean="0"/>
              <a:t> </a:t>
            </a:r>
            <a:r>
              <a:rPr lang="en-GB" sz="1400" dirty="0" smtClean="0"/>
              <a:t>les scripts </a:t>
            </a:r>
            <a:r>
              <a:rPr lang="en-GB" sz="1400" dirty="0" smtClean="0"/>
              <a:t>windows pour </a:t>
            </a:r>
            <a:r>
              <a:rPr lang="en-GB" sz="1400" dirty="0" err="1" smtClean="0"/>
              <a:t>l’installation</a:t>
            </a:r>
            <a:r>
              <a:rPr lang="en-GB" sz="1400" dirty="0" smtClean="0"/>
              <a:t> (1j)</a:t>
            </a:r>
          </a:p>
          <a:p>
            <a:pPr>
              <a:lnSpc>
                <a:spcPct val="150000"/>
              </a:lnSpc>
            </a:pPr>
            <a:r>
              <a:rPr lang="en-GB" sz="1400" dirty="0" err="1" smtClean="0"/>
              <a:t>Mise</a:t>
            </a:r>
            <a:r>
              <a:rPr lang="en-GB" sz="1400" dirty="0" smtClean="0"/>
              <a:t> en place de </a:t>
            </a:r>
            <a:r>
              <a:rPr lang="en-GB" sz="1400" dirty="0" err="1" smtClean="0"/>
              <a:t>entity_cache</a:t>
            </a:r>
            <a:r>
              <a:rPr lang="en-GB" sz="1400" dirty="0" smtClean="0"/>
              <a:t> et </a:t>
            </a:r>
            <a:r>
              <a:rPr lang="en-GB" sz="1400" dirty="0" err="1" smtClean="0"/>
              <a:t>entity_file_api</a:t>
            </a:r>
            <a:r>
              <a:rPr lang="en-GB" sz="1400" dirty="0" smtClean="0"/>
              <a:t> (0,5j)</a:t>
            </a:r>
            <a:endParaRPr lang="en-GB" sz="1400" dirty="0" smtClean="0"/>
          </a:p>
          <a:p>
            <a:pPr>
              <a:lnSpc>
                <a:spcPct val="150000"/>
              </a:lnSpc>
            </a:pPr>
            <a:r>
              <a:rPr lang="en-GB" sz="1400" dirty="0" err="1" smtClean="0"/>
              <a:t>Mise</a:t>
            </a:r>
            <a:r>
              <a:rPr lang="en-GB" sz="1400" dirty="0" smtClean="0"/>
              <a:t> en place de boost </a:t>
            </a:r>
            <a:r>
              <a:rPr lang="en-GB" sz="1400" dirty="0" smtClean="0"/>
              <a:t>+ </a:t>
            </a:r>
            <a:r>
              <a:rPr lang="en-GB" sz="1400" dirty="0" err="1" smtClean="0"/>
              <a:t>boost_alias</a:t>
            </a:r>
            <a:r>
              <a:rPr lang="en-GB" sz="1400" dirty="0" smtClean="0"/>
              <a:t> + expire + </a:t>
            </a:r>
            <a:r>
              <a:rPr lang="en-GB" sz="1400" dirty="0" err="1" smtClean="0"/>
              <a:t>expire_alias</a:t>
            </a:r>
            <a:r>
              <a:rPr lang="en-GB" sz="1400" dirty="0" smtClean="0"/>
              <a:t> (pour </a:t>
            </a:r>
            <a:r>
              <a:rPr lang="en-GB" sz="1400" dirty="0" smtClean="0"/>
              <a:t>les internet only</a:t>
            </a:r>
            <a:r>
              <a:rPr lang="en-GB" sz="1400" dirty="0" smtClean="0"/>
              <a:t>) (3j)</a:t>
            </a:r>
          </a:p>
          <a:p>
            <a:pPr>
              <a:lnSpc>
                <a:spcPct val="110000"/>
              </a:lnSpc>
            </a:pPr>
            <a:endParaRPr lang="en-GB" dirty="0" smtClean="0"/>
          </a:p>
          <a:p>
            <a:pPr marL="0" indent="0">
              <a:lnSpc>
                <a:spcPct val="110000"/>
              </a:lnSpc>
              <a:buNone/>
            </a:pPr>
            <a:endParaRPr lang="en-GB" dirty="0"/>
          </a:p>
        </p:txBody>
      </p:sp>
      <p:sp>
        <p:nvSpPr>
          <p:cNvPr id="40" name="Smiley Face 39"/>
          <p:cNvSpPr/>
          <p:nvPr/>
        </p:nvSpPr>
        <p:spPr bwMode="auto">
          <a:xfrm>
            <a:off x="7012709" y="8686800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6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9576" y="815400"/>
            <a:ext cx="8925950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GB" dirty="0"/>
              <a:t>La coquille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maintenant</a:t>
            </a:r>
            <a:r>
              <a:rPr lang="en-GB" dirty="0"/>
              <a:t> utilisable,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ils</a:t>
            </a:r>
            <a:r>
              <a:rPr lang="en-GB" dirty="0"/>
              <a:t> </a:t>
            </a:r>
            <a:r>
              <a:rPr lang="en-GB" dirty="0" err="1"/>
              <a:t>manquent</a:t>
            </a:r>
            <a:r>
              <a:rPr lang="en-GB" dirty="0"/>
              <a:t> </a:t>
            </a:r>
            <a:r>
              <a:rPr lang="en-GB" dirty="0" err="1"/>
              <a:t>certaines</a:t>
            </a:r>
            <a:r>
              <a:rPr lang="en-GB" dirty="0"/>
              <a:t> </a:t>
            </a:r>
            <a:r>
              <a:rPr lang="en-GB" dirty="0" err="1"/>
              <a:t>fonctionnalités</a:t>
            </a:r>
            <a:r>
              <a:rPr lang="en-GB" dirty="0"/>
              <a:t> indispensable à b-I qui </a:t>
            </a:r>
            <a:r>
              <a:rPr lang="en-GB" dirty="0" err="1"/>
              <a:t>n’existaient</a:t>
            </a:r>
            <a:r>
              <a:rPr lang="en-GB" dirty="0"/>
              <a:t> pas a </a:t>
            </a:r>
            <a:r>
              <a:rPr lang="en-GB" dirty="0" err="1" smtClean="0"/>
              <a:t>l’Etat</a:t>
            </a:r>
            <a:r>
              <a:rPr lang="en-GB" dirty="0" smtClean="0"/>
              <a:t>. </a:t>
            </a:r>
            <a:r>
              <a:rPr lang="en-GB" dirty="0" err="1" smtClean="0"/>
              <a:t>Elles</a:t>
            </a:r>
            <a:r>
              <a:rPr lang="en-GB" dirty="0" smtClean="0"/>
              <a:t> </a:t>
            </a:r>
            <a:r>
              <a:rPr lang="en-GB" dirty="0" err="1" smtClean="0"/>
              <a:t>sont</a:t>
            </a:r>
            <a:r>
              <a:rPr lang="en-GB" dirty="0" smtClean="0"/>
              <a:t> </a:t>
            </a:r>
            <a:r>
              <a:rPr lang="en-GB" dirty="0" err="1" smtClean="0"/>
              <a:t>indiqué</a:t>
            </a:r>
            <a:r>
              <a:rPr lang="en-GB" dirty="0" smtClean="0"/>
              <a:t> en rouge ci-</a:t>
            </a:r>
            <a:r>
              <a:rPr lang="en-GB" dirty="0" err="1" smtClean="0"/>
              <a:t>dessous</a:t>
            </a:r>
            <a:r>
              <a:rPr lang="en-GB" dirty="0" smtClean="0"/>
              <a:t> 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45009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289175" y="2151063"/>
            <a:ext cx="54070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0"/>
              </a:spcBef>
              <a:buSzTx/>
            </a:pPr>
            <a:r>
              <a:rPr lang="en-GB" sz="3600">
                <a:solidFill>
                  <a:schemeClr val="bg1"/>
                </a:solidFill>
                <a:latin typeface="Arial Unicode MS" pitchFamily="34" charset="-128"/>
              </a:rPr>
              <a:t>thank you</a:t>
            </a:r>
            <a:br>
              <a:rPr lang="en-GB" sz="3600">
                <a:solidFill>
                  <a:schemeClr val="bg1"/>
                </a:solidFill>
                <a:latin typeface="Arial Unicode MS" pitchFamily="34" charset="-128"/>
              </a:rPr>
            </a:br>
            <a:r>
              <a:rPr lang="en-GB" sz="2400">
                <a:solidFill>
                  <a:schemeClr val="bg1"/>
                </a:solidFill>
                <a:latin typeface="Arial Unicode MS" pitchFamily="34" charset="-128"/>
              </a:rPr>
              <a:t/>
            </a:r>
            <a:br>
              <a:rPr lang="en-GB" sz="2400">
                <a:solidFill>
                  <a:schemeClr val="bg1"/>
                </a:solidFill>
                <a:latin typeface="Arial Unicode MS" pitchFamily="34" charset="-128"/>
              </a:rPr>
            </a:br>
            <a:r>
              <a:rPr lang="en-GB" sz="2000">
                <a:solidFill>
                  <a:schemeClr val="bg1"/>
                </a:solidFill>
                <a:latin typeface="Arial Unicode MS" pitchFamily="34" charset="-128"/>
              </a:rPr>
              <a:t>firstname.lastname@b-i.com</a:t>
            </a:r>
            <a:br>
              <a:rPr lang="en-GB" sz="2000">
                <a:solidFill>
                  <a:schemeClr val="bg1"/>
                </a:solidFill>
                <a:latin typeface="Arial Unicode MS" pitchFamily="34" charset="-128"/>
              </a:rPr>
            </a:br>
            <a:r>
              <a:rPr lang="en-GB" sz="2000">
                <a:solidFill>
                  <a:schemeClr val="bg1"/>
                </a:solidFill>
                <a:latin typeface="Arial Unicode MS" pitchFamily="34" charset="-128"/>
              </a:rPr>
              <a:t>t: + 41.58.307.xxxx</a:t>
            </a:r>
            <a:r>
              <a:rPr lang="en-GB" sz="2400">
                <a:solidFill>
                  <a:schemeClr val="bg1"/>
                </a:solidFill>
                <a:latin typeface="Arial Unicode MS" pitchFamily="34" charset="-128"/>
              </a:rPr>
              <a:t/>
            </a:r>
            <a:br>
              <a:rPr lang="en-GB" sz="2400">
                <a:solidFill>
                  <a:schemeClr val="bg1"/>
                </a:solidFill>
                <a:latin typeface="Arial Unicode MS" pitchFamily="34" charset="-128"/>
              </a:rPr>
            </a:br>
            <a:endParaRPr lang="en-GB" sz="2400">
              <a:solidFill>
                <a:schemeClr val="bg1"/>
              </a:solidFill>
              <a:latin typeface="Arial Unicode MS" pitchFamily="34" charset="-128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-i_template">
  <a:themeElements>
    <a:clrScheme name="template b-i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 b-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3366">
            <a:alpha val="50000"/>
          </a:srgbClr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80000"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3366">
            <a:alpha val="50000"/>
          </a:srgbClr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80000"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template b-i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b-i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b-i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b-i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b-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b-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b-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b-i_template</Template>
  <TotalTime>0</TotalTime>
  <Words>1191</Words>
  <Application>Microsoft Office PowerPoint</Application>
  <PresentationFormat>On-screen Show (4:3)</PresentationFormat>
  <Paragraphs>109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b-i_template</vt:lpstr>
      <vt:lpstr>Drupal Indus – Etat des lieux </vt:lpstr>
      <vt:lpstr>Comportement Drupal classique</vt:lpstr>
      <vt:lpstr>Comportement Drupal classique</vt:lpstr>
      <vt:lpstr>Comportement Indus Drupal</vt:lpstr>
      <vt:lpstr>Comportement Indus Drupal</vt:lpstr>
      <vt:lpstr>Ce qui a été fait</vt:lpstr>
      <vt:lpstr>TODO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2015-09-23T08:37:32Z</dcterms:created>
  <dcterms:modified xsi:type="dcterms:W3CDTF">2015-10-02T11:16:25Z</dcterms:modified>
</cp:coreProperties>
</file>