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92" r:id="rId4"/>
    <p:sldId id="296" r:id="rId5"/>
    <p:sldId id="293" r:id="rId6"/>
    <p:sldId id="294" r:id="rId7"/>
    <p:sldId id="295" r:id="rId8"/>
    <p:sldId id="271" r:id="rId9"/>
    <p:sldId id="277" r:id="rId10"/>
    <p:sldId id="278" r:id="rId11"/>
    <p:sldId id="279" r:id="rId12"/>
    <p:sldId id="281" r:id="rId13"/>
    <p:sldId id="274" r:id="rId14"/>
    <p:sldId id="282" r:id="rId15"/>
    <p:sldId id="290" r:id="rId16"/>
    <p:sldId id="285" r:id="rId17"/>
    <p:sldId id="286" r:id="rId18"/>
    <p:sldId id="291" r:id="rId19"/>
    <p:sldId id="272" r:id="rId20"/>
    <p:sldId id="287" r:id="rId21"/>
    <p:sldId id="289" r:id="rId22"/>
    <p:sldId id="288" r:id="rId23"/>
    <p:sldId id="273" r:id="rId24"/>
    <p:sldId id="284" r:id="rId25"/>
    <p:sldId id="275" r:id="rId26"/>
    <p:sldId id="27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C2C"/>
    <a:srgbClr val="00E2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8" autoAdjust="0"/>
    <p:restoredTop sz="94625" autoAdjust="0"/>
  </p:normalViewPr>
  <p:slideViewPr>
    <p:cSldViewPr>
      <p:cViewPr varScale="1">
        <p:scale>
          <a:sx n="79" d="100"/>
          <a:sy n="79" d="100"/>
        </p:scale>
        <p:origin x="941"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lumMod val="7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dirty="0"/>
              <a:t>Cliquez pour modifier le style du titre</a:t>
            </a:r>
            <a:endParaRPr kumimoji="0" lang="en-US" dirty="0"/>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47C9B81F-C347-4BEF-BFDF-29C42F48304A}" type="datetimeFigureOut">
              <a:rPr lang="en-US" smtClean="0"/>
              <a:pPr/>
              <a:t>3/21/2017</a:t>
            </a:fld>
            <a:endParaRPr lang="en-US"/>
          </a:p>
        </p:txBody>
      </p:sp>
      <p:sp>
        <p:nvSpPr>
          <p:cNvPr id="19" name="Espace réservé du pied de page 18"/>
          <p:cNvSpPr>
            <a:spLocks noGrp="1"/>
          </p:cNvSpPr>
          <p:nvPr>
            <p:ph type="ftr" sz="quarter" idx="11"/>
          </p:nvPr>
        </p:nvSpPr>
        <p:spPr/>
        <p:txBody>
          <a:bodyPr/>
          <a:lstStyle/>
          <a:p>
            <a:endParaRPr kumimoji="0" lang="en-US"/>
          </a:p>
        </p:txBody>
      </p:sp>
      <p:sp>
        <p:nvSpPr>
          <p:cNvPr id="27" name="Espace réservé du numéro de diapositive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47C9B81F-C347-4BEF-BFDF-29C42F48304A}" type="datetimeFigureOut">
              <a:rPr lang="en-US" smtClean="0"/>
              <a:pPr/>
              <a:t>3/21/2017</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47C9B81F-C347-4BEF-BFDF-29C42F48304A}" type="datetimeFigureOut">
              <a:rPr lang="en-US" smtClean="0"/>
              <a:pPr/>
              <a:t>3/21/2017</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47C9B81F-C347-4BEF-BFDF-29C42F48304A}" type="datetimeFigureOut">
              <a:rPr lang="en-US" smtClean="0"/>
              <a:pPr/>
              <a:t>3/21/2017</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lumMod val="7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dirty="0"/>
              <a:t>Cliquez pour modifier le style du titre</a:t>
            </a:r>
            <a:endParaRPr kumimoji="0" lang="en-US" dirty="0"/>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p:txBody>
          <a:bodyPr/>
          <a:lstStyle/>
          <a:p>
            <a:fld id="{47C9B81F-C347-4BEF-BFDF-29C42F48304A}" type="datetimeFigureOut">
              <a:rPr lang="en-US" smtClean="0"/>
              <a:pPr/>
              <a:t>3/21/2017</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47C9B81F-C347-4BEF-BFDF-29C42F48304A}" type="datetimeFigureOut">
              <a:rPr lang="en-US" smtClean="0"/>
              <a:pPr/>
              <a:t>3/21/2017</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p>
            <a:fld id="{47C9B81F-C347-4BEF-BFDF-29C42F48304A}" type="datetimeFigureOut">
              <a:rPr lang="en-US" smtClean="0"/>
              <a:pPr/>
              <a:t>3/21/2017</a:t>
            </a:fld>
            <a:endParaRPr lang="en-US"/>
          </a:p>
        </p:txBody>
      </p:sp>
      <p:sp>
        <p:nvSpPr>
          <p:cNvPr id="8" name="Espace réservé du pied de page 7"/>
          <p:cNvSpPr>
            <a:spLocks noGrp="1"/>
          </p:cNvSpPr>
          <p:nvPr>
            <p:ph type="ftr" sz="quarter" idx="11"/>
          </p:nvPr>
        </p:nvSpPr>
        <p:spPr/>
        <p:txBody>
          <a:bodyPr/>
          <a:lstStyle/>
          <a:p>
            <a:endParaRPr kumimoji="0" lang="en-US" dirty="0"/>
          </a:p>
        </p:txBody>
      </p:sp>
      <p:sp>
        <p:nvSpPr>
          <p:cNvPr id="9" name="Espace réservé du numéro de diapositive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47C9B81F-C347-4BEF-BFDF-29C42F48304A}" type="datetimeFigureOut">
              <a:rPr lang="en-US" smtClean="0"/>
              <a:pPr/>
              <a:t>3/21/2017</a:t>
            </a:fld>
            <a:endParaRPr lang="en-US"/>
          </a:p>
        </p:txBody>
      </p:sp>
      <p:sp>
        <p:nvSpPr>
          <p:cNvPr id="4" name="Espace réservé du pied de page 3"/>
          <p:cNvSpPr>
            <a:spLocks noGrp="1"/>
          </p:cNvSpPr>
          <p:nvPr>
            <p:ph type="ftr" sz="quarter" idx="11"/>
          </p:nvPr>
        </p:nvSpPr>
        <p:spPr/>
        <p:txBody>
          <a:bodyPr/>
          <a:lstStyle/>
          <a:p>
            <a:endParaRPr kumimoji="0" lang="en-US"/>
          </a:p>
        </p:txBody>
      </p:sp>
      <p:sp>
        <p:nvSpPr>
          <p:cNvPr id="5" name="Espace réservé du numéro de diapositive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7C9B81F-C347-4BEF-BFDF-29C42F48304A}" type="datetimeFigureOut">
              <a:rPr lang="en-US" smtClean="0"/>
              <a:pPr/>
              <a:t>3/21/2017</a:t>
            </a:fld>
            <a:endParaRPr lang="en-US"/>
          </a:p>
        </p:txBody>
      </p:sp>
      <p:sp>
        <p:nvSpPr>
          <p:cNvPr id="3" name="Espace réservé du pied de page 2"/>
          <p:cNvSpPr>
            <a:spLocks noGrp="1"/>
          </p:cNvSpPr>
          <p:nvPr>
            <p:ph type="ftr" sz="quarter" idx="11"/>
          </p:nvPr>
        </p:nvSpPr>
        <p:spPr/>
        <p:txBody>
          <a:bodyPr/>
          <a:lstStyle/>
          <a:p>
            <a:endParaRPr kumimoji="0" lang="en-US"/>
          </a:p>
        </p:txBody>
      </p:sp>
      <p:sp>
        <p:nvSpPr>
          <p:cNvPr id="4" name="Espace réservé du numéro de diapositive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47C9B81F-C347-4BEF-BFDF-29C42F48304A}" type="datetimeFigureOut">
              <a:rPr lang="en-US" smtClean="0"/>
              <a:pPr/>
              <a:t>3/21/2017</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47C9B81F-C347-4BEF-BFDF-29C42F48304A}" type="datetimeFigureOut">
              <a:rPr lang="en-US" smtClean="0"/>
              <a:pPr/>
              <a:t>3/21/2017</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8488C4"/>
              </a:gs>
              <a:gs pos="53000">
                <a:srgbClr val="D4DEFF"/>
              </a:gs>
              <a:gs pos="83000">
                <a:srgbClr val="D4DEFF"/>
              </a:gs>
              <a:gs pos="100000">
                <a:srgbClr val="96AB94"/>
              </a:gs>
            </a:gsLst>
            <a:lin ang="5400000" scaled="0"/>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bg1">
                  <a:lumMod val="75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dirty="0"/>
              <a:t>Cliquez pour modifier le style du titre</a:t>
            </a:r>
            <a:endParaRPr kumimoji="0" lang="en-US" dirty="0"/>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3/21/2017</a:t>
            </a:fld>
            <a:endParaRPr lang="en-US" dirty="0">
              <a:solidFill>
                <a:schemeClr val="tx2">
                  <a:shade val="90000"/>
                </a:schemeClr>
              </a:solidFill>
            </a:endParaRP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pic>
        <p:nvPicPr>
          <p:cNvPr id="14" name="Image 13" descr="druplicon.large_.png"/>
          <p:cNvPicPr>
            <a:picLocks noChangeAspect="1"/>
          </p:cNvPicPr>
          <p:nvPr/>
        </p:nvPicPr>
        <p:blipFill>
          <a:blip r:embed="rId13" cstate="print"/>
          <a:stretch>
            <a:fillRect/>
          </a:stretch>
        </p:blipFill>
        <p:spPr>
          <a:xfrm>
            <a:off x="251520" y="332656"/>
            <a:ext cx="576064" cy="65905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1"/>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druplicon.large_.png"/>
          <p:cNvPicPr>
            <a:picLocks noChangeAspect="1"/>
          </p:cNvPicPr>
          <p:nvPr/>
        </p:nvPicPr>
        <p:blipFill>
          <a:blip r:embed="rId2" cstate="print"/>
          <a:stretch>
            <a:fillRect/>
          </a:stretch>
        </p:blipFill>
        <p:spPr>
          <a:xfrm>
            <a:off x="251520" y="116632"/>
            <a:ext cx="872217" cy="997875"/>
          </a:xfrm>
          <a:prstGeom prst="rect">
            <a:avLst/>
          </a:prstGeom>
        </p:spPr>
      </p:pic>
      <p:sp>
        <p:nvSpPr>
          <p:cNvPr id="2" name="Titre 1"/>
          <p:cNvSpPr>
            <a:spLocks noGrp="1"/>
          </p:cNvSpPr>
          <p:nvPr>
            <p:ph type="ctrTitle"/>
          </p:nvPr>
        </p:nvSpPr>
        <p:spPr/>
        <p:txBody>
          <a:bodyPr/>
          <a:lstStyle/>
          <a:p>
            <a:r>
              <a:rPr lang="fr-FR" dirty="0"/>
              <a:t>Drupal 7 Custom </a:t>
            </a:r>
            <a:r>
              <a:rPr lang="fr-FR" dirty="0" err="1"/>
              <a:t>factory</a:t>
            </a:r>
            <a:endParaRPr lang="fr-FR" dirty="0"/>
          </a:p>
        </p:txBody>
      </p:sp>
      <p:sp>
        <p:nvSpPr>
          <p:cNvPr id="3" name="Sous-titre 2"/>
          <p:cNvSpPr>
            <a:spLocks noGrp="1"/>
          </p:cNvSpPr>
          <p:nvPr>
            <p:ph type="subTitle" idx="1"/>
          </p:nvPr>
        </p:nvSpPr>
        <p:spPr/>
        <p:txBody>
          <a:bodyPr/>
          <a:lstStyle/>
          <a:p>
            <a:r>
              <a:rPr lang="fr-FR" dirty="0"/>
              <a:t>CTM</a:t>
            </a:r>
          </a:p>
        </p:txBody>
      </p:sp>
      <p:sp>
        <p:nvSpPr>
          <p:cNvPr id="5" name="ZoneTexte 4"/>
          <p:cNvSpPr txBox="1"/>
          <p:nvPr/>
        </p:nvSpPr>
        <p:spPr>
          <a:xfrm>
            <a:off x="323528" y="6093296"/>
            <a:ext cx="7848872" cy="369332"/>
          </a:xfrm>
          <a:prstGeom prst="rect">
            <a:avLst/>
          </a:prstGeom>
          <a:noFill/>
        </p:spPr>
        <p:txBody>
          <a:bodyPr wrap="square" rtlCol="0">
            <a:spAutoFit/>
          </a:bodyPr>
          <a:lstStyle/>
          <a:p>
            <a:r>
              <a:rPr lang="fr-FR" dirty="0"/>
              <a:t>Faucon V- 2017 - https://github.com/fauconv/ctm_drupal7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632080"/>
            <a:ext cx="8085584" cy="276640"/>
          </a:xfrm>
          <a:effectLst>
            <a:reflection blurRad="6350" stA="50000" endA="300" endPos="55000" dir="5400000" sy="-100000" algn="bl" rotWithShape="0"/>
          </a:effectLst>
        </p:spPr>
        <p:txBody>
          <a:bodyPr>
            <a:noAutofit/>
          </a:bodyPr>
          <a:lstStyle/>
          <a:p>
            <a:r>
              <a:rPr lang="fr-FR" sz="2000" dirty="0" err="1"/>
              <a:t>Technical</a:t>
            </a:r>
            <a:r>
              <a:rPr lang="fr-FR" sz="2000" dirty="0"/>
              <a:t>: </a:t>
            </a:r>
            <a:r>
              <a:rPr lang="fr-FR" sz="2000" dirty="0" err="1"/>
              <a:t>contributed</a:t>
            </a:r>
            <a:r>
              <a:rPr lang="fr-FR" sz="2000" dirty="0"/>
              <a:t> modules (</a:t>
            </a:r>
            <a:r>
              <a:rPr lang="fr-FR" sz="2000" dirty="0" err="1"/>
              <a:t>dev</a:t>
            </a:r>
            <a:r>
              <a:rPr lang="fr-FR" sz="2000" dirty="0"/>
              <a:t> and </a:t>
            </a:r>
            <a:r>
              <a:rPr lang="fr-FR" sz="2000" dirty="0" err="1"/>
              <a:t>tools</a:t>
            </a:r>
            <a:r>
              <a:rPr lang="fr-FR" sz="2000" dirty="0"/>
              <a:t>):</a:t>
            </a:r>
          </a:p>
        </p:txBody>
      </p:sp>
      <p:sp>
        <p:nvSpPr>
          <p:cNvPr id="3" name="Espace réservé du contenu 2"/>
          <p:cNvSpPr>
            <a:spLocks noGrp="1"/>
          </p:cNvSpPr>
          <p:nvPr>
            <p:ph idx="1"/>
          </p:nvPr>
        </p:nvSpPr>
        <p:spPr>
          <a:xfrm>
            <a:off x="0" y="1268760"/>
            <a:ext cx="9144000" cy="5589240"/>
          </a:xfrm>
        </p:spPr>
        <p:txBody>
          <a:bodyPr numCol="3">
            <a:noAutofit/>
          </a:bodyPr>
          <a:lstStyle/>
          <a:p>
            <a:pPr>
              <a:lnSpc>
                <a:spcPct val="150000"/>
              </a:lnSpc>
            </a:pPr>
            <a:r>
              <a:rPr lang="en-GB" sz="1800" dirty="0">
                <a:latin typeface="+mj-lt"/>
              </a:rPr>
              <a:t>Backup migrate</a:t>
            </a:r>
          </a:p>
          <a:p>
            <a:pPr>
              <a:lnSpc>
                <a:spcPct val="150000"/>
              </a:lnSpc>
            </a:pPr>
            <a:r>
              <a:rPr lang="en-GB" sz="1800" dirty="0">
                <a:latin typeface="+mj-lt"/>
              </a:rPr>
              <a:t>Bundle copy</a:t>
            </a:r>
          </a:p>
          <a:p>
            <a:pPr>
              <a:lnSpc>
                <a:spcPct val="150000"/>
              </a:lnSpc>
            </a:pPr>
            <a:r>
              <a:rPr lang="en-GB" sz="1800" dirty="0" err="1">
                <a:latin typeface="+mj-lt"/>
              </a:rPr>
              <a:t>Checklistapi</a:t>
            </a:r>
            <a:endParaRPr lang="en-GB" sz="1800" dirty="0">
              <a:latin typeface="+mj-lt"/>
            </a:endParaRPr>
          </a:p>
          <a:p>
            <a:pPr>
              <a:lnSpc>
                <a:spcPct val="150000"/>
              </a:lnSpc>
            </a:pPr>
            <a:r>
              <a:rPr lang="en-GB" sz="1800" dirty="0" err="1">
                <a:latin typeface="+mj-lt"/>
              </a:rPr>
              <a:t>Devel</a:t>
            </a:r>
            <a:endParaRPr lang="en-GB" sz="1800" dirty="0">
              <a:latin typeface="+mj-lt"/>
            </a:endParaRPr>
          </a:p>
          <a:p>
            <a:pPr>
              <a:lnSpc>
                <a:spcPct val="150000"/>
              </a:lnSpc>
            </a:pPr>
            <a:r>
              <a:rPr lang="en-GB" sz="1800" dirty="0" err="1">
                <a:latin typeface="+mj-lt"/>
              </a:rPr>
              <a:t>Devel</a:t>
            </a:r>
            <a:r>
              <a:rPr lang="en-GB" sz="1800" dirty="0">
                <a:latin typeface="+mj-lt"/>
              </a:rPr>
              <a:t> </a:t>
            </a:r>
            <a:r>
              <a:rPr lang="en-GB" sz="1800" dirty="0" err="1">
                <a:latin typeface="+mj-lt"/>
              </a:rPr>
              <a:t>themer</a:t>
            </a:r>
            <a:endParaRPr lang="en-GB" sz="1800" dirty="0">
              <a:latin typeface="+mj-lt"/>
            </a:endParaRPr>
          </a:p>
          <a:p>
            <a:pPr>
              <a:lnSpc>
                <a:spcPct val="150000"/>
              </a:lnSpc>
            </a:pPr>
            <a:r>
              <a:rPr lang="en-GB" sz="1800" dirty="0">
                <a:latin typeface="+mj-lt"/>
              </a:rPr>
              <a:t>I10n update</a:t>
            </a:r>
          </a:p>
          <a:p>
            <a:pPr>
              <a:lnSpc>
                <a:spcPct val="150000"/>
              </a:lnSpc>
            </a:pPr>
            <a:r>
              <a:rPr lang="en-GB" sz="1800" dirty="0">
                <a:latin typeface="+mj-lt"/>
              </a:rPr>
              <a:t>Modules weight</a:t>
            </a:r>
          </a:p>
          <a:p>
            <a:pPr>
              <a:lnSpc>
                <a:spcPct val="150000"/>
              </a:lnSpc>
              <a:buNone/>
            </a:pPr>
            <a:endParaRPr lang="en-GB" sz="1800" dirty="0">
              <a:latin typeface="+mj-lt"/>
            </a:endParaRPr>
          </a:p>
          <a:p>
            <a:pPr>
              <a:lnSpc>
                <a:spcPct val="150000"/>
              </a:lnSpc>
              <a:buNone/>
            </a:pPr>
            <a:endParaRPr lang="en-GB" sz="1800" dirty="0">
              <a:latin typeface="+mj-lt"/>
            </a:endParaRPr>
          </a:p>
          <a:p>
            <a:pPr>
              <a:lnSpc>
                <a:spcPct val="150000"/>
              </a:lnSpc>
            </a:pPr>
            <a:endParaRPr lang="en-GB" sz="1800" dirty="0">
              <a:latin typeface="+mj-lt"/>
            </a:endParaRPr>
          </a:p>
          <a:p>
            <a:pPr>
              <a:lnSpc>
                <a:spcPct val="150000"/>
              </a:lnSpc>
              <a:buNone/>
            </a:pPr>
            <a:endParaRPr lang="en-GB" sz="1800" dirty="0">
              <a:latin typeface="+mj-lt"/>
            </a:endParaRPr>
          </a:p>
          <a:p>
            <a:pPr>
              <a:lnSpc>
                <a:spcPct val="150000"/>
              </a:lnSpc>
            </a:pPr>
            <a:r>
              <a:rPr lang="en-GB" sz="1800" dirty="0" err="1">
                <a:latin typeface="+mj-lt"/>
              </a:rPr>
              <a:t>Qa</a:t>
            </a:r>
            <a:r>
              <a:rPr lang="en-GB" sz="1800" dirty="0">
                <a:latin typeface="+mj-lt"/>
              </a:rPr>
              <a:t> checklist</a:t>
            </a:r>
          </a:p>
          <a:p>
            <a:pPr>
              <a:lnSpc>
                <a:spcPct val="150000"/>
              </a:lnSpc>
            </a:pPr>
            <a:r>
              <a:rPr lang="en-GB" sz="1800" dirty="0">
                <a:latin typeface="+mj-lt"/>
              </a:rPr>
              <a:t>Queue </a:t>
            </a:r>
            <a:r>
              <a:rPr lang="en-GB" sz="1800" dirty="0" err="1">
                <a:latin typeface="+mj-lt"/>
              </a:rPr>
              <a:t>ui</a:t>
            </a:r>
            <a:endParaRPr lang="en-GB" sz="1800" dirty="0">
              <a:latin typeface="+mj-lt"/>
            </a:endParaRPr>
          </a:p>
          <a:p>
            <a:pPr>
              <a:lnSpc>
                <a:spcPct val="150000"/>
              </a:lnSpc>
            </a:pPr>
            <a:r>
              <a:rPr lang="en-GB" sz="1800" dirty="0">
                <a:latin typeface="+mj-lt"/>
              </a:rPr>
              <a:t>Security review</a:t>
            </a:r>
          </a:p>
          <a:p>
            <a:pPr>
              <a:lnSpc>
                <a:spcPct val="150000"/>
              </a:lnSpc>
            </a:pPr>
            <a:r>
              <a:rPr lang="en-GB" sz="1800" dirty="0" err="1">
                <a:latin typeface="+mj-lt"/>
              </a:rPr>
              <a:t>Seo</a:t>
            </a:r>
            <a:r>
              <a:rPr lang="en-GB" sz="1800" dirty="0">
                <a:latin typeface="+mj-lt"/>
              </a:rPr>
              <a:t> checklist</a:t>
            </a:r>
          </a:p>
          <a:p>
            <a:pPr>
              <a:lnSpc>
                <a:spcPct val="150000"/>
              </a:lnSpc>
            </a:pPr>
            <a:r>
              <a:rPr lang="en-GB" sz="1800" dirty="0" err="1">
                <a:latin typeface="+mj-lt"/>
              </a:rPr>
              <a:t>Simplehtmldom</a:t>
            </a:r>
            <a:endParaRPr lang="en-GB" sz="1800" dirty="0">
              <a:latin typeface="+mj-lt"/>
            </a:endParaRPr>
          </a:p>
          <a:p>
            <a:pPr>
              <a:lnSpc>
                <a:spcPct val="150000"/>
              </a:lnSpc>
            </a:pPr>
            <a:r>
              <a:rPr lang="en-GB" sz="1800" dirty="0">
                <a:latin typeface="+mj-lt"/>
              </a:rPr>
              <a:t>Style guide</a:t>
            </a:r>
          </a:p>
          <a:p>
            <a:pPr>
              <a:lnSpc>
                <a:spcPct val="150000"/>
              </a:lnSpc>
            </a:pPr>
            <a:endParaRPr lang="en-GB" sz="1800" dirty="0">
              <a:latin typeface="+mj-lt"/>
            </a:endParaRPr>
          </a:p>
          <a:p>
            <a:pPr>
              <a:lnSpc>
                <a:spcPct val="150000"/>
              </a:lnSpc>
            </a:pPr>
            <a:endParaRPr lang="en-GB" sz="1800" dirty="0">
              <a:latin typeface="+mj-lt"/>
            </a:endParaRPr>
          </a:p>
          <a:p>
            <a:pPr>
              <a:lnSpc>
                <a:spcPct val="150000"/>
              </a:lnSpc>
            </a:pPr>
            <a:endParaRPr lang="en-GB" sz="1800" dirty="0">
              <a:latin typeface="+mj-lt"/>
            </a:endParaRPr>
          </a:p>
          <a:p>
            <a:pPr>
              <a:lnSpc>
                <a:spcPct val="150000"/>
              </a:lnSpc>
            </a:pPr>
            <a:endParaRPr lang="en-GB" sz="1800" dirty="0">
              <a:latin typeface="+mj-lt"/>
            </a:endParaRPr>
          </a:p>
          <a:p>
            <a:pPr>
              <a:lnSpc>
                <a:spcPct val="150000"/>
              </a:lnSpc>
              <a:buNone/>
            </a:pPr>
            <a:endParaRPr lang="en-GB" sz="1800" dirty="0">
              <a:latin typeface="+mj-lt"/>
            </a:endParaRPr>
          </a:p>
          <a:p>
            <a:pPr>
              <a:lnSpc>
                <a:spcPct val="150000"/>
              </a:lnSpc>
            </a:pPr>
            <a:r>
              <a:rPr lang="en-GB" sz="1800" dirty="0" err="1">
                <a:latin typeface="+mj-lt"/>
              </a:rPr>
              <a:t>Seo</a:t>
            </a:r>
            <a:r>
              <a:rPr lang="en-GB" sz="1800" dirty="0">
                <a:latin typeface="+mj-lt"/>
              </a:rPr>
              <a:t>: </a:t>
            </a:r>
          </a:p>
          <a:p>
            <a:pPr lvl="1">
              <a:lnSpc>
                <a:spcPct val="150000"/>
              </a:lnSpc>
            </a:pPr>
            <a:r>
              <a:rPr lang="en-GB" sz="1800" dirty="0" err="1">
                <a:latin typeface="+mj-lt"/>
              </a:rPr>
              <a:t>Contentanalysis</a:t>
            </a:r>
            <a:endParaRPr lang="en-GB" sz="1800" dirty="0">
              <a:latin typeface="+mj-lt"/>
            </a:endParaRPr>
          </a:p>
          <a:p>
            <a:pPr lvl="1">
              <a:lnSpc>
                <a:spcPct val="150000"/>
              </a:lnSpc>
            </a:pPr>
            <a:r>
              <a:rPr lang="en-GB" sz="1800" dirty="0" err="1">
                <a:latin typeface="+mj-lt"/>
              </a:rPr>
              <a:t>Contentoptimizer</a:t>
            </a:r>
            <a:endParaRPr lang="en-GB" sz="1800" dirty="0">
              <a:latin typeface="+mj-lt"/>
            </a:endParaRPr>
          </a:p>
          <a:p>
            <a:pPr lvl="1">
              <a:lnSpc>
                <a:spcPct val="150000"/>
              </a:lnSpc>
            </a:pPr>
            <a:r>
              <a:rPr lang="en-GB" sz="1800" dirty="0">
                <a:latin typeface="+mj-lt"/>
              </a:rPr>
              <a:t>Insight</a:t>
            </a:r>
          </a:p>
          <a:p>
            <a:pPr lvl="1">
              <a:lnSpc>
                <a:spcPct val="150000"/>
              </a:lnSpc>
            </a:pPr>
            <a:r>
              <a:rPr lang="en-GB" sz="1800" dirty="0" err="1">
                <a:latin typeface="+mj-lt"/>
              </a:rPr>
              <a:t>Kwresearch</a:t>
            </a:r>
            <a:endParaRPr lang="en-GB" sz="1800" dirty="0">
              <a:latin typeface="+mj-lt"/>
            </a:endParaRPr>
          </a:p>
          <a:p>
            <a:pPr lvl="1">
              <a:lnSpc>
                <a:spcPct val="150000"/>
              </a:lnSpc>
            </a:pPr>
            <a:r>
              <a:rPr lang="en-GB" sz="1800" dirty="0">
                <a:latin typeface="+mj-lt"/>
              </a:rPr>
              <a:t>Readability</a:t>
            </a:r>
          </a:p>
          <a:p>
            <a:pPr lvl="1">
              <a:lnSpc>
                <a:spcPct val="150000"/>
              </a:lnSpc>
            </a:pPr>
            <a:r>
              <a:rPr lang="en-GB" sz="1800" dirty="0" err="1">
                <a:latin typeface="+mj-lt"/>
              </a:rPr>
              <a:t>Seo</a:t>
            </a:r>
            <a:r>
              <a:rPr lang="en-GB" sz="1800" dirty="0">
                <a:latin typeface="+mj-lt"/>
              </a:rPr>
              <a:t> checker</a:t>
            </a:r>
          </a:p>
          <a:p>
            <a:pPr>
              <a:lnSpc>
                <a:spcPct val="150000"/>
              </a:lnSpc>
            </a:pPr>
            <a:endParaRPr lang="en-GB" sz="1100" dirty="0">
              <a:latin typeface="+mj-lt"/>
            </a:endParaRPr>
          </a:p>
        </p:txBody>
      </p:sp>
      <p:cxnSp>
        <p:nvCxnSpPr>
          <p:cNvPr id="5" name="Connecteur droit 4"/>
          <p:cNvCxnSpPr/>
          <p:nvPr/>
        </p:nvCxnSpPr>
        <p:spPr>
          <a:xfrm>
            <a:off x="971600" y="908720"/>
            <a:ext cx="8172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632080"/>
            <a:ext cx="8085584" cy="276640"/>
          </a:xfrm>
          <a:effectLst>
            <a:reflection blurRad="6350" stA="50000" endA="300" endPos="55000" dir="5400000" sy="-100000" algn="bl" rotWithShape="0"/>
          </a:effectLst>
        </p:spPr>
        <p:txBody>
          <a:bodyPr>
            <a:noAutofit/>
          </a:bodyPr>
          <a:lstStyle/>
          <a:p>
            <a:r>
              <a:rPr lang="fr-FR" sz="2000" dirty="0" err="1"/>
              <a:t>Technical</a:t>
            </a:r>
            <a:r>
              <a:rPr lang="fr-FR" sz="2000" dirty="0"/>
              <a:t>: custom modules:</a:t>
            </a:r>
          </a:p>
        </p:txBody>
      </p:sp>
      <p:sp>
        <p:nvSpPr>
          <p:cNvPr id="3" name="Espace réservé du contenu 2"/>
          <p:cNvSpPr>
            <a:spLocks noGrp="1"/>
          </p:cNvSpPr>
          <p:nvPr>
            <p:ph idx="1"/>
          </p:nvPr>
        </p:nvSpPr>
        <p:spPr>
          <a:xfrm>
            <a:off x="323528" y="1268760"/>
            <a:ext cx="8820472" cy="3096344"/>
          </a:xfrm>
        </p:spPr>
        <p:txBody>
          <a:bodyPr numCol="2">
            <a:noAutofit/>
          </a:bodyPr>
          <a:lstStyle/>
          <a:p>
            <a:pPr>
              <a:lnSpc>
                <a:spcPct val="150000"/>
              </a:lnSpc>
            </a:pPr>
            <a:r>
              <a:rPr lang="en-GB" sz="1800" dirty="0" err="1">
                <a:latin typeface="+mj-lt"/>
              </a:rPr>
              <a:t>Ctm_installation</a:t>
            </a:r>
            <a:endParaRPr lang="en-GB" sz="1800" dirty="0">
              <a:latin typeface="+mj-lt"/>
            </a:endParaRPr>
          </a:p>
          <a:p>
            <a:pPr>
              <a:lnSpc>
                <a:spcPct val="150000"/>
              </a:lnSpc>
            </a:pPr>
            <a:r>
              <a:rPr lang="en-GB" sz="1800" dirty="0" err="1">
                <a:latin typeface="+mj-lt"/>
              </a:rPr>
              <a:t>Ctm_core</a:t>
            </a:r>
            <a:endParaRPr lang="en-GB" sz="1800" dirty="0">
              <a:latin typeface="+mj-lt"/>
            </a:endParaRPr>
          </a:p>
          <a:p>
            <a:pPr>
              <a:lnSpc>
                <a:spcPct val="150000"/>
              </a:lnSpc>
            </a:pPr>
            <a:r>
              <a:rPr lang="en-GB" sz="1800" dirty="0">
                <a:latin typeface="+mj-lt"/>
              </a:rPr>
              <a:t>Field from theme</a:t>
            </a:r>
          </a:p>
          <a:p>
            <a:pPr>
              <a:lnSpc>
                <a:spcPct val="150000"/>
              </a:lnSpc>
            </a:pPr>
            <a:r>
              <a:rPr lang="en-GB" sz="1800" dirty="0">
                <a:latin typeface="+mj-lt"/>
              </a:rPr>
              <a:t>Page manager views</a:t>
            </a:r>
          </a:p>
          <a:p>
            <a:pPr>
              <a:lnSpc>
                <a:spcPct val="150000"/>
              </a:lnSpc>
            </a:pPr>
            <a:r>
              <a:rPr lang="en-GB" sz="1800" dirty="0" err="1">
                <a:latin typeface="+mj-lt"/>
              </a:rPr>
              <a:t>Ctm</a:t>
            </a:r>
            <a:r>
              <a:rPr lang="en-GB" sz="1800" dirty="0">
                <a:latin typeface="+mj-lt"/>
              </a:rPr>
              <a:t> masquerade</a:t>
            </a:r>
          </a:p>
        </p:txBody>
      </p:sp>
      <p:cxnSp>
        <p:nvCxnSpPr>
          <p:cNvPr id="5" name="Connecteur droit 4"/>
          <p:cNvCxnSpPr/>
          <p:nvPr/>
        </p:nvCxnSpPr>
        <p:spPr>
          <a:xfrm>
            <a:off x="971600" y="908720"/>
            <a:ext cx="8172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632080"/>
            <a:ext cx="8085584" cy="276640"/>
          </a:xfrm>
          <a:effectLst>
            <a:reflection blurRad="6350" stA="50000" endA="300" endPos="55000" dir="5400000" sy="-100000" algn="bl" rotWithShape="0"/>
          </a:effectLst>
        </p:spPr>
        <p:txBody>
          <a:bodyPr>
            <a:noAutofit/>
          </a:bodyPr>
          <a:lstStyle/>
          <a:p>
            <a:r>
              <a:rPr lang="fr-FR" sz="2000" dirty="0" err="1"/>
              <a:t>Technical</a:t>
            </a:r>
            <a:r>
              <a:rPr lang="fr-FR" sz="2000" dirty="0"/>
              <a:t>: </a:t>
            </a:r>
            <a:r>
              <a:rPr lang="fr-FR" sz="2000" dirty="0" err="1"/>
              <a:t>optional</a:t>
            </a:r>
            <a:r>
              <a:rPr lang="fr-FR" sz="2000" dirty="0"/>
              <a:t> modules</a:t>
            </a:r>
          </a:p>
        </p:txBody>
      </p:sp>
      <p:sp>
        <p:nvSpPr>
          <p:cNvPr id="3" name="Espace réservé du contenu 2"/>
          <p:cNvSpPr>
            <a:spLocks noGrp="1"/>
          </p:cNvSpPr>
          <p:nvPr>
            <p:ph idx="1"/>
          </p:nvPr>
        </p:nvSpPr>
        <p:spPr>
          <a:xfrm>
            <a:off x="0" y="1124744"/>
            <a:ext cx="9144000" cy="5733256"/>
          </a:xfrm>
        </p:spPr>
        <p:txBody>
          <a:bodyPr numCol="2">
            <a:noAutofit/>
          </a:bodyPr>
          <a:lstStyle/>
          <a:p>
            <a:r>
              <a:rPr lang="en-GB" sz="1800" dirty="0" err="1">
                <a:latin typeface="+mj-lt"/>
              </a:rPr>
              <a:t>Ctm</a:t>
            </a:r>
            <a:r>
              <a:rPr lang="en-GB" sz="1800" dirty="0">
                <a:latin typeface="+mj-lt"/>
              </a:rPr>
              <a:t> extended </a:t>
            </a:r>
            <a:r>
              <a:rPr lang="en-GB" sz="1800" dirty="0" err="1">
                <a:latin typeface="+mj-lt"/>
              </a:rPr>
              <a:t>backoffice</a:t>
            </a:r>
            <a:r>
              <a:rPr lang="en-GB" sz="1800" dirty="0">
                <a:latin typeface="+mj-lt"/>
              </a:rPr>
              <a:t> </a:t>
            </a:r>
            <a:r>
              <a:rPr lang="en-GB" sz="1200" dirty="0">
                <a:latin typeface="+mj-lt"/>
              </a:rPr>
              <a:t>(custom)</a:t>
            </a:r>
          </a:p>
          <a:p>
            <a:pPr lvl="1"/>
            <a:r>
              <a:rPr lang="en-GB" sz="1200" dirty="0" err="1">
                <a:latin typeface="+mj-lt"/>
              </a:rPr>
              <a:t>Autoupload</a:t>
            </a:r>
            <a:endParaRPr lang="en-GB" sz="1200" dirty="0">
              <a:latin typeface="+mj-lt"/>
            </a:endParaRPr>
          </a:p>
          <a:p>
            <a:pPr lvl="1"/>
            <a:r>
              <a:rPr lang="en-GB" sz="1200" dirty="0" err="1">
                <a:latin typeface="+mj-lt"/>
              </a:rPr>
              <a:t>Epsacrop</a:t>
            </a:r>
            <a:endParaRPr lang="en-GB" sz="1200" dirty="0">
              <a:latin typeface="+mj-lt"/>
            </a:endParaRPr>
          </a:p>
          <a:p>
            <a:pPr lvl="1"/>
            <a:endParaRPr lang="en-GB" sz="1200" dirty="0">
              <a:latin typeface="+mj-lt"/>
            </a:endParaRPr>
          </a:p>
          <a:p>
            <a:r>
              <a:rPr lang="en-GB" sz="1800" dirty="0" err="1">
                <a:latin typeface="+mj-lt"/>
              </a:rPr>
              <a:t>Ctm</a:t>
            </a:r>
            <a:r>
              <a:rPr lang="en-GB" sz="1800" dirty="0">
                <a:latin typeface="+mj-lt"/>
              </a:rPr>
              <a:t> form </a:t>
            </a:r>
            <a:r>
              <a:rPr lang="en-GB" sz="1200" dirty="0">
                <a:latin typeface="+mj-lt"/>
              </a:rPr>
              <a:t>(custom)</a:t>
            </a:r>
          </a:p>
          <a:p>
            <a:pPr lvl="1"/>
            <a:r>
              <a:rPr lang="en-GB" sz="1200" dirty="0">
                <a:latin typeface="+mj-lt"/>
              </a:rPr>
              <a:t>Countries</a:t>
            </a:r>
          </a:p>
          <a:p>
            <a:pPr lvl="1"/>
            <a:r>
              <a:rPr lang="en-GB" sz="1200" dirty="0" err="1">
                <a:latin typeface="+mj-lt"/>
              </a:rPr>
              <a:t>Countryicons</a:t>
            </a:r>
            <a:endParaRPr lang="en-GB" sz="1200" dirty="0">
              <a:latin typeface="+mj-lt"/>
            </a:endParaRPr>
          </a:p>
          <a:p>
            <a:pPr lvl="1"/>
            <a:r>
              <a:rPr lang="en-GB" sz="1200" dirty="0" err="1">
                <a:latin typeface="+mj-lt"/>
              </a:rPr>
              <a:t>Countryicons</a:t>
            </a:r>
            <a:r>
              <a:rPr lang="en-GB" sz="1200" dirty="0">
                <a:latin typeface="+mj-lt"/>
              </a:rPr>
              <a:t> </a:t>
            </a:r>
            <a:r>
              <a:rPr lang="en-GB" sz="1200" dirty="0" err="1">
                <a:latin typeface="+mj-lt"/>
              </a:rPr>
              <a:t>gosquared</a:t>
            </a:r>
            <a:endParaRPr lang="en-GB" sz="1200" dirty="0">
              <a:latin typeface="+mj-lt"/>
            </a:endParaRPr>
          </a:p>
          <a:p>
            <a:pPr lvl="1"/>
            <a:r>
              <a:rPr lang="en-GB" sz="1200" dirty="0" err="1">
                <a:latin typeface="+mj-lt"/>
              </a:rPr>
              <a:t>Enity</a:t>
            </a:r>
            <a:r>
              <a:rPr lang="en-GB" sz="1200" dirty="0">
                <a:latin typeface="+mj-lt"/>
              </a:rPr>
              <a:t> rules</a:t>
            </a:r>
          </a:p>
          <a:p>
            <a:pPr lvl="1"/>
            <a:r>
              <a:rPr lang="en-GB" sz="1200" dirty="0">
                <a:latin typeface="+mj-lt"/>
              </a:rPr>
              <a:t>Entity2text </a:t>
            </a:r>
          </a:p>
          <a:p>
            <a:pPr lvl="1"/>
            <a:r>
              <a:rPr lang="en-GB" sz="1200" dirty="0" err="1">
                <a:latin typeface="+mj-lt"/>
              </a:rPr>
              <a:t>Enityform</a:t>
            </a:r>
            <a:endParaRPr lang="en-GB" sz="1200" dirty="0">
              <a:latin typeface="+mj-lt"/>
            </a:endParaRPr>
          </a:p>
          <a:p>
            <a:pPr lvl="1"/>
            <a:r>
              <a:rPr lang="en-GB" sz="1200" dirty="0">
                <a:latin typeface="+mj-lt"/>
              </a:rPr>
              <a:t>Field conditional state</a:t>
            </a:r>
          </a:p>
          <a:p>
            <a:pPr lvl="1"/>
            <a:r>
              <a:rPr lang="en-GB" sz="1200" dirty="0">
                <a:latin typeface="+mj-lt"/>
              </a:rPr>
              <a:t>Ife</a:t>
            </a:r>
          </a:p>
          <a:p>
            <a:pPr lvl="1"/>
            <a:r>
              <a:rPr lang="en-GB" sz="1200" dirty="0">
                <a:latin typeface="+mj-lt"/>
              </a:rPr>
              <a:t>Telephone</a:t>
            </a:r>
          </a:p>
          <a:p>
            <a:pPr lvl="1"/>
            <a:r>
              <a:rPr lang="en-GB" sz="1200" dirty="0">
                <a:latin typeface="+mj-lt"/>
              </a:rPr>
              <a:t>Views data export</a:t>
            </a:r>
          </a:p>
          <a:p>
            <a:pPr lvl="1"/>
            <a:endParaRPr lang="en-GB" sz="1200" dirty="0">
              <a:latin typeface="+mj-lt"/>
            </a:endParaRPr>
          </a:p>
          <a:p>
            <a:r>
              <a:rPr lang="en-GB" sz="1800" dirty="0" err="1">
                <a:latin typeface="+mj-lt"/>
              </a:rPr>
              <a:t>Ctm</a:t>
            </a:r>
            <a:r>
              <a:rPr lang="en-GB" sz="1800" dirty="0">
                <a:latin typeface="+mj-lt"/>
              </a:rPr>
              <a:t> mail </a:t>
            </a:r>
            <a:r>
              <a:rPr lang="en-GB" sz="1200" dirty="0">
                <a:latin typeface="+mj-lt"/>
              </a:rPr>
              <a:t>(custom)</a:t>
            </a:r>
          </a:p>
          <a:p>
            <a:pPr lvl="1"/>
            <a:r>
              <a:rPr lang="en-GB" sz="1200" dirty="0" err="1">
                <a:latin typeface="+mj-lt"/>
              </a:rPr>
              <a:t>Mailsystem</a:t>
            </a:r>
            <a:endParaRPr lang="en-GB" sz="1200" dirty="0">
              <a:latin typeface="+mj-lt"/>
            </a:endParaRPr>
          </a:p>
          <a:p>
            <a:pPr lvl="1"/>
            <a:r>
              <a:rPr lang="en-GB" sz="1200" dirty="0" err="1">
                <a:latin typeface="+mj-lt"/>
              </a:rPr>
              <a:t>Mimemail</a:t>
            </a:r>
            <a:endParaRPr lang="en-GB" sz="1200" dirty="0">
              <a:latin typeface="+mj-lt"/>
            </a:endParaRPr>
          </a:p>
          <a:p>
            <a:pPr lvl="1"/>
            <a:r>
              <a:rPr lang="en-GB" sz="1200" dirty="0" err="1">
                <a:latin typeface="+mj-lt"/>
              </a:rPr>
              <a:t>Phpmailer</a:t>
            </a:r>
            <a:endParaRPr lang="en-GB" sz="1200" dirty="0">
              <a:latin typeface="+mj-lt"/>
            </a:endParaRPr>
          </a:p>
          <a:p>
            <a:pPr lvl="1"/>
            <a:endParaRPr lang="en-GB" sz="1200" dirty="0">
              <a:latin typeface="+mj-lt"/>
            </a:endParaRPr>
          </a:p>
          <a:p>
            <a:pPr lvl="1"/>
            <a:endParaRPr lang="en-GB" sz="1200" dirty="0">
              <a:latin typeface="+mj-lt"/>
            </a:endParaRPr>
          </a:p>
          <a:p>
            <a:pPr lvl="1"/>
            <a:endParaRPr lang="en-GB" sz="1200" dirty="0">
              <a:latin typeface="+mj-lt"/>
            </a:endParaRPr>
          </a:p>
          <a:p>
            <a:pPr lvl="1"/>
            <a:endParaRPr lang="en-GB" sz="1200" dirty="0">
              <a:latin typeface="+mj-lt"/>
            </a:endParaRPr>
          </a:p>
          <a:p>
            <a:r>
              <a:rPr lang="en-GB" sz="1800" dirty="0" err="1">
                <a:latin typeface="+mj-lt"/>
              </a:rPr>
              <a:t>Ctm</a:t>
            </a:r>
            <a:r>
              <a:rPr lang="en-GB" sz="1800" dirty="0">
                <a:latin typeface="+mj-lt"/>
              </a:rPr>
              <a:t> multi language by field </a:t>
            </a:r>
            <a:r>
              <a:rPr lang="en-GB" sz="1200" dirty="0">
                <a:latin typeface="+mj-lt"/>
              </a:rPr>
              <a:t>(custom)</a:t>
            </a:r>
          </a:p>
          <a:p>
            <a:pPr lvl="1"/>
            <a:r>
              <a:rPr lang="en-GB" sz="1200" dirty="0">
                <a:latin typeface="+mj-lt"/>
              </a:rPr>
              <a:t>Entity translation</a:t>
            </a:r>
          </a:p>
          <a:p>
            <a:pPr lvl="1"/>
            <a:r>
              <a:rPr lang="en-GB" sz="1200" dirty="0">
                <a:latin typeface="+mj-lt"/>
              </a:rPr>
              <a:t>I18n</a:t>
            </a:r>
          </a:p>
          <a:p>
            <a:pPr lvl="1"/>
            <a:r>
              <a:rPr lang="en-GB" sz="1200" dirty="0" err="1">
                <a:latin typeface="+mj-lt"/>
              </a:rPr>
              <a:t>Pathauto</a:t>
            </a:r>
            <a:r>
              <a:rPr lang="en-GB" sz="1200" dirty="0">
                <a:latin typeface="+mj-lt"/>
              </a:rPr>
              <a:t> i18n</a:t>
            </a:r>
          </a:p>
          <a:p>
            <a:pPr lvl="1"/>
            <a:r>
              <a:rPr lang="en-GB" sz="1200" dirty="0">
                <a:latin typeface="+mj-lt"/>
              </a:rPr>
              <a:t>Title</a:t>
            </a:r>
          </a:p>
          <a:p>
            <a:pPr lvl="1"/>
            <a:r>
              <a:rPr lang="en-GB" sz="1200" dirty="0">
                <a:latin typeface="+mj-lt"/>
              </a:rPr>
              <a:t>Translation table</a:t>
            </a:r>
          </a:p>
          <a:p>
            <a:pPr lvl="1"/>
            <a:r>
              <a:rPr lang="en-GB" sz="1200" dirty="0" err="1">
                <a:latin typeface="+mj-lt"/>
              </a:rPr>
              <a:t>Potx</a:t>
            </a:r>
            <a:r>
              <a:rPr lang="en-GB" sz="1200" dirty="0">
                <a:latin typeface="+mj-lt"/>
              </a:rPr>
              <a:t> (dev)</a:t>
            </a:r>
          </a:p>
          <a:p>
            <a:pPr lvl="1"/>
            <a:r>
              <a:rPr lang="en-GB" sz="1200" dirty="0">
                <a:latin typeface="+mj-lt"/>
              </a:rPr>
              <a:t>Entity translation export import2 (custom, dev)</a:t>
            </a:r>
          </a:p>
          <a:p>
            <a:pPr lvl="1"/>
            <a:r>
              <a:rPr lang="en-GB" sz="1200" dirty="0">
                <a:latin typeface="+mj-lt"/>
              </a:rPr>
              <a:t>Language dropdown (tools)</a:t>
            </a:r>
          </a:p>
          <a:p>
            <a:r>
              <a:rPr lang="en-GB" sz="1800" dirty="0" err="1">
                <a:latin typeface="+mj-lt"/>
              </a:rPr>
              <a:t>Ctm</a:t>
            </a:r>
            <a:r>
              <a:rPr lang="en-GB" sz="1800" dirty="0">
                <a:latin typeface="+mj-lt"/>
              </a:rPr>
              <a:t> node block</a:t>
            </a:r>
          </a:p>
          <a:p>
            <a:pPr lvl="1"/>
            <a:r>
              <a:rPr lang="en-GB" sz="1200" dirty="0" err="1">
                <a:latin typeface="+mj-lt"/>
              </a:rPr>
              <a:t>nodeblock</a:t>
            </a:r>
            <a:endParaRPr lang="en-GB" sz="1200" dirty="0">
              <a:latin typeface="+mj-lt"/>
            </a:endParaRPr>
          </a:p>
          <a:p>
            <a:r>
              <a:rPr lang="en-GB" sz="1800" dirty="0">
                <a:latin typeface="+mj-lt"/>
              </a:rPr>
              <a:t>Menu attach block2</a:t>
            </a:r>
          </a:p>
          <a:p>
            <a:r>
              <a:rPr lang="en-GB" sz="1800" dirty="0">
                <a:latin typeface="+mj-lt"/>
              </a:rPr>
              <a:t>File entity</a:t>
            </a:r>
          </a:p>
          <a:p>
            <a:r>
              <a:rPr lang="en-GB" sz="1800" dirty="0">
                <a:latin typeface="+mj-lt"/>
              </a:rPr>
              <a:t>Google analytics</a:t>
            </a:r>
          </a:p>
          <a:p>
            <a:r>
              <a:rPr lang="en-GB" sz="1800" dirty="0">
                <a:latin typeface="+mj-lt"/>
              </a:rPr>
              <a:t>Menu force</a:t>
            </a:r>
          </a:p>
          <a:p>
            <a:r>
              <a:rPr lang="en-GB" sz="1800" dirty="0">
                <a:latin typeface="+mj-lt"/>
              </a:rPr>
              <a:t>Menu token</a:t>
            </a:r>
          </a:p>
          <a:p>
            <a:r>
              <a:rPr lang="en-GB" sz="1800" dirty="0" err="1">
                <a:latin typeface="+mj-lt"/>
              </a:rPr>
              <a:t>restws</a:t>
            </a:r>
            <a:endParaRPr lang="en-GB" sz="1800" dirty="0">
              <a:latin typeface="+mj-lt"/>
            </a:endParaRPr>
          </a:p>
          <a:p>
            <a:r>
              <a:rPr lang="en-GB" sz="1800" dirty="0">
                <a:latin typeface="+mj-lt"/>
              </a:rPr>
              <a:t>Taxonomy menu</a:t>
            </a:r>
          </a:p>
          <a:p>
            <a:r>
              <a:rPr lang="en-GB" sz="1800" dirty="0" err="1">
                <a:latin typeface="+mj-lt"/>
              </a:rPr>
              <a:t>webform</a:t>
            </a:r>
            <a:endParaRPr lang="en-GB" sz="1800" dirty="0">
              <a:latin typeface="+mj-lt"/>
            </a:endParaRPr>
          </a:p>
        </p:txBody>
      </p:sp>
      <p:cxnSp>
        <p:nvCxnSpPr>
          <p:cNvPr id="5" name="Connecteur droit 4"/>
          <p:cNvCxnSpPr/>
          <p:nvPr/>
        </p:nvCxnSpPr>
        <p:spPr>
          <a:xfrm>
            <a:off x="971600" y="908720"/>
            <a:ext cx="8172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404664"/>
            <a:ext cx="8172400" cy="504056"/>
          </a:xfrm>
          <a:effectLst>
            <a:reflection blurRad="6350" stA="50000" endA="300" endPos="55000" dir="5400000" sy="-100000" algn="bl" rotWithShape="0"/>
          </a:effectLst>
        </p:spPr>
        <p:txBody>
          <a:bodyPr>
            <a:noAutofit/>
          </a:bodyPr>
          <a:lstStyle/>
          <a:p>
            <a:r>
              <a:rPr lang="en-US" sz="2000" dirty="0"/>
              <a:t>Simplified development: </a:t>
            </a:r>
            <a:r>
              <a:rPr lang="en-GB" sz="2000" dirty="0"/>
              <a:t>CTM Add a new API for development of features</a:t>
            </a:r>
            <a:endParaRPr lang="en-US" sz="2000" dirty="0"/>
          </a:p>
        </p:txBody>
      </p:sp>
      <p:sp>
        <p:nvSpPr>
          <p:cNvPr id="3" name="Espace réservé du contenu 2"/>
          <p:cNvSpPr>
            <a:spLocks noGrp="1"/>
          </p:cNvSpPr>
          <p:nvPr>
            <p:ph idx="1"/>
          </p:nvPr>
        </p:nvSpPr>
        <p:spPr>
          <a:xfrm>
            <a:off x="107504" y="1124744"/>
            <a:ext cx="9036496" cy="5616624"/>
          </a:xfrm>
        </p:spPr>
        <p:txBody>
          <a:bodyPr>
            <a:normAutofit lnSpcReduction="10000"/>
          </a:bodyPr>
          <a:lstStyle/>
          <a:p>
            <a:pPr>
              <a:lnSpc>
                <a:spcPct val="110000"/>
              </a:lnSpc>
            </a:pPr>
            <a:r>
              <a:rPr lang="en-GB" sz="1800" dirty="0">
                <a:latin typeface="+mj-lt"/>
              </a:rPr>
              <a:t>New API:</a:t>
            </a:r>
          </a:p>
          <a:p>
            <a:pPr lvl="1">
              <a:lnSpc>
                <a:spcPct val="110000"/>
              </a:lnSpc>
            </a:pPr>
            <a:r>
              <a:rPr lang="en-GB" sz="1200" dirty="0">
                <a:latin typeface="+mj-lt"/>
              </a:rPr>
              <a:t>Add new functionalities to embed configuration and content in code</a:t>
            </a:r>
          </a:p>
          <a:p>
            <a:pPr lvl="1">
              <a:lnSpc>
                <a:spcPct val="110000"/>
              </a:lnSpc>
            </a:pPr>
            <a:r>
              <a:rPr lang="en-GB" sz="1200" dirty="0">
                <a:latin typeface="+mj-lt"/>
              </a:rPr>
              <a:t>Replace some boggy functionalities of “features”</a:t>
            </a:r>
          </a:p>
          <a:p>
            <a:pPr lvl="1">
              <a:lnSpc>
                <a:spcPct val="110000"/>
              </a:lnSpc>
            </a:pPr>
            <a:r>
              <a:rPr lang="en-GB" sz="1200" dirty="0">
                <a:latin typeface="+mj-lt"/>
              </a:rPr>
              <a:t>New </a:t>
            </a:r>
            <a:r>
              <a:rPr lang="en-GB" sz="1200" dirty="0" err="1">
                <a:latin typeface="+mj-lt"/>
              </a:rPr>
              <a:t>technics</a:t>
            </a:r>
            <a:r>
              <a:rPr lang="en-GB" sz="1200" dirty="0">
                <a:latin typeface="+mj-lt"/>
              </a:rPr>
              <a:t> for management of breadcrumb, working in all possible use cases and optimized for performance</a:t>
            </a:r>
          </a:p>
          <a:p>
            <a:pPr lvl="1">
              <a:lnSpc>
                <a:spcPct val="110000"/>
              </a:lnSpc>
            </a:pPr>
            <a:r>
              <a:rPr lang="en-GB" sz="1200" dirty="0">
                <a:latin typeface="+mj-lt"/>
              </a:rPr>
              <a:t>New “best practice” can be use to guide step by step developer. </a:t>
            </a:r>
            <a:r>
              <a:rPr lang="en-GB" sz="1200" dirty="0">
                <a:solidFill>
                  <a:srgbClr val="FF0000"/>
                </a:solidFill>
                <a:latin typeface="+mj-lt"/>
              </a:rPr>
              <a:t>(TODO : documentation update)</a:t>
            </a:r>
          </a:p>
          <a:p>
            <a:pPr lvl="1">
              <a:lnSpc>
                <a:spcPct val="110000"/>
              </a:lnSpc>
            </a:pPr>
            <a:endParaRPr lang="en-GB" sz="1200" dirty="0">
              <a:solidFill>
                <a:srgbClr val="FF0000"/>
              </a:solidFill>
              <a:latin typeface="+mj-lt"/>
            </a:endParaRPr>
          </a:p>
          <a:p>
            <a:pPr>
              <a:lnSpc>
                <a:spcPct val="110000"/>
              </a:lnSpc>
            </a:pPr>
            <a:r>
              <a:rPr lang="en-GB" sz="1800" dirty="0">
                <a:latin typeface="+mj-lt"/>
              </a:rPr>
              <a:t> “Intelligent” module =&gt; </a:t>
            </a:r>
            <a:r>
              <a:rPr lang="en-GB" sz="1800" dirty="0" err="1">
                <a:latin typeface="+mj-lt"/>
              </a:rPr>
              <a:t>ctm_installation</a:t>
            </a:r>
            <a:r>
              <a:rPr lang="en-GB" sz="1800" dirty="0">
                <a:latin typeface="+mj-lt"/>
              </a:rPr>
              <a:t> react to users and developers actions</a:t>
            </a:r>
          </a:p>
          <a:p>
            <a:pPr lvl="1">
              <a:lnSpc>
                <a:spcPct val="110000"/>
              </a:lnSpc>
            </a:pPr>
            <a:r>
              <a:rPr lang="en-GB" sz="1200" dirty="0">
                <a:latin typeface="+mj-lt"/>
              </a:rPr>
              <a:t>It is possible to uninstall features</a:t>
            </a:r>
          </a:p>
          <a:p>
            <a:pPr lvl="1">
              <a:lnSpc>
                <a:spcPct val="110000"/>
              </a:lnSpc>
            </a:pPr>
            <a:r>
              <a:rPr lang="en-GB" sz="1200" dirty="0">
                <a:latin typeface="+mj-lt"/>
              </a:rPr>
              <a:t>Automated cache Management</a:t>
            </a:r>
          </a:p>
          <a:p>
            <a:pPr>
              <a:lnSpc>
                <a:spcPct val="110000"/>
              </a:lnSpc>
            </a:pPr>
            <a:endParaRPr lang="en-GB" sz="1200" dirty="0">
              <a:latin typeface="+mj-lt"/>
            </a:endParaRPr>
          </a:p>
          <a:p>
            <a:pPr>
              <a:lnSpc>
                <a:spcPct val="110000"/>
              </a:lnSpc>
            </a:pPr>
            <a:r>
              <a:rPr lang="en-GB" sz="1800" dirty="0">
                <a:latin typeface="+mj-lt"/>
              </a:rPr>
              <a:t>New “queue” system (event management)</a:t>
            </a:r>
          </a:p>
          <a:p>
            <a:pPr lvl="1">
              <a:lnSpc>
                <a:spcPct val="110000"/>
              </a:lnSpc>
            </a:pPr>
            <a:r>
              <a:rPr lang="en-GB" sz="1200" dirty="0">
                <a:latin typeface="+mj-lt"/>
              </a:rPr>
              <a:t>It is possible to cut code in small pieces to prevent “max execution time” error</a:t>
            </a:r>
          </a:p>
          <a:p>
            <a:pPr lvl="1">
              <a:lnSpc>
                <a:spcPct val="110000"/>
              </a:lnSpc>
            </a:pPr>
            <a:r>
              <a:rPr lang="en-GB" sz="1200" dirty="0">
                <a:latin typeface="+mj-lt"/>
              </a:rPr>
              <a:t>Developer can execute code after a certain event in the life of the site (not like hook)</a:t>
            </a:r>
          </a:p>
          <a:p>
            <a:pPr lvl="1">
              <a:lnSpc>
                <a:spcPct val="110000"/>
              </a:lnSpc>
            </a:pPr>
            <a:r>
              <a:rPr lang="en-GB" sz="1200" dirty="0">
                <a:latin typeface="+mj-lt"/>
              </a:rPr>
              <a:t>Developer can execute code before install, during install, after install, during current page or during the beginning of the next page</a:t>
            </a:r>
          </a:p>
          <a:p>
            <a:pPr lvl="1">
              <a:lnSpc>
                <a:spcPct val="110000"/>
              </a:lnSpc>
            </a:pPr>
            <a:endParaRPr lang="en-GB" sz="1200" dirty="0">
              <a:latin typeface="+mj-lt"/>
            </a:endParaRPr>
          </a:p>
          <a:p>
            <a:pPr>
              <a:lnSpc>
                <a:spcPct val="110000"/>
              </a:lnSpc>
            </a:pPr>
            <a:r>
              <a:rPr lang="en-GB" sz="1800" dirty="0">
                <a:latin typeface="+mj-lt"/>
              </a:rPr>
              <a:t>New functionalities for developer :</a:t>
            </a:r>
          </a:p>
          <a:p>
            <a:pPr lvl="1">
              <a:lnSpc>
                <a:spcPct val="110000"/>
              </a:lnSpc>
            </a:pPr>
            <a:r>
              <a:rPr lang="en-GB" sz="1200" dirty="0">
                <a:latin typeface="+mj-lt"/>
              </a:rPr>
              <a:t>Possibility to activate / deactivate developer modules in 1 click  (deactivated by default to improve performance, and auto deactivated each night)</a:t>
            </a:r>
          </a:p>
          <a:p>
            <a:pPr lvl="1">
              <a:lnSpc>
                <a:spcPct val="110000"/>
              </a:lnSpc>
            </a:pPr>
            <a:r>
              <a:rPr lang="en-GB" sz="1200" dirty="0">
                <a:latin typeface="+mj-lt"/>
              </a:rPr>
              <a:t>Better management of </a:t>
            </a:r>
            <a:r>
              <a:rPr lang="en-GB" sz="1200" dirty="0" err="1">
                <a:latin typeface="+mj-lt"/>
              </a:rPr>
              <a:t>cron</a:t>
            </a:r>
            <a:r>
              <a:rPr lang="en-GB" sz="1200" dirty="0">
                <a:latin typeface="+mj-lt"/>
              </a:rPr>
              <a:t> task</a:t>
            </a:r>
          </a:p>
          <a:p>
            <a:pPr lvl="1">
              <a:lnSpc>
                <a:spcPct val="110000"/>
              </a:lnSpc>
            </a:pPr>
            <a:r>
              <a:rPr lang="en-GB" sz="1200" dirty="0">
                <a:latin typeface="+mj-lt"/>
              </a:rPr>
              <a:t>Possibility to deactivate all caches in 1 click (reactivated each night) </a:t>
            </a:r>
            <a:r>
              <a:rPr lang="en-GB" sz="1200" dirty="0">
                <a:solidFill>
                  <a:srgbClr val="FF0000"/>
                </a:solidFill>
                <a:latin typeface="+mj-lt"/>
              </a:rPr>
              <a:t>TODO </a:t>
            </a:r>
            <a:endParaRPr lang="en-GB" sz="1300" dirty="0">
              <a:solidFill>
                <a:srgbClr val="FF0000"/>
              </a:solidFill>
              <a:latin typeface="+mj-lt"/>
            </a:endParaRPr>
          </a:p>
          <a:p>
            <a:pPr lvl="1">
              <a:lnSpc>
                <a:spcPct val="110000"/>
              </a:lnSpc>
            </a:pPr>
            <a:r>
              <a:rPr lang="en-GB" sz="1200" dirty="0">
                <a:solidFill>
                  <a:schemeClr val="tx1">
                    <a:lumMod val="95000"/>
                    <a:lumOff val="5000"/>
                  </a:schemeClr>
                </a:solidFill>
                <a:latin typeface="+mj-lt"/>
              </a:rPr>
              <a:t>New permission system base on matrix, with the finest granularity ever (view, update, delete, create, publish, admin, create content type, update content type, delete content type) and fine granularity for field permission and user admin permission</a:t>
            </a:r>
          </a:p>
        </p:txBody>
      </p:sp>
      <p:cxnSp>
        <p:nvCxnSpPr>
          <p:cNvPr id="5" name="Connecteur droit 4"/>
          <p:cNvCxnSpPr/>
          <p:nvPr/>
        </p:nvCxnSpPr>
        <p:spPr>
          <a:xfrm>
            <a:off x="971600" y="908720"/>
            <a:ext cx="8172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260648"/>
            <a:ext cx="8028384" cy="504056"/>
          </a:xfrm>
          <a:effectLst>
            <a:reflection blurRad="6350" stA="50000" endA="300" endPos="55000" dir="5400000" sy="-100000" algn="bl" rotWithShape="0"/>
          </a:effectLst>
        </p:spPr>
        <p:txBody>
          <a:bodyPr>
            <a:noAutofit/>
          </a:bodyPr>
          <a:lstStyle/>
          <a:p>
            <a:r>
              <a:rPr lang="en-US" sz="2000" dirty="0"/>
              <a:t>Technical: CTM architecture</a:t>
            </a:r>
          </a:p>
        </p:txBody>
      </p:sp>
      <p:cxnSp>
        <p:nvCxnSpPr>
          <p:cNvPr id="5" name="Connecteur droit 4"/>
          <p:cNvCxnSpPr/>
          <p:nvPr/>
        </p:nvCxnSpPr>
        <p:spPr>
          <a:xfrm>
            <a:off x="971600" y="764704"/>
            <a:ext cx="817240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827946" y="4648202"/>
            <a:ext cx="3563133" cy="369332"/>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p:spPr>
        <p:txBody>
          <a:bodyPr wrap="square" rtlCol="0">
            <a:spAutoFit/>
          </a:bodyPr>
          <a:lstStyle/>
          <a:p>
            <a:r>
              <a:rPr lang="fr-FR" dirty="0"/>
              <a:t>SOCLE</a:t>
            </a:r>
            <a:endParaRPr lang="fr-CH" dirty="0"/>
          </a:p>
        </p:txBody>
      </p:sp>
      <p:sp>
        <p:nvSpPr>
          <p:cNvPr id="43" name="ZoneTexte 42"/>
          <p:cNvSpPr txBox="1"/>
          <p:nvPr/>
        </p:nvSpPr>
        <p:spPr>
          <a:xfrm rot="16200000">
            <a:off x="-255615" y="2892539"/>
            <a:ext cx="2763886" cy="369332"/>
          </a:xfrm>
          <a:prstGeom prst="rect">
            <a:avLst/>
          </a:prstGeom>
          <a:solidFill>
            <a:srgbClr val="92D050"/>
          </a:solidFill>
        </p:spPr>
        <p:txBody>
          <a:bodyPr wrap="square" rtlCol="0">
            <a:spAutoFit/>
          </a:bodyPr>
          <a:lstStyle/>
          <a:p>
            <a:r>
              <a:rPr lang="fr-FR" dirty="0" err="1"/>
              <a:t>Feature</a:t>
            </a:r>
            <a:r>
              <a:rPr lang="fr-CH" dirty="0"/>
              <a:t> 1</a:t>
            </a:r>
            <a:endParaRPr lang="fr-FR" dirty="0"/>
          </a:p>
        </p:txBody>
      </p:sp>
      <p:sp>
        <p:nvSpPr>
          <p:cNvPr id="44" name="ZoneTexte 43"/>
          <p:cNvSpPr txBox="1"/>
          <p:nvPr/>
        </p:nvSpPr>
        <p:spPr>
          <a:xfrm rot="16200000">
            <a:off x="341151" y="2892539"/>
            <a:ext cx="2763887" cy="369332"/>
          </a:xfrm>
          <a:prstGeom prst="rect">
            <a:avLst/>
          </a:prstGeom>
          <a:solidFill>
            <a:srgbClr val="92D050"/>
          </a:solidFill>
        </p:spPr>
        <p:txBody>
          <a:bodyPr wrap="square" rtlCol="0">
            <a:spAutoFit/>
          </a:bodyPr>
          <a:lstStyle/>
          <a:p>
            <a:r>
              <a:rPr lang="fr-FR" dirty="0" err="1"/>
              <a:t>Feature</a:t>
            </a:r>
            <a:r>
              <a:rPr lang="fr-CH" dirty="0"/>
              <a:t> 2</a:t>
            </a:r>
            <a:endParaRPr lang="fr-FR" dirty="0"/>
          </a:p>
        </p:txBody>
      </p:sp>
      <p:sp>
        <p:nvSpPr>
          <p:cNvPr id="45" name="ZoneTexte 44"/>
          <p:cNvSpPr txBox="1"/>
          <p:nvPr/>
        </p:nvSpPr>
        <p:spPr>
          <a:xfrm rot="16200000">
            <a:off x="995671" y="2892539"/>
            <a:ext cx="2763886" cy="369332"/>
          </a:xfrm>
          <a:prstGeom prst="rect">
            <a:avLst/>
          </a:prstGeom>
          <a:solidFill>
            <a:srgbClr val="92D050"/>
          </a:solidFill>
        </p:spPr>
        <p:txBody>
          <a:bodyPr wrap="square" rtlCol="0">
            <a:spAutoFit/>
          </a:bodyPr>
          <a:lstStyle/>
          <a:p>
            <a:r>
              <a:rPr lang="fr-FR" dirty="0" err="1"/>
              <a:t>Feature</a:t>
            </a:r>
            <a:r>
              <a:rPr lang="fr-CH" dirty="0"/>
              <a:t>  </a:t>
            </a:r>
            <a:r>
              <a:rPr lang="fr-CH" dirty="0" err="1"/>
              <a:t>with</a:t>
            </a:r>
            <a:r>
              <a:rPr lang="fr-CH" dirty="0"/>
              <a:t> </a:t>
            </a:r>
            <a:r>
              <a:rPr lang="fr-CH" dirty="0" err="1"/>
              <a:t>side</a:t>
            </a:r>
            <a:r>
              <a:rPr lang="fr-CH" dirty="0"/>
              <a:t> </a:t>
            </a:r>
            <a:r>
              <a:rPr lang="fr-CH" dirty="0" err="1"/>
              <a:t>effect</a:t>
            </a:r>
            <a:endParaRPr lang="fr-FR" dirty="0"/>
          </a:p>
        </p:txBody>
      </p:sp>
      <p:cxnSp>
        <p:nvCxnSpPr>
          <p:cNvPr id="47" name="Connecteur droit 46"/>
          <p:cNvCxnSpPr/>
          <p:nvPr/>
        </p:nvCxnSpPr>
        <p:spPr>
          <a:xfrm>
            <a:off x="691832" y="1623061"/>
            <a:ext cx="2204185"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a:xfrm>
            <a:off x="2896018" y="1623061"/>
            <a:ext cx="0" cy="29317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a:off x="2887752" y="4554770"/>
            <a:ext cx="54767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a:off x="683568" y="1623061"/>
            <a:ext cx="0" cy="38854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a:xfrm>
            <a:off x="695467" y="5508551"/>
            <a:ext cx="768095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a:xfrm>
            <a:off x="8364526" y="4554770"/>
            <a:ext cx="0" cy="9537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7296123" y="4832868"/>
            <a:ext cx="895150" cy="369332"/>
          </a:xfrm>
          <a:prstGeom prst="rect">
            <a:avLst/>
          </a:prstGeom>
          <a:noFill/>
        </p:spPr>
        <p:txBody>
          <a:bodyPr wrap="square" rtlCol="0">
            <a:spAutoFit/>
          </a:bodyPr>
          <a:lstStyle/>
          <a:p>
            <a:r>
              <a:rPr lang="fr-FR" dirty="0"/>
              <a:t>CTM</a:t>
            </a:r>
            <a:endParaRPr lang="fr-CH" dirty="0"/>
          </a:p>
        </p:txBody>
      </p:sp>
      <p:sp>
        <p:nvSpPr>
          <p:cNvPr id="55" name="ZoneTexte 54"/>
          <p:cNvSpPr txBox="1"/>
          <p:nvPr/>
        </p:nvSpPr>
        <p:spPr>
          <a:xfrm rot="16200000">
            <a:off x="2217905" y="3015708"/>
            <a:ext cx="2517548" cy="369332"/>
          </a:xfrm>
          <a:prstGeom prst="rect">
            <a:avLst/>
          </a:prstGeom>
          <a:gradFill flip="none" rotWithShape="1">
            <a:gsLst>
              <a:gs pos="0">
                <a:srgbClr val="92D050"/>
              </a:gs>
              <a:gs pos="100000">
                <a:srgbClr val="FFFF00"/>
              </a:gs>
              <a:gs pos="100000">
                <a:srgbClr val="FFFF00"/>
              </a:gs>
              <a:gs pos="48000">
                <a:srgbClr val="FFFF00"/>
              </a:gs>
            </a:gsLst>
            <a:lin ang="2700000" scaled="1"/>
            <a:tileRect/>
          </a:gradFill>
        </p:spPr>
        <p:txBody>
          <a:bodyPr wrap="square" rtlCol="0">
            <a:spAutoFit/>
          </a:bodyPr>
          <a:lstStyle/>
          <a:p>
            <a:r>
              <a:rPr lang="fr-FR" dirty="0" err="1"/>
              <a:t>Feature</a:t>
            </a:r>
            <a:r>
              <a:rPr lang="fr-CH" dirty="0"/>
              <a:t> custom 1</a:t>
            </a:r>
            <a:endParaRPr lang="fr-FR" dirty="0"/>
          </a:p>
        </p:txBody>
      </p:sp>
      <p:sp>
        <p:nvSpPr>
          <p:cNvPr id="56" name="ZoneTexte 55"/>
          <p:cNvSpPr txBox="1"/>
          <p:nvPr/>
        </p:nvSpPr>
        <p:spPr>
          <a:xfrm rot="16200000">
            <a:off x="3571365" y="2530483"/>
            <a:ext cx="2101095" cy="923330"/>
          </a:xfrm>
          <a:prstGeom prst="rect">
            <a:avLst/>
          </a:prstGeom>
          <a:gradFill flip="none" rotWithShape="1">
            <a:gsLst>
              <a:gs pos="0">
                <a:srgbClr val="92D050"/>
              </a:gs>
              <a:gs pos="100000">
                <a:srgbClr val="FFFF00"/>
              </a:gs>
              <a:gs pos="52000">
                <a:srgbClr val="FFFF00"/>
              </a:gs>
            </a:gsLst>
            <a:lin ang="2700000" scaled="1"/>
            <a:tileRect/>
          </a:gradFill>
        </p:spPr>
        <p:txBody>
          <a:bodyPr wrap="square" rtlCol="0">
            <a:spAutoFit/>
          </a:bodyPr>
          <a:lstStyle/>
          <a:p>
            <a:r>
              <a:rPr lang="en-US" dirty="0"/>
              <a:t>Feature custom 2 </a:t>
            </a:r>
            <a:r>
              <a:rPr lang="en-US" dirty="0" err="1"/>
              <a:t>depende</a:t>
            </a:r>
            <a:r>
              <a:rPr lang="en-US" dirty="0"/>
              <a:t> of  custom1</a:t>
            </a:r>
          </a:p>
        </p:txBody>
      </p:sp>
      <p:sp>
        <p:nvSpPr>
          <p:cNvPr id="57" name="ZoneTexte 56"/>
          <p:cNvSpPr txBox="1"/>
          <p:nvPr/>
        </p:nvSpPr>
        <p:spPr>
          <a:xfrm>
            <a:off x="827945" y="5072952"/>
            <a:ext cx="4733489" cy="369332"/>
          </a:xfrm>
          <a:prstGeom prst="rect">
            <a:avLst/>
          </a:prstGeom>
          <a:solidFill>
            <a:srgbClr val="0070C0"/>
          </a:solidFill>
        </p:spPr>
        <p:txBody>
          <a:bodyPr wrap="square" rtlCol="0">
            <a:spAutoFit/>
          </a:bodyPr>
          <a:lstStyle/>
          <a:p>
            <a:r>
              <a:rPr lang="fr-FR" dirty="0"/>
              <a:t>Drupal</a:t>
            </a:r>
            <a:endParaRPr lang="fr-CH" dirty="0"/>
          </a:p>
        </p:txBody>
      </p:sp>
      <p:cxnSp>
        <p:nvCxnSpPr>
          <p:cNvPr id="58" name="Connecteur droit avec flèche 57"/>
          <p:cNvCxnSpPr/>
          <p:nvPr/>
        </p:nvCxnSpPr>
        <p:spPr>
          <a:xfrm flipH="1">
            <a:off x="1907761" y="2720499"/>
            <a:ext cx="28518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Connecteur droit avec flèche 58"/>
          <p:cNvCxnSpPr/>
          <p:nvPr/>
        </p:nvCxnSpPr>
        <p:spPr>
          <a:xfrm flipH="1">
            <a:off x="1310994" y="3043772"/>
            <a:ext cx="88195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Connecteur droit avec flèche 59"/>
          <p:cNvCxnSpPr/>
          <p:nvPr/>
        </p:nvCxnSpPr>
        <p:spPr>
          <a:xfrm flipV="1">
            <a:off x="2562280" y="3043772"/>
            <a:ext cx="737571"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Connecteur droit avec flèche 60"/>
          <p:cNvCxnSpPr/>
          <p:nvPr/>
        </p:nvCxnSpPr>
        <p:spPr>
          <a:xfrm>
            <a:off x="2562280" y="2480356"/>
            <a:ext cx="159796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ZoneTexte 61"/>
          <p:cNvSpPr txBox="1"/>
          <p:nvPr/>
        </p:nvSpPr>
        <p:spPr>
          <a:xfrm rot="16200000">
            <a:off x="4373635" y="3431575"/>
            <a:ext cx="300822" cy="1754326"/>
          </a:xfrm>
          <a:prstGeom prst="rect">
            <a:avLst/>
          </a:prstGeom>
          <a:gradFill flip="none" rotWithShape="1">
            <a:gsLst>
              <a:gs pos="0">
                <a:srgbClr val="92D050"/>
              </a:gs>
              <a:gs pos="100000">
                <a:srgbClr val="FFFF00"/>
              </a:gs>
              <a:gs pos="51000">
                <a:srgbClr val="FFFF00"/>
              </a:gs>
            </a:gsLst>
            <a:lin ang="2700000" scaled="1"/>
            <a:tileRect/>
          </a:gradFill>
        </p:spPr>
        <p:txBody>
          <a:bodyPr wrap="square" rtlCol="0">
            <a:spAutoFit/>
          </a:bodyPr>
          <a:lstStyle/>
          <a:p>
            <a:endParaRPr lang="fr-FR" dirty="0"/>
          </a:p>
          <a:p>
            <a:endParaRPr lang="fr-FR" dirty="0"/>
          </a:p>
          <a:p>
            <a:endParaRPr lang="fr-FR" dirty="0"/>
          </a:p>
          <a:p>
            <a:endParaRPr lang="fr-FR" dirty="0"/>
          </a:p>
          <a:p>
            <a:endParaRPr lang="fr-FR" dirty="0"/>
          </a:p>
          <a:p>
            <a:endParaRPr lang="fr-FR" dirty="0"/>
          </a:p>
        </p:txBody>
      </p:sp>
      <p:sp>
        <p:nvSpPr>
          <p:cNvPr id="63" name="ZoneTexte 62"/>
          <p:cNvSpPr txBox="1"/>
          <p:nvPr/>
        </p:nvSpPr>
        <p:spPr>
          <a:xfrm>
            <a:off x="827946" y="5580952"/>
            <a:ext cx="6663888" cy="369332"/>
          </a:xfrm>
          <a:prstGeom prst="rect">
            <a:avLst/>
          </a:prstGeom>
          <a:solidFill>
            <a:schemeClr val="accent1">
              <a:lumMod val="50000"/>
            </a:schemeClr>
          </a:solidFill>
        </p:spPr>
        <p:txBody>
          <a:bodyPr wrap="square" rtlCol="0">
            <a:spAutoFit/>
          </a:bodyPr>
          <a:lstStyle/>
          <a:p>
            <a:r>
              <a:rPr lang="fr-FR" dirty="0"/>
              <a:t>PHP</a:t>
            </a:r>
            <a:endParaRPr lang="fr-CH" dirty="0"/>
          </a:p>
        </p:txBody>
      </p:sp>
      <p:sp>
        <p:nvSpPr>
          <p:cNvPr id="64" name="ZoneTexte 63"/>
          <p:cNvSpPr txBox="1"/>
          <p:nvPr/>
        </p:nvSpPr>
        <p:spPr>
          <a:xfrm>
            <a:off x="827946" y="6011996"/>
            <a:ext cx="7536580" cy="369332"/>
          </a:xfrm>
          <a:prstGeom prst="rect">
            <a:avLst/>
          </a:prstGeom>
          <a:solidFill>
            <a:srgbClr val="7030A0"/>
          </a:solidFill>
        </p:spPr>
        <p:txBody>
          <a:bodyPr wrap="square" rtlCol="0">
            <a:spAutoFit/>
          </a:bodyPr>
          <a:lstStyle/>
          <a:p>
            <a:r>
              <a:rPr lang="fr-FR" dirty="0"/>
              <a:t>Apache</a:t>
            </a:r>
            <a:endParaRPr lang="fr-CH" dirty="0"/>
          </a:p>
        </p:txBody>
      </p:sp>
      <p:cxnSp>
        <p:nvCxnSpPr>
          <p:cNvPr id="65" name="Connecteur droit avec flèche 64"/>
          <p:cNvCxnSpPr/>
          <p:nvPr/>
        </p:nvCxnSpPr>
        <p:spPr>
          <a:xfrm>
            <a:off x="2545865" y="4035309"/>
            <a:ext cx="267289" cy="61289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260648"/>
            <a:ext cx="8028384" cy="504056"/>
          </a:xfrm>
          <a:effectLst>
            <a:reflection blurRad="6350" stA="50000" endA="300" endPos="55000" dir="5400000" sy="-100000" algn="bl" rotWithShape="0"/>
          </a:effectLst>
        </p:spPr>
        <p:txBody>
          <a:bodyPr>
            <a:noAutofit/>
          </a:bodyPr>
          <a:lstStyle/>
          <a:p>
            <a:r>
              <a:rPr lang="en-US" sz="2000" dirty="0"/>
              <a:t>Technical: CTM architecture</a:t>
            </a:r>
          </a:p>
        </p:txBody>
      </p:sp>
      <p:cxnSp>
        <p:nvCxnSpPr>
          <p:cNvPr id="5" name="Connecteur droit 4"/>
          <p:cNvCxnSpPr/>
          <p:nvPr/>
        </p:nvCxnSpPr>
        <p:spPr>
          <a:xfrm>
            <a:off x="971600" y="764704"/>
            <a:ext cx="81724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3360936" y="3284984"/>
            <a:ext cx="1828800" cy="646331"/>
          </a:xfrm>
          <a:prstGeom prst="rect">
            <a:avLst/>
          </a:prstGeom>
          <a:solidFill>
            <a:schemeClr val="accent1">
              <a:lumMod val="90000"/>
            </a:schemeClr>
          </a:solidFill>
          <a:ln>
            <a:solidFill>
              <a:schemeClr val="tx1"/>
            </a:solidFill>
          </a:ln>
        </p:spPr>
        <p:txBody>
          <a:bodyPr wrap="square" rtlCol="0">
            <a:spAutoFit/>
          </a:bodyPr>
          <a:lstStyle/>
          <a:p>
            <a:pPr algn="ctr"/>
            <a:r>
              <a:rPr lang="fr-FR" dirty="0">
                <a:latin typeface="+mj-lt"/>
              </a:rPr>
              <a:t>Module</a:t>
            </a:r>
          </a:p>
          <a:p>
            <a:pPr algn="ctr"/>
            <a:r>
              <a:rPr lang="fr-FR" dirty="0" err="1">
                <a:latin typeface="+mj-lt"/>
              </a:rPr>
              <a:t>ctm_installation</a:t>
            </a:r>
            <a:endParaRPr lang="fr-CH" dirty="0">
              <a:latin typeface="+mj-lt"/>
            </a:endParaRPr>
          </a:p>
        </p:txBody>
      </p:sp>
      <p:sp>
        <p:nvSpPr>
          <p:cNvPr id="9" name="ZoneTexte 8"/>
          <p:cNvSpPr txBox="1"/>
          <p:nvPr/>
        </p:nvSpPr>
        <p:spPr>
          <a:xfrm>
            <a:off x="772008" y="1452057"/>
            <a:ext cx="1722751" cy="646331"/>
          </a:xfrm>
          <a:prstGeom prst="rect">
            <a:avLst/>
          </a:prstGeom>
          <a:solidFill>
            <a:schemeClr val="accent1">
              <a:lumMod val="90000"/>
            </a:schemeClr>
          </a:solidFill>
          <a:ln>
            <a:solidFill>
              <a:schemeClr val="tx1"/>
            </a:solidFill>
          </a:ln>
        </p:spPr>
        <p:txBody>
          <a:bodyPr wrap="square" rtlCol="0">
            <a:spAutoFit/>
          </a:bodyPr>
          <a:lstStyle/>
          <a:p>
            <a:pPr algn="ctr"/>
            <a:r>
              <a:rPr lang="fr-FR" dirty="0">
                <a:latin typeface="+mj-lt"/>
              </a:rPr>
              <a:t>Profil: </a:t>
            </a:r>
            <a:r>
              <a:rPr lang="fr-FR" dirty="0" err="1">
                <a:latin typeface="+mj-lt"/>
              </a:rPr>
              <a:t>ctm_Intranet</a:t>
            </a:r>
            <a:endParaRPr lang="fr-CH" dirty="0">
              <a:latin typeface="+mj-lt"/>
            </a:endParaRPr>
          </a:p>
        </p:txBody>
      </p:sp>
      <p:sp>
        <p:nvSpPr>
          <p:cNvPr id="10" name="ZoneTexte 9"/>
          <p:cNvSpPr txBox="1"/>
          <p:nvPr/>
        </p:nvSpPr>
        <p:spPr>
          <a:xfrm>
            <a:off x="6441020" y="1475478"/>
            <a:ext cx="1798757" cy="646331"/>
          </a:xfrm>
          <a:prstGeom prst="rect">
            <a:avLst/>
          </a:prstGeom>
          <a:solidFill>
            <a:schemeClr val="accent1">
              <a:lumMod val="90000"/>
            </a:schemeClr>
          </a:solidFill>
          <a:ln>
            <a:solidFill>
              <a:schemeClr val="tx1"/>
            </a:solidFill>
          </a:ln>
        </p:spPr>
        <p:txBody>
          <a:bodyPr wrap="square" rtlCol="0">
            <a:spAutoFit/>
          </a:bodyPr>
          <a:lstStyle/>
          <a:p>
            <a:pPr algn="ctr"/>
            <a:r>
              <a:rPr lang="fr-FR" dirty="0">
                <a:latin typeface="+mj-lt"/>
              </a:rPr>
              <a:t>Profil </a:t>
            </a:r>
            <a:r>
              <a:rPr lang="fr-FR" dirty="0" err="1">
                <a:latin typeface="+mj-lt"/>
              </a:rPr>
              <a:t>ctm_Internet</a:t>
            </a:r>
            <a:endParaRPr lang="fr-CH" dirty="0">
              <a:latin typeface="+mj-lt"/>
            </a:endParaRPr>
          </a:p>
        </p:txBody>
      </p:sp>
      <p:sp>
        <p:nvSpPr>
          <p:cNvPr id="11" name="ZoneTexte 10"/>
          <p:cNvSpPr txBox="1"/>
          <p:nvPr/>
        </p:nvSpPr>
        <p:spPr>
          <a:xfrm>
            <a:off x="107504" y="5373216"/>
            <a:ext cx="1491914" cy="369332"/>
          </a:xfrm>
          <a:prstGeom prst="rect">
            <a:avLst/>
          </a:prstGeom>
          <a:solidFill>
            <a:srgbClr val="92D050"/>
          </a:solidFill>
          <a:ln>
            <a:solidFill>
              <a:schemeClr val="tx1"/>
            </a:solidFill>
          </a:ln>
        </p:spPr>
        <p:txBody>
          <a:bodyPr wrap="square" rtlCol="0">
            <a:spAutoFit/>
          </a:bodyPr>
          <a:lstStyle/>
          <a:p>
            <a:pPr algn="ctr"/>
            <a:r>
              <a:rPr lang="fr-FR" dirty="0" err="1">
                <a:latin typeface="+mj-lt"/>
              </a:rPr>
              <a:t>features</a:t>
            </a:r>
            <a:endParaRPr lang="fr-CH" dirty="0">
              <a:latin typeface="+mj-lt"/>
            </a:endParaRPr>
          </a:p>
        </p:txBody>
      </p:sp>
      <p:sp>
        <p:nvSpPr>
          <p:cNvPr id="12" name="ZoneTexte 11"/>
          <p:cNvSpPr txBox="1"/>
          <p:nvPr/>
        </p:nvSpPr>
        <p:spPr>
          <a:xfrm>
            <a:off x="315995" y="6093296"/>
            <a:ext cx="1087653" cy="646331"/>
          </a:xfrm>
          <a:prstGeom prst="rect">
            <a:avLst/>
          </a:prstGeom>
          <a:noFill/>
          <a:ln>
            <a:solidFill>
              <a:schemeClr val="tx1"/>
            </a:solidFill>
          </a:ln>
        </p:spPr>
        <p:txBody>
          <a:bodyPr wrap="square" rtlCol="0">
            <a:spAutoFit/>
          </a:bodyPr>
          <a:lstStyle/>
          <a:p>
            <a:r>
              <a:rPr lang="fr-FR" dirty="0" err="1">
                <a:latin typeface="+mj-lt"/>
              </a:rPr>
              <a:t>Contribs</a:t>
            </a:r>
            <a:r>
              <a:rPr lang="fr-FR" dirty="0">
                <a:latin typeface="+mj-lt"/>
              </a:rPr>
              <a:t> </a:t>
            </a:r>
            <a:r>
              <a:rPr lang="fr-FR" dirty="0" err="1">
                <a:latin typeface="+mj-lt"/>
              </a:rPr>
              <a:t>feature</a:t>
            </a:r>
            <a:endParaRPr lang="fr-CH" dirty="0">
              <a:latin typeface="+mj-lt"/>
            </a:endParaRPr>
          </a:p>
        </p:txBody>
      </p:sp>
      <p:sp>
        <p:nvSpPr>
          <p:cNvPr id="13" name="ZoneTexte 12"/>
          <p:cNvSpPr txBox="1"/>
          <p:nvPr/>
        </p:nvSpPr>
        <p:spPr>
          <a:xfrm>
            <a:off x="1108083" y="3284984"/>
            <a:ext cx="1087653" cy="646331"/>
          </a:xfrm>
          <a:prstGeom prst="rect">
            <a:avLst/>
          </a:prstGeom>
          <a:noFill/>
          <a:ln>
            <a:solidFill>
              <a:schemeClr val="tx1"/>
            </a:solidFill>
          </a:ln>
        </p:spPr>
        <p:txBody>
          <a:bodyPr wrap="square" rtlCol="0">
            <a:spAutoFit/>
          </a:bodyPr>
          <a:lstStyle/>
          <a:p>
            <a:r>
              <a:rPr lang="fr-FR" dirty="0">
                <a:latin typeface="+mj-lt"/>
              </a:rPr>
              <a:t>Intranet </a:t>
            </a:r>
            <a:r>
              <a:rPr lang="fr-FR" dirty="0" err="1">
                <a:latin typeface="+mj-lt"/>
              </a:rPr>
              <a:t>Contribs</a:t>
            </a:r>
            <a:endParaRPr lang="fr-CH" dirty="0">
              <a:latin typeface="+mj-lt"/>
            </a:endParaRPr>
          </a:p>
        </p:txBody>
      </p:sp>
      <p:sp>
        <p:nvSpPr>
          <p:cNvPr id="14" name="ZoneTexte 13"/>
          <p:cNvSpPr txBox="1"/>
          <p:nvPr/>
        </p:nvSpPr>
        <p:spPr>
          <a:xfrm>
            <a:off x="7660811" y="3284984"/>
            <a:ext cx="1087653" cy="646331"/>
          </a:xfrm>
          <a:prstGeom prst="rect">
            <a:avLst/>
          </a:prstGeom>
          <a:noFill/>
          <a:ln>
            <a:solidFill>
              <a:schemeClr val="tx1"/>
            </a:solidFill>
          </a:ln>
        </p:spPr>
        <p:txBody>
          <a:bodyPr wrap="square" rtlCol="0">
            <a:spAutoFit/>
          </a:bodyPr>
          <a:lstStyle/>
          <a:p>
            <a:r>
              <a:rPr lang="fr-FR" dirty="0">
                <a:latin typeface="+mj-lt"/>
              </a:rPr>
              <a:t>Internet </a:t>
            </a:r>
            <a:r>
              <a:rPr lang="fr-FR" dirty="0" err="1">
                <a:latin typeface="+mj-lt"/>
              </a:rPr>
              <a:t>contribs</a:t>
            </a:r>
            <a:endParaRPr lang="fr-CH" dirty="0">
              <a:latin typeface="+mj-lt"/>
            </a:endParaRPr>
          </a:p>
        </p:txBody>
      </p:sp>
      <p:sp>
        <p:nvSpPr>
          <p:cNvPr id="15" name="ZoneTexte 14"/>
          <p:cNvSpPr txBox="1"/>
          <p:nvPr/>
        </p:nvSpPr>
        <p:spPr>
          <a:xfrm>
            <a:off x="5724128" y="3284984"/>
            <a:ext cx="1376411" cy="646331"/>
          </a:xfrm>
          <a:prstGeom prst="rect">
            <a:avLst/>
          </a:prstGeom>
          <a:noFill/>
          <a:ln>
            <a:solidFill>
              <a:schemeClr val="tx1"/>
            </a:solidFill>
          </a:ln>
        </p:spPr>
        <p:txBody>
          <a:bodyPr wrap="square" rtlCol="0">
            <a:spAutoFit/>
          </a:bodyPr>
          <a:lstStyle/>
          <a:p>
            <a:r>
              <a:rPr lang="fr-FR" dirty="0">
                <a:latin typeface="+mj-lt"/>
              </a:rPr>
              <a:t>Common </a:t>
            </a:r>
            <a:r>
              <a:rPr lang="fr-FR" dirty="0" err="1">
                <a:latin typeface="+mj-lt"/>
              </a:rPr>
              <a:t>contribs</a:t>
            </a:r>
            <a:endParaRPr lang="fr-CH" dirty="0">
              <a:latin typeface="+mj-lt"/>
            </a:endParaRPr>
          </a:p>
        </p:txBody>
      </p:sp>
      <p:cxnSp>
        <p:nvCxnSpPr>
          <p:cNvPr id="16" name="Connecteur droit avec flèche 15"/>
          <p:cNvCxnSpPr>
            <a:stCxn id="9" idx="2"/>
            <a:endCxn id="13" idx="0"/>
          </p:cNvCxnSpPr>
          <p:nvPr/>
        </p:nvCxnSpPr>
        <p:spPr>
          <a:xfrm>
            <a:off x="1633384" y="2098388"/>
            <a:ext cx="18526" cy="11865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10" idx="2"/>
            <a:endCxn id="8" idx="0"/>
          </p:cNvCxnSpPr>
          <p:nvPr/>
        </p:nvCxnSpPr>
        <p:spPr>
          <a:xfrm flipH="1">
            <a:off x="4275336" y="2121809"/>
            <a:ext cx="3065063" cy="116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10" idx="2"/>
            <a:endCxn id="14" idx="0"/>
          </p:cNvCxnSpPr>
          <p:nvPr/>
        </p:nvCxnSpPr>
        <p:spPr>
          <a:xfrm>
            <a:off x="7340399" y="2121809"/>
            <a:ext cx="864239" cy="116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9" idx="2"/>
            <a:endCxn id="8" idx="0"/>
          </p:cNvCxnSpPr>
          <p:nvPr/>
        </p:nvCxnSpPr>
        <p:spPr>
          <a:xfrm>
            <a:off x="1633384" y="2098388"/>
            <a:ext cx="2641952" cy="11865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8" idx="3"/>
            <a:endCxn id="15" idx="1"/>
          </p:cNvCxnSpPr>
          <p:nvPr/>
        </p:nvCxnSpPr>
        <p:spPr>
          <a:xfrm>
            <a:off x="5189736" y="3608150"/>
            <a:ext cx="53439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1" idx="2"/>
            <a:endCxn id="12" idx="0"/>
          </p:cNvCxnSpPr>
          <p:nvPr/>
        </p:nvCxnSpPr>
        <p:spPr>
          <a:xfrm>
            <a:off x="853461" y="5742548"/>
            <a:ext cx="6361" cy="3507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40" idx="1"/>
            <a:endCxn id="11" idx="0"/>
          </p:cNvCxnSpPr>
          <p:nvPr/>
        </p:nvCxnSpPr>
        <p:spPr>
          <a:xfrm flipH="1">
            <a:off x="853461" y="5055567"/>
            <a:ext cx="910227" cy="3176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a:off x="3413960" y="1900349"/>
            <a:ext cx="1722751" cy="646331"/>
          </a:xfrm>
          <a:prstGeom prst="rect">
            <a:avLst/>
          </a:prstGeom>
          <a:solidFill>
            <a:schemeClr val="accent1">
              <a:lumMod val="90000"/>
            </a:schemeClr>
          </a:solidFill>
          <a:ln>
            <a:solidFill>
              <a:schemeClr val="tx1"/>
            </a:solidFill>
          </a:ln>
        </p:spPr>
        <p:txBody>
          <a:bodyPr wrap="square" rtlCol="0">
            <a:spAutoFit/>
          </a:bodyPr>
          <a:lstStyle/>
          <a:p>
            <a:pPr algn="ctr"/>
            <a:r>
              <a:rPr lang="fr-FR" dirty="0">
                <a:latin typeface="+mj-lt"/>
              </a:rPr>
              <a:t>Profil: </a:t>
            </a:r>
            <a:r>
              <a:rPr lang="fr-FR" dirty="0" err="1">
                <a:latin typeface="+mj-lt"/>
              </a:rPr>
              <a:t>ctm_commun</a:t>
            </a:r>
            <a:endParaRPr lang="fr-CH" dirty="0">
              <a:latin typeface="+mj-lt"/>
            </a:endParaRPr>
          </a:p>
        </p:txBody>
      </p:sp>
      <p:cxnSp>
        <p:nvCxnSpPr>
          <p:cNvPr id="24" name="Connecteur droit avec flèche 23"/>
          <p:cNvCxnSpPr>
            <a:stCxn id="9" idx="3"/>
            <a:endCxn id="23" idx="1"/>
          </p:cNvCxnSpPr>
          <p:nvPr/>
        </p:nvCxnSpPr>
        <p:spPr>
          <a:xfrm>
            <a:off x="2494759" y="1775223"/>
            <a:ext cx="919201" cy="4482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10" idx="1"/>
            <a:endCxn id="23" idx="3"/>
          </p:cNvCxnSpPr>
          <p:nvPr/>
        </p:nvCxnSpPr>
        <p:spPr>
          <a:xfrm flipH="1">
            <a:off x="5136711" y="1798644"/>
            <a:ext cx="1304309" cy="424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3" idx="2"/>
            <a:endCxn id="8" idx="0"/>
          </p:cNvCxnSpPr>
          <p:nvPr/>
        </p:nvCxnSpPr>
        <p:spPr>
          <a:xfrm>
            <a:off x="4275336" y="2546680"/>
            <a:ext cx="0" cy="7383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a:xfrm flipV="1">
            <a:off x="96768" y="1168929"/>
            <a:ext cx="8846820" cy="45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a:off x="96768" y="1214649"/>
            <a:ext cx="10736" cy="3294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a:off x="107504" y="4509120"/>
            <a:ext cx="37444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H="1" flipV="1">
            <a:off x="8943588" y="1191790"/>
            <a:ext cx="20900" cy="4901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flipH="1" flipV="1">
            <a:off x="3851920" y="6093294"/>
            <a:ext cx="5091670"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flipV="1">
            <a:off x="3851920" y="4509121"/>
            <a:ext cx="0" cy="1584175"/>
          </a:xfrm>
          <a:prstGeom prst="line">
            <a:avLst/>
          </a:prstGeom>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8326962" y="5733256"/>
            <a:ext cx="781542" cy="369332"/>
          </a:xfrm>
          <a:prstGeom prst="rect">
            <a:avLst/>
          </a:prstGeom>
          <a:noFill/>
        </p:spPr>
        <p:txBody>
          <a:bodyPr wrap="square" rtlCol="0">
            <a:spAutoFit/>
          </a:bodyPr>
          <a:lstStyle/>
          <a:p>
            <a:r>
              <a:rPr lang="fr-FR" dirty="0">
                <a:solidFill>
                  <a:srgbClr val="2C2C2C"/>
                </a:solidFill>
                <a:latin typeface="+mj-lt"/>
              </a:rPr>
              <a:t>Socle</a:t>
            </a:r>
            <a:endParaRPr lang="fr-CH" dirty="0">
              <a:solidFill>
                <a:srgbClr val="2C2C2C"/>
              </a:solidFill>
              <a:latin typeface="+mj-lt"/>
            </a:endParaRPr>
          </a:p>
        </p:txBody>
      </p:sp>
      <p:sp>
        <p:nvSpPr>
          <p:cNvPr id="40" name="ZoneTexte 39"/>
          <p:cNvSpPr txBox="1"/>
          <p:nvPr/>
        </p:nvSpPr>
        <p:spPr>
          <a:xfrm>
            <a:off x="1763688" y="4870901"/>
            <a:ext cx="1491914" cy="369332"/>
          </a:xfrm>
          <a:prstGeom prst="rect">
            <a:avLst/>
          </a:prstGeom>
          <a:solidFill>
            <a:srgbClr val="92D050"/>
          </a:solidFill>
          <a:ln>
            <a:solidFill>
              <a:schemeClr val="tx1"/>
            </a:solidFill>
          </a:ln>
        </p:spPr>
        <p:txBody>
          <a:bodyPr wrap="square" rtlCol="0">
            <a:spAutoFit/>
          </a:bodyPr>
          <a:lstStyle/>
          <a:p>
            <a:pPr algn="ctr"/>
            <a:r>
              <a:rPr lang="fr-FR" dirty="0" err="1">
                <a:latin typeface="+mj-lt"/>
              </a:rPr>
              <a:t>Ctm_core</a:t>
            </a:r>
            <a:endParaRPr lang="fr-CH" dirty="0">
              <a:latin typeface="+mj-lt"/>
            </a:endParaRPr>
          </a:p>
        </p:txBody>
      </p:sp>
      <p:cxnSp>
        <p:nvCxnSpPr>
          <p:cNvPr id="41" name="Connecteur droit avec flèche 40"/>
          <p:cNvCxnSpPr>
            <a:stCxn id="8" idx="2"/>
            <a:endCxn id="40" idx="0"/>
          </p:cNvCxnSpPr>
          <p:nvPr/>
        </p:nvCxnSpPr>
        <p:spPr>
          <a:xfrm flipH="1">
            <a:off x="2509645" y="3931315"/>
            <a:ext cx="1765691" cy="9395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ZoneTexte 45"/>
          <p:cNvSpPr txBox="1"/>
          <p:nvPr/>
        </p:nvSpPr>
        <p:spPr>
          <a:xfrm>
            <a:off x="1972179" y="6093296"/>
            <a:ext cx="1087653" cy="646331"/>
          </a:xfrm>
          <a:prstGeom prst="rect">
            <a:avLst/>
          </a:prstGeom>
          <a:noFill/>
          <a:ln>
            <a:solidFill>
              <a:schemeClr val="tx1"/>
            </a:solidFill>
          </a:ln>
        </p:spPr>
        <p:txBody>
          <a:bodyPr wrap="square" rtlCol="0">
            <a:spAutoFit/>
          </a:bodyPr>
          <a:lstStyle/>
          <a:p>
            <a:pPr algn="ctr"/>
            <a:r>
              <a:rPr lang="fr-FR" dirty="0">
                <a:latin typeface="+mj-lt"/>
              </a:rPr>
              <a:t>Site </a:t>
            </a:r>
            <a:r>
              <a:rPr lang="fr-FR" dirty="0" err="1">
                <a:latin typeface="+mj-lt"/>
              </a:rPr>
              <a:t>Contribs</a:t>
            </a:r>
            <a:endParaRPr lang="fr-CH" dirty="0">
              <a:latin typeface="+mj-lt"/>
            </a:endParaRPr>
          </a:p>
        </p:txBody>
      </p:sp>
      <p:cxnSp>
        <p:nvCxnSpPr>
          <p:cNvPr id="48" name="Connecteur droit avec flèche 47"/>
          <p:cNvCxnSpPr>
            <a:stCxn id="71" idx="0"/>
            <a:endCxn id="72" idx="2"/>
          </p:cNvCxnSpPr>
          <p:nvPr/>
        </p:nvCxnSpPr>
        <p:spPr>
          <a:xfrm flipV="1">
            <a:off x="7550205" y="5013176"/>
            <a:ext cx="10127" cy="12961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ZoneTexte 70"/>
          <p:cNvSpPr txBox="1"/>
          <p:nvPr/>
        </p:nvSpPr>
        <p:spPr>
          <a:xfrm>
            <a:off x="6804248" y="6309320"/>
            <a:ext cx="1491914" cy="369332"/>
          </a:xfrm>
          <a:prstGeom prst="rect">
            <a:avLst/>
          </a:prstGeom>
          <a:solidFill>
            <a:srgbClr val="92D050"/>
          </a:solidFill>
          <a:ln>
            <a:solidFill>
              <a:schemeClr val="tx1"/>
            </a:solidFill>
          </a:ln>
        </p:spPr>
        <p:txBody>
          <a:bodyPr wrap="square" rtlCol="0">
            <a:spAutoFit/>
          </a:bodyPr>
          <a:lstStyle/>
          <a:p>
            <a:pPr algn="ctr"/>
            <a:r>
              <a:rPr lang="fr-FR" dirty="0" err="1">
                <a:latin typeface="+mj-lt"/>
              </a:rPr>
              <a:t>Theme</a:t>
            </a:r>
            <a:r>
              <a:rPr lang="fr-FR" dirty="0">
                <a:latin typeface="+mj-lt"/>
              </a:rPr>
              <a:t>: </a:t>
            </a:r>
            <a:r>
              <a:rPr lang="fr-FR" dirty="0" err="1">
                <a:latin typeface="+mj-lt"/>
              </a:rPr>
              <a:t>Ctm</a:t>
            </a:r>
            <a:endParaRPr lang="fr-CH" dirty="0">
              <a:latin typeface="+mj-lt"/>
            </a:endParaRPr>
          </a:p>
        </p:txBody>
      </p:sp>
      <p:sp>
        <p:nvSpPr>
          <p:cNvPr id="72" name="ZoneTexte 71"/>
          <p:cNvSpPr txBox="1"/>
          <p:nvPr/>
        </p:nvSpPr>
        <p:spPr>
          <a:xfrm>
            <a:off x="6588224" y="4643844"/>
            <a:ext cx="1944216" cy="369332"/>
          </a:xfrm>
          <a:prstGeom prst="rect">
            <a:avLst/>
          </a:prstGeom>
          <a:solidFill>
            <a:schemeClr val="bg1">
              <a:lumMod val="75000"/>
            </a:schemeClr>
          </a:solidFill>
          <a:ln>
            <a:solidFill>
              <a:schemeClr val="tx1"/>
            </a:solidFill>
          </a:ln>
        </p:spPr>
        <p:txBody>
          <a:bodyPr wrap="square" rtlCol="0">
            <a:spAutoFit/>
          </a:bodyPr>
          <a:lstStyle/>
          <a:p>
            <a:pPr algn="ctr"/>
            <a:r>
              <a:rPr lang="fr-FR" dirty="0" err="1">
                <a:latin typeface="+mj-lt"/>
              </a:rPr>
              <a:t>Theme</a:t>
            </a:r>
            <a:r>
              <a:rPr lang="fr-FR" dirty="0">
                <a:latin typeface="+mj-lt"/>
              </a:rPr>
              <a:t>: </a:t>
            </a:r>
            <a:r>
              <a:rPr lang="fr-FR" dirty="0" err="1">
                <a:latin typeface="+mj-lt"/>
              </a:rPr>
              <a:t>Ctm_back</a:t>
            </a:r>
            <a:endParaRPr lang="fr-CH" dirty="0">
              <a:latin typeface="+mj-lt"/>
            </a:endParaRPr>
          </a:p>
        </p:txBody>
      </p:sp>
      <p:cxnSp>
        <p:nvCxnSpPr>
          <p:cNvPr id="77" name="Connecteur droit avec flèche 76"/>
          <p:cNvCxnSpPr>
            <a:stCxn id="40" idx="2"/>
            <a:endCxn id="46" idx="0"/>
          </p:cNvCxnSpPr>
          <p:nvPr/>
        </p:nvCxnSpPr>
        <p:spPr>
          <a:xfrm>
            <a:off x="2509645" y="5240233"/>
            <a:ext cx="6361" cy="8530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ZoneTexte 99"/>
          <p:cNvSpPr txBox="1"/>
          <p:nvPr/>
        </p:nvSpPr>
        <p:spPr>
          <a:xfrm>
            <a:off x="4067944" y="5579948"/>
            <a:ext cx="1944216" cy="369332"/>
          </a:xfrm>
          <a:prstGeom prst="rect">
            <a:avLst/>
          </a:prstGeom>
          <a:solidFill>
            <a:schemeClr val="bg1">
              <a:lumMod val="75000"/>
            </a:schemeClr>
          </a:solidFill>
          <a:ln>
            <a:solidFill>
              <a:schemeClr val="tx1"/>
            </a:solidFill>
          </a:ln>
        </p:spPr>
        <p:txBody>
          <a:bodyPr wrap="square" rtlCol="0">
            <a:spAutoFit/>
          </a:bodyPr>
          <a:lstStyle/>
          <a:p>
            <a:pPr algn="ctr"/>
            <a:r>
              <a:rPr lang="fr-FR" dirty="0" err="1">
                <a:latin typeface="+mj-lt"/>
              </a:rPr>
              <a:t>Theme</a:t>
            </a:r>
            <a:r>
              <a:rPr lang="fr-FR" dirty="0">
                <a:latin typeface="+mj-lt"/>
              </a:rPr>
              <a:t>: </a:t>
            </a:r>
            <a:r>
              <a:rPr lang="fr-FR" dirty="0" err="1">
                <a:latin typeface="+mj-lt"/>
              </a:rPr>
              <a:t>Ctm_dev</a:t>
            </a:r>
            <a:endParaRPr lang="fr-CH" dirty="0">
              <a:latin typeface="+mj-lt"/>
            </a:endParaRPr>
          </a:p>
        </p:txBody>
      </p:sp>
      <p:cxnSp>
        <p:nvCxnSpPr>
          <p:cNvPr id="101" name="Connecteur droit avec flèche 100"/>
          <p:cNvCxnSpPr>
            <a:stCxn id="72" idx="2"/>
            <a:endCxn id="100" idx="0"/>
          </p:cNvCxnSpPr>
          <p:nvPr/>
        </p:nvCxnSpPr>
        <p:spPr>
          <a:xfrm flipH="1">
            <a:off x="5040052" y="5013176"/>
            <a:ext cx="2520280" cy="56677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ZoneTexte 110"/>
          <p:cNvSpPr txBox="1"/>
          <p:nvPr/>
        </p:nvSpPr>
        <p:spPr>
          <a:xfrm>
            <a:off x="4139952" y="4643844"/>
            <a:ext cx="1944216" cy="369332"/>
          </a:xfrm>
          <a:prstGeom prst="rect">
            <a:avLst/>
          </a:prstGeom>
          <a:solidFill>
            <a:schemeClr val="tx2"/>
          </a:solidFill>
          <a:ln>
            <a:solidFill>
              <a:schemeClr val="tx1"/>
            </a:solidFill>
          </a:ln>
        </p:spPr>
        <p:txBody>
          <a:bodyPr wrap="square" rtlCol="0">
            <a:spAutoFit/>
          </a:bodyPr>
          <a:lstStyle/>
          <a:p>
            <a:pPr algn="ctr"/>
            <a:r>
              <a:rPr lang="fr-FR" dirty="0" err="1">
                <a:latin typeface="+mj-lt"/>
              </a:rPr>
              <a:t>Theme</a:t>
            </a:r>
            <a:r>
              <a:rPr lang="fr-FR" dirty="0">
                <a:latin typeface="+mj-lt"/>
              </a:rPr>
              <a:t>: </a:t>
            </a:r>
            <a:r>
              <a:rPr lang="fr-FR" dirty="0" err="1">
                <a:latin typeface="+mj-lt"/>
              </a:rPr>
              <a:t>Seven</a:t>
            </a:r>
            <a:endParaRPr lang="fr-CH" dirty="0">
              <a:latin typeface="+mj-lt"/>
            </a:endParaRPr>
          </a:p>
        </p:txBody>
      </p:sp>
      <p:cxnSp>
        <p:nvCxnSpPr>
          <p:cNvPr id="112" name="Connecteur droit avec flèche 111"/>
          <p:cNvCxnSpPr>
            <a:stCxn id="111" idx="3"/>
            <a:endCxn id="72" idx="1"/>
          </p:cNvCxnSpPr>
          <p:nvPr/>
        </p:nvCxnSpPr>
        <p:spPr>
          <a:xfrm>
            <a:off x="6084168" y="4828510"/>
            <a:ext cx="5040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477508"/>
            <a:ext cx="8085584" cy="287196"/>
          </a:xfrm>
          <a:effectLst>
            <a:reflection blurRad="6350" stA="50000" endA="300" endPos="55000" dir="5400000" sy="-100000" algn="bl" rotWithShape="0"/>
          </a:effectLst>
        </p:spPr>
        <p:txBody>
          <a:bodyPr>
            <a:noAutofit/>
          </a:bodyPr>
          <a:lstStyle/>
          <a:p>
            <a:r>
              <a:rPr lang="fr-FR" sz="1800" dirty="0" err="1"/>
              <a:t>Technical</a:t>
            </a:r>
            <a:r>
              <a:rPr lang="fr-FR" sz="1800" dirty="0"/>
              <a:t>: New API</a:t>
            </a:r>
          </a:p>
        </p:txBody>
      </p:sp>
      <p:sp>
        <p:nvSpPr>
          <p:cNvPr id="3" name="Espace réservé du contenu 2"/>
          <p:cNvSpPr>
            <a:spLocks noGrp="1"/>
          </p:cNvSpPr>
          <p:nvPr>
            <p:ph idx="1"/>
          </p:nvPr>
        </p:nvSpPr>
        <p:spPr>
          <a:xfrm>
            <a:off x="251520" y="908720"/>
            <a:ext cx="8892480" cy="5949280"/>
          </a:xfrm>
        </p:spPr>
        <p:txBody>
          <a:bodyPr numCol="1">
            <a:noAutofit/>
          </a:bodyPr>
          <a:lstStyle/>
          <a:p>
            <a:pPr marL="0" indent="0">
              <a:buNone/>
            </a:pPr>
            <a:r>
              <a:rPr lang="fr-FR" sz="1000" b="1" dirty="0">
                <a:latin typeface="Courier New" panose="02070309020205020404" pitchFamily="49" charset="0"/>
                <a:cs typeface="Courier New" panose="02070309020205020404" pitchFamily="49" charset="0"/>
              </a:rPr>
              <a:t>sites.php and setting.php :</a:t>
            </a:r>
            <a:endParaRPr lang="fr-CH" sz="1000" dirty="0">
              <a:latin typeface="Courier New" panose="02070309020205020404" pitchFamily="49" charset="0"/>
              <a:cs typeface="Courier New" panose="02070309020205020404" pitchFamily="49" charset="0"/>
            </a:endParaRPr>
          </a:p>
          <a:p>
            <a:pPr marL="0" indent="0">
              <a:buNone/>
            </a:pPr>
            <a:r>
              <a:rPr lang="fr-CH" sz="1000" dirty="0">
                <a:latin typeface="Courier New" panose="02070309020205020404" pitchFamily="49" charset="0"/>
                <a:cs typeface="Courier New" panose="02070309020205020404" pitchFamily="49" charset="0"/>
              </a:rPr>
              <a:t>$_SERVER['</a:t>
            </a:r>
            <a:r>
              <a:rPr lang="fr-CH" sz="1000" dirty="0" err="1">
                <a:latin typeface="Courier New" panose="02070309020205020404" pitchFamily="49" charset="0"/>
                <a:cs typeface="Courier New" panose="02070309020205020404" pitchFamily="49" charset="0"/>
              </a:rPr>
              <a:t>base_root_list</a:t>
            </a:r>
            <a:r>
              <a:rPr lang="fr-CH" sz="1000" dirty="0">
                <a:latin typeface="Courier New" panose="02070309020205020404" pitchFamily="49" charset="0"/>
                <a:cs typeface="Courier New" panose="02070309020205020404" pitchFamily="49" charset="0"/>
              </a:rPr>
              <a:t>']; </a:t>
            </a:r>
          </a:p>
          <a:p>
            <a:pPr marL="0" indent="0">
              <a:buNone/>
            </a:pPr>
            <a:r>
              <a:rPr lang="fr-FR" sz="1000" dirty="0" err="1">
                <a:latin typeface="Courier New" panose="02070309020205020404" pitchFamily="49" charset="0"/>
                <a:cs typeface="Courier New" panose="02070309020205020404" pitchFamily="49" charset="0"/>
              </a:rPr>
              <a:t>variable_get</a:t>
            </a:r>
            <a:r>
              <a:rPr lang="fr-FR" sz="1000" dirty="0">
                <a:latin typeface="Courier New" panose="02070309020205020404" pitchFamily="49" charset="0"/>
                <a:cs typeface="Courier New" panose="02070309020205020404" pitchFamily="49" charset="0"/>
              </a:rPr>
              <a:t>('environnement'); //</a:t>
            </a:r>
            <a:r>
              <a:rPr lang="fr-FR" sz="1000" dirty="0" err="1">
                <a:latin typeface="Courier New" panose="02070309020205020404" pitchFamily="49" charset="0"/>
                <a:cs typeface="Courier New" panose="02070309020205020404" pitchFamily="49" charset="0"/>
              </a:rPr>
              <a:t>dev</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rec</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prod</a:t>
            </a:r>
            <a:endParaRPr lang="fr-FR" sz="1000" dirty="0">
              <a:latin typeface="Courier New" panose="02070309020205020404" pitchFamily="49" charset="0"/>
              <a:cs typeface="Courier New" panose="02070309020205020404" pitchFamily="49" charset="0"/>
            </a:endParaRPr>
          </a:p>
          <a:p>
            <a:pPr marL="0" indent="0">
              <a:buNone/>
            </a:pPr>
            <a:r>
              <a:rPr lang="fr-FR" sz="1000" dirty="0" err="1">
                <a:latin typeface="Courier New" panose="02070309020205020404" pitchFamily="49" charset="0"/>
                <a:cs typeface="Courier New" panose="02070309020205020404" pitchFamily="49" charset="0"/>
              </a:rPr>
              <a:t>variable_get</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base_root_public</a:t>
            </a:r>
            <a:r>
              <a:rPr lang="fr-FR" sz="1000" dirty="0">
                <a:latin typeface="Courier New" panose="02070309020205020404" pitchFamily="49" charset="0"/>
                <a:cs typeface="Courier New" panose="02070309020205020404" pitchFamily="49" charset="0"/>
              </a:rPr>
              <a:t>'); </a:t>
            </a:r>
          </a:p>
          <a:p>
            <a:pPr marL="0" indent="0">
              <a:buNone/>
            </a:pPr>
            <a:r>
              <a:rPr lang="fr-FR" sz="1000" dirty="0" err="1">
                <a:latin typeface="Courier New" panose="02070309020205020404" pitchFamily="49" charset="0"/>
                <a:cs typeface="Courier New" panose="02070309020205020404" pitchFamily="49" charset="0"/>
              </a:rPr>
              <a:t>variable_get</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base_url_public</a:t>
            </a:r>
            <a:r>
              <a:rPr lang="fr-FR" sz="1000" dirty="0">
                <a:latin typeface="Courier New" panose="02070309020205020404" pitchFamily="49" charset="0"/>
                <a:cs typeface="Courier New" panose="02070309020205020404" pitchFamily="49" charset="0"/>
              </a:rPr>
              <a:t>'); </a:t>
            </a:r>
          </a:p>
          <a:p>
            <a:pPr marL="0" indent="0">
              <a:buNone/>
            </a:pPr>
            <a:r>
              <a:rPr lang="fr-FR" sz="1000" dirty="0">
                <a:latin typeface="Courier New" panose="02070309020205020404" pitchFamily="49" charset="0"/>
                <a:cs typeface="Courier New" panose="02070309020205020404" pitchFamily="49" charset="0"/>
              </a:rPr>
              <a:t>Global $</a:t>
            </a:r>
            <a:r>
              <a:rPr lang="fr-FR" sz="1000" dirty="0" err="1">
                <a:latin typeface="Courier New" panose="02070309020205020404" pitchFamily="49" charset="0"/>
                <a:cs typeface="Courier New" panose="02070309020205020404" pitchFamily="49" charset="0"/>
              </a:rPr>
              <a:t>base_url</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base_path</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base_root</a:t>
            </a:r>
            <a:r>
              <a:rPr lang="fr-FR" sz="1000" dirty="0">
                <a:latin typeface="Courier New" panose="02070309020205020404" pitchFamily="49" charset="0"/>
                <a:cs typeface="Courier New" panose="02070309020205020404" pitchFamily="49" charset="0"/>
              </a:rPr>
              <a:t>;</a:t>
            </a:r>
          </a:p>
          <a:p>
            <a:pPr marL="0" indent="0">
              <a:buNone/>
            </a:pPr>
            <a:endParaRPr lang="fr-FR" sz="1000" dirty="0">
              <a:latin typeface="Courier New" panose="02070309020205020404" pitchFamily="49" charset="0"/>
              <a:cs typeface="Courier New" panose="02070309020205020404" pitchFamily="49" charset="0"/>
            </a:endParaRPr>
          </a:p>
          <a:p>
            <a:pPr marL="0" indent="0">
              <a:buNone/>
            </a:pPr>
            <a:r>
              <a:rPr lang="fr-FR" sz="1000" b="1" dirty="0">
                <a:latin typeface="Courier New" panose="02070309020205020404" pitchFamily="49" charset="0"/>
                <a:cs typeface="Courier New" panose="02070309020205020404" pitchFamily="49" charset="0"/>
              </a:rPr>
              <a:t>ctm_installation.api.inc :</a:t>
            </a:r>
          </a:p>
          <a:p>
            <a:pPr marL="0" indent="0">
              <a:buNone/>
            </a:pPr>
            <a:r>
              <a:rPr lang="fr-FR" sz="1000" dirty="0" err="1">
                <a:latin typeface="Courier New" panose="02070309020205020404" pitchFamily="49" charset="0"/>
                <a:cs typeface="Courier New" panose="02070309020205020404" pitchFamily="49" charset="0"/>
              </a:rPr>
              <a:t>ctm_installation_deleteDirectory</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dir</a:t>
            </a:r>
            <a:r>
              <a:rPr lang="fr-FR" sz="1000" dirty="0">
                <a:latin typeface="Courier New" panose="02070309020205020404" pitchFamily="49" charset="0"/>
                <a:cs typeface="Courier New" panose="02070309020205020404" pitchFamily="49" charset="0"/>
              </a:rPr>
              <a:t>)</a:t>
            </a:r>
          </a:p>
          <a:p>
            <a:pPr marL="0" indent="0">
              <a:buNone/>
            </a:pPr>
            <a:r>
              <a:rPr lang="fr-FR" sz="1000" dirty="0" err="1">
                <a:latin typeface="Courier New" panose="02070309020205020404" pitchFamily="49" charset="0"/>
                <a:cs typeface="Courier New" panose="02070309020205020404" pitchFamily="49" charset="0"/>
              </a:rPr>
              <a:t>ctm_installation_debug</a:t>
            </a:r>
            <a:r>
              <a:rPr lang="fr-FR" sz="1000" dirty="0">
                <a:latin typeface="Courier New" panose="02070309020205020404" pitchFamily="49" charset="0"/>
                <a:cs typeface="Courier New" panose="02070309020205020404" pitchFamily="49" charset="0"/>
              </a:rPr>
              <a:t>($data, $label = NULL)</a:t>
            </a:r>
          </a:p>
          <a:p>
            <a:pPr marL="0" indent="0">
              <a:buNone/>
            </a:pPr>
            <a:r>
              <a:rPr lang="fr-FR" sz="1000" dirty="0" err="1">
                <a:latin typeface="Courier New" panose="02070309020205020404" pitchFamily="49" charset="0"/>
                <a:cs typeface="Courier New" panose="02070309020205020404" pitchFamily="49" charset="0"/>
              </a:rPr>
              <a:t>ctm_installation_drupal_is_ajax</a:t>
            </a:r>
            <a:r>
              <a:rPr lang="fr-FR" sz="1000" dirty="0">
                <a:latin typeface="Courier New" panose="02070309020205020404" pitchFamily="49" charset="0"/>
                <a:cs typeface="Courier New" panose="02070309020205020404" pitchFamily="49" charset="0"/>
              </a:rPr>
              <a:t>()</a:t>
            </a:r>
          </a:p>
          <a:p>
            <a:pPr marL="0" indent="0">
              <a:buNone/>
            </a:pPr>
            <a:r>
              <a:rPr lang="fr-FR" sz="1000" dirty="0" err="1">
                <a:latin typeface="Courier New" panose="02070309020205020404" pitchFamily="49" charset="0"/>
                <a:cs typeface="Courier New" panose="02070309020205020404" pitchFamily="49" charset="0"/>
              </a:rPr>
              <a:t>ctm_installation_menu_position_load_by_name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name</a:t>
            </a:r>
            <a:r>
              <a:rPr lang="fr-FR" sz="1000" dirty="0">
                <a:latin typeface="Courier New" panose="02070309020205020404" pitchFamily="49" charset="0"/>
                <a:cs typeface="Courier New" panose="02070309020205020404" pitchFamily="49" charset="0"/>
              </a:rPr>
              <a:t>)</a:t>
            </a:r>
          </a:p>
          <a:p>
            <a:pPr marL="0" indent="0">
              <a:buNone/>
            </a:pPr>
            <a:r>
              <a:rPr lang="fr-FR" sz="1000" dirty="0" err="1">
                <a:latin typeface="Courier New" panose="02070309020205020404" pitchFamily="49" charset="0"/>
                <a:cs typeface="Courier New" panose="02070309020205020404" pitchFamily="49" charset="0"/>
              </a:rPr>
              <a:t>ctm_installation_node_save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node</a:t>
            </a:r>
            <a:r>
              <a:rPr lang="fr-FR" sz="1000" dirty="0">
                <a:latin typeface="Courier New" panose="02070309020205020404" pitchFamily="49" charset="0"/>
                <a:cs typeface="Courier New" panose="02070309020205020404" pitchFamily="49" charset="0"/>
              </a:rPr>
              <a:t>, $update = FALSE)</a:t>
            </a:r>
          </a:p>
          <a:p>
            <a:pPr marL="0" indent="0">
              <a:buNone/>
            </a:pPr>
            <a:r>
              <a:rPr lang="fr-FR" sz="1000" dirty="0" err="1">
                <a:latin typeface="Courier New" panose="02070309020205020404" pitchFamily="49" charset="0"/>
                <a:cs typeface="Courier New" panose="02070309020205020404" pitchFamily="49" charset="0"/>
              </a:rPr>
              <a:t>ctm_installation_insert_or_update_field</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field</a:t>
            </a:r>
            <a:r>
              <a:rPr lang="fr-FR" sz="1000" dirty="0">
                <a:latin typeface="Courier New" panose="02070309020205020404" pitchFamily="49" charset="0"/>
                <a:cs typeface="Courier New" panose="02070309020205020404" pitchFamily="49" charset="0"/>
              </a:rPr>
              <a:t>)</a:t>
            </a:r>
          </a:p>
          <a:p>
            <a:pPr marL="0" indent="0">
              <a:buNone/>
            </a:pPr>
            <a:r>
              <a:rPr lang="fr-FR" sz="1000" dirty="0" err="1">
                <a:latin typeface="Courier New" panose="02070309020205020404" pitchFamily="49" charset="0"/>
                <a:cs typeface="Courier New" panose="02070309020205020404" pitchFamily="49" charset="0"/>
              </a:rPr>
              <a:t>ctm_installation_insert_or_update_field_instance</a:t>
            </a:r>
            <a:r>
              <a:rPr lang="fr-FR" sz="1000" dirty="0">
                <a:latin typeface="Courier New" panose="02070309020205020404" pitchFamily="49" charset="0"/>
                <a:cs typeface="Courier New" panose="02070309020205020404" pitchFamily="49" charset="0"/>
              </a:rPr>
              <a:t>($instance)</a:t>
            </a:r>
          </a:p>
          <a:p>
            <a:pPr marL="0" indent="0">
              <a:buNone/>
            </a:pPr>
            <a:r>
              <a:rPr lang="fr-FR" sz="1000" dirty="0" err="1">
                <a:latin typeface="Courier New" panose="02070309020205020404" pitchFamily="49" charset="0"/>
                <a:cs typeface="Courier New" panose="02070309020205020404" pitchFamily="49" charset="0"/>
              </a:rPr>
              <a:t>ctm_installation_insert_or_update</a:t>
            </a:r>
            <a:r>
              <a:rPr lang="fr-FR" sz="1000" dirty="0">
                <a:latin typeface="Courier New" panose="02070309020205020404" pitchFamily="49" charset="0"/>
                <a:cs typeface="Courier New" panose="02070309020205020404" pitchFamily="49" charset="0"/>
              </a:rPr>
              <a:t>($table, $values, $conditions)</a:t>
            </a:r>
          </a:p>
          <a:p>
            <a:pPr marL="0" indent="0">
              <a:buNone/>
            </a:pPr>
            <a:r>
              <a:rPr lang="fr-FR" sz="1000" dirty="0" err="1">
                <a:latin typeface="Courier New" panose="02070309020205020404" pitchFamily="49" charset="0"/>
                <a:cs typeface="Courier New" panose="02070309020205020404" pitchFamily="49" charset="0"/>
              </a:rPr>
              <a:t>ctm_installation_insert_or_update_blocs</a:t>
            </a:r>
            <a:r>
              <a:rPr lang="fr-FR" sz="1000" dirty="0">
                <a:latin typeface="Courier New" panose="02070309020205020404" pitchFamily="49" charset="0"/>
                <a:cs typeface="Courier New" panose="02070309020205020404" pitchFamily="49" charset="0"/>
              </a:rPr>
              <a:t>($values)</a:t>
            </a:r>
          </a:p>
          <a:p>
            <a:pPr marL="0" indent="0">
              <a:buNone/>
            </a:pPr>
            <a:r>
              <a:rPr lang="fr-FR" sz="1000" dirty="0" err="1">
                <a:latin typeface="Courier New" panose="02070309020205020404" pitchFamily="49" charset="0"/>
                <a:cs typeface="Courier New" panose="02070309020205020404" pitchFamily="49" charset="0"/>
              </a:rPr>
              <a:t>ctm_installation_menu_link_get</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path</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selected_menu</a:t>
            </a:r>
            <a:r>
              <a:rPr lang="fr-FR" sz="1000" dirty="0">
                <a:latin typeface="Courier New" panose="02070309020205020404" pitchFamily="49" charset="0"/>
                <a:cs typeface="Courier New" panose="02070309020205020404" pitchFamily="49" charset="0"/>
              </a:rPr>
              <a:t>)</a:t>
            </a:r>
          </a:p>
          <a:p>
            <a:pPr marL="0" indent="0">
              <a:buNone/>
            </a:pPr>
            <a:r>
              <a:rPr lang="en-US" sz="1000" dirty="0" err="1">
                <a:latin typeface="Courier New" panose="02070309020205020404" pitchFamily="49" charset="0"/>
                <a:cs typeface="Courier New" panose="02070309020205020404" pitchFamily="49" charset="0"/>
              </a:rPr>
              <a:t>theme_set_setting</a:t>
            </a:r>
            <a:r>
              <a:rPr lang="en-US" sz="1000" dirty="0">
                <a:latin typeface="Courier New" panose="02070309020205020404" pitchFamily="49" charset="0"/>
                <a:cs typeface="Courier New" panose="02070309020205020404" pitchFamily="49" charset="0"/>
              </a:rPr>
              <a:t>($setting, $value, $theme = NULL)</a:t>
            </a:r>
          </a:p>
          <a:p>
            <a:pPr marL="0" indent="0">
              <a:buNone/>
            </a:pPr>
            <a:r>
              <a:rPr lang="fr-FR" sz="1000" dirty="0" err="1">
                <a:latin typeface="Courier New" panose="02070309020205020404" pitchFamily="49" charset="0"/>
                <a:cs typeface="Courier New" panose="02070309020205020404" pitchFamily="49" charset="0"/>
              </a:rPr>
              <a:t>ctm_installation_user_roles</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clear</a:t>
            </a:r>
            <a:r>
              <a:rPr lang="fr-FR" sz="1000" dirty="0">
                <a:latin typeface="Courier New" panose="02070309020205020404" pitchFamily="49" charset="0"/>
                <a:cs typeface="Courier New" panose="02070309020205020404" pitchFamily="49" charset="0"/>
              </a:rPr>
              <a:t> = FALSE)</a:t>
            </a:r>
          </a:p>
          <a:p>
            <a:pPr marL="0" indent="0">
              <a:buNone/>
            </a:pPr>
            <a:r>
              <a:rPr lang="fr-FR" sz="1000" dirty="0" err="1">
                <a:latin typeface="Courier New" panose="02070309020205020404" pitchFamily="49" charset="0"/>
                <a:cs typeface="Courier New" panose="02070309020205020404" pitchFamily="49" charset="0"/>
              </a:rPr>
              <a:t>ctm_installation_add_ct_to_linkit</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ct_name</a:t>
            </a:r>
            <a:r>
              <a:rPr lang="fr-FR" sz="1000" dirty="0">
                <a:latin typeface="Courier New" panose="02070309020205020404" pitchFamily="49" charset="0"/>
                <a:cs typeface="Courier New" panose="02070309020205020404" pitchFamily="49" charset="0"/>
              </a:rPr>
              <a:t>)</a:t>
            </a:r>
          </a:p>
          <a:p>
            <a:pPr marL="0" indent="0">
              <a:buNone/>
            </a:pPr>
            <a:r>
              <a:rPr lang="fr-FR" sz="1000" dirty="0" err="1">
                <a:latin typeface="Courier New" panose="02070309020205020404" pitchFamily="49" charset="0"/>
                <a:cs typeface="Courier New" panose="02070309020205020404" pitchFamily="49" charset="0"/>
              </a:rPr>
              <a:t>ctm_installation_deactivate_views</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view_list</a:t>
            </a:r>
            <a:r>
              <a:rPr lang="fr-FR" sz="1000" dirty="0">
                <a:latin typeface="Courier New" panose="02070309020205020404" pitchFamily="49" charset="0"/>
                <a:cs typeface="Courier New" panose="02070309020205020404" pitchFamily="49" charset="0"/>
              </a:rPr>
              <a:t>)</a:t>
            </a:r>
          </a:p>
          <a:p>
            <a:pPr marL="0" indent="0">
              <a:buNone/>
            </a:pPr>
            <a:r>
              <a:rPr lang="fr-FR" sz="1000" dirty="0" err="1">
                <a:latin typeface="Courier New" panose="02070309020205020404" pitchFamily="49" charset="0"/>
                <a:cs typeface="Courier New" panose="02070309020205020404" pitchFamily="49" charset="0"/>
              </a:rPr>
              <a:t>ctm_installation_activate_views</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view_list</a:t>
            </a:r>
            <a:r>
              <a:rPr lang="fr-FR" sz="1000" dirty="0">
                <a:latin typeface="Courier New" panose="02070309020205020404" pitchFamily="49" charset="0"/>
                <a:cs typeface="Courier New" panose="02070309020205020404" pitchFamily="49" charset="0"/>
              </a:rPr>
              <a:t>)</a:t>
            </a:r>
          </a:p>
          <a:p>
            <a:pPr marL="0" indent="0">
              <a:buNone/>
            </a:pPr>
            <a:r>
              <a:rPr lang="fr-FR" sz="1000" dirty="0" err="1">
                <a:latin typeface="Courier New" panose="02070309020205020404" pitchFamily="49" charset="0"/>
                <a:cs typeface="Courier New" panose="02070309020205020404" pitchFamily="49" charset="0"/>
              </a:rPr>
              <a:t>ctm_installation_set_message</a:t>
            </a:r>
            <a:r>
              <a:rPr lang="fr-FR" sz="1000" dirty="0">
                <a:latin typeface="Courier New" panose="02070309020205020404" pitchFamily="49" charset="0"/>
                <a:cs typeface="Courier New" panose="02070309020205020404" pitchFamily="49" charset="0"/>
              </a:rPr>
              <a:t>($id, $message = '', $</a:t>
            </a:r>
            <a:r>
              <a:rPr lang="fr-FR" sz="1000" dirty="0" err="1">
                <a:latin typeface="Courier New" panose="02070309020205020404" pitchFamily="49" charset="0"/>
                <a:cs typeface="Courier New" panose="02070309020205020404" pitchFamily="49" charset="0"/>
              </a:rPr>
              <a:t>path</a:t>
            </a:r>
            <a:r>
              <a:rPr lang="fr-FR" sz="1000" dirty="0">
                <a:latin typeface="Courier New" panose="02070309020205020404" pitchFamily="49" charset="0"/>
                <a:cs typeface="Courier New" panose="02070309020205020404" pitchFamily="49" charset="0"/>
              </a:rPr>
              <a:t> = '')</a:t>
            </a:r>
          </a:p>
          <a:p>
            <a:pPr marL="0" indent="0">
              <a:buNone/>
            </a:pPr>
            <a:r>
              <a:rPr lang="fr-FR" sz="1000" dirty="0" err="1">
                <a:latin typeface="Courier New" panose="02070309020205020404" pitchFamily="49" charset="0"/>
                <a:cs typeface="Courier New" panose="02070309020205020404" pitchFamily="49" charset="0"/>
              </a:rPr>
              <a:t>ctm_installation_get_default_perms</a:t>
            </a:r>
            <a:r>
              <a:rPr lang="fr-FR" sz="1000" dirty="0">
                <a:latin typeface="Courier New" panose="02070309020205020404" pitchFamily="49" charset="0"/>
                <a:cs typeface="Courier New" panose="02070309020205020404" pitchFamily="49" charset="0"/>
              </a:rPr>
              <a:t>()</a:t>
            </a:r>
          </a:p>
          <a:p>
            <a:pPr marL="0" indent="0">
              <a:buNone/>
            </a:pPr>
            <a:r>
              <a:rPr lang="fr-FR" sz="1000" dirty="0" err="1">
                <a:latin typeface="Courier New" panose="02070309020205020404" pitchFamily="49" charset="0"/>
                <a:cs typeface="Courier New" panose="02070309020205020404" pitchFamily="49" charset="0"/>
              </a:rPr>
              <a:t>ctm_installation_get_true_perms</a:t>
            </a:r>
            <a:r>
              <a:rPr lang="fr-FR" sz="1000" dirty="0">
                <a:latin typeface="Courier New" panose="02070309020205020404" pitchFamily="49" charset="0"/>
                <a:cs typeface="Courier New" panose="02070309020205020404" pitchFamily="49" charset="0"/>
              </a:rPr>
              <a:t>()</a:t>
            </a:r>
          </a:p>
          <a:p>
            <a:pPr marL="0" indent="0">
              <a:buNone/>
            </a:pPr>
            <a:r>
              <a:rPr lang="fr-FR" sz="1000" dirty="0" err="1">
                <a:latin typeface="Courier New" panose="02070309020205020404" pitchFamily="49" charset="0"/>
                <a:cs typeface="Courier New" panose="02070309020205020404" pitchFamily="49" charset="0"/>
              </a:rPr>
              <a:t>ctm_installation_permission_matrice</a:t>
            </a:r>
            <a:r>
              <a:rPr lang="fr-FR" sz="1000" dirty="0">
                <a:latin typeface="Courier New" panose="02070309020205020404" pitchFamily="49" charset="0"/>
                <a:cs typeface="Courier New" panose="02070309020205020404" pitchFamily="49" charset="0"/>
              </a:rPr>
              <a:t>()</a:t>
            </a:r>
          </a:p>
          <a:p>
            <a:pPr marL="0" indent="0">
              <a:buNone/>
            </a:pPr>
            <a:r>
              <a:rPr lang="fr-FR" sz="1000" dirty="0" err="1">
                <a:latin typeface="Courier New" panose="02070309020205020404" pitchFamily="49" charset="0"/>
                <a:cs typeface="Courier New" panose="02070309020205020404" pitchFamily="49" charset="0"/>
              </a:rPr>
              <a:t>ctm_installation_set_permissions</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ct_name</a:t>
            </a:r>
            <a:r>
              <a:rPr lang="fr-FR" sz="1000" dirty="0">
                <a:latin typeface="Courier New" panose="02070309020205020404" pitchFamily="49" charset="0"/>
                <a:cs typeface="Courier New" panose="02070309020205020404" pitchFamily="49" charset="0"/>
              </a:rPr>
              <a:t>, $types, $</a:t>
            </a:r>
            <a:r>
              <a:rPr lang="fr-FR" sz="1000" dirty="0" err="1">
                <a:latin typeface="Courier New" panose="02070309020205020404" pitchFamily="49" charset="0"/>
                <a:cs typeface="Courier New" panose="02070309020205020404" pitchFamily="49" charset="0"/>
              </a:rPr>
              <a:t>roles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grant</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grant</a:t>
            </a:r>
            <a:r>
              <a:rPr lang="fr-FR" sz="1000" dirty="0">
                <a:latin typeface="Courier New" panose="02070309020205020404" pitchFamily="49" charset="0"/>
                <a:cs typeface="Courier New" panose="02070309020205020404" pitchFamily="49" charset="0"/>
              </a:rPr>
              <a:t>', $module = 'user', $</a:t>
            </a:r>
            <a:r>
              <a:rPr lang="fr-FR" sz="1000" dirty="0" err="1">
                <a:latin typeface="Courier New" panose="02070309020205020404" pitchFamily="49" charset="0"/>
                <a:cs typeface="Courier New" panose="02070309020205020404" pitchFamily="49" charset="0"/>
              </a:rPr>
              <a:t>tabRoles</a:t>
            </a:r>
            <a:r>
              <a:rPr lang="fr-FR" sz="1000" dirty="0">
                <a:latin typeface="Courier New" panose="02070309020205020404" pitchFamily="49" charset="0"/>
                <a:cs typeface="Courier New" panose="02070309020205020404" pitchFamily="49" charset="0"/>
              </a:rPr>
              <a:t> = '')</a:t>
            </a:r>
          </a:p>
        </p:txBody>
      </p:sp>
      <p:cxnSp>
        <p:nvCxnSpPr>
          <p:cNvPr id="5" name="Connecteur droit 4"/>
          <p:cNvCxnSpPr/>
          <p:nvPr/>
        </p:nvCxnSpPr>
        <p:spPr>
          <a:xfrm>
            <a:off x="971600" y="764704"/>
            <a:ext cx="8172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477508"/>
            <a:ext cx="8085584" cy="287196"/>
          </a:xfrm>
          <a:effectLst>
            <a:reflection blurRad="6350" stA="50000" endA="300" endPos="55000" dir="5400000" sy="-100000" algn="bl" rotWithShape="0"/>
          </a:effectLst>
        </p:spPr>
        <p:txBody>
          <a:bodyPr>
            <a:noAutofit/>
          </a:bodyPr>
          <a:lstStyle/>
          <a:p>
            <a:r>
              <a:rPr lang="fr-FR" sz="1800" dirty="0" err="1"/>
              <a:t>Technical</a:t>
            </a:r>
            <a:r>
              <a:rPr lang="fr-FR" sz="1800" dirty="0"/>
              <a:t>: New API</a:t>
            </a:r>
          </a:p>
        </p:txBody>
      </p:sp>
      <p:sp>
        <p:nvSpPr>
          <p:cNvPr id="3" name="Espace réservé du contenu 2"/>
          <p:cNvSpPr>
            <a:spLocks noGrp="1"/>
          </p:cNvSpPr>
          <p:nvPr>
            <p:ph idx="1"/>
          </p:nvPr>
        </p:nvSpPr>
        <p:spPr>
          <a:xfrm>
            <a:off x="251520" y="1052736"/>
            <a:ext cx="8892480" cy="5805264"/>
          </a:xfrm>
        </p:spPr>
        <p:txBody>
          <a:bodyPr numCol="1">
            <a:noAutofit/>
          </a:bodyPr>
          <a:lstStyle/>
          <a:p>
            <a:pPr marL="0" indent="0">
              <a:buNone/>
            </a:pPr>
            <a:r>
              <a:rPr lang="fr-FR" sz="1000" b="1" dirty="0">
                <a:latin typeface="Courier New" panose="02070309020205020404" pitchFamily="49" charset="0"/>
                <a:cs typeface="Courier New" panose="02070309020205020404" pitchFamily="49" charset="0"/>
              </a:rPr>
              <a:t>ctm_installation.queue.inc</a:t>
            </a:r>
            <a:endParaRPr lang="fr-CH" sz="1000" dirty="0">
              <a:latin typeface="Courier New" panose="02070309020205020404" pitchFamily="49" charset="0"/>
              <a:cs typeface="Courier New" panose="02070309020205020404" pitchFamily="49" charset="0"/>
            </a:endParaRPr>
          </a:p>
          <a:p>
            <a:pPr marL="0" indent="0">
              <a:buNone/>
            </a:pPr>
            <a:r>
              <a:rPr lang="fr-FR" sz="1000" dirty="0">
                <a:latin typeface="Courier New" panose="02070309020205020404" pitchFamily="49" charset="0"/>
                <a:cs typeface="Courier New" panose="02070309020205020404" pitchFamily="49" charset="0"/>
              </a:rPr>
              <a:t>// ----------- PUBLIC MAIN FUNCTIONS -------------------------------</a:t>
            </a:r>
            <a:endParaRPr lang="fr-CH" sz="1000" dirty="0">
              <a:latin typeface="Courier New" panose="02070309020205020404" pitchFamily="49" charset="0"/>
              <a:cs typeface="Courier New" panose="02070309020205020404" pitchFamily="49" charset="0"/>
            </a:endParaRPr>
          </a:p>
          <a:p>
            <a:pPr marL="0" indent="0">
              <a:buNone/>
            </a:pPr>
            <a:r>
              <a:rPr lang="fr-CH" sz="1000" dirty="0" err="1">
                <a:latin typeface="Courier New" panose="02070309020205020404" pitchFamily="49" charset="0"/>
                <a:cs typeface="Courier New" panose="02070309020205020404" pitchFamily="49" charset="0"/>
              </a:rPr>
              <a:t>ctm_installation_add_to_queue</a:t>
            </a:r>
            <a:r>
              <a:rPr lang="fr-CH" sz="1000" dirty="0">
                <a:latin typeface="Courier New" panose="02070309020205020404" pitchFamily="49" charset="0"/>
                <a:cs typeface="Courier New" panose="02070309020205020404" pitchFamily="49" charset="0"/>
              </a:rPr>
              <a:t>($callback, $datas = </a:t>
            </a:r>
            <a:r>
              <a:rPr lang="fr-CH" sz="1000" dirty="0" err="1">
                <a:latin typeface="Courier New" panose="02070309020205020404" pitchFamily="49" charset="0"/>
                <a:cs typeface="Courier New" panose="02070309020205020404" pitchFamily="49" charset="0"/>
              </a:rPr>
              <a:t>array</a:t>
            </a:r>
            <a:r>
              <a:rPr lang="fr-CH" sz="1000" dirty="0">
                <a:latin typeface="Courier New" panose="02070309020205020404" pitchFamily="49" charset="0"/>
                <a:cs typeface="Courier New" panose="02070309020205020404" pitchFamily="49" charset="0"/>
              </a:rPr>
              <a:t>(), $file = '', $</a:t>
            </a:r>
            <a:r>
              <a:rPr lang="fr-CH" sz="1000" dirty="0" err="1">
                <a:latin typeface="Courier New" panose="02070309020205020404" pitchFamily="49" charset="0"/>
                <a:cs typeface="Courier New" panose="02070309020205020404" pitchFamily="49" charset="0"/>
              </a:rPr>
              <a:t>checker</a:t>
            </a:r>
            <a:r>
              <a:rPr lang="fr-CH" sz="1000" dirty="0">
                <a:latin typeface="Courier New" panose="02070309020205020404" pitchFamily="49" charset="0"/>
                <a:cs typeface="Courier New" panose="02070309020205020404" pitchFamily="49" charset="0"/>
              </a:rPr>
              <a:t> = '</a:t>
            </a:r>
            <a:r>
              <a:rPr lang="fr-CH" sz="1000" dirty="0" err="1">
                <a:latin typeface="Courier New" panose="02070309020205020404" pitchFamily="49" charset="0"/>
                <a:cs typeface="Courier New" panose="02070309020205020404" pitchFamily="49" charset="0"/>
              </a:rPr>
              <a:t>ctm_installation_check_no</a:t>
            </a:r>
            <a:r>
              <a:rPr lang="fr-CH" sz="1000" dirty="0">
                <a:latin typeface="Courier New" panose="02070309020205020404" pitchFamily="49" charset="0"/>
                <a:cs typeface="Courier New" panose="02070309020205020404" pitchFamily="49" charset="0"/>
              </a:rPr>
              <a:t>')</a:t>
            </a:r>
          </a:p>
          <a:p>
            <a:pPr marL="0" indent="0">
              <a:buNone/>
            </a:pPr>
            <a:r>
              <a:rPr lang="fr-CH" sz="1000" dirty="0" err="1">
                <a:latin typeface="Courier New" panose="02070309020205020404" pitchFamily="49" charset="0"/>
                <a:cs typeface="Courier New" panose="02070309020205020404" pitchFamily="49" charset="0"/>
              </a:rPr>
              <a:t>ctm_installation_queue_message</a:t>
            </a:r>
            <a:r>
              <a:rPr lang="fr-CH" sz="1000" dirty="0">
                <a:latin typeface="Courier New" panose="02070309020205020404" pitchFamily="49" charset="0"/>
                <a:cs typeface="Courier New" panose="02070309020205020404" pitchFamily="49" charset="0"/>
              </a:rPr>
              <a:t>(&amp;$</a:t>
            </a:r>
            <a:r>
              <a:rPr lang="fr-CH" sz="1000" dirty="0" err="1">
                <a:latin typeface="Courier New" panose="02070309020205020404" pitchFamily="49" charset="0"/>
                <a:cs typeface="Courier New" panose="02070309020205020404" pitchFamily="49" charset="0"/>
              </a:rPr>
              <a:t>context</a:t>
            </a:r>
            <a:r>
              <a:rPr lang="fr-CH" sz="1000" dirty="0">
                <a:latin typeface="Courier New" panose="02070309020205020404" pitchFamily="49" charset="0"/>
                <a:cs typeface="Courier New" panose="02070309020205020404" pitchFamily="49" charset="0"/>
              </a:rPr>
              <a:t>, $message)</a:t>
            </a:r>
          </a:p>
          <a:p>
            <a:pPr marL="0" indent="0">
              <a:buNone/>
            </a:pPr>
            <a:r>
              <a:rPr lang="fr-CH" sz="1000" dirty="0" err="1">
                <a:latin typeface="Courier New" panose="02070309020205020404" pitchFamily="49" charset="0"/>
                <a:cs typeface="Courier New" panose="02070309020205020404" pitchFamily="49" charset="0"/>
              </a:rPr>
              <a:t>ctm_installation_queue_batch_end</a:t>
            </a:r>
            <a:r>
              <a:rPr lang="fr-CH" sz="1000" dirty="0">
                <a:latin typeface="Courier New" panose="02070309020205020404" pitchFamily="49" charset="0"/>
                <a:cs typeface="Courier New" panose="02070309020205020404" pitchFamily="49" charset="0"/>
              </a:rPr>
              <a:t>(&amp;$</a:t>
            </a:r>
            <a:r>
              <a:rPr lang="fr-CH" sz="1000" dirty="0" err="1">
                <a:latin typeface="Courier New" panose="02070309020205020404" pitchFamily="49" charset="0"/>
                <a:cs typeface="Courier New" panose="02070309020205020404" pitchFamily="49" charset="0"/>
              </a:rPr>
              <a:t>context</a:t>
            </a:r>
            <a:r>
              <a:rPr lang="fr-CH" sz="1000" dirty="0">
                <a:latin typeface="Courier New" panose="02070309020205020404" pitchFamily="49" charset="0"/>
                <a:cs typeface="Courier New" panose="02070309020205020404" pitchFamily="49" charset="0"/>
              </a:rPr>
              <a:t>, $id)</a:t>
            </a:r>
          </a:p>
          <a:p>
            <a:pPr marL="0" indent="0">
              <a:buNone/>
            </a:pPr>
            <a:endParaRPr lang="fr-FR" sz="1000" dirty="0">
              <a:latin typeface="Courier New" panose="02070309020205020404" pitchFamily="49" charset="0"/>
              <a:cs typeface="Courier New" panose="02070309020205020404" pitchFamily="49" charset="0"/>
            </a:endParaRPr>
          </a:p>
          <a:p>
            <a:pPr marL="0" indent="0">
              <a:buNone/>
            </a:pPr>
            <a:r>
              <a:rPr lang="fr-FR" sz="1000" dirty="0">
                <a:latin typeface="Courier New" panose="02070309020205020404" pitchFamily="49" charset="0"/>
                <a:cs typeface="Courier New" panose="02070309020205020404" pitchFamily="49" charset="0"/>
              </a:rPr>
              <a:t>//--------------   PUBLIC CHECKERS -----------------------------------</a:t>
            </a:r>
          </a:p>
          <a:p>
            <a:pPr marL="0" indent="0">
              <a:buNone/>
            </a:pPr>
            <a:r>
              <a:rPr lang="fr-CH" sz="1000" dirty="0" err="1">
                <a:latin typeface="Courier New" panose="02070309020205020404" pitchFamily="49" charset="0"/>
                <a:cs typeface="Courier New" panose="02070309020205020404" pitchFamily="49" charset="0"/>
              </a:rPr>
              <a:t>ctm_installation_check_urls</a:t>
            </a:r>
            <a:r>
              <a:rPr lang="fr-CH" sz="1000" dirty="0">
                <a:latin typeface="Courier New" panose="02070309020205020404" pitchFamily="49" charset="0"/>
                <a:cs typeface="Courier New" panose="02070309020205020404" pitchFamily="49" charset="0"/>
              </a:rPr>
              <a:t>($callback, $id, $datas)</a:t>
            </a:r>
          </a:p>
          <a:p>
            <a:pPr marL="0" indent="0">
              <a:buNone/>
            </a:pPr>
            <a:r>
              <a:rPr lang="fr-CH" sz="1000" dirty="0" err="1">
                <a:latin typeface="Courier New" panose="02070309020205020404" pitchFamily="49" charset="0"/>
                <a:cs typeface="Courier New" panose="02070309020205020404" pitchFamily="49" charset="0"/>
              </a:rPr>
              <a:t>ctm_installation_check_no</a:t>
            </a:r>
            <a:r>
              <a:rPr lang="fr-CH" sz="1000" dirty="0">
                <a:latin typeface="Courier New" panose="02070309020205020404" pitchFamily="49" charset="0"/>
                <a:cs typeface="Courier New" panose="02070309020205020404" pitchFamily="49" charset="0"/>
              </a:rPr>
              <a:t>($callback, $id, $datas)</a:t>
            </a:r>
          </a:p>
          <a:p>
            <a:pPr marL="0" indent="0">
              <a:buNone/>
            </a:pPr>
            <a:endParaRPr lang="fr-FR" sz="1000" dirty="0">
              <a:latin typeface="Courier New" panose="02070309020205020404" pitchFamily="49" charset="0"/>
              <a:cs typeface="Courier New" panose="02070309020205020404" pitchFamily="49" charset="0"/>
            </a:endParaRPr>
          </a:p>
          <a:p>
            <a:pPr marL="0" indent="0">
              <a:buNone/>
            </a:pPr>
            <a:r>
              <a:rPr lang="fr-FR" sz="1000" dirty="0">
                <a:latin typeface="Courier New" panose="02070309020205020404" pitchFamily="49" charset="0"/>
                <a:cs typeface="Courier New" panose="02070309020205020404" pitchFamily="49" charset="0"/>
              </a:rPr>
              <a:t>//--------------   API ---------------------------------------------</a:t>
            </a:r>
          </a:p>
          <a:p>
            <a:pPr marL="0" indent="0">
              <a:buNone/>
            </a:pPr>
            <a:r>
              <a:rPr lang="fr-CH" sz="1000" dirty="0" err="1">
                <a:latin typeface="Courier New" panose="02070309020205020404" pitchFamily="49" charset="0"/>
                <a:cs typeface="Courier New" panose="02070309020205020404" pitchFamily="49" charset="0"/>
              </a:rPr>
              <a:t>ctm_installation_queue_add_clean_view_rules</a:t>
            </a:r>
            <a:r>
              <a:rPr lang="fr-CH" sz="1000" dirty="0">
                <a:latin typeface="Courier New" panose="02070309020205020404" pitchFamily="49" charset="0"/>
                <a:cs typeface="Courier New" panose="02070309020205020404" pitchFamily="49" charset="0"/>
              </a:rPr>
              <a:t>($</a:t>
            </a:r>
            <a:r>
              <a:rPr lang="fr-CH" sz="1000" dirty="0" err="1">
                <a:latin typeface="Courier New" panose="02070309020205020404" pitchFamily="49" charset="0"/>
                <a:cs typeface="Courier New" panose="02070309020205020404" pitchFamily="49" charset="0"/>
              </a:rPr>
              <a:t>rules_name</a:t>
            </a:r>
            <a:r>
              <a:rPr lang="fr-CH" sz="1000" dirty="0">
                <a:latin typeface="Courier New" panose="02070309020205020404" pitchFamily="49" charset="0"/>
                <a:cs typeface="Courier New" panose="02070309020205020404" pitchFamily="49" charset="0"/>
              </a:rPr>
              <a:t>, $cts, $</a:t>
            </a:r>
            <a:r>
              <a:rPr lang="fr-CH" sz="1000" dirty="0" err="1">
                <a:latin typeface="Courier New" panose="02070309020205020404" pitchFamily="49" charset="0"/>
                <a:cs typeface="Courier New" panose="02070309020205020404" pitchFamily="49" charset="0"/>
              </a:rPr>
              <a:t>view_name</a:t>
            </a:r>
            <a:r>
              <a:rPr lang="fr-CH" sz="1000" dirty="0">
                <a:latin typeface="Courier New" panose="02070309020205020404" pitchFamily="49" charset="0"/>
                <a:cs typeface="Courier New" panose="02070309020205020404" pitchFamily="49" charset="0"/>
              </a:rPr>
              <a:t>)</a:t>
            </a:r>
          </a:p>
          <a:p>
            <a:pPr marL="0" indent="0">
              <a:buNone/>
            </a:pPr>
            <a:r>
              <a:rPr lang="fr-CH" sz="1000" dirty="0" err="1">
                <a:latin typeface="Courier New" panose="02070309020205020404" pitchFamily="49" charset="0"/>
                <a:cs typeface="Courier New" panose="02070309020205020404" pitchFamily="49" charset="0"/>
              </a:rPr>
              <a:t>ctm_installation_queue_remove_rules</a:t>
            </a:r>
            <a:r>
              <a:rPr lang="fr-CH" sz="1000" dirty="0">
                <a:latin typeface="Courier New" panose="02070309020205020404" pitchFamily="49" charset="0"/>
                <a:cs typeface="Courier New" panose="02070309020205020404" pitchFamily="49" charset="0"/>
              </a:rPr>
              <a:t>($</a:t>
            </a:r>
            <a:r>
              <a:rPr lang="fr-CH" sz="1000" dirty="0" err="1">
                <a:latin typeface="Courier New" panose="02070309020205020404" pitchFamily="49" charset="0"/>
                <a:cs typeface="Courier New" panose="02070309020205020404" pitchFamily="49" charset="0"/>
              </a:rPr>
              <a:t>rules_code</a:t>
            </a:r>
            <a:r>
              <a:rPr lang="fr-CH" sz="1000" dirty="0">
                <a:latin typeface="Courier New" panose="02070309020205020404" pitchFamily="49" charset="0"/>
                <a:cs typeface="Courier New" panose="02070309020205020404" pitchFamily="49" charset="0"/>
              </a:rPr>
              <a:t>)</a:t>
            </a:r>
          </a:p>
          <a:p>
            <a:pPr marL="0" indent="0">
              <a:buNone/>
            </a:pPr>
            <a:r>
              <a:rPr lang="fr-CH" sz="1000" dirty="0" err="1">
                <a:latin typeface="Courier New" panose="02070309020205020404" pitchFamily="49" charset="0"/>
                <a:cs typeface="Courier New" panose="02070309020205020404" pitchFamily="49" charset="0"/>
              </a:rPr>
              <a:t>ctm_installation_queue_module_disable</a:t>
            </a:r>
            <a:r>
              <a:rPr lang="fr-CH" sz="1000" dirty="0">
                <a:latin typeface="Courier New" panose="02070309020205020404" pitchFamily="49" charset="0"/>
                <a:cs typeface="Courier New" panose="02070309020205020404" pitchFamily="49" charset="0"/>
              </a:rPr>
              <a:t>($modules, $</a:t>
            </a:r>
            <a:r>
              <a:rPr lang="fr-CH" sz="1000" dirty="0" err="1">
                <a:latin typeface="Courier New" panose="02070309020205020404" pitchFamily="49" charset="0"/>
                <a:cs typeface="Courier New" panose="02070309020205020404" pitchFamily="49" charset="0"/>
              </a:rPr>
              <a:t>feature</a:t>
            </a:r>
            <a:r>
              <a:rPr lang="fr-CH" sz="1000" dirty="0">
                <a:latin typeface="Courier New" panose="02070309020205020404" pitchFamily="49" charset="0"/>
                <a:cs typeface="Courier New" panose="02070309020205020404" pitchFamily="49" charset="0"/>
              </a:rPr>
              <a:t> = FALSE)</a:t>
            </a:r>
          </a:p>
          <a:p>
            <a:pPr marL="0" indent="0">
              <a:buNone/>
            </a:pPr>
            <a:r>
              <a:rPr lang="fr-CH" sz="1000" dirty="0" err="1">
                <a:latin typeface="Courier New" panose="02070309020205020404" pitchFamily="49" charset="0"/>
                <a:cs typeface="Courier New" panose="02070309020205020404" pitchFamily="49" charset="0"/>
              </a:rPr>
              <a:t>ctm_installation_queue_module_enable</a:t>
            </a:r>
            <a:r>
              <a:rPr lang="fr-CH" sz="1000" dirty="0">
                <a:latin typeface="Courier New" panose="02070309020205020404" pitchFamily="49" charset="0"/>
                <a:cs typeface="Courier New" panose="02070309020205020404" pitchFamily="49" charset="0"/>
              </a:rPr>
              <a:t>($modules)</a:t>
            </a:r>
          </a:p>
          <a:p>
            <a:pPr marL="0" indent="0">
              <a:buNone/>
            </a:pPr>
            <a:r>
              <a:rPr lang="fr-CH" sz="1000" dirty="0" err="1">
                <a:latin typeface="Courier New" panose="02070309020205020404" pitchFamily="49" charset="0"/>
                <a:cs typeface="Courier New" panose="02070309020205020404" pitchFamily="49" charset="0"/>
              </a:rPr>
              <a:t>ctm_installation_queue_menu_position_add_rule_ct</a:t>
            </a:r>
            <a:r>
              <a:rPr lang="fr-CH" sz="1000" dirty="0">
                <a:latin typeface="Courier New" panose="02070309020205020404" pitchFamily="49" charset="0"/>
                <a:cs typeface="Courier New" panose="02070309020205020404" pitchFamily="49" charset="0"/>
              </a:rPr>
              <a:t>($</a:t>
            </a:r>
            <a:r>
              <a:rPr lang="fr-CH" sz="1000" dirty="0" err="1">
                <a:latin typeface="Courier New" panose="02070309020205020404" pitchFamily="49" charset="0"/>
                <a:cs typeface="Courier New" panose="02070309020205020404" pitchFamily="49" charset="0"/>
              </a:rPr>
              <a:t>title</a:t>
            </a:r>
            <a:r>
              <a:rPr lang="fr-CH" sz="1000" dirty="0">
                <a:latin typeface="Courier New" panose="02070309020205020404" pitchFamily="49" charset="0"/>
                <a:cs typeface="Courier New" panose="02070309020205020404" pitchFamily="49" charset="0"/>
              </a:rPr>
              <a:t>, $</a:t>
            </a:r>
            <a:r>
              <a:rPr lang="fr-CH" sz="1000" dirty="0" err="1">
                <a:latin typeface="Courier New" panose="02070309020205020404" pitchFamily="49" charset="0"/>
                <a:cs typeface="Courier New" panose="02070309020205020404" pitchFamily="49" charset="0"/>
              </a:rPr>
              <a:t>menu_path</a:t>
            </a:r>
            <a:r>
              <a:rPr lang="fr-CH" sz="1000" dirty="0">
                <a:latin typeface="Courier New" panose="02070309020205020404" pitchFamily="49" charset="0"/>
                <a:cs typeface="Courier New" panose="02070309020205020404" pitchFamily="49" charset="0"/>
              </a:rPr>
              <a:t>, $</a:t>
            </a:r>
            <a:r>
              <a:rPr lang="fr-CH" sz="1000" dirty="0" err="1">
                <a:latin typeface="Courier New" panose="02070309020205020404" pitchFamily="49" charset="0"/>
                <a:cs typeface="Courier New" panose="02070309020205020404" pitchFamily="49" charset="0"/>
              </a:rPr>
              <a:t>menu_name</a:t>
            </a:r>
            <a:r>
              <a:rPr lang="fr-CH" sz="1000" dirty="0">
                <a:latin typeface="Courier New" panose="02070309020205020404" pitchFamily="49" charset="0"/>
                <a:cs typeface="Courier New" panose="02070309020205020404" pitchFamily="49" charset="0"/>
              </a:rPr>
              <a:t>, $</a:t>
            </a:r>
            <a:r>
              <a:rPr lang="fr-CH" sz="1000" dirty="0" err="1">
                <a:latin typeface="Courier New" panose="02070309020205020404" pitchFamily="49" charset="0"/>
                <a:cs typeface="Courier New" panose="02070309020205020404" pitchFamily="49" charset="0"/>
              </a:rPr>
              <a:t>ct_name</a:t>
            </a:r>
            <a:r>
              <a:rPr lang="fr-CH" sz="1000" dirty="0">
                <a:latin typeface="Courier New" panose="02070309020205020404" pitchFamily="49" charset="0"/>
                <a:cs typeface="Courier New" panose="02070309020205020404" pitchFamily="49" charset="0"/>
              </a:rPr>
              <a:t>)</a:t>
            </a:r>
          </a:p>
          <a:p>
            <a:pPr marL="0" indent="0">
              <a:buNone/>
            </a:pPr>
            <a:r>
              <a:rPr lang="fr-CH" sz="1000" dirty="0" err="1">
                <a:latin typeface="Courier New" panose="02070309020205020404" pitchFamily="49" charset="0"/>
                <a:cs typeface="Courier New" panose="02070309020205020404" pitchFamily="49" charset="0"/>
              </a:rPr>
              <a:t>ctm_installation_queue_remove_menu_position_rule_ct</a:t>
            </a:r>
            <a:r>
              <a:rPr lang="fr-CH" sz="1000" dirty="0">
                <a:latin typeface="Courier New" panose="02070309020205020404" pitchFamily="49" charset="0"/>
                <a:cs typeface="Courier New" panose="02070309020205020404" pitchFamily="49" charset="0"/>
              </a:rPr>
              <a:t>($</a:t>
            </a:r>
            <a:r>
              <a:rPr lang="fr-CH" sz="1000" dirty="0" err="1">
                <a:latin typeface="Courier New" panose="02070309020205020404" pitchFamily="49" charset="0"/>
                <a:cs typeface="Courier New" panose="02070309020205020404" pitchFamily="49" charset="0"/>
              </a:rPr>
              <a:t>title</a:t>
            </a:r>
            <a:r>
              <a:rPr lang="fr-CH" sz="1000" dirty="0">
                <a:latin typeface="Courier New" panose="02070309020205020404" pitchFamily="49" charset="0"/>
                <a:cs typeface="Courier New" panose="02070309020205020404" pitchFamily="49" charset="0"/>
              </a:rPr>
              <a:t>)</a:t>
            </a:r>
          </a:p>
          <a:p>
            <a:pPr marL="0" indent="0">
              <a:buNone/>
            </a:pPr>
            <a:r>
              <a:rPr lang="fr-CH" sz="1000" dirty="0" err="1">
                <a:latin typeface="Courier New" panose="02070309020205020404" pitchFamily="49" charset="0"/>
                <a:cs typeface="Courier New" panose="02070309020205020404" pitchFamily="49" charset="0"/>
              </a:rPr>
              <a:t>ctm_installation_queue_menu_link_save</a:t>
            </a:r>
            <a:r>
              <a:rPr lang="fr-CH" sz="1000" dirty="0">
                <a:latin typeface="Courier New" panose="02070309020205020404" pitchFamily="49" charset="0"/>
                <a:cs typeface="Courier New" panose="02070309020205020404" pitchFamily="49" charset="0"/>
              </a:rPr>
              <a:t>($</a:t>
            </a:r>
            <a:r>
              <a:rPr lang="fr-CH" sz="1000" dirty="0" err="1">
                <a:latin typeface="Courier New" panose="02070309020205020404" pitchFamily="49" charset="0"/>
                <a:cs typeface="Courier New" panose="02070309020205020404" pitchFamily="49" charset="0"/>
              </a:rPr>
              <a:t>paths</a:t>
            </a:r>
            <a:r>
              <a:rPr lang="fr-CH" sz="1000" dirty="0">
                <a:latin typeface="Courier New" panose="02070309020205020404" pitchFamily="49" charset="0"/>
                <a:cs typeface="Courier New" panose="02070309020205020404" pitchFamily="49" charset="0"/>
              </a:rPr>
              <a:t>, $menus, $item)</a:t>
            </a:r>
          </a:p>
          <a:p>
            <a:pPr marL="0" indent="0">
              <a:buNone/>
            </a:pPr>
            <a:r>
              <a:rPr lang="fr-CH" sz="1000" dirty="0" err="1">
                <a:latin typeface="Courier New" panose="02070309020205020404" pitchFamily="49" charset="0"/>
                <a:cs typeface="Courier New" panose="02070309020205020404" pitchFamily="49" charset="0"/>
              </a:rPr>
              <a:t>ctm_installation_queue_set_menu_parent</a:t>
            </a:r>
            <a:r>
              <a:rPr lang="fr-CH" sz="1000" dirty="0">
                <a:latin typeface="Courier New" panose="02070309020205020404" pitchFamily="49" charset="0"/>
                <a:cs typeface="Courier New" panose="02070309020205020404" pitchFamily="49" charset="0"/>
              </a:rPr>
              <a:t>($ct, $</a:t>
            </a:r>
            <a:r>
              <a:rPr lang="fr-CH" sz="1000" dirty="0" err="1">
                <a:latin typeface="Courier New" panose="02070309020205020404" pitchFamily="49" charset="0"/>
                <a:cs typeface="Courier New" panose="02070309020205020404" pitchFamily="49" charset="0"/>
              </a:rPr>
              <a:t>menu_path</a:t>
            </a:r>
            <a:r>
              <a:rPr lang="fr-CH" sz="1000" dirty="0">
                <a:latin typeface="Courier New" panose="02070309020205020404" pitchFamily="49" charset="0"/>
                <a:cs typeface="Courier New" panose="02070309020205020404" pitchFamily="49" charset="0"/>
              </a:rPr>
              <a:t>, $</a:t>
            </a:r>
            <a:r>
              <a:rPr lang="fr-CH" sz="1000" dirty="0" err="1">
                <a:latin typeface="Courier New" panose="02070309020205020404" pitchFamily="49" charset="0"/>
                <a:cs typeface="Courier New" panose="02070309020205020404" pitchFamily="49" charset="0"/>
              </a:rPr>
              <a:t>menu_name</a:t>
            </a:r>
            <a:r>
              <a:rPr lang="fr-CH" sz="1000" dirty="0">
                <a:latin typeface="Courier New" panose="02070309020205020404" pitchFamily="49" charset="0"/>
                <a:cs typeface="Courier New" panose="02070309020205020404" pitchFamily="49" charset="0"/>
              </a:rPr>
              <a:t>)</a:t>
            </a:r>
          </a:p>
          <a:p>
            <a:pPr marL="0" indent="0">
              <a:buNone/>
            </a:pPr>
            <a:r>
              <a:rPr lang="fr-CH" sz="1000" dirty="0" err="1">
                <a:latin typeface="Courier New" panose="02070309020205020404" pitchFamily="49" charset="0"/>
                <a:cs typeface="Courier New" panose="02070309020205020404" pitchFamily="49" charset="0"/>
              </a:rPr>
              <a:t>ctm_installation_queue_cts_and_nodes_delete</a:t>
            </a:r>
            <a:r>
              <a:rPr lang="fr-CH" sz="1000" dirty="0">
                <a:latin typeface="Courier New" panose="02070309020205020404" pitchFamily="49" charset="0"/>
                <a:cs typeface="Courier New" panose="02070309020205020404" pitchFamily="49" charset="0"/>
              </a:rPr>
              <a:t>($cts)</a:t>
            </a:r>
          </a:p>
          <a:p>
            <a:pPr marL="0" indent="0">
              <a:buNone/>
            </a:pPr>
            <a:r>
              <a:rPr lang="fr-CH" sz="1000" dirty="0" err="1">
                <a:latin typeface="Courier New" panose="02070309020205020404" pitchFamily="49" charset="0"/>
                <a:cs typeface="Courier New" panose="02070309020205020404" pitchFamily="49" charset="0"/>
              </a:rPr>
              <a:t>ctm_installation_queue_vocabulary_delete</a:t>
            </a:r>
            <a:r>
              <a:rPr lang="fr-CH" sz="1000" dirty="0">
                <a:latin typeface="Courier New" panose="02070309020205020404" pitchFamily="49" charset="0"/>
                <a:cs typeface="Courier New" panose="02070309020205020404" pitchFamily="49" charset="0"/>
              </a:rPr>
              <a:t>($</a:t>
            </a:r>
            <a:r>
              <a:rPr lang="fr-CH" sz="1000" dirty="0" err="1">
                <a:latin typeface="Courier New" panose="02070309020205020404" pitchFamily="49" charset="0"/>
                <a:cs typeface="Courier New" panose="02070309020205020404" pitchFamily="49" charset="0"/>
              </a:rPr>
              <a:t>voc</a:t>
            </a:r>
            <a:r>
              <a:rPr lang="fr-CH" sz="1000" dirty="0">
                <a:latin typeface="Courier New" panose="02070309020205020404" pitchFamily="49" charset="0"/>
                <a:cs typeface="Courier New" panose="02070309020205020404" pitchFamily="49" charset="0"/>
              </a:rPr>
              <a:t>)</a:t>
            </a:r>
          </a:p>
          <a:p>
            <a:pPr marL="0" indent="0">
              <a:buNone/>
            </a:pPr>
            <a:r>
              <a:rPr lang="fr-CH" sz="1000" dirty="0" err="1">
                <a:latin typeface="Courier New" panose="02070309020205020404" pitchFamily="49" charset="0"/>
                <a:cs typeface="Courier New" panose="02070309020205020404" pitchFamily="49" charset="0"/>
              </a:rPr>
              <a:t>ctm_installation_queue_insert_or_update_blocs</a:t>
            </a:r>
            <a:r>
              <a:rPr lang="fr-CH" sz="1000" dirty="0">
                <a:latin typeface="Courier New" panose="02070309020205020404" pitchFamily="49" charset="0"/>
                <a:cs typeface="Courier New" panose="02070309020205020404" pitchFamily="49" charset="0"/>
              </a:rPr>
              <a:t>($values)</a:t>
            </a:r>
          </a:p>
          <a:p>
            <a:pPr marL="0" indent="0">
              <a:buNone/>
            </a:pPr>
            <a:r>
              <a:rPr lang="fr-CH" sz="1000" dirty="0" err="1">
                <a:latin typeface="Courier New" panose="02070309020205020404" pitchFamily="49" charset="0"/>
                <a:cs typeface="Courier New" panose="02070309020205020404" pitchFamily="49" charset="0"/>
              </a:rPr>
              <a:t>ctm_installation_queue_access_rebuild</a:t>
            </a:r>
            <a:r>
              <a:rPr lang="fr-CH" sz="1000" dirty="0">
                <a:latin typeface="Courier New" panose="02070309020205020404" pitchFamily="49" charset="0"/>
                <a:cs typeface="Courier New" panose="02070309020205020404" pitchFamily="49" charset="0"/>
              </a:rPr>
              <a:t>()</a:t>
            </a:r>
            <a:endParaRPr lang="fr-FR" sz="1000" dirty="0">
              <a:latin typeface="Courier New" panose="02070309020205020404" pitchFamily="49" charset="0"/>
              <a:cs typeface="Courier New" panose="02070309020205020404" pitchFamily="49" charset="0"/>
            </a:endParaRPr>
          </a:p>
          <a:p>
            <a:pPr marL="0" indent="0">
              <a:buNone/>
            </a:pPr>
            <a:endParaRPr lang="fr-FR" sz="1000" dirty="0">
              <a:latin typeface="Courier New" panose="02070309020205020404" pitchFamily="49" charset="0"/>
              <a:cs typeface="Courier New" panose="02070309020205020404" pitchFamily="49" charset="0"/>
            </a:endParaRPr>
          </a:p>
          <a:p>
            <a:pPr marL="0" indent="0">
              <a:buNone/>
            </a:pPr>
            <a:endParaRPr lang="fr-FR" sz="1000" dirty="0">
              <a:latin typeface="Courier New" panose="02070309020205020404" pitchFamily="49" charset="0"/>
              <a:cs typeface="Courier New" panose="02070309020205020404" pitchFamily="49" charset="0"/>
            </a:endParaRPr>
          </a:p>
          <a:p>
            <a:pPr marL="0" indent="0">
              <a:buNone/>
            </a:pPr>
            <a:r>
              <a:rPr lang="fr-FR" sz="1000" b="1" dirty="0" err="1">
                <a:latin typeface="Courier New" panose="02070309020205020404" pitchFamily="49" charset="0"/>
                <a:cs typeface="Courier New" panose="02070309020205020404" pitchFamily="49" charset="0"/>
              </a:rPr>
              <a:t>ctm_installation.api.php</a:t>
            </a:r>
            <a:endParaRPr lang="fr-FR" sz="1000" b="1" dirty="0">
              <a:latin typeface="Courier New" panose="02070309020205020404" pitchFamily="49" charset="0"/>
              <a:cs typeface="Courier New" panose="02070309020205020404" pitchFamily="49" charset="0"/>
            </a:endParaRPr>
          </a:p>
          <a:p>
            <a:pPr marL="0" indent="0">
              <a:buNone/>
            </a:pPr>
            <a:r>
              <a:rPr lang="fr-FR" sz="1000" dirty="0" err="1">
                <a:latin typeface="Courier New" panose="02070309020205020404" pitchFamily="49" charset="0"/>
                <a:cs typeface="Courier New" panose="02070309020205020404" pitchFamily="49" charset="0"/>
              </a:rPr>
              <a:t>hook_installation_modules_alter</a:t>
            </a:r>
            <a:r>
              <a:rPr lang="fr-FR" sz="1000" dirty="0">
                <a:latin typeface="Courier New" panose="02070309020205020404" pitchFamily="49" charset="0"/>
                <a:cs typeface="Courier New" panose="02070309020205020404" pitchFamily="49" charset="0"/>
              </a:rPr>
              <a:t>(&amp;$</a:t>
            </a:r>
            <a:r>
              <a:rPr lang="fr-FR" sz="1000" dirty="0" err="1">
                <a:latin typeface="Courier New" panose="02070309020205020404" pitchFamily="49" charset="0"/>
                <a:cs typeface="Courier New" panose="02070309020205020404" pitchFamily="49" charset="0"/>
              </a:rPr>
              <a:t>list_modules</a:t>
            </a:r>
            <a:r>
              <a:rPr lang="fr-FR" sz="1000" dirty="0">
                <a:latin typeface="Courier New" panose="02070309020205020404" pitchFamily="49" charset="0"/>
                <a:cs typeface="Courier New" panose="02070309020205020404" pitchFamily="49" charset="0"/>
              </a:rPr>
              <a:t>)</a:t>
            </a:r>
          </a:p>
          <a:p>
            <a:pPr marL="0" indent="0">
              <a:buNone/>
            </a:pPr>
            <a:r>
              <a:rPr lang="fr-FR" sz="1000" dirty="0" err="1">
                <a:latin typeface="Courier New" panose="02070309020205020404" pitchFamily="49" charset="0"/>
                <a:cs typeface="Courier New" panose="02070309020205020404" pitchFamily="49" charset="0"/>
              </a:rPr>
              <a:t>hook_installation_default_modules_alter</a:t>
            </a:r>
            <a:r>
              <a:rPr lang="fr-FR" sz="1000" dirty="0">
                <a:latin typeface="Courier New" panose="02070309020205020404" pitchFamily="49" charset="0"/>
                <a:cs typeface="Courier New" panose="02070309020205020404" pitchFamily="49" charset="0"/>
              </a:rPr>
              <a:t>(&amp;$</a:t>
            </a:r>
            <a:r>
              <a:rPr lang="fr-FR" sz="1000" dirty="0" err="1">
                <a:latin typeface="Courier New" panose="02070309020205020404" pitchFamily="49" charset="0"/>
                <a:cs typeface="Courier New" panose="02070309020205020404" pitchFamily="49" charset="0"/>
              </a:rPr>
              <a:t>list_modules</a:t>
            </a:r>
            <a:r>
              <a:rPr lang="fr-FR" sz="1000" dirty="0">
                <a:latin typeface="Courier New" panose="02070309020205020404" pitchFamily="49" charset="0"/>
                <a:cs typeface="Courier New" panose="02070309020205020404" pitchFamily="49" charset="0"/>
              </a:rPr>
              <a:t>)</a:t>
            </a:r>
          </a:p>
          <a:p>
            <a:pPr marL="0" indent="0">
              <a:buNone/>
            </a:pPr>
            <a:r>
              <a:rPr lang="fr-FR" sz="1000" dirty="0" err="1">
                <a:latin typeface="Courier New" panose="02070309020205020404" pitchFamily="49" charset="0"/>
                <a:cs typeface="Courier New" panose="02070309020205020404" pitchFamily="49" charset="0"/>
              </a:rPr>
              <a:t>hook_installation_config_all</a:t>
            </a:r>
            <a:r>
              <a:rPr lang="fr-FR" sz="1000" dirty="0">
                <a:latin typeface="Courier New" panose="02070309020205020404" pitchFamily="49" charset="0"/>
                <a:cs typeface="Courier New" panose="02070309020205020404" pitchFamily="49" charset="0"/>
              </a:rPr>
              <a:t>($profile, $</a:t>
            </a:r>
            <a:r>
              <a:rPr lang="fr-FR" sz="1000" dirty="0" err="1">
                <a:latin typeface="Courier New" panose="02070309020205020404" pitchFamily="49" charset="0"/>
                <a:cs typeface="Courier New" panose="02070309020205020404" pitchFamily="49" charset="0"/>
              </a:rPr>
              <a:t>roles</a:t>
            </a:r>
            <a:r>
              <a:rPr lang="fr-FR" sz="1000" dirty="0">
                <a:latin typeface="Courier New" panose="02070309020205020404" pitchFamily="49" charset="0"/>
                <a:cs typeface="Courier New" panose="02070309020205020404" pitchFamily="49" charset="0"/>
              </a:rPr>
              <a:t>, $op)</a:t>
            </a:r>
          </a:p>
          <a:p>
            <a:pPr marL="0" indent="0">
              <a:buNone/>
            </a:pPr>
            <a:r>
              <a:rPr lang="fr-FR" sz="1000" dirty="0" err="1">
                <a:latin typeface="Courier New" panose="02070309020205020404" pitchFamily="49" charset="0"/>
                <a:cs typeface="Courier New" panose="02070309020205020404" pitchFamily="49" charset="0"/>
              </a:rPr>
              <a:t>hook_installation_permission_matrice_alter</a:t>
            </a:r>
            <a:r>
              <a:rPr lang="fr-FR" sz="1000" dirty="0">
                <a:latin typeface="Courier New" panose="02070309020205020404" pitchFamily="49" charset="0"/>
                <a:cs typeface="Courier New" panose="02070309020205020404" pitchFamily="49" charset="0"/>
              </a:rPr>
              <a:t>(&amp;$matrice)</a:t>
            </a:r>
          </a:p>
          <a:p>
            <a:pPr marL="0" indent="0">
              <a:buNone/>
            </a:pPr>
            <a:endParaRPr lang="fr-FR" sz="1000" dirty="0">
              <a:latin typeface="Courier New" panose="02070309020205020404" pitchFamily="49" charset="0"/>
              <a:cs typeface="Courier New" panose="02070309020205020404" pitchFamily="49" charset="0"/>
            </a:endParaRPr>
          </a:p>
          <a:p>
            <a:pPr marL="0" indent="0">
              <a:buNone/>
            </a:pPr>
            <a:endParaRPr lang="fr-FR" sz="1000" dirty="0">
              <a:latin typeface="Courier New" panose="02070309020205020404" pitchFamily="49" charset="0"/>
              <a:cs typeface="Courier New" panose="02070309020205020404" pitchFamily="49" charset="0"/>
            </a:endParaRPr>
          </a:p>
          <a:p>
            <a:endParaRPr lang="fr-FR" sz="1600" dirty="0">
              <a:latin typeface="Courier" pitchFamily="49" charset="0"/>
            </a:endParaRPr>
          </a:p>
          <a:p>
            <a:endParaRPr lang="fr-FR" sz="1600" dirty="0">
              <a:latin typeface="Courier" pitchFamily="49" charset="0"/>
            </a:endParaRPr>
          </a:p>
          <a:p>
            <a:endParaRPr lang="fr-FR" sz="1600" dirty="0">
              <a:latin typeface="Courier" pitchFamily="49" charset="0"/>
            </a:endParaRPr>
          </a:p>
          <a:p>
            <a:endParaRPr lang="fr-CH" sz="1000" dirty="0"/>
          </a:p>
        </p:txBody>
      </p:sp>
      <p:cxnSp>
        <p:nvCxnSpPr>
          <p:cNvPr id="5" name="Connecteur droit 4"/>
          <p:cNvCxnSpPr/>
          <p:nvPr/>
        </p:nvCxnSpPr>
        <p:spPr>
          <a:xfrm>
            <a:off x="971600" y="764704"/>
            <a:ext cx="8172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477508"/>
            <a:ext cx="8085584" cy="287196"/>
          </a:xfrm>
          <a:effectLst>
            <a:reflection blurRad="6350" stA="50000" endA="300" endPos="55000" dir="5400000" sy="-100000" algn="bl" rotWithShape="0"/>
          </a:effectLst>
        </p:spPr>
        <p:txBody>
          <a:bodyPr>
            <a:noAutofit/>
          </a:bodyPr>
          <a:lstStyle/>
          <a:p>
            <a:r>
              <a:rPr lang="fr-FR" sz="1800" dirty="0" err="1"/>
              <a:t>Technical</a:t>
            </a:r>
            <a:r>
              <a:rPr lang="fr-FR" sz="1800" dirty="0"/>
              <a:t>: Queue system goals</a:t>
            </a:r>
          </a:p>
        </p:txBody>
      </p:sp>
      <p:sp>
        <p:nvSpPr>
          <p:cNvPr id="3" name="Espace réservé du contenu 2"/>
          <p:cNvSpPr>
            <a:spLocks noGrp="1"/>
          </p:cNvSpPr>
          <p:nvPr>
            <p:ph idx="1"/>
          </p:nvPr>
        </p:nvSpPr>
        <p:spPr>
          <a:xfrm>
            <a:off x="251520" y="1052736"/>
            <a:ext cx="8892480" cy="5805264"/>
          </a:xfrm>
        </p:spPr>
        <p:txBody>
          <a:bodyPr numCol="1">
            <a:noAutofit/>
          </a:bodyPr>
          <a:lstStyle/>
          <a:p>
            <a:endParaRPr lang="en-US" sz="1800" dirty="0">
              <a:latin typeface="+mj-lt"/>
            </a:endParaRPr>
          </a:p>
          <a:p>
            <a:r>
              <a:rPr lang="en-US" sz="1800" dirty="0">
                <a:latin typeface="+mj-lt"/>
              </a:rPr>
              <a:t>Decrease the waiting time fill during big data computing</a:t>
            </a:r>
          </a:p>
          <a:p>
            <a:pPr marL="350203" indent="-258763"/>
            <a:endParaRPr lang="en-US" sz="1800" dirty="0">
              <a:latin typeface="+mj-lt"/>
            </a:endParaRPr>
          </a:p>
          <a:p>
            <a:endParaRPr lang="en-US" sz="1800" dirty="0">
              <a:latin typeface="+mj-lt"/>
            </a:endParaRPr>
          </a:p>
          <a:p>
            <a:r>
              <a:rPr lang="en-US" sz="1800" dirty="0">
                <a:latin typeface="+mj-lt"/>
              </a:rPr>
              <a:t>Ensure that treatment of tasks never exceed max-execution-time</a:t>
            </a:r>
          </a:p>
          <a:p>
            <a:endParaRPr lang="en-US" sz="1800" dirty="0">
              <a:latin typeface="+mj-lt"/>
            </a:endParaRPr>
          </a:p>
          <a:p>
            <a:endParaRPr lang="en-US" sz="1800" dirty="0">
              <a:latin typeface="+mj-lt"/>
            </a:endParaRPr>
          </a:p>
          <a:p>
            <a:r>
              <a:rPr lang="en-US" sz="1800" dirty="0">
                <a:latin typeface="+mj-lt"/>
              </a:rPr>
              <a:t>Proceed actions that can not be </a:t>
            </a:r>
            <a:r>
              <a:rPr lang="en-US" sz="1800" dirty="0" err="1">
                <a:latin typeface="+mj-lt"/>
              </a:rPr>
              <a:t>proceded</a:t>
            </a:r>
            <a:r>
              <a:rPr lang="en-US" sz="1800" dirty="0">
                <a:latin typeface="+mj-lt"/>
              </a:rPr>
              <a:t> in same time (on the same page execution) </a:t>
            </a:r>
            <a:br>
              <a:rPr lang="en-US" sz="1800" dirty="0">
                <a:latin typeface="+mj-lt"/>
              </a:rPr>
            </a:br>
            <a:r>
              <a:rPr lang="en-US" sz="1800" dirty="0">
                <a:latin typeface="+mj-lt"/>
              </a:rPr>
              <a:t>Example :</a:t>
            </a:r>
          </a:p>
          <a:p>
            <a:pPr marL="1066165" indent="0">
              <a:buNone/>
            </a:pPr>
            <a:r>
              <a:rPr lang="en-US" sz="1800" dirty="0">
                <a:solidFill>
                  <a:schemeClr val="bg1">
                    <a:lumMod val="50000"/>
                  </a:schemeClr>
                </a:solidFill>
                <a:latin typeface="+mj-lt"/>
              </a:rPr>
              <a:t>On activation of a view linked to a menu in a feature, the menu router not exist before the next page, so it is not possible to add a submenu in same time you add the view. So place the creation of the submenu in queue, it will be created when the menu exist.</a:t>
            </a:r>
          </a:p>
          <a:p>
            <a:endParaRPr lang="en-US" sz="1800" dirty="0">
              <a:latin typeface="+mj-lt"/>
            </a:endParaRPr>
          </a:p>
          <a:p>
            <a:endParaRPr lang="en-US" sz="1800" dirty="0">
              <a:latin typeface="+mj-lt"/>
            </a:endParaRPr>
          </a:p>
          <a:p>
            <a:r>
              <a:rPr lang="en-US" sz="1800" dirty="0">
                <a:latin typeface="+mj-lt"/>
              </a:rPr>
              <a:t>Ensure that treatment will be executed in the good order</a:t>
            </a:r>
          </a:p>
        </p:txBody>
      </p:sp>
      <p:cxnSp>
        <p:nvCxnSpPr>
          <p:cNvPr id="5" name="Connecteur droit 4"/>
          <p:cNvCxnSpPr/>
          <p:nvPr/>
        </p:nvCxnSpPr>
        <p:spPr>
          <a:xfrm>
            <a:off x="971600" y="764704"/>
            <a:ext cx="8172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188640"/>
            <a:ext cx="8244408" cy="576064"/>
          </a:xfrm>
          <a:effectLst>
            <a:reflection blurRad="6350" stA="50000" endA="300" endPos="55000" dir="5400000" sy="-100000" algn="bl" rotWithShape="0"/>
          </a:effectLst>
        </p:spPr>
        <p:txBody>
          <a:bodyPr>
            <a:noAutofit/>
          </a:bodyPr>
          <a:lstStyle/>
          <a:p>
            <a:r>
              <a:rPr lang="en-US" sz="1800" dirty="0"/>
              <a:t>Simplified deployment:</a:t>
            </a:r>
          </a:p>
        </p:txBody>
      </p:sp>
      <p:sp>
        <p:nvSpPr>
          <p:cNvPr id="3" name="Espace réservé du contenu 2"/>
          <p:cNvSpPr>
            <a:spLocks noGrp="1"/>
          </p:cNvSpPr>
          <p:nvPr>
            <p:ph idx="1"/>
          </p:nvPr>
        </p:nvSpPr>
        <p:spPr>
          <a:xfrm>
            <a:off x="107504" y="1556792"/>
            <a:ext cx="9036496" cy="5184576"/>
          </a:xfrm>
        </p:spPr>
        <p:txBody>
          <a:bodyPr>
            <a:normAutofit/>
          </a:bodyPr>
          <a:lstStyle/>
          <a:p>
            <a:pPr>
              <a:lnSpc>
                <a:spcPct val="150000"/>
              </a:lnSpc>
            </a:pPr>
            <a:r>
              <a:rPr lang="en-GB" sz="1400" b="1" dirty="0">
                <a:latin typeface="+mj-lt"/>
              </a:rPr>
              <a:t>Only code is delivered</a:t>
            </a:r>
            <a:r>
              <a:rPr lang="en-GB" sz="1400" dirty="0">
                <a:latin typeface="+mj-lt"/>
              </a:rPr>
              <a:t>. Database and configuration file is created automatically during the installation on each server</a:t>
            </a:r>
          </a:p>
          <a:p>
            <a:pPr>
              <a:lnSpc>
                <a:spcPct val="150000"/>
              </a:lnSpc>
            </a:pPr>
            <a:r>
              <a:rPr lang="en-GB" sz="1400" dirty="0">
                <a:latin typeface="+mj-lt"/>
              </a:rPr>
              <a:t>During update, only </a:t>
            </a:r>
            <a:r>
              <a:rPr lang="en-GB" sz="1400" b="1" dirty="0">
                <a:latin typeface="+mj-lt"/>
              </a:rPr>
              <a:t>1 directory is provided </a:t>
            </a:r>
            <a:r>
              <a:rPr lang="en-GB" sz="1400" dirty="0">
                <a:latin typeface="+mj-lt"/>
              </a:rPr>
              <a:t>without modification of the server configuration file</a:t>
            </a:r>
          </a:p>
          <a:p>
            <a:pPr>
              <a:lnSpc>
                <a:spcPct val="150000"/>
              </a:lnSpc>
            </a:pPr>
            <a:r>
              <a:rPr lang="en-GB" sz="1400" dirty="0">
                <a:latin typeface="+mj-lt"/>
              </a:rPr>
              <a:t>CTM provide scripts for :</a:t>
            </a:r>
          </a:p>
          <a:p>
            <a:pPr lvl="1"/>
            <a:r>
              <a:rPr lang="en-GB" sz="1200" dirty="0">
                <a:latin typeface="+mj-lt"/>
              </a:rPr>
              <a:t>Compilation</a:t>
            </a:r>
          </a:p>
          <a:p>
            <a:pPr lvl="1"/>
            <a:r>
              <a:rPr lang="en-GB" sz="1200" dirty="0">
                <a:latin typeface="+mj-lt"/>
              </a:rPr>
              <a:t>Packaging</a:t>
            </a:r>
          </a:p>
          <a:p>
            <a:pPr lvl="1"/>
            <a:r>
              <a:rPr lang="en-GB" sz="1200" dirty="0">
                <a:latin typeface="+mj-lt"/>
              </a:rPr>
              <a:t>Installation and update</a:t>
            </a:r>
          </a:p>
          <a:p>
            <a:pPr lvl="1"/>
            <a:r>
              <a:rPr lang="en-GB" sz="1200" dirty="0">
                <a:latin typeface="+mj-lt"/>
              </a:rPr>
              <a:t>Deployment and update can be automated</a:t>
            </a:r>
          </a:p>
          <a:p>
            <a:pPr lvl="1">
              <a:lnSpc>
                <a:spcPct val="150000"/>
              </a:lnSpc>
              <a:buNone/>
            </a:pPr>
            <a:endParaRPr lang="en-GB" sz="1400" dirty="0">
              <a:latin typeface="+mj-lt"/>
            </a:endParaRPr>
          </a:p>
          <a:p>
            <a:pPr>
              <a:lnSpc>
                <a:spcPct val="150000"/>
              </a:lnSpc>
            </a:pPr>
            <a:r>
              <a:rPr lang="en-GB" sz="1400" dirty="0">
                <a:latin typeface="+mj-lt"/>
              </a:rPr>
              <a:t>It possible to “reinitialise” the configuration of the site without content loss =&gt; each time you update a site, the site is completely reinstalled</a:t>
            </a:r>
          </a:p>
          <a:p>
            <a:pPr>
              <a:lnSpc>
                <a:spcPct val="150000"/>
              </a:lnSpc>
            </a:pPr>
            <a:r>
              <a:rPr lang="en-GB" sz="1400" dirty="0">
                <a:latin typeface="+mj-lt"/>
              </a:rPr>
              <a:t>During development, developers can choose between the contents provided by code the first time but modifiable by users, en contents only modifiable by code (reinitialized on each update)</a:t>
            </a:r>
          </a:p>
          <a:p>
            <a:pPr>
              <a:lnSpc>
                <a:spcPct val="150000"/>
              </a:lnSpc>
            </a:pPr>
            <a:r>
              <a:rPr lang="en-GB" sz="1400" dirty="0">
                <a:latin typeface="+mj-lt"/>
              </a:rPr>
              <a:t>CTM is always installed in “multi-site mode”. So it is easy to install lot of sites with the same drupal core</a:t>
            </a:r>
          </a:p>
          <a:p>
            <a:pPr>
              <a:lnSpc>
                <a:spcPct val="150000"/>
              </a:lnSpc>
            </a:pPr>
            <a:r>
              <a:rPr lang="en-GB" sz="1400" dirty="0">
                <a:latin typeface="+mj-lt"/>
              </a:rPr>
              <a:t>CTM content checklists and external tools to check security and respect of best practices</a:t>
            </a:r>
          </a:p>
        </p:txBody>
      </p:sp>
      <p:cxnSp>
        <p:nvCxnSpPr>
          <p:cNvPr id="5" name="Connecteur droit 4"/>
          <p:cNvCxnSpPr/>
          <p:nvPr/>
        </p:nvCxnSpPr>
        <p:spPr>
          <a:xfrm>
            <a:off x="899592" y="764704"/>
            <a:ext cx="842493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ZoneTexte 5"/>
          <p:cNvSpPr txBox="1"/>
          <p:nvPr/>
        </p:nvSpPr>
        <p:spPr>
          <a:xfrm>
            <a:off x="0" y="1048380"/>
            <a:ext cx="9144000" cy="292388"/>
          </a:xfrm>
          <a:prstGeom prst="rect">
            <a:avLst/>
          </a:prstGeom>
          <a:noFill/>
        </p:spPr>
        <p:txBody>
          <a:bodyPr wrap="square" rtlCol="0">
            <a:spAutoFit/>
          </a:bodyPr>
          <a:lstStyle/>
          <a:p>
            <a:r>
              <a:rPr lang="en-US" sz="1300" b="1" dirty="0">
                <a:solidFill>
                  <a:schemeClr val="bg1">
                    <a:lumMod val="75000"/>
                  </a:schemeClr>
                </a:solidFill>
                <a:latin typeface="+mj-lt"/>
              </a:rPr>
              <a:t>CTM development is based on “features” and “</a:t>
            </a:r>
            <a:r>
              <a:rPr lang="en-US" sz="1300" b="1" dirty="0" err="1">
                <a:solidFill>
                  <a:schemeClr val="bg1">
                    <a:lumMod val="75000"/>
                  </a:schemeClr>
                </a:solidFill>
                <a:latin typeface="+mj-lt"/>
              </a:rPr>
              <a:t>ctm_installation</a:t>
            </a:r>
            <a:r>
              <a:rPr lang="en-US" sz="1300" b="1" dirty="0">
                <a:solidFill>
                  <a:schemeClr val="bg1">
                    <a:lumMod val="75000"/>
                  </a:schemeClr>
                </a:solidFill>
                <a:latin typeface="+mj-lt"/>
              </a:rPr>
              <a:t>”. Each server have its own configuration file regardless of the code.</a:t>
            </a:r>
            <a:endParaRPr lang="fr-FR" sz="1300" b="1" dirty="0">
              <a:solidFill>
                <a:schemeClr val="bg1">
                  <a:lumMod val="75000"/>
                </a:schemeClr>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272040"/>
            <a:ext cx="8229600" cy="708688"/>
          </a:xfrm>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a:noAutofit/>
          </a:bodyPr>
          <a:lstStyle/>
          <a:p>
            <a:r>
              <a:rPr lang="fr-FR" sz="3000" dirty="0"/>
              <a:t>Drupal 7 custom </a:t>
            </a:r>
            <a:r>
              <a:rPr lang="fr-FR" sz="3000" dirty="0" err="1"/>
              <a:t>factory</a:t>
            </a:r>
            <a:endParaRPr lang="fr-FR" sz="3000" dirty="0"/>
          </a:p>
        </p:txBody>
      </p:sp>
      <p:sp>
        <p:nvSpPr>
          <p:cNvPr id="3" name="Espace réservé du contenu 2"/>
          <p:cNvSpPr>
            <a:spLocks noGrp="1"/>
          </p:cNvSpPr>
          <p:nvPr>
            <p:ph idx="1"/>
          </p:nvPr>
        </p:nvSpPr>
        <p:spPr>
          <a:xfrm>
            <a:off x="457200" y="1628800"/>
            <a:ext cx="8229600" cy="4896544"/>
          </a:xfrm>
        </p:spPr>
        <p:txBody>
          <a:bodyPr>
            <a:normAutofit fontScale="85000" lnSpcReduction="20000"/>
          </a:bodyPr>
          <a:lstStyle/>
          <a:p>
            <a:pPr>
              <a:lnSpc>
                <a:spcPct val="110000"/>
              </a:lnSpc>
            </a:pPr>
            <a:r>
              <a:rPr lang="en-GB" sz="2200" b="1" dirty="0">
                <a:latin typeface="+mj-lt"/>
              </a:rPr>
              <a:t>What is it ?</a:t>
            </a:r>
          </a:p>
          <a:p>
            <a:pPr lvl="1">
              <a:lnSpc>
                <a:spcPct val="110000"/>
              </a:lnSpc>
            </a:pPr>
            <a:r>
              <a:rPr lang="en-GB" sz="2200" dirty="0">
                <a:latin typeface="+mj-lt"/>
              </a:rPr>
              <a:t>A Drupal 7 distribution ready to install, use, and deploy</a:t>
            </a:r>
          </a:p>
          <a:p>
            <a:pPr lvl="1">
              <a:lnSpc>
                <a:spcPct val="110000"/>
              </a:lnSpc>
            </a:pPr>
            <a:r>
              <a:rPr lang="en-GB" sz="2200" dirty="0">
                <a:latin typeface="+mj-lt"/>
              </a:rPr>
              <a:t>With :</a:t>
            </a:r>
          </a:p>
          <a:p>
            <a:pPr lvl="2">
              <a:lnSpc>
                <a:spcPct val="110000"/>
              </a:lnSpc>
            </a:pPr>
            <a:r>
              <a:rPr lang="en-GB" sz="1900" dirty="0">
                <a:latin typeface="+mj-lt"/>
              </a:rPr>
              <a:t>Scripts to install and deploy site on dev, rec, prod (using </a:t>
            </a:r>
            <a:r>
              <a:rPr lang="en-GB" sz="1900" dirty="0" err="1">
                <a:latin typeface="+mj-lt"/>
              </a:rPr>
              <a:t>drush</a:t>
            </a:r>
            <a:r>
              <a:rPr lang="en-GB" sz="1900" dirty="0">
                <a:latin typeface="+mj-lt"/>
              </a:rPr>
              <a:t>)</a:t>
            </a:r>
          </a:p>
          <a:p>
            <a:pPr lvl="2">
              <a:lnSpc>
                <a:spcPct val="110000"/>
              </a:lnSpc>
            </a:pPr>
            <a:r>
              <a:rPr lang="en-GB" sz="1900" dirty="0">
                <a:latin typeface="+mj-lt"/>
              </a:rPr>
              <a:t>Contributed modules always needed in a project</a:t>
            </a:r>
          </a:p>
          <a:p>
            <a:pPr lvl="2">
              <a:lnSpc>
                <a:spcPct val="110000"/>
              </a:lnSpc>
            </a:pPr>
            <a:r>
              <a:rPr lang="en-GB" sz="1900" dirty="0">
                <a:latin typeface="+mj-lt"/>
              </a:rPr>
              <a:t>Installation profiles to configure modules depending of what you want to do</a:t>
            </a:r>
          </a:p>
          <a:p>
            <a:pPr lvl="2">
              <a:lnSpc>
                <a:spcPct val="110000"/>
              </a:lnSpc>
            </a:pPr>
            <a:r>
              <a:rPr lang="en-GB" sz="1900" dirty="0">
                <a:latin typeface="+mj-lt"/>
              </a:rPr>
              <a:t>“</a:t>
            </a:r>
            <a:r>
              <a:rPr lang="en-GB" sz="1900" dirty="0" err="1">
                <a:latin typeface="+mj-lt"/>
              </a:rPr>
              <a:t>Featurised</a:t>
            </a:r>
            <a:r>
              <a:rPr lang="en-GB" sz="1900" dirty="0">
                <a:latin typeface="+mj-lt"/>
              </a:rPr>
              <a:t>” installation / update, with a new API (all development is done with the feature module)</a:t>
            </a:r>
          </a:p>
          <a:p>
            <a:pPr marL="0" indent="0">
              <a:lnSpc>
                <a:spcPct val="110000"/>
              </a:lnSpc>
              <a:buNone/>
            </a:pPr>
            <a:endParaRPr lang="en-GB" sz="2200" dirty="0">
              <a:latin typeface="+mj-lt"/>
            </a:endParaRPr>
          </a:p>
          <a:p>
            <a:pPr>
              <a:lnSpc>
                <a:spcPct val="110000"/>
              </a:lnSpc>
            </a:pPr>
            <a:r>
              <a:rPr lang="en-GB" sz="2200" b="1" dirty="0">
                <a:latin typeface="+mj-lt"/>
              </a:rPr>
              <a:t>What is the benefits ?</a:t>
            </a:r>
          </a:p>
          <a:p>
            <a:pPr lvl="1">
              <a:lnSpc>
                <a:spcPct val="110000"/>
              </a:lnSpc>
            </a:pPr>
            <a:r>
              <a:rPr lang="en-GB" sz="2200" dirty="0">
                <a:latin typeface="+mj-lt"/>
              </a:rPr>
              <a:t>Better UX and back-office features</a:t>
            </a:r>
          </a:p>
          <a:p>
            <a:pPr lvl="1">
              <a:lnSpc>
                <a:spcPct val="110000"/>
              </a:lnSpc>
            </a:pPr>
            <a:r>
              <a:rPr lang="en-GB" sz="2200" dirty="0">
                <a:latin typeface="+mj-lt"/>
              </a:rPr>
              <a:t>Simplify development, deployment and maintenance </a:t>
            </a:r>
          </a:p>
          <a:p>
            <a:pPr lvl="1">
              <a:lnSpc>
                <a:spcPct val="110000"/>
              </a:lnSpc>
            </a:pPr>
            <a:r>
              <a:rPr lang="en-GB" sz="2200" dirty="0">
                <a:latin typeface="+mj-lt"/>
              </a:rPr>
              <a:t>More code Reusability</a:t>
            </a:r>
          </a:p>
          <a:p>
            <a:pPr lvl="1">
              <a:lnSpc>
                <a:spcPct val="110000"/>
              </a:lnSpc>
            </a:pPr>
            <a:r>
              <a:rPr lang="en-GB" sz="2200" dirty="0">
                <a:latin typeface="+mj-lt"/>
              </a:rPr>
              <a:t>Improve Drupal performances</a:t>
            </a:r>
          </a:p>
          <a:p>
            <a:pPr lvl="1">
              <a:lnSpc>
                <a:spcPct val="110000"/>
              </a:lnSpc>
            </a:pPr>
            <a:r>
              <a:rPr lang="en-GB" sz="2200" dirty="0">
                <a:latin typeface="+mj-lt"/>
              </a:rPr>
              <a:t>More native features for administrator/contributor</a:t>
            </a:r>
          </a:p>
          <a:p>
            <a:pPr lvl="1">
              <a:lnSpc>
                <a:spcPct val="110000"/>
              </a:lnSpc>
            </a:pPr>
            <a:endParaRPr lang="en-GB" dirty="0">
              <a:latin typeface="+mj-lt"/>
            </a:endParaRPr>
          </a:p>
          <a:p>
            <a:pPr lvl="1">
              <a:lnSpc>
                <a:spcPct val="110000"/>
              </a:lnSpc>
            </a:pPr>
            <a:endParaRPr lang="en-GB" dirty="0">
              <a:latin typeface="+mj-lt"/>
            </a:endParaRPr>
          </a:p>
          <a:p>
            <a:pPr lvl="1">
              <a:lnSpc>
                <a:spcPct val="110000"/>
              </a:lnSpc>
            </a:pPr>
            <a:endParaRPr lang="en-GB" dirty="0">
              <a:latin typeface="+mj-lt"/>
            </a:endParaRPr>
          </a:p>
        </p:txBody>
      </p:sp>
      <p:cxnSp>
        <p:nvCxnSpPr>
          <p:cNvPr id="5" name="Connecteur droit 4"/>
          <p:cNvCxnSpPr/>
          <p:nvPr/>
        </p:nvCxnSpPr>
        <p:spPr>
          <a:xfrm>
            <a:off x="899592" y="980728"/>
            <a:ext cx="824440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188640"/>
            <a:ext cx="8244408" cy="576064"/>
          </a:xfrm>
          <a:effectLst>
            <a:reflection blurRad="6350" stA="50000" endA="300" endPos="55000" dir="5400000" sy="-100000" algn="bl" rotWithShape="0"/>
          </a:effectLst>
        </p:spPr>
        <p:txBody>
          <a:bodyPr>
            <a:noAutofit/>
          </a:bodyPr>
          <a:lstStyle/>
          <a:p>
            <a:r>
              <a:rPr lang="en-US" sz="1800" dirty="0"/>
              <a:t>Simplified deployment: deploy.sh</a:t>
            </a:r>
          </a:p>
        </p:txBody>
      </p:sp>
      <p:sp>
        <p:nvSpPr>
          <p:cNvPr id="3" name="Espace réservé du contenu 2"/>
          <p:cNvSpPr>
            <a:spLocks noGrp="1"/>
          </p:cNvSpPr>
          <p:nvPr>
            <p:ph idx="1"/>
          </p:nvPr>
        </p:nvSpPr>
        <p:spPr>
          <a:xfrm>
            <a:off x="0" y="1052736"/>
            <a:ext cx="9144000" cy="5688632"/>
          </a:xfrm>
        </p:spPr>
        <p:txBody>
          <a:bodyPr>
            <a:normAutofit/>
          </a:bodyPr>
          <a:lstStyle/>
          <a:p>
            <a:pPr marL="0" indent="0">
              <a:buNone/>
            </a:pPr>
            <a:r>
              <a:rPr lang="en-GB" sz="1000" dirty="0">
                <a:latin typeface="Courier"/>
              </a:rPr>
              <a:t>CTM Manager  Version ctm_v2.0.0</a:t>
            </a:r>
          </a:p>
          <a:p>
            <a:pPr marL="0" indent="0">
              <a:buNone/>
            </a:pPr>
            <a:endParaRPr lang="en-GB" sz="1000" dirty="0">
              <a:latin typeface="Courier"/>
            </a:endParaRPr>
          </a:p>
          <a:p>
            <a:pPr marL="0" indent="0">
              <a:buNone/>
            </a:pPr>
            <a:r>
              <a:rPr lang="en-GB" sz="1000" dirty="0">
                <a:latin typeface="Courier"/>
              </a:rPr>
              <a:t>= Usage :</a:t>
            </a:r>
          </a:p>
          <a:p>
            <a:pPr marL="0" indent="0">
              <a:buNone/>
            </a:pPr>
            <a:r>
              <a:rPr lang="en-GB" sz="1000" dirty="0">
                <a:latin typeface="Courier"/>
              </a:rPr>
              <a:t>=========</a:t>
            </a:r>
          </a:p>
          <a:p>
            <a:pPr marL="0" indent="0">
              <a:buNone/>
            </a:pPr>
            <a:r>
              <a:rPr lang="en-GB" sz="1000" dirty="0">
                <a:latin typeface="Courier"/>
              </a:rPr>
              <a:t>  commands about the entire farm:</a:t>
            </a:r>
          </a:p>
          <a:p>
            <a:pPr marL="0" indent="0">
              <a:buNone/>
            </a:pPr>
            <a:r>
              <a:rPr lang="en-GB" sz="1000" dirty="0">
                <a:latin typeface="Courier"/>
              </a:rPr>
              <a:t>  -------------------------------</a:t>
            </a:r>
          </a:p>
          <a:p>
            <a:pPr marL="0" indent="0">
              <a:buNone/>
            </a:pPr>
            <a:endParaRPr lang="en-GB" sz="1000" dirty="0">
              <a:latin typeface="Courier"/>
            </a:endParaRPr>
          </a:p>
          <a:p>
            <a:pPr marL="0" indent="0">
              <a:buNone/>
            </a:pPr>
            <a:r>
              <a:rPr lang="en-GB" sz="1000" dirty="0">
                <a:latin typeface="Courier"/>
              </a:rPr>
              <a:t>  project.sh package &lt;version&gt; : create a package for deployment in production of a project</a:t>
            </a:r>
          </a:p>
          <a:p>
            <a:pPr marL="0" indent="0">
              <a:buNone/>
            </a:pPr>
            <a:r>
              <a:rPr lang="en-GB" sz="1000" dirty="0">
                <a:latin typeface="Courier"/>
              </a:rPr>
              <a:t>  project.sh unpack &lt;file&gt;     :</a:t>
            </a:r>
          </a:p>
          <a:p>
            <a:pPr marL="0" indent="0">
              <a:buNone/>
            </a:pPr>
            <a:r>
              <a:rPr lang="en-GB" sz="1000" dirty="0">
                <a:latin typeface="Courier"/>
              </a:rPr>
              <a:t>  project.sh list              : list all web-site (site-id) in this project</a:t>
            </a:r>
          </a:p>
          <a:p>
            <a:pPr marL="0" indent="0">
              <a:buNone/>
            </a:pPr>
            <a:r>
              <a:rPr lang="en-GB" sz="1000" dirty="0">
                <a:latin typeface="Courier"/>
              </a:rPr>
              <a:t>  project.sh update            : update and rebuild all web-site in production or dev</a:t>
            </a:r>
          </a:p>
          <a:p>
            <a:pPr marL="0" indent="0">
              <a:buNone/>
            </a:pPr>
            <a:r>
              <a:rPr lang="en-GB" sz="1000" dirty="0">
                <a:latin typeface="Courier"/>
              </a:rPr>
              <a:t>  project.sh set (</a:t>
            </a:r>
            <a:r>
              <a:rPr lang="en-GB" sz="1000" dirty="0" err="1">
                <a:latin typeface="Courier"/>
              </a:rPr>
              <a:t>dev|prod</a:t>
            </a:r>
            <a:r>
              <a:rPr lang="en-GB" sz="1000" dirty="0">
                <a:latin typeface="Courier"/>
              </a:rPr>
              <a:t>)    : the file right protection. dev =&gt; all file writable</a:t>
            </a:r>
          </a:p>
          <a:p>
            <a:pPr marL="0" indent="0">
              <a:buNone/>
            </a:pPr>
            <a:endParaRPr lang="en-GB" sz="1000" dirty="0">
              <a:latin typeface="Courier"/>
            </a:endParaRPr>
          </a:p>
          <a:p>
            <a:pPr marL="0" indent="0">
              <a:buNone/>
            </a:pPr>
            <a:r>
              <a:rPr lang="en-GB" sz="1000" dirty="0">
                <a:latin typeface="Courier"/>
              </a:rPr>
              <a:t>  commands about a site of the farm:</a:t>
            </a:r>
          </a:p>
          <a:p>
            <a:pPr marL="0" indent="0">
              <a:buNone/>
            </a:pPr>
            <a:r>
              <a:rPr lang="en-GB" sz="1000" dirty="0">
                <a:latin typeface="Courier"/>
              </a:rPr>
              <a:t>  ----------------------------------</a:t>
            </a:r>
          </a:p>
          <a:p>
            <a:pPr marL="0" indent="0">
              <a:buNone/>
            </a:pPr>
            <a:endParaRPr lang="en-GB" sz="1000" dirty="0">
              <a:latin typeface="Courier"/>
            </a:endParaRPr>
          </a:p>
          <a:p>
            <a:pPr marL="0" indent="0">
              <a:buNone/>
            </a:pPr>
            <a:r>
              <a:rPr lang="en-GB" sz="1000" dirty="0">
                <a:latin typeface="Courier"/>
              </a:rPr>
              <a:t>  project.sh site deploy &lt;</a:t>
            </a:r>
            <a:r>
              <a:rPr lang="en-GB" sz="1000" dirty="0" err="1">
                <a:latin typeface="Courier"/>
              </a:rPr>
              <a:t>site_id</a:t>
            </a:r>
            <a:r>
              <a:rPr lang="en-GB" sz="1000" dirty="0">
                <a:latin typeface="Courier"/>
              </a:rPr>
              <a:t>&gt; -s &lt;step&gt; : create or install (if already exist) a web-site in the</a:t>
            </a:r>
          </a:p>
          <a:p>
            <a:pPr marL="0" indent="0">
              <a:buNone/>
            </a:pPr>
            <a:r>
              <a:rPr lang="en-GB" sz="1000" dirty="0">
                <a:latin typeface="Courier"/>
              </a:rPr>
              <a:t>                                               project for development (</a:t>
            </a:r>
            <a:r>
              <a:rPr lang="en-GB" sz="1000" dirty="0" err="1">
                <a:latin typeface="Courier"/>
              </a:rPr>
              <a:t>drupal</a:t>
            </a:r>
            <a:r>
              <a:rPr lang="en-GB" sz="1000" dirty="0">
                <a:latin typeface="Courier"/>
              </a:rPr>
              <a:t> install)</a:t>
            </a:r>
          </a:p>
          <a:p>
            <a:pPr marL="0" indent="0">
              <a:buNone/>
            </a:pPr>
            <a:r>
              <a:rPr lang="en-GB" sz="1000" dirty="0">
                <a:latin typeface="Courier"/>
              </a:rPr>
              <a:t>                                             =&gt; you must set &lt;ID&gt;.config.local.ini and &lt;ID&gt;.config.global.ini before.</a:t>
            </a:r>
          </a:p>
          <a:p>
            <a:pPr marL="0" indent="0">
              <a:buNone/>
            </a:pPr>
            <a:r>
              <a:rPr lang="en-GB" sz="1000" dirty="0">
                <a:latin typeface="Courier"/>
              </a:rPr>
              <a:t>  project.sh site remove &lt;site-id&gt;           : remove an web-site (installed or not)</a:t>
            </a:r>
          </a:p>
          <a:p>
            <a:pPr marL="0" indent="0">
              <a:buNone/>
            </a:pPr>
            <a:r>
              <a:rPr lang="en-GB" sz="1000" dirty="0">
                <a:latin typeface="Courier"/>
              </a:rPr>
              <a:t>  project.sh site update &lt;site-id&gt;           : update and rebuild a web-site in production or dev</a:t>
            </a:r>
          </a:p>
          <a:p>
            <a:pPr marL="0" indent="0">
              <a:buNone/>
            </a:pPr>
            <a:r>
              <a:rPr lang="en-GB" sz="1000" dirty="0">
                <a:latin typeface="Courier"/>
              </a:rPr>
              <a:t>  project.sh site back &lt;site-id&gt; [file]      : site configuration and data go back before the last snapshot.</a:t>
            </a:r>
          </a:p>
          <a:p>
            <a:pPr marL="0" indent="0">
              <a:buNone/>
            </a:pPr>
            <a:r>
              <a:rPr lang="en-GB" sz="1000" dirty="0">
                <a:latin typeface="Courier"/>
              </a:rPr>
              <a:t>                                               if a file is specified, the script use that file as snapshot instead</a:t>
            </a:r>
          </a:p>
          <a:p>
            <a:pPr marL="0" indent="0">
              <a:buNone/>
            </a:pPr>
            <a:r>
              <a:rPr lang="en-GB" sz="1000" dirty="0">
                <a:latin typeface="Courier"/>
              </a:rPr>
              <a:t> 			           of the last </a:t>
            </a:r>
            <a:r>
              <a:rPr lang="en-GB" sz="1000" dirty="0" err="1">
                <a:latin typeface="Courier"/>
              </a:rPr>
              <a:t>snapshot.The</a:t>
            </a:r>
            <a:r>
              <a:rPr lang="en-GB" sz="1000" dirty="0">
                <a:latin typeface="Courier"/>
              </a:rPr>
              <a:t> file must be in dump directory</a:t>
            </a:r>
          </a:p>
          <a:p>
            <a:pPr marL="0" indent="0">
              <a:buNone/>
            </a:pPr>
            <a:r>
              <a:rPr lang="en-GB" sz="1000" dirty="0">
                <a:latin typeface="Courier"/>
              </a:rPr>
              <a:t>  project.sh site snapshot &lt;site-id&gt;         : make a snapshot (backup) of the site to go back to this point later</a:t>
            </a:r>
          </a:p>
          <a:p>
            <a:pPr marL="0" indent="0">
              <a:buNone/>
            </a:pPr>
            <a:endParaRPr lang="en-GB" sz="1000" dirty="0">
              <a:latin typeface="Courier"/>
            </a:endParaRPr>
          </a:p>
          <a:p>
            <a:pPr marL="0" indent="0">
              <a:buNone/>
            </a:pPr>
            <a:r>
              <a:rPr lang="en-GB" sz="1000" dirty="0">
                <a:latin typeface="Courier"/>
              </a:rPr>
              <a:t> = More help :</a:t>
            </a:r>
          </a:p>
          <a:p>
            <a:pPr marL="0" indent="0">
              <a:buNone/>
            </a:pPr>
            <a:r>
              <a:rPr lang="en-GB" sz="1000" dirty="0">
                <a:latin typeface="Courier"/>
              </a:rPr>
              <a:t> =============</a:t>
            </a:r>
          </a:p>
          <a:p>
            <a:pPr marL="0" indent="0">
              <a:buNone/>
            </a:pPr>
            <a:r>
              <a:rPr lang="en-GB" sz="1000" dirty="0">
                <a:latin typeface="Courier"/>
              </a:rPr>
              <a:t>  Read install.md in "docs" directory for more information</a:t>
            </a:r>
          </a:p>
        </p:txBody>
      </p:sp>
      <p:cxnSp>
        <p:nvCxnSpPr>
          <p:cNvPr id="5" name="Connecteur droit 4"/>
          <p:cNvCxnSpPr/>
          <p:nvPr/>
        </p:nvCxnSpPr>
        <p:spPr>
          <a:xfrm>
            <a:off x="899592" y="764704"/>
            <a:ext cx="842493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188640"/>
            <a:ext cx="8244408" cy="576064"/>
          </a:xfrm>
          <a:effectLst>
            <a:reflection blurRad="6350" stA="50000" endA="300" endPos="55000" dir="5400000" sy="-100000" algn="bl" rotWithShape="0"/>
          </a:effectLst>
        </p:spPr>
        <p:txBody>
          <a:bodyPr>
            <a:noAutofit/>
          </a:bodyPr>
          <a:lstStyle/>
          <a:p>
            <a:r>
              <a:rPr lang="en-US" sz="1800" dirty="0"/>
              <a:t>Simplified deployment: Drush</a:t>
            </a:r>
          </a:p>
        </p:txBody>
      </p:sp>
      <p:sp>
        <p:nvSpPr>
          <p:cNvPr id="3" name="Espace réservé du contenu 2"/>
          <p:cNvSpPr>
            <a:spLocks noGrp="1"/>
          </p:cNvSpPr>
          <p:nvPr>
            <p:ph idx="1"/>
          </p:nvPr>
        </p:nvSpPr>
        <p:spPr>
          <a:xfrm>
            <a:off x="0" y="1052736"/>
            <a:ext cx="9144000" cy="5688632"/>
          </a:xfrm>
        </p:spPr>
        <p:txBody>
          <a:bodyPr>
            <a:normAutofit/>
          </a:bodyPr>
          <a:lstStyle/>
          <a:p>
            <a:pPr marL="347663" lvl="1" indent="-171450">
              <a:lnSpc>
                <a:spcPct val="150000"/>
              </a:lnSpc>
            </a:pPr>
            <a:r>
              <a:rPr lang="fr-FR" dirty="0">
                <a:latin typeface="+mj-lt"/>
              </a:rPr>
              <a:t>Drush </a:t>
            </a:r>
            <a:r>
              <a:rPr lang="fr-FR" b="1" dirty="0" err="1">
                <a:latin typeface="+mj-lt"/>
              </a:rPr>
              <a:t>ctm_revert</a:t>
            </a:r>
            <a:r>
              <a:rPr lang="fr-FR" dirty="0">
                <a:latin typeface="+mj-lt"/>
              </a:rPr>
              <a:t> : </a:t>
            </a:r>
            <a:r>
              <a:rPr lang="fr-FR" dirty="0" err="1">
                <a:latin typeface="+mj-lt"/>
              </a:rPr>
              <a:t>revert</a:t>
            </a:r>
            <a:r>
              <a:rPr lang="fr-FR" dirty="0">
                <a:latin typeface="+mj-lt"/>
              </a:rPr>
              <a:t> </a:t>
            </a:r>
            <a:r>
              <a:rPr lang="fr-FR" dirty="0" err="1">
                <a:latin typeface="+mj-lt"/>
              </a:rPr>
              <a:t>ctm_installation</a:t>
            </a:r>
            <a:r>
              <a:rPr lang="fr-FR" dirty="0">
                <a:latin typeface="+mj-lt"/>
              </a:rPr>
              <a:t> as a </a:t>
            </a:r>
            <a:r>
              <a:rPr lang="fr-FR" dirty="0" err="1">
                <a:latin typeface="+mj-lt"/>
              </a:rPr>
              <a:t>feature</a:t>
            </a:r>
            <a:r>
              <a:rPr lang="fr-FR" dirty="0">
                <a:latin typeface="+mj-lt"/>
              </a:rPr>
              <a:t> (</a:t>
            </a:r>
            <a:r>
              <a:rPr lang="fr-FR" dirty="0" err="1">
                <a:latin typeface="+mj-lt"/>
              </a:rPr>
              <a:t>replay</a:t>
            </a:r>
            <a:r>
              <a:rPr lang="fr-FR" dirty="0">
                <a:latin typeface="+mj-lt"/>
              </a:rPr>
              <a:t> installation)</a:t>
            </a:r>
          </a:p>
          <a:p>
            <a:pPr marL="347663" lvl="1" indent="-171450">
              <a:lnSpc>
                <a:spcPct val="150000"/>
              </a:lnSpc>
            </a:pPr>
            <a:endParaRPr lang="fr-FR" dirty="0">
              <a:latin typeface="+mj-lt"/>
            </a:endParaRPr>
          </a:p>
          <a:p>
            <a:pPr marL="347663" lvl="1" indent="-171450">
              <a:lnSpc>
                <a:spcPct val="150000"/>
              </a:lnSpc>
            </a:pPr>
            <a:r>
              <a:rPr lang="fr-FR" dirty="0">
                <a:latin typeface="+mj-lt"/>
              </a:rPr>
              <a:t>Drush </a:t>
            </a:r>
            <a:r>
              <a:rPr lang="fr-FR" b="1" dirty="0" err="1">
                <a:latin typeface="+mj-lt"/>
              </a:rPr>
              <a:t>ctm_queue</a:t>
            </a:r>
            <a:r>
              <a:rPr lang="fr-FR" dirty="0">
                <a:latin typeface="+mj-lt"/>
              </a:rPr>
              <a:t> : </a:t>
            </a:r>
            <a:r>
              <a:rPr lang="fr-FR" dirty="0" err="1">
                <a:latin typeface="+mj-lt"/>
              </a:rPr>
              <a:t>try</a:t>
            </a:r>
            <a:r>
              <a:rPr lang="fr-FR" dirty="0">
                <a:latin typeface="+mj-lt"/>
              </a:rPr>
              <a:t> to </a:t>
            </a:r>
            <a:r>
              <a:rPr lang="fr-FR" dirty="0" err="1">
                <a:latin typeface="+mj-lt"/>
              </a:rPr>
              <a:t>execute</a:t>
            </a:r>
            <a:r>
              <a:rPr lang="fr-FR" dirty="0">
                <a:latin typeface="+mj-lt"/>
              </a:rPr>
              <a:t> </a:t>
            </a:r>
            <a:r>
              <a:rPr lang="fr-FR" dirty="0" err="1">
                <a:latin typeface="+mj-lt"/>
              </a:rPr>
              <a:t>task</a:t>
            </a:r>
            <a:r>
              <a:rPr lang="fr-FR" dirty="0">
                <a:latin typeface="+mj-lt"/>
              </a:rPr>
              <a:t> in queue</a:t>
            </a:r>
          </a:p>
          <a:p>
            <a:pPr marL="347663" lvl="1" indent="-171450">
              <a:lnSpc>
                <a:spcPct val="150000"/>
              </a:lnSpc>
            </a:pPr>
            <a:endParaRPr lang="fr-FR" dirty="0">
              <a:latin typeface="+mj-lt"/>
            </a:endParaRPr>
          </a:p>
          <a:p>
            <a:pPr marL="347663" lvl="1" indent="-171450">
              <a:lnSpc>
                <a:spcPct val="150000"/>
              </a:lnSpc>
            </a:pPr>
            <a:r>
              <a:rPr lang="fr-FR" dirty="0">
                <a:latin typeface="+mj-lt"/>
              </a:rPr>
              <a:t>Drush </a:t>
            </a:r>
            <a:r>
              <a:rPr lang="fr-FR" b="1" dirty="0" err="1">
                <a:latin typeface="+mj-lt"/>
              </a:rPr>
              <a:t>ctm_update</a:t>
            </a:r>
            <a:r>
              <a:rPr lang="fr-FR" dirty="0">
                <a:latin typeface="+mj-lt"/>
              </a:rPr>
              <a:t> : update </a:t>
            </a:r>
            <a:r>
              <a:rPr lang="fr-FR" dirty="0" err="1">
                <a:latin typeface="+mj-lt"/>
              </a:rPr>
              <a:t>website</a:t>
            </a:r>
            <a:endParaRPr lang="fr-FR" dirty="0">
              <a:latin typeface="+mj-lt"/>
            </a:endParaRPr>
          </a:p>
          <a:p>
            <a:pPr marL="747713" lvl="2" indent="-171450"/>
            <a:r>
              <a:rPr lang="fr-FR" sz="2400" dirty="0">
                <a:latin typeface="+mj-lt"/>
              </a:rPr>
              <a:t>Drush </a:t>
            </a:r>
            <a:r>
              <a:rPr lang="fr-FR" sz="2400" b="1" dirty="0" err="1">
                <a:latin typeface="+mj-lt"/>
              </a:rPr>
              <a:t>updb</a:t>
            </a:r>
            <a:endParaRPr lang="fr-FR" sz="2400" b="1" dirty="0">
              <a:latin typeface="+mj-lt"/>
            </a:endParaRPr>
          </a:p>
          <a:p>
            <a:pPr marL="747713" lvl="2" indent="-171450"/>
            <a:r>
              <a:rPr lang="fr-FR" sz="2400" dirty="0" err="1">
                <a:latin typeface="+mj-lt"/>
              </a:rPr>
              <a:t>Drush</a:t>
            </a:r>
            <a:r>
              <a:rPr lang="fr-FR" sz="2400" dirty="0">
                <a:latin typeface="+mj-lt"/>
              </a:rPr>
              <a:t> </a:t>
            </a:r>
            <a:r>
              <a:rPr lang="fr-FR" sz="2400" b="1" dirty="0" err="1">
                <a:latin typeface="+mj-lt"/>
              </a:rPr>
              <a:t>ctm_queue</a:t>
            </a:r>
            <a:endParaRPr lang="fr-FR" sz="2400" b="1" dirty="0">
              <a:latin typeface="+mj-lt"/>
            </a:endParaRPr>
          </a:p>
          <a:p>
            <a:pPr marL="747713" lvl="2" indent="-171450"/>
            <a:r>
              <a:rPr lang="fr-FR" sz="2400" dirty="0">
                <a:latin typeface="+mj-lt"/>
              </a:rPr>
              <a:t>Drush </a:t>
            </a:r>
            <a:r>
              <a:rPr lang="fr-FR" sz="2400" b="1" dirty="0">
                <a:latin typeface="+mj-lt"/>
              </a:rPr>
              <a:t>fra</a:t>
            </a:r>
          </a:p>
          <a:p>
            <a:pPr marL="747713" lvl="2" indent="-171450"/>
            <a:r>
              <a:rPr lang="fr-FR" sz="2400" dirty="0" err="1">
                <a:latin typeface="+mj-lt"/>
              </a:rPr>
              <a:t>Drush</a:t>
            </a:r>
            <a:r>
              <a:rPr lang="fr-FR" sz="2400" dirty="0">
                <a:latin typeface="+mj-lt"/>
              </a:rPr>
              <a:t> </a:t>
            </a:r>
            <a:r>
              <a:rPr lang="fr-FR" sz="2400" b="1" dirty="0" err="1">
                <a:latin typeface="+mj-lt"/>
              </a:rPr>
              <a:t>ctm_queue</a:t>
            </a:r>
            <a:endParaRPr lang="fr-FR" sz="2400" b="1" dirty="0">
              <a:latin typeface="+mj-lt"/>
            </a:endParaRPr>
          </a:p>
        </p:txBody>
      </p:sp>
      <p:cxnSp>
        <p:nvCxnSpPr>
          <p:cNvPr id="5" name="Connecteur droit 4"/>
          <p:cNvCxnSpPr/>
          <p:nvPr/>
        </p:nvCxnSpPr>
        <p:spPr>
          <a:xfrm>
            <a:off x="899592" y="764704"/>
            <a:ext cx="842493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188640"/>
            <a:ext cx="8244408" cy="576064"/>
          </a:xfrm>
          <a:effectLst>
            <a:reflection blurRad="6350" stA="50000" endA="300" endPos="55000" dir="5400000" sy="-100000" algn="bl" rotWithShape="0"/>
          </a:effectLst>
        </p:spPr>
        <p:txBody>
          <a:bodyPr>
            <a:noAutofit/>
          </a:bodyPr>
          <a:lstStyle/>
          <a:p>
            <a:r>
              <a:rPr lang="en-US" sz="1800" dirty="0"/>
              <a:t>Simplified deployment: releases management</a:t>
            </a:r>
          </a:p>
        </p:txBody>
      </p:sp>
      <p:cxnSp>
        <p:nvCxnSpPr>
          <p:cNvPr id="5" name="Connecteur droit 4"/>
          <p:cNvCxnSpPr/>
          <p:nvPr/>
        </p:nvCxnSpPr>
        <p:spPr>
          <a:xfrm>
            <a:off x="899592" y="764704"/>
            <a:ext cx="842493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36968" y="4107180"/>
            <a:ext cx="2026920" cy="502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ectangle 6"/>
          <p:cNvSpPr/>
          <p:nvPr/>
        </p:nvSpPr>
        <p:spPr>
          <a:xfrm>
            <a:off x="1259632" y="2072640"/>
            <a:ext cx="281940" cy="502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Rectangle 7"/>
          <p:cNvSpPr/>
          <p:nvPr/>
        </p:nvSpPr>
        <p:spPr>
          <a:xfrm>
            <a:off x="1619672" y="2080260"/>
            <a:ext cx="487680" cy="502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Rectangle 8"/>
          <p:cNvSpPr/>
          <p:nvPr/>
        </p:nvSpPr>
        <p:spPr>
          <a:xfrm>
            <a:off x="2339752" y="2080260"/>
            <a:ext cx="2026920" cy="502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Rectangle 9"/>
          <p:cNvSpPr/>
          <p:nvPr/>
        </p:nvSpPr>
        <p:spPr>
          <a:xfrm>
            <a:off x="3059832" y="2918460"/>
            <a:ext cx="281940" cy="472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Rectangle 10"/>
          <p:cNvSpPr/>
          <p:nvPr/>
        </p:nvSpPr>
        <p:spPr>
          <a:xfrm>
            <a:off x="2727960" y="2910840"/>
            <a:ext cx="281940" cy="472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Rectangle 11"/>
          <p:cNvSpPr/>
          <p:nvPr/>
        </p:nvSpPr>
        <p:spPr>
          <a:xfrm>
            <a:off x="3419872" y="2903220"/>
            <a:ext cx="312420" cy="472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Espace réservé du contenu 2"/>
          <p:cNvSpPr txBox="1">
            <a:spLocks/>
          </p:cNvSpPr>
          <p:nvPr/>
        </p:nvSpPr>
        <p:spPr>
          <a:xfrm>
            <a:off x="350520" y="2832735"/>
            <a:ext cx="3717423" cy="827554"/>
          </a:xfrm>
          <a:prstGeom prst="rect">
            <a:avLst/>
          </a:prstGeom>
        </p:spPr>
        <p:txBody>
          <a:bodyPr vert="horz">
            <a:normAutofit/>
          </a:bodyPr>
          <a:lstStyle/>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fr-CH" sz="3600" b="0" i="0" u="none" strike="noStrike" kern="1200" cap="none" spc="0" normalizeH="0" baseline="0" noProof="0" dirty="0">
                <a:ln>
                  <a:noFill/>
                </a:ln>
                <a:solidFill>
                  <a:schemeClr val="tx1"/>
                </a:solidFill>
                <a:effectLst/>
                <a:uLnTx/>
                <a:uFillTx/>
                <a:latin typeface="+mj-lt"/>
                <a:ea typeface="+mn-ea"/>
                <a:cs typeface="+mn-cs"/>
              </a:rPr>
              <a:t>  </a:t>
            </a:r>
            <a:r>
              <a:rPr kumimoji="0" lang="fr-CH" sz="3600" b="0" i="0" u="none" strike="noStrike" kern="1200" cap="none" spc="0" normalizeH="0" baseline="0" noProof="0" dirty="0" err="1">
                <a:ln>
                  <a:noFill/>
                </a:ln>
                <a:solidFill>
                  <a:schemeClr val="tx1"/>
                </a:solidFill>
                <a:effectLst/>
                <a:uLnTx/>
                <a:uFillTx/>
                <a:latin typeface="+mj-lt"/>
                <a:ea typeface="+mn-ea"/>
                <a:cs typeface="+mn-cs"/>
              </a:rPr>
              <a:t>App</a:t>
            </a:r>
            <a:r>
              <a:rPr kumimoji="0" lang="fr-CH" sz="3600" b="0" i="0" u="none" strike="noStrike" kern="1200" cap="none" spc="0" normalizeH="0" baseline="0" noProof="0" dirty="0">
                <a:ln>
                  <a:noFill/>
                </a:ln>
                <a:solidFill>
                  <a:schemeClr val="tx1"/>
                </a:solidFill>
                <a:effectLst/>
                <a:uLnTx/>
                <a:uFillTx/>
                <a:latin typeface="+mj-lt"/>
                <a:ea typeface="+mn-ea"/>
                <a:cs typeface="+mn-cs"/>
              </a:rPr>
              <a:t>=ctm_v1.1.0</a:t>
            </a:r>
          </a:p>
        </p:txBody>
      </p:sp>
      <p:sp>
        <p:nvSpPr>
          <p:cNvPr id="14" name="ZoneTexte 13"/>
          <p:cNvSpPr txBox="1"/>
          <p:nvPr/>
        </p:nvSpPr>
        <p:spPr>
          <a:xfrm>
            <a:off x="883920" y="3655141"/>
            <a:ext cx="1775460" cy="276999"/>
          </a:xfrm>
          <a:prstGeom prst="rect">
            <a:avLst/>
          </a:prstGeom>
          <a:noFill/>
        </p:spPr>
        <p:txBody>
          <a:bodyPr wrap="square" rtlCol="0">
            <a:spAutoFit/>
          </a:bodyPr>
          <a:lstStyle/>
          <a:p>
            <a:r>
              <a:rPr lang="fr-CH" sz="1200" dirty="0">
                <a:latin typeface="+mj-lt"/>
              </a:rPr>
              <a:t>Major change in </a:t>
            </a:r>
            <a:r>
              <a:rPr lang="fr-CH" sz="1200" dirty="0" err="1">
                <a:latin typeface="+mj-lt"/>
              </a:rPr>
              <a:t>factory</a:t>
            </a:r>
            <a:endParaRPr lang="fr-CH" sz="1200" dirty="0">
              <a:latin typeface="+mj-lt"/>
            </a:endParaRPr>
          </a:p>
        </p:txBody>
      </p:sp>
      <p:sp>
        <p:nvSpPr>
          <p:cNvPr id="15" name="ZoneTexte 14"/>
          <p:cNvSpPr txBox="1"/>
          <p:nvPr/>
        </p:nvSpPr>
        <p:spPr>
          <a:xfrm>
            <a:off x="3551106" y="3534949"/>
            <a:ext cx="2034354" cy="276999"/>
          </a:xfrm>
          <a:prstGeom prst="rect">
            <a:avLst/>
          </a:prstGeom>
          <a:noFill/>
        </p:spPr>
        <p:txBody>
          <a:bodyPr wrap="square" rtlCol="0">
            <a:spAutoFit/>
          </a:bodyPr>
          <a:lstStyle/>
          <a:p>
            <a:r>
              <a:rPr lang="fr-CH" sz="1200" dirty="0" err="1">
                <a:latin typeface="+mj-lt"/>
              </a:rPr>
              <a:t>Factory</a:t>
            </a:r>
            <a:r>
              <a:rPr lang="fr-CH" sz="1200" dirty="0">
                <a:latin typeface="+mj-lt"/>
              </a:rPr>
              <a:t> Evolution </a:t>
            </a:r>
          </a:p>
        </p:txBody>
      </p:sp>
      <p:sp>
        <p:nvSpPr>
          <p:cNvPr id="16" name="ZoneTexte 15"/>
          <p:cNvSpPr txBox="1"/>
          <p:nvPr/>
        </p:nvSpPr>
        <p:spPr>
          <a:xfrm>
            <a:off x="4511358" y="2888738"/>
            <a:ext cx="1912302" cy="276999"/>
          </a:xfrm>
          <a:prstGeom prst="rect">
            <a:avLst/>
          </a:prstGeom>
          <a:noFill/>
        </p:spPr>
        <p:txBody>
          <a:bodyPr wrap="square" rtlCol="0">
            <a:spAutoFit/>
          </a:bodyPr>
          <a:lstStyle/>
          <a:p>
            <a:r>
              <a:rPr lang="fr-CH" sz="1200" dirty="0" err="1">
                <a:latin typeface="+mj-lt"/>
              </a:rPr>
              <a:t>Factory</a:t>
            </a:r>
            <a:r>
              <a:rPr lang="fr-CH" sz="1200" dirty="0">
                <a:latin typeface="+mj-lt"/>
              </a:rPr>
              <a:t> patch</a:t>
            </a:r>
          </a:p>
        </p:txBody>
      </p:sp>
      <p:sp>
        <p:nvSpPr>
          <p:cNvPr id="17" name="Accolades 16"/>
          <p:cNvSpPr/>
          <p:nvPr/>
        </p:nvSpPr>
        <p:spPr>
          <a:xfrm>
            <a:off x="2026006" y="4687196"/>
            <a:ext cx="2663184" cy="5378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latin typeface="+mj-lt"/>
            </a:endParaRPr>
          </a:p>
        </p:txBody>
      </p:sp>
      <p:sp>
        <p:nvSpPr>
          <p:cNvPr id="18" name="Espace réservé du contenu 2"/>
          <p:cNvSpPr txBox="1">
            <a:spLocks/>
          </p:cNvSpPr>
          <p:nvPr/>
        </p:nvSpPr>
        <p:spPr bwMode="auto">
          <a:xfrm>
            <a:off x="312420" y="2002155"/>
            <a:ext cx="4991100" cy="827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Pct val="95000"/>
              <a:buFontTx/>
              <a:buNone/>
              <a:tabLst/>
              <a:defRPr/>
            </a:pPr>
            <a:r>
              <a:rPr kumimoji="0" lang="fr-CH" sz="3600" b="0" i="0" u="none" strike="noStrike" kern="0" cap="none" spc="0" normalizeH="0" baseline="0" noProof="0" dirty="0" err="1">
                <a:ln>
                  <a:noFill/>
                </a:ln>
                <a:solidFill>
                  <a:schemeClr val="tx1"/>
                </a:solidFill>
                <a:effectLst/>
                <a:uLnTx/>
                <a:uFillTx/>
                <a:latin typeface="+mj-lt"/>
                <a:ea typeface="+mn-ea"/>
                <a:cs typeface="+mn-cs"/>
              </a:rPr>
              <a:t>dist</a:t>
            </a:r>
            <a:r>
              <a:rPr kumimoji="0" lang="fr-CH" sz="3600" b="0" i="0" u="none" strike="noStrike" kern="0" cap="none" spc="0" normalizeH="0" baseline="0" noProof="0" dirty="0">
                <a:ln>
                  <a:noFill/>
                </a:ln>
                <a:solidFill>
                  <a:schemeClr val="tx1"/>
                </a:solidFill>
                <a:effectLst/>
                <a:uLnTx/>
                <a:uFillTx/>
                <a:latin typeface="+mj-lt"/>
                <a:ea typeface="+mn-ea"/>
                <a:cs typeface="+mn-cs"/>
              </a:rPr>
              <a:t>=7.41_20151103</a:t>
            </a:r>
          </a:p>
        </p:txBody>
      </p:sp>
      <p:cxnSp>
        <p:nvCxnSpPr>
          <p:cNvPr id="19" name="Connecteur droit avec flèche 18"/>
          <p:cNvCxnSpPr>
            <a:stCxn id="16" idx="1"/>
            <a:endCxn id="12" idx="3"/>
          </p:cNvCxnSpPr>
          <p:nvPr/>
        </p:nvCxnSpPr>
        <p:spPr>
          <a:xfrm flipH="1">
            <a:off x="3732292" y="3027238"/>
            <a:ext cx="779066" cy="112202"/>
          </a:xfrm>
          <a:prstGeom prst="straightConnector1">
            <a:avLst/>
          </a:prstGeom>
          <a:ln w="41275">
            <a:tailEnd type="non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15" idx="1"/>
          </p:cNvCxnSpPr>
          <p:nvPr/>
        </p:nvCxnSpPr>
        <p:spPr>
          <a:xfrm flipH="1" flipV="1">
            <a:off x="3253740" y="3413762"/>
            <a:ext cx="297366" cy="259687"/>
          </a:xfrm>
          <a:prstGeom prst="straightConnector1">
            <a:avLst/>
          </a:prstGeom>
          <a:ln w="41275">
            <a:tailEnd type="non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V="1">
            <a:off x="2362200" y="3398521"/>
            <a:ext cx="502920" cy="327659"/>
          </a:xfrm>
          <a:prstGeom prst="straightConnector1">
            <a:avLst/>
          </a:prstGeom>
          <a:ln w="41275">
            <a:tailEnd type="non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H="1">
            <a:off x="4283968" y="1967909"/>
            <a:ext cx="989390" cy="164947"/>
          </a:xfrm>
          <a:prstGeom prst="straightConnector1">
            <a:avLst/>
          </a:prstGeom>
          <a:ln w="41275">
            <a:tailEnd type="non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flipH="1">
            <a:off x="1979712" y="1653540"/>
            <a:ext cx="763488" cy="407308"/>
          </a:xfrm>
          <a:prstGeom prst="straightConnector1">
            <a:avLst/>
          </a:prstGeom>
          <a:ln w="41275">
            <a:tailEnd type="non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1188720" y="1546860"/>
            <a:ext cx="175260" cy="510540"/>
          </a:xfrm>
          <a:prstGeom prst="straightConnector1">
            <a:avLst/>
          </a:prstGeom>
          <a:ln w="41275">
            <a:tailEnd type="none"/>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251460" y="1262461"/>
            <a:ext cx="1775460" cy="276999"/>
          </a:xfrm>
          <a:prstGeom prst="rect">
            <a:avLst/>
          </a:prstGeom>
          <a:noFill/>
        </p:spPr>
        <p:txBody>
          <a:bodyPr wrap="square" rtlCol="0">
            <a:spAutoFit/>
          </a:bodyPr>
          <a:lstStyle/>
          <a:p>
            <a:r>
              <a:rPr lang="fr-CH" sz="1200" dirty="0"/>
              <a:t>Major Drupal version</a:t>
            </a:r>
          </a:p>
        </p:txBody>
      </p:sp>
      <p:sp>
        <p:nvSpPr>
          <p:cNvPr id="26" name="ZoneTexte 25"/>
          <p:cNvSpPr txBox="1"/>
          <p:nvPr/>
        </p:nvSpPr>
        <p:spPr>
          <a:xfrm>
            <a:off x="2270760" y="1369141"/>
            <a:ext cx="2346960" cy="276999"/>
          </a:xfrm>
          <a:prstGeom prst="rect">
            <a:avLst/>
          </a:prstGeom>
          <a:noFill/>
        </p:spPr>
        <p:txBody>
          <a:bodyPr wrap="square" rtlCol="0">
            <a:spAutoFit/>
          </a:bodyPr>
          <a:lstStyle/>
          <a:p>
            <a:r>
              <a:rPr lang="fr-CH" sz="1200" dirty="0" err="1">
                <a:latin typeface="+mj-lt"/>
              </a:rPr>
              <a:t>Minor</a:t>
            </a:r>
            <a:r>
              <a:rPr lang="fr-CH" sz="1200" dirty="0">
                <a:latin typeface="+mj-lt"/>
              </a:rPr>
              <a:t> Drupal </a:t>
            </a:r>
            <a:r>
              <a:rPr lang="fr-CH" sz="1200" dirty="0" err="1">
                <a:latin typeface="+mj-lt"/>
              </a:rPr>
              <a:t>core</a:t>
            </a:r>
            <a:r>
              <a:rPr lang="fr-CH" sz="1200" dirty="0">
                <a:latin typeface="+mj-lt"/>
              </a:rPr>
              <a:t> version</a:t>
            </a:r>
          </a:p>
        </p:txBody>
      </p:sp>
      <p:sp>
        <p:nvSpPr>
          <p:cNvPr id="27" name="ZoneTexte 26"/>
          <p:cNvSpPr txBox="1"/>
          <p:nvPr/>
        </p:nvSpPr>
        <p:spPr>
          <a:xfrm>
            <a:off x="4762500" y="1666321"/>
            <a:ext cx="4198620" cy="276999"/>
          </a:xfrm>
          <a:prstGeom prst="rect">
            <a:avLst/>
          </a:prstGeom>
          <a:noFill/>
        </p:spPr>
        <p:txBody>
          <a:bodyPr wrap="square" rtlCol="0">
            <a:spAutoFit/>
          </a:bodyPr>
          <a:lstStyle/>
          <a:p>
            <a:r>
              <a:rPr lang="fr-CH" sz="1200" dirty="0">
                <a:latin typeface="+mj-lt"/>
              </a:rPr>
              <a:t>Date of last update of all modules and </a:t>
            </a:r>
            <a:r>
              <a:rPr lang="fr-CH" sz="1200" dirty="0" err="1">
                <a:latin typeface="+mj-lt"/>
              </a:rPr>
              <a:t>core</a:t>
            </a:r>
            <a:endParaRPr lang="fr-CH" sz="1200" dirty="0">
              <a:latin typeface="+mj-lt"/>
            </a:endParaRPr>
          </a:p>
        </p:txBody>
      </p:sp>
      <p:sp>
        <p:nvSpPr>
          <p:cNvPr id="28" name="Espace réservé du contenu 2"/>
          <p:cNvSpPr txBox="1">
            <a:spLocks/>
          </p:cNvSpPr>
          <p:nvPr/>
        </p:nvSpPr>
        <p:spPr bwMode="auto">
          <a:xfrm>
            <a:off x="320040" y="4021455"/>
            <a:ext cx="3688081" cy="827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Pct val="95000"/>
              <a:buFontTx/>
              <a:buNone/>
              <a:tabLst/>
              <a:defRPr/>
            </a:pPr>
            <a:r>
              <a:rPr kumimoji="0" lang="fr-CH" sz="3600" b="0" i="0" u="none" strike="noStrike" kern="0" cap="none" spc="0" normalizeH="0" baseline="0" noProof="0" dirty="0" err="1">
                <a:ln>
                  <a:noFill/>
                </a:ln>
                <a:solidFill>
                  <a:schemeClr val="tx1"/>
                </a:solidFill>
                <a:effectLst/>
                <a:uLnTx/>
                <a:uFillTx/>
                <a:latin typeface="+mj-lt"/>
                <a:ea typeface="+mn-ea"/>
                <a:cs typeface="+mn-cs"/>
              </a:rPr>
              <a:t>build</a:t>
            </a:r>
            <a:r>
              <a:rPr kumimoji="0" lang="fr-CH" sz="3600" b="0" i="0" u="none" strike="noStrike" kern="0" cap="none" spc="0" normalizeH="0" baseline="0" noProof="0" dirty="0">
                <a:ln>
                  <a:noFill/>
                </a:ln>
                <a:solidFill>
                  <a:schemeClr val="tx1"/>
                </a:solidFill>
                <a:effectLst/>
                <a:uLnTx/>
                <a:uFillTx/>
                <a:latin typeface="+mj-lt"/>
                <a:ea typeface="+mn-ea"/>
                <a:cs typeface="+mn-cs"/>
              </a:rPr>
              <a:t>=20160618</a:t>
            </a:r>
          </a:p>
        </p:txBody>
      </p:sp>
      <p:cxnSp>
        <p:nvCxnSpPr>
          <p:cNvPr id="29" name="Connecteur droit avec flèche 28"/>
          <p:cNvCxnSpPr>
            <a:endCxn id="6" idx="3"/>
          </p:cNvCxnSpPr>
          <p:nvPr/>
        </p:nvCxnSpPr>
        <p:spPr>
          <a:xfrm flipH="1" flipV="1">
            <a:off x="3563888" y="4358640"/>
            <a:ext cx="977632" cy="160020"/>
          </a:xfrm>
          <a:prstGeom prst="straightConnector1">
            <a:avLst/>
          </a:prstGeom>
          <a:ln w="41275">
            <a:tailEnd type="none"/>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4549458" y="4367018"/>
            <a:ext cx="2918142" cy="276999"/>
          </a:xfrm>
          <a:prstGeom prst="rect">
            <a:avLst/>
          </a:prstGeom>
          <a:noFill/>
        </p:spPr>
        <p:txBody>
          <a:bodyPr wrap="square" rtlCol="0">
            <a:spAutoFit/>
          </a:bodyPr>
          <a:lstStyle/>
          <a:p>
            <a:r>
              <a:rPr lang="fr-CH" sz="1200" dirty="0">
                <a:latin typeface="+mj-lt"/>
              </a:rPr>
              <a:t>Date of last </a:t>
            </a:r>
            <a:r>
              <a:rPr lang="fr-CH" sz="1200" dirty="0" err="1">
                <a:latin typeface="+mj-lt"/>
              </a:rPr>
              <a:t>creation</a:t>
            </a:r>
            <a:r>
              <a:rPr lang="fr-CH" sz="1200" dirty="0">
                <a:latin typeface="+mj-lt"/>
              </a:rPr>
              <a:t> of a release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404664"/>
            <a:ext cx="8172400" cy="504056"/>
          </a:xfrm>
        </p:spPr>
        <p:txBody>
          <a:bodyPr>
            <a:noAutofit/>
          </a:bodyPr>
          <a:lstStyle/>
          <a:p>
            <a:r>
              <a:rPr lang="en-US" sz="2500" dirty="0"/>
              <a:t>Simplified maintenance</a:t>
            </a:r>
          </a:p>
        </p:txBody>
      </p:sp>
      <p:sp>
        <p:nvSpPr>
          <p:cNvPr id="3" name="Espace réservé du contenu 2"/>
          <p:cNvSpPr>
            <a:spLocks noGrp="1"/>
          </p:cNvSpPr>
          <p:nvPr>
            <p:ph idx="1"/>
          </p:nvPr>
        </p:nvSpPr>
        <p:spPr>
          <a:xfrm>
            <a:off x="-180528" y="1412776"/>
            <a:ext cx="9324528" cy="5328592"/>
          </a:xfrm>
        </p:spPr>
        <p:txBody>
          <a:bodyPr>
            <a:normAutofit/>
          </a:bodyPr>
          <a:lstStyle/>
          <a:p>
            <a:pPr marL="365125" lvl="1" indent="174625">
              <a:lnSpc>
                <a:spcPct val="110000"/>
              </a:lnSpc>
            </a:pPr>
            <a:r>
              <a:rPr lang="en-GB" sz="1600" dirty="0">
                <a:latin typeface="+mj-lt"/>
              </a:rPr>
              <a:t>There is no database to store, all is stored in code :</a:t>
            </a:r>
          </a:p>
          <a:p>
            <a:pPr lvl="2">
              <a:lnSpc>
                <a:spcPct val="110000"/>
              </a:lnSpc>
            </a:pPr>
            <a:r>
              <a:rPr lang="en-GB" sz="1200" dirty="0">
                <a:latin typeface="+mj-lt"/>
              </a:rPr>
              <a:t>It is for a new developer to install the last version of the site on its computer</a:t>
            </a:r>
          </a:p>
          <a:p>
            <a:pPr lvl="2">
              <a:lnSpc>
                <a:spcPct val="110000"/>
              </a:lnSpc>
            </a:pPr>
            <a:r>
              <a:rPr lang="en-GB" sz="1200" dirty="0">
                <a:latin typeface="+mj-lt"/>
              </a:rPr>
              <a:t>It is easiest to find bug</a:t>
            </a:r>
          </a:p>
          <a:p>
            <a:pPr lvl="1">
              <a:lnSpc>
                <a:spcPct val="110000"/>
              </a:lnSpc>
            </a:pPr>
            <a:endParaRPr lang="en-GB" sz="1200" dirty="0">
              <a:latin typeface="+mj-lt"/>
            </a:endParaRPr>
          </a:p>
          <a:p>
            <a:pPr marL="365125" lvl="1" indent="174625">
              <a:lnSpc>
                <a:spcPct val="110000"/>
              </a:lnSpc>
            </a:pPr>
            <a:r>
              <a:rPr lang="en-GB" sz="1600" dirty="0">
                <a:latin typeface="+mj-lt"/>
              </a:rPr>
              <a:t>All the site is reinstalled on each update and client has access only to contents :</a:t>
            </a:r>
          </a:p>
          <a:p>
            <a:pPr lvl="2">
              <a:lnSpc>
                <a:spcPct val="110000"/>
              </a:lnSpc>
            </a:pPr>
            <a:r>
              <a:rPr lang="en-GB" sz="1200" dirty="0">
                <a:latin typeface="+mj-lt"/>
              </a:rPr>
              <a:t>The database can not be unstable</a:t>
            </a:r>
          </a:p>
          <a:p>
            <a:pPr lvl="2">
              <a:lnSpc>
                <a:spcPct val="110000"/>
              </a:lnSpc>
            </a:pPr>
            <a:r>
              <a:rPr lang="en-GB" sz="1200" dirty="0">
                <a:latin typeface="+mj-lt"/>
              </a:rPr>
              <a:t>Update are not based on development of modifications (delta) like in classic a Drupal, but only on correction of bug and development of new functionalities.</a:t>
            </a:r>
          </a:p>
          <a:p>
            <a:pPr lvl="1">
              <a:lnSpc>
                <a:spcPct val="110000"/>
              </a:lnSpc>
            </a:pPr>
            <a:endParaRPr lang="en-GB" sz="1200" dirty="0">
              <a:latin typeface="+mj-lt"/>
            </a:endParaRPr>
          </a:p>
          <a:p>
            <a:pPr marL="365125" lvl="1" indent="174625">
              <a:lnSpc>
                <a:spcPct val="110000"/>
              </a:lnSpc>
            </a:pPr>
            <a:r>
              <a:rPr lang="en-GB" sz="1600" dirty="0">
                <a:latin typeface="+mj-lt"/>
              </a:rPr>
              <a:t>CTM is just a Drupal core + custom modules and </a:t>
            </a:r>
            <a:r>
              <a:rPr lang="en-GB" sz="1600" dirty="0" err="1">
                <a:latin typeface="+mj-lt"/>
              </a:rPr>
              <a:t>contribs</a:t>
            </a:r>
            <a:r>
              <a:rPr lang="en-GB" sz="1600" dirty="0">
                <a:latin typeface="+mj-lt"/>
              </a:rPr>
              <a:t> modules :</a:t>
            </a:r>
          </a:p>
          <a:p>
            <a:pPr marL="904558" lvl="2" indent="-273050" defTabSz="804863">
              <a:lnSpc>
                <a:spcPct val="110000"/>
              </a:lnSpc>
            </a:pPr>
            <a:r>
              <a:rPr lang="en-GB" sz="1200" dirty="0">
                <a:latin typeface="+mj-lt"/>
              </a:rPr>
              <a:t>100% compatible with all community modules</a:t>
            </a:r>
          </a:p>
          <a:p>
            <a:pPr marL="904558" lvl="2" indent="-273050" defTabSz="804863">
              <a:lnSpc>
                <a:spcPct val="110000"/>
              </a:lnSpc>
            </a:pPr>
            <a:r>
              <a:rPr lang="en-GB" sz="1200" dirty="0">
                <a:latin typeface="+mj-lt"/>
              </a:rPr>
              <a:t>100% compatible with Drupal core : update of drupal and community modules is done like usual. You just have to apply patches if patches are not already integrated by the community</a:t>
            </a:r>
          </a:p>
          <a:p>
            <a:pPr marL="0" indent="0">
              <a:lnSpc>
                <a:spcPct val="110000"/>
              </a:lnSpc>
              <a:buNone/>
            </a:pPr>
            <a:endParaRPr lang="en-GB" sz="1200" dirty="0">
              <a:solidFill>
                <a:srgbClr val="3399FF"/>
              </a:solidFill>
              <a:latin typeface="+mj-lt"/>
            </a:endParaRPr>
          </a:p>
          <a:p>
            <a:pPr marL="365125" lvl="1" indent="174625">
              <a:lnSpc>
                <a:spcPct val="110000"/>
              </a:lnSpc>
            </a:pPr>
            <a:r>
              <a:rPr lang="en-GB" sz="1600" dirty="0">
                <a:solidFill>
                  <a:schemeClr val="tx1">
                    <a:lumMod val="65000"/>
                    <a:lumOff val="35000"/>
                  </a:schemeClr>
                </a:solidFill>
                <a:latin typeface="+mj-lt"/>
              </a:rPr>
              <a:t>CTM can be natively interfaced with monitoring system (</a:t>
            </a:r>
            <a:r>
              <a:rPr lang="en-GB" sz="1600" dirty="0" err="1">
                <a:solidFill>
                  <a:schemeClr val="tx1">
                    <a:lumMod val="65000"/>
                    <a:lumOff val="35000"/>
                  </a:schemeClr>
                </a:solidFill>
                <a:latin typeface="+mj-lt"/>
              </a:rPr>
              <a:t>nagios</a:t>
            </a:r>
            <a:r>
              <a:rPr lang="en-GB" sz="1600" dirty="0">
                <a:solidFill>
                  <a:schemeClr val="tx1">
                    <a:lumMod val="65000"/>
                    <a:lumOff val="35000"/>
                  </a:schemeClr>
                </a:solidFill>
                <a:latin typeface="+mj-lt"/>
              </a:rPr>
              <a:t>, …)</a:t>
            </a:r>
            <a:r>
              <a:rPr lang="en-GB" sz="1600" dirty="0">
                <a:solidFill>
                  <a:srgbClr val="FF0000"/>
                </a:solidFill>
                <a:latin typeface="+mj-lt"/>
              </a:rPr>
              <a:t> (TODO)</a:t>
            </a:r>
          </a:p>
        </p:txBody>
      </p:sp>
      <p:cxnSp>
        <p:nvCxnSpPr>
          <p:cNvPr id="5" name="Connecteur droit 4"/>
          <p:cNvCxnSpPr/>
          <p:nvPr/>
        </p:nvCxnSpPr>
        <p:spPr>
          <a:xfrm>
            <a:off x="899592" y="908720"/>
            <a:ext cx="8244408" cy="7200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323528" y="2924944"/>
            <a:ext cx="446449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99592" y="188640"/>
            <a:ext cx="8244408" cy="576064"/>
          </a:xfrm>
          <a:effectLst>
            <a:reflection blurRad="6350" stA="50000" endA="300" endPos="55000" dir="5400000" sy="-100000" algn="bl" rotWithShape="0"/>
          </a:effectLst>
        </p:spPr>
        <p:txBody>
          <a:bodyPr>
            <a:noAutofit/>
          </a:bodyPr>
          <a:lstStyle/>
          <a:p>
            <a:r>
              <a:rPr lang="en-US" sz="1800" dirty="0"/>
              <a:t>Technical: structure</a:t>
            </a:r>
          </a:p>
        </p:txBody>
      </p:sp>
      <p:cxnSp>
        <p:nvCxnSpPr>
          <p:cNvPr id="5" name="Connecteur droit 4"/>
          <p:cNvCxnSpPr/>
          <p:nvPr/>
        </p:nvCxnSpPr>
        <p:spPr>
          <a:xfrm>
            <a:off x="899592" y="764704"/>
            <a:ext cx="8424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539552" y="1700808"/>
            <a:ext cx="0" cy="3384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539552" y="1988840"/>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539552" y="2636912"/>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539552" y="3861048"/>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683568" y="1804174"/>
            <a:ext cx="6912768" cy="276999"/>
          </a:xfrm>
          <a:prstGeom prst="rect">
            <a:avLst/>
          </a:prstGeom>
          <a:noFill/>
        </p:spPr>
        <p:txBody>
          <a:bodyPr wrap="square" lIns="0" tIns="0" rIns="0" bIns="0" rtlCol="0">
            <a:spAutoFit/>
          </a:bodyPr>
          <a:lstStyle/>
          <a:p>
            <a:r>
              <a:rPr lang="fr-FR" dirty="0">
                <a:latin typeface="+mj-lt"/>
              </a:rPr>
              <a:t> </a:t>
            </a:r>
            <a:r>
              <a:rPr lang="fr-FR" b="1" dirty="0">
                <a:latin typeface="+mj-lt"/>
              </a:rPr>
              <a:t>scripts</a:t>
            </a:r>
            <a:r>
              <a:rPr lang="fr-FR" dirty="0">
                <a:latin typeface="+mj-lt"/>
              </a:rPr>
              <a:t> : </a:t>
            </a:r>
            <a:r>
              <a:rPr lang="en-US" dirty="0">
                <a:latin typeface="+mj-lt"/>
              </a:rPr>
              <a:t>installation</a:t>
            </a:r>
            <a:r>
              <a:rPr lang="fr-FR" dirty="0">
                <a:latin typeface="+mj-lt"/>
              </a:rPr>
              <a:t>, update and management of CTM</a:t>
            </a:r>
            <a:endParaRPr lang="fr-CH" dirty="0">
              <a:latin typeface="+mj-lt"/>
            </a:endParaRPr>
          </a:p>
        </p:txBody>
      </p:sp>
      <p:cxnSp>
        <p:nvCxnSpPr>
          <p:cNvPr id="29" name="Connecteur droit 28"/>
          <p:cNvCxnSpPr/>
          <p:nvPr/>
        </p:nvCxnSpPr>
        <p:spPr>
          <a:xfrm>
            <a:off x="539552" y="3212976"/>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649064" y="2464018"/>
            <a:ext cx="8243416" cy="276999"/>
          </a:xfrm>
          <a:prstGeom prst="rect">
            <a:avLst/>
          </a:prstGeom>
          <a:noFill/>
        </p:spPr>
        <p:txBody>
          <a:bodyPr wrap="square" lIns="0" tIns="0" rIns="0" bIns="0" rtlCol="0">
            <a:spAutoFit/>
          </a:bodyPr>
          <a:lstStyle/>
          <a:p>
            <a:r>
              <a:rPr lang="en-US" dirty="0">
                <a:latin typeface="+mj-lt"/>
              </a:rPr>
              <a:t> </a:t>
            </a:r>
            <a:r>
              <a:rPr lang="en-US" b="1" dirty="0" err="1">
                <a:latin typeface="+mj-lt"/>
              </a:rPr>
              <a:t>config</a:t>
            </a:r>
            <a:r>
              <a:rPr lang="en-US" dirty="0">
                <a:latin typeface="+mj-lt"/>
              </a:rPr>
              <a:t> : part settings.php files containing environment information (database…)</a:t>
            </a:r>
          </a:p>
        </p:txBody>
      </p:sp>
      <p:sp>
        <p:nvSpPr>
          <p:cNvPr id="33" name="ZoneTexte 32"/>
          <p:cNvSpPr txBox="1"/>
          <p:nvPr/>
        </p:nvSpPr>
        <p:spPr>
          <a:xfrm>
            <a:off x="683568" y="3100318"/>
            <a:ext cx="8460432" cy="276999"/>
          </a:xfrm>
          <a:prstGeom prst="rect">
            <a:avLst/>
          </a:prstGeom>
          <a:noFill/>
        </p:spPr>
        <p:txBody>
          <a:bodyPr wrap="square" lIns="0" tIns="0" rIns="0" bIns="0" rtlCol="0">
            <a:spAutoFit/>
          </a:bodyPr>
          <a:lstStyle/>
          <a:p>
            <a:r>
              <a:rPr lang="fr-FR" b="1" dirty="0">
                <a:latin typeface="+mj-lt"/>
              </a:rPr>
              <a:t>Web</a:t>
            </a:r>
            <a:r>
              <a:rPr lang="fr-FR" dirty="0">
                <a:latin typeface="+mj-lt"/>
              </a:rPr>
              <a:t> : Drupal </a:t>
            </a:r>
            <a:r>
              <a:rPr lang="fr-FR" dirty="0" err="1">
                <a:latin typeface="+mj-lt"/>
              </a:rPr>
              <a:t>core</a:t>
            </a:r>
            <a:r>
              <a:rPr lang="fr-FR" dirty="0">
                <a:latin typeface="+mj-lt"/>
              </a:rPr>
              <a:t> and modules</a:t>
            </a:r>
            <a:endParaRPr lang="fr-CH" dirty="0">
              <a:latin typeface="+mj-lt"/>
            </a:endParaRPr>
          </a:p>
        </p:txBody>
      </p:sp>
      <p:sp>
        <p:nvSpPr>
          <p:cNvPr id="35" name="ZoneTexte 34"/>
          <p:cNvSpPr txBox="1"/>
          <p:nvPr/>
        </p:nvSpPr>
        <p:spPr>
          <a:xfrm>
            <a:off x="683568" y="3676382"/>
            <a:ext cx="4896544" cy="276999"/>
          </a:xfrm>
          <a:prstGeom prst="rect">
            <a:avLst/>
          </a:prstGeom>
          <a:noFill/>
        </p:spPr>
        <p:txBody>
          <a:bodyPr wrap="square" lIns="0" tIns="0" rIns="0" bIns="0" rtlCol="0">
            <a:spAutoFit/>
          </a:bodyPr>
          <a:lstStyle/>
          <a:p>
            <a:r>
              <a:rPr lang="fr-FR" b="1" dirty="0">
                <a:latin typeface="+mj-lt"/>
              </a:rPr>
              <a:t>Media</a:t>
            </a:r>
            <a:r>
              <a:rPr lang="fr-FR" dirty="0">
                <a:latin typeface="+mj-lt"/>
              </a:rPr>
              <a:t> : </a:t>
            </a:r>
            <a:r>
              <a:rPr lang="fr-FR" dirty="0" err="1">
                <a:latin typeface="+mj-lt"/>
              </a:rPr>
              <a:t>private</a:t>
            </a:r>
            <a:r>
              <a:rPr lang="fr-FR" dirty="0">
                <a:latin typeface="+mj-lt"/>
              </a:rPr>
              <a:t>, public, and </a:t>
            </a:r>
            <a:r>
              <a:rPr lang="fr-FR" dirty="0" err="1">
                <a:latin typeface="+mj-lt"/>
              </a:rPr>
              <a:t>tmp</a:t>
            </a:r>
            <a:r>
              <a:rPr lang="fr-FR" dirty="0">
                <a:latin typeface="+mj-lt"/>
              </a:rPr>
              <a:t> files</a:t>
            </a:r>
            <a:endParaRPr lang="fr-CH" dirty="0">
              <a:latin typeface="+mj-lt"/>
            </a:endParaRPr>
          </a:p>
        </p:txBody>
      </p:sp>
      <p:cxnSp>
        <p:nvCxnSpPr>
          <p:cNvPr id="36" name="Connecteur droit 35"/>
          <p:cNvCxnSpPr/>
          <p:nvPr/>
        </p:nvCxnSpPr>
        <p:spPr>
          <a:xfrm>
            <a:off x="539552" y="4293096"/>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ZoneTexte 36"/>
          <p:cNvSpPr txBox="1"/>
          <p:nvPr/>
        </p:nvSpPr>
        <p:spPr>
          <a:xfrm>
            <a:off x="718072" y="4177958"/>
            <a:ext cx="6158184" cy="276999"/>
          </a:xfrm>
          <a:prstGeom prst="rect">
            <a:avLst/>
          </a:prstGeom>
          <a:noFill/>
        </p:spPr>
        <p:txBody>
          <a:bodyPr wrap="square" lIns="0" tIns="0" rIns="0" bIns="0" rtlCol="0">
            <a:spAutoFit/>
          </a:bodyPr>
          <a:lstStyle/>
          <a:p>
            <a:r>
              <a:rPr lang="fr-FR" b="1" dirty="0">
                <a:latin typeface="+mj-lt"/>
              </a:rPr>
              <a:t>Docs</a:t>
            </a:r>
            <a:r>
              <a:rPr lang="fr-FR" dirty="0">
                <a:latin typeface="+mj-lt"/>
              </a:rPr>
              <a:t> : documentation</a:t>
            </a:r>
            <a:endParaRPr lang="fr-CH" dirty="0">
              <a:latin typeface="+mj-lt"/>
            </a:endParaRPr>
          </a:p>
        </p:txBody>
      </p:sp>
      <p:cxnSp>
        <p:nvCxnSpPr>
          <p:cNvPr id="38" name="Connecteur droit 37"/>
          <p:cNvCxnSpPr/>
          <p:nvPr/>
        </p:nvCxnSpPr>
        <p:spPr>
          <a:xfrm>
            <a:off x="539552" y="4869160"/>
            <a:ext cx="785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683568" y="4756502"/>
            <a:ext cx="6192688" cy="276999"/>
          </a:xfrm>
          <a:prstGeom prst="rect">
            <a:avLst/>
          </a:prstGeom>
          <a:noFill/>
        </p:spPr>
        <p:txBody>
          <a:bodyPr wrap="square" lIns="0" tIns="0" rIns="0" bIns="0" rtlCol="0">
            <a:spAutoFit/>
          </a:bodyPr>
          <a:lstStyle/>
          <a:p>
            <a:r>
              <a:rPr lang="fr-FR" b="1" dirty="0">
                <a:latin typeface="+mj-lt"/>
              </a:rPr>
              <a:t>Patches</a:t>
            </a:r>
            <a:r>
              <a:rPr lang="fr-FR" dirty="0">
                <a:latin typeface="+mj-lt"/>
              </a:rPr>
              <a:t> : patches </a:t>
            </a:r>
            <a:r>
              <a:rPr lang="fr-FR" dirty="0" err="1">
                <a:latin typeface="+mj-lt"/>
              </a:rPr>
              <a:t>applied</a:t>
            </a:r>
            <a:r>
              <a:rPr lang="fr-FR" dirty="0">
                <a:latin typeface="+mj-lt"/>
              </a:rPr>
              <a:t> to modules or </a:t>
            </a:r>
            <a:r>
              <a:rPr lang="fr-FR" dirty="0" err="1">
                <a:latin typeface="+mj-lt"/>
              </a:rPr>
              <a:t>core</a:t>
            </a:r>
            <a:endParaRPr lang="fr-CH" dirty="0">
              <a:latin typeface="+mj-lt"/>
            </a:endParaRPr>
          </a:p>
        </p:txBody>
      </p:sp>
      <p:cxnSp>
        <p:nvCxnSpPr>
          <p:cNvPr id="43" name="Connecteur droit avec flèche 42"/>
          <p:cNvCxnSpPr>
            <a:endCxn id="41" idx="3"/>
          </p:cNvCxnSpPr>
          <p:nvPr/>
        </p:nvCxnSpPr>
        <p:spPr>
          <a:xfrm flipH="1" flipV="1">
            <a:off x="4788024" y="3212976"/>
            <a:ext cx="1872208"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a:off x="6372200" y="4437112"/>
            <a:ext cx="2664296" cy="369332"/>
          </a:xfrm>
          <a:prstGeom prst="rect">
            <a:avLst/>
          </a:prstGeom>
          <a:noFill/>
        </p:spPr>
        <p:txBody>
          <a:bodyPr wrap="square" rtlCol="0">
            <a:spAutoFit/>
          </a:bodyPr>
          <a:lstStyle/>
          <a:p>
            <a:r>
              <a:rPr lang="en-US" dirty="0"/>
              <a:t>Updated part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404664"/>
            <a:ext cx="8172400" cy="504056"/>
          </a:xfrm>
        </p:spPr>
        <p:txBody>
          <a:bodyPr>
            <a:noAutofit/>
          </a:bodyPr>
          <a:lstStyle/>
          <a:p>
            <a:r>
              <a:rPr lang="en-US" sz="2100" dirty="0"/>
              <a:t>Performance: </a:t>
            </a:r>
            <a:r>
              <a:rPr lang="en-GB" sz="2100" dirty="0"/>
              <a:t>CTM combine lot of cache systems to improve performances</a:t>
            </a:r>
            <a:endParaRPr lang="en-US" sz="2100" dirty="0"/>
          </a:p>
        </p:txBody>
      </p:sp>
      <p:sp>
        <p:nvSpPr>
          <p:cNvPr id="3" name="Espace réservé du contenu 2"/>
          <p:cNvSpPr>
            <a:spLocks noGrp="1"/>
          </p:cNvSpPr>
          <p:nvPr>
            <p:ph idx="1"/>
          </p:nvPr>
        </p:nvSpPr>
        <p:spPr>
          <a:xfrm>
            <a:off x="107504" y="1124744"/>
            <a:ext cx="9036496" cy="5616624"/>
          </a:xfrm>
        </p:spPr>
        <p:txBody>
          <a:bodyPr>
            <a:normAutofit fontScale="85000" lnSpcReduction="10000"/>
          </a:bodyPr>
          <a:lstStyle/>
          <a:p>
            <a:pPr>
              <a:lnSpc>
                <a:spcPct val="110000"/>
              </a:lnSpc>
            </a:pPr>
            <a:r>
              <a:rPr lang="en-GB" sz="1900" dirty="0">
                <a:latin typeface="+mj-lt"/>
              </a:rPr>
              <a:t>Views cache</a:t>
            </a:r>
          </a:p>
          <a:p>
            <a:pPr lvl="1">
              <a:lnSpc>
                <a:spcPct val="110000"/>
              </a:lnSpc>
              <a:buNone/>
            </a:pPr>
            <a:r>
              <a:rPr lang="en-GB" sz="1400" dirty="0">
                <a:latin typeface="+mj-lt"/>
              </a:rPr>
              <a:t>Views cache has no expiration time and is automatically managed by CTM</a:t>
            </a:r>
          </a:p>
          <a:p>
            <a:pPr lvl="1">
              <a:lnSpc>
                <a:spcPct val="110000"/>
              </a:lnSpc>
            </a:pPr>
            <a:endParaRPr lang="en-GB" sz="1400" dirty="0">
              <a:latin typeface="+mj-lt"/>
            </a:endParaRPr>
          </a:p>
          <a:p>
            <a:pPr>
              <a:lnSpc>
                <a:spcPct val="110000"/>
              </a:lnSpc>
            </a:pPr>
            <a:r>
              <a:rPr lang="en-GB" sz="1900" dirty="0">
                <a:latin typeface="+mj-lt"/>
              </a:rPr>
              <a:t>APCU and </a:t>
            </a:r>
            <a:r>
              <a:rPr lang="en-GB" sz="1900" dirty="0" err="1">
                <a:latin typeface="+mj-lt"/>
              </a:rPr>
              <a:t>xautoload</a:t>
            </a:r>
            <a:endParaRPr lang="en-GB" sz="1900" dirty="0">
              <a:latin typeface="+mj-lt"/>
            </a:endParaRPr>
          </a:p>
          <a:p>
            <a:pPr lvl="1">
              <a:lnSpc>
                <a:spcPct val="110000"/>
              </a:lnSpc>
              <a:buNone/>
            </a:pPr>
            <a:r>
              <a:rPr lang="en-GB" sz="1400" dirty="0">
                <a:latin typeface="+mj-lt"/>
              </a:rPr>
              <a:t>CTM adapt its configuration to the PHP configuration to improve performance with APC, to keep its </a:t>
            </a:r>
            <a:r>
              <a:rPr lang="en-GB" sz="1400" dirty="0" err="1">
                <a:latin typeface="+mj-lt"/>
              </a:rPr>
              <a:t>opcode</a:t>
            </a:r>
            <a:r>
              <a:rPr lang="en-GB" sz="1400" dirty="0">
                <a:latin typeface="+mj-lt"/>
              </a:rPr>
              <a:t> (compiled code) in cache.</a:t>
            </a:r>
          </a:p>
          <a:p>
            <a:pPr lvl="1">
              <a:lnSpc>
                <a:spcPct val="110000"/>
              </a:lnSpc>
            </a:pPr>
            <a:endParaRPr lang="en-GB" sz="1400" dirty="0">
              <a:latin typeface="+mj-lt"/>
            </a:endParaRPr>
          </a:p>
          <a:p>
            <a:pPr>
              <a:lnSpc>
                <a:spcPct val="110000"/>
              </a:lnSpc>
            </a:pPr>
            <a:r>
              <a:rPr lang="en-GB" sz="1900" dirty="0">
                <a:latin typeface="+mj-lt"/>
              </a:rPr>
              <a:t>Entity cache and display cache</a:t>
            </a:r>
            <a:endParaRPr lang="en-GB" sz="1900" dirty="0">
              <a:solidFill>
                <a:srgbClr val="FF0000"/>
              </a:solidFill>
              <a:latin typeface="+mj-lt"/>
            </a:endParaRPr>
          </a:p>
          <a:p>
            <a:pPr lvl="1">
              <a:lnSpc>
                <a:spcPct val="110000"/>
              </a:lnSpc>
              <a:buNone/>
            </a:pPr>
            <a:r>
              <a:rPr lang="en-GB" sz="1400" dirty="0">
                <a:latin typeface="+mj-lt"/>
              </a:rPr>
              <a:t>CTM use lot of entities that can by cached</a:t>
            </a:r>
          </a:p>
          <a:p>
            <a:pPr lvl="1">
              <a:lnSpc>
                <a:spcPct val="110000"/>
              </a:lnSpc>
            </a:pPr>
            <a:endParaRPr lang="en-GB" sz="1400" dirty="0">
              <a:latin typeface="+mj-lt"/>
            </a:endParaRPr>
          </a:p>
          <a:p>
            <a:pPr>
              <a:lnSpc>
                <a:spcPct val="110000"/>
              </a:lnSpc>
            </a:pPr>
            <a:r>
              <a:rPr lang="en-GB" sz="1900" dirty="0">
                <a:latin typeface="+mj-lt"/>
              </a:rPr>
              <a:t>Boost (for internet only) </a:t>
            </a:r>
            <a:r>
              <a:rPr lang="en-GB" sz="1900" dirty="0">
                <a:solidFill>
                  <a:srgbClr val="FF0000"/>
                </a:solidFill>
                <a:latin typeface="+mj-lt"/>
              </a:rPr>
              <a:t>(TODO) </a:t>
            </a:r>
          </a:p>
          <a:p>
            <a:pPr lvl="1">
              <a:lnSpc>
                <a:spcPct val="110000"/>
              </a:lnSpc>
              <a:buNone/>
            </a:pPr>
            <a:r>
              <a:rPr lang="en-GB" sz="1400" dirty="0">
                <a:latin typeface="+mj-lt"/>
              </a:rPr>
              <a:t>CTM can generate static html pages that improve drastically performance. After generation, HTML pages can be provided without any call to </a:t>
            </a:r>
            <a:r>
              <a:rPr lang="en-GB" sz="1400" dirty="0" err="1">
                <a:latin typeface="+mj-lt"/>
              </a:rPr>
              <a:t>drupal</a:t>
            </a:r>
            <a:endParaRPr lang="en-GB" sz="1400" dirty="0">
              <a:latin typeface="+mj-lt"/>
            </a:endParaRPr>
          </a:p>
          <a:p>
            <a:pPr lvl="1">
              <a:lnSpc>
                <a:spcPct val="110000"/>
              </a:lnSpc>
              <a:buNone/>
            </a:pPr>
            <a:r>
              <a:rPr lang="en-GB" sz="1400" dirty="0">
                <a:latin typeface="+mj-lt"/>
              </a:rPr>
              <a:t>HTML page can be stored on a different server for more security</a:t>
            </a:r>
          </a:p>
          <a:p>
            <a:pPr lvl="1">
              <a:lnSpc>
                <a:spcPct val="110000"/>
              </a:lnSpc>
            </a:pPr>
            <a:endParaRPr lang="en-GB" sz="1400" dirty="0">
              <a:latin typeface="+mj-lt"/>
            </a:endParaRPr>
          </a:p>
          <a:p>
            <a:pPr>
              <a:lnSpc>
                <a:spcPct val="110000"/>
              </a:lnSpc>
            </a:pPr>
            <a:r>
              <a:rPr lang="en-GB" sz="1900" dirty="0" err="1">
                <a:latin typeface="+mj-lt"/>
              </a:rPr>
              <a:t>Memcache</a:t>
            </a:r>
            <a:r>
              <a:rPr lang="en-GB" sz="1900" dirty="0">
                <a:latin typeface="+mj-lt"/>
              </a:rPr>
              <a:t> (optional) </a:t>
            </a:r>
            <a:r>
              <a:rPr lang="en-GB" sz="1900" dirty="0">
                <a:solidFill>
                  <a:srgbClr val="FF0000"/>
                </a:solidFill>
                <a:latin typeface="+mj-lt"/>
              </a:rPr>
              <a:t>(TODO) </a:t>
            </a:r>
          </a:p>
          <a:p>
            <a:pPr lvl="1">
              <a:lnSpc>
                <a:spcPct val="110000"/>
              </a:lnSpc>
              <a:buNone/>
            </a:pPr>
            <a:r>
              <a:rPr lang="en-GB" sz="1400" dirty="0" err="1">
                <a:latin typeface="+mj-lt"/>
              </a:rPr>
              <a:t>Memcache</a:t>
            </a:r>
            <a:r>
              <a:rPr lang="en-GB" sz="1400" dirty="0">
                <a:latin typeface="+mj-lt"/>
              </a:rPr>
              <a:t> can be use to cache query with database</a:t>
            </a:r>
          </a:p>
          <a:p>
            <a:pPr lvl="1">
              <a:lnSpc>
                <a:spcPct val="110000"/>
              </a:lnSpc>
            </a:pPr>
            <a:endParaRPr lang="en-GB" sz="1400" dirty="0">
              <a:latin typeface="+mj-lt"/>
            </a:endParaRPr>
          </a:p>
          <a:p>
            <a:pPr>
              <a:lnSpc>
                <a:spcPct val="110000"/>
              </a:lnSpc>
            </a:pPr>
            <a:r>
              <a:rPr lang="en-GB" sz="1900" dirty="0">
                <a:latin typeface="+mj-lt"/>
              </a:rPr>
              <a:t>Varnish (optional) </a:t>
            </a:r>
            <a:r>
              <a:rPr lang="en-GB" sz="1900" dirty="0">
                <a:solidFill>
                  <a:srgbClr val="FF0000"/>
                </a:solidFill>
                <a:latin typeface="+mj-lt"/>
              </a:rPr>
              <a:t>(TODO) </a:t>
            </a:r>
          </a:p>
          <a:p>
            <a:pPr lvl="1">
              <a:lnSpc>
                <a:spcPct val="110000"/>
              </a:lnSpc>
              <a:buNone/>
            </a:pPr>
            <a:r>
              <a:rPr lang="en-GB" sz="1400" dirty="0">
                <a:latin typeface="+mj-lt"/>
              </a:rPr>
              <a:t>Varnish can be use to manage high availability service (separated cache server)</a:t>
            </a:r>
          </a:p>
          <a:p>
            <a:pPr lvl="1">
              <a:lnSpc>
                <a:spcPct val="110000"/>
              </a:lnSpc>
            </a:pPr>
            <a:endParaRPr lang="en-GB" sz="1400" dirty="0">
              <a:latin typeface="+mj-lt"/>
            </a:endParaRPr>
          </a:p>
          <a:p>
            <a:pPr>
              <a:lnSpc>
                <a:spcPct val="110000"/>
              </a:lnSpc>
            </a:pPr>
            <a:r>
              <a:rPr lang="en-GB" sz="1900" dirty="0">
                <a:latin typeface="+mj-lt"/>
              </a:rPr>
              <a:t>Expire and expire alias</a:t>
            </a:r>
          </a:p>
          <a:p>
            <a:pPr lvl="1">
              <a:lnSpc>
                <a:spcPct val="110000"/>
              </a:lnSpc>
              <a:buNone/>
            </a:pPr>
            <a:r>
              <a:rPr lang="en-GB" sz="1400" dirty="0">
                <a:latin typeface="+mj-lt"/>
              </a:rPr>
              <a:t>All the above caches are managed by expire and expire alias to be automatically clear when it is necessary and only for concerned contents and pages</a:t>
            </a:r>
          </a:p>
        </p:txBody>
      </p:sp>
      <p:cxnSp>
        <p:nvCxnSpPr>
          <p:cNvPr id="5" name="Connecteur droit 4"/>
          <p:cNvCxnSpPr/>
          <p:nvPr/>
        </p:nvCxnSpPr>
        <p:spPr>
          <a:xfrm>
            <a:off x="971600" y="908720"/>
            <a:ext cx="8172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404664"/>
            <a:ext cx="8172400" cy="504056"/>
          </a:xfrm>
        </p:spPr>
        <p:txBody>
          <a:bodyPr>
            <a:noAutofit/>
          </a:bodyPr>
          <a:lstStyle/>
          <a:p>
            <a:r>
              <a:rPr lang="fr-FR" sz="2100" dirty="0"/>
              <a:t>And </a:t>
            </a:r>
            <a:r>
              <a:rPr lang="fr-FR" sz="2100" dirty="0" err="1"/>
              <a:t>after</a:t>
            </a:r>
            <a:r>
              <a:rPr lang="fr-FR" sz="2100" dirty="0"/>
              <a:t> ? … </a:t>
            </a:r>
            <a:r>
              <a:rPr lang="fr-FR" sz="2100" dirty="0" err="1"/>
              <a:t>Roadmap</a:t>
            </a:r>
            <a:endParaRPr lang="en-US" sz="2100" dirty="0"/>
          </a:p>
        </p:txBody>
      </p:sp>
      <p:sp>
        <p:nvSpPr>
          <p:cNvPr id="3" name="Espace réservé du contenu 2"/>
          <p:cNvSpPr>
            <a:spLocks noGrp="1"/>
          </p:cNvSpPr>
          <p:nvPr>
            <p:ph idx="1"/>
          </p:nvPr>
        </p:nvSpPr>
        <p:spPr>
          <a:xfrm>
            <a:off x="395536" y="1124744"/>
            <a:ext cx="8748464" cy="5733256"/>
          </a:xfrm>
        </p:spPr>
        <p:txBody>
          <a:bodyPr>
            <a:normAutofit/>
          </a:bodyPr>
          <a:lstStyle/>
          <a:p>
            <a:pPr marL="819150" lvl="1" indent="-285750">
              <a:lnSpc>
                <a:spcPct val="110000"/>
              </a:lnSpc>
            </a:pPr>
            <a:r>
              <a:rPr lang="en-GB" sz="1600" dirty="0">
                <a:latin typeface="+mj-lt"/>
              </a:rPr>
              <a:t>Native management of responsive pictures in back-office </a:t>
            </a:r>
            <a:r>
              <a:rPr lang="en-GB" sz="1600" dirty="0">
                <a:solidFill>
                  <a:srgbClr val="FF0000"/>
                </a:solidFill>
                <a:latin typeface="+mj-lt"/>
              </a:rPr>
              <a:t>(TODO )</a:t>
            </a:r>
          </a:p>
          <a:p>
            <a:pPr marL="819150" lvl="1" indent="-285750">
              <a:lnSpc>
                <a:spcPct val="110000"/>
              </a:lnSpc>
            </a:pPr>
            <a:r>
              <a:rPr lang="en-GB" sz="1600" dirty="0">
                <a:latin typeface="+mj-lt"/>
              </a:rPr>
              <a:t>Native providing of web service instead of theme HTML </a:t>
            </a:r>
            <a:r>
              <a:rPr lang="en-GB" sz="1600" dirty="0">
                <a:solidFill>
                  <a:srgbClr val="FF0000"/>
                </a:solidFill>
                <a:latin typeface="+mj-lt"/>
              </a:rPr>
              <a:t>(TODO )</a:t>
            </a:r>
          </a:p>
          <a:p>
            <a:pPr marL="533400" lvl="1" indent="0">
              <a:lnSpc>
                <a:spcPct val="110000"/>
              </a:lnSpc>
              <a:buNone/>
            </a:pPr>
            <a:endParaRPr lang="en-GB" sz="1600" dirty="0">
              <a:latin typeface="+mj-lt"/>
            </a:endParaRPr>
          </a:p>
          <a:p>
            <a:pPr marL="533400" lvl="1" indent="0">
              <a:lnSpc>
                <a:spcPct val="110000"/>
              </a:lnSpc>
              <a:buNone/>
            </a:pPr>
            <a:endParaRPr lang="en-GB" sz="1600" dirty="0">
              <a:latin typeface="+mj-lt"/>
            </a:endParaRPr>
          </a:p>
          <a:p>
            <a:pPr marL="533400" lvl="1" indent="0">
              <a:lnSpc>
                <a:spcPct val="110000"/>
              </a:lnSpc>
              <a:buNone/>
            </a:pPr>
            <a:r>
              <a:rPr lang="en-GB" sz="1600" dirty="0">
                <a:solidFill>
                  <a:srgbClr val="00B050"/>
                </a:solidFill>
                <a:latin typeface="+mj-lt"/>
              </a:rPr>
              <a:t>At this point CTM will be greatly more power full than Drupal 8</a:t>
            </a:r>
          </a:p>
          <a:p>
            <a:pPr marL="533400" lvl="1" indent="0">
              <a:lnSpc>
                <a:spcPct val="110000"/>
              </a:lnSpc>
              <a:buNone/>
            </a:pPr>
            <a:endParaRPr lang="en-GB" sz="1600" dirty="0">
              <a:latin typeface="+mj-lt"/>
            </a:endParaRPr>
          </a:p>
          <a:p>
            <a:pPr marL="533400" lvl="1" indent="0">
              <a:lnSpc>
                <a:spcPct val="110000"/>
              </a:lnSpc>
              <a:buNone/>
            </a:pPr>
            <a:endParaRPr lang="en-GB" sz="1600" dirty="0">
              <a:latin typeface="+mj-lt"/>
            </a:endParaRPr>
          </a:p>
          <a:p>
            <a:pPr marL="819150" lvl="1" indent="-285750">
              <a:lnSpc>
                <a:spcPct val="110000"/>
              </a:lnSpc>
            </a:pPr>
            <a:r>
              <a:rPr lang="en-GB" sz="1600" dirty="0">
                <a:latin typeface="+mj-lt"/>
              </a:rPr>
              <a:t>Integration of bigger functionalities from the other versions (feeds extension, </a:t>
            </a:r>
            <a:r>
              <a:rPr lang="en-GB" sz="1600" dirty="0" err="1">
                <a:latin typeface="+mj-lt"/>
              </a:rPr>
              <a:t>SolR</a:t>
            </a:r>
            <a:r>
              <a:rPr lang="en-GB" sz="1600" dirty="0">
                <a:latin typeface="+mj-lt"/>
              </a:rPr>
              <a:t>)</a:t>
            </a:r>
          </a:p>
          <a:p>
            <a:pPr marL="819150" lvl="1" indent="-285750">
              <a:lnSpc>
                <a:spcPct val="110000"/>
              </a:lnSpc>
            </a:pPr>
            <a:r>
              <a:rPr lang="en-GB" sz="1600" dirty="0">
                <a:latin typeface="+mj-lt"/>
              </a:rPr>
              <a:t>Optional native management of picture (filtering, resizing, cropping…) with </a:t>
            </a:r>
            <a:r>
              <a:rPr lang="en-GB" sz="1600" dirty="0" err="1">
                <a:latin typeface="+mj-lt"/>
              </a:rPr>
              <a:t>imagemagic</a:t>
            </a:r>
            <a:r>
              <a:rPr lang="en-GB" sz="1600" dirty="0">
                <a:latin typeface="+mj-lt"/>
              </a:rPr>
              <a:t> instead of PHP GD2 </a:t>
            </a:r>
            <a:r>
              <a:rPr lang="en-GB" sz="1600" dirty="0">
                <a:solidFill>
                  <a:srgbClr val="FF0000"/>
                </a:solidFill>
                <a:latin typeface="+mj-lt"/>
              </a:rPr>
              <a:t>(TODO)</a:t>
            </a:r>
          </a:p>
          <a:p>
            <a:pPr marL="819150" lvl="1" indent="-285750">
              <a:lnSpc>
                <a:spcPct val="110000"/>
              </a:lnSpc>
            </a:pPr>
            <a:r>
              <a:rPr lang="en-GB" sz="1600" dirty="0">
                <a:latin typeface="+mj-lt"/>
              </a:rPr>
              <a:t>Multi-flux publication </a:t>
            </a:r>
            <a:r>
              <a:rPr lang="en-GB" sz="1600" dirty="0">
                <a:solidFill>
                  <a:srgbClr val="FF0000"/>
                </a:solidFill>
                <a:latin typeface="+mj-lt"/>
              </a:rPr>
              <a:t>(TODO)</a:t>
            </a:r>
          </a:p>
          <a:p>
            <a:pPr marL="819150" lvl="1" indent="-285750">
              <a:lnSpc>
                <a:spcPct val="110000"/>
              </a:lnSpc>
            </a:pPr>
            <a:endParaRPr lang="en-GB" sz="1600" dirty="0">
              <a:latin typeface="+mj-lt"/>
            </a:endParaRPr>
          </a:p>
          <a:p>
            <a:pPr marL="819150" lvl="1" indent="-285750">
              <a:lnSpc>
                <a:spcPct val="110000"/>
              </a:lnSpc>
            </a:pPr>
            <a:endParaRPr lang="en-GB" sz="1600" dirty="0">
              <a:latin typeface="+mj-lt"/>
            </a:endParaRPr>
          </a:p>
          <a:p>
            <a:pPr marL="533400" lvl="1" indent="0">
              <a:lnSpc>
                <a:spcPct val="110000"/>
              </a:lnSpc>
              <a:buNone/>
            </a:pPr>
            <a:r>
              <a:rPr lang="en-GB" sz="1600" dirty="0">
                <a:solidFill>
                  <a:srgbClr val="00B050"/>
                </a:solidFill>
                <a:latin typeface="+mj-lt"/>
              </a:rPr>
              <a:t>At this point CTM will be greatly more power full than Maps system</a:t>
            </a:r>
            <a:endParaRPr lang="en-GB" sz="1600" dirty="0">
              <a:latin typeface="+mj-lt"/>
            </a:endParaRPr>
          </a:p>
          <a:p>
            <a:pPr lvl="1">
              <a:lnSpc>
                <a:spcPct val="110000"/>
              </a:lnSpc>
              <a:buNone/>
            </a:pPr>
            <a:endParaRPr lang="en-GB" sz="1600" dirty="0">
              <a:latin typeface="+mj-lt"/>
            </a:endParaRPr>
          </a:p>
          <a:p>
            <a:pPr lvl="1">
              <a:lnSpc>
                <a:spcPct val="110000"/>
              </a:lnSpc>
            </a:pPr>
            <a:r>
              <a:rPr lang="en-GB" sz="1600" dirty="0">
                <a:latin typeface="+mj-lt"/>
              </a:rPr>
              <a:t>Integration of </a:t>
            </a:r>
            <a:r>
              <a:rPr lang="en-GB" sz="1600" dirty="0" err="1">
                <a:latin typeface="+mj-lt"/>
              </a:rPr>
              <a:t>docker</a:t>
            </a:r>
            <a:endParaRPr lang="en-GB" sz="1600" dirty="0">
              <a:latin typeface="+mj-lt"/>
            </a:endParaRPr>
          </a:p>
          <a:p>
            <a:pPr lvl="1">
              <a:lnSpc>
                <a:spcPct val="110000"/>
              </a:lnSpc>
            </a:pPr>
            <a:r>
              <a:rPr lang="en-GB" sz="1600" dirty="0">
                <a:latin typeface="+mj-lt"/>
              </a:rPr>
              <a:t>Update Drupal 7 CTM to Drupal 8 DCF</a:t>
            </a:r>
          </a:p>
        </p:txBody>
      </p:sp>
      <p:cxnSp>
        <p:nvCxnSpPr>
          <p:cNvPr id="5" name="Connecteur droit 4"/>
          <p:cNvCxnSpPr/>
          <p:nvPr/>
        </p:nvCxnSpPr>
        <p:spPr>
          <a:xfrm>
            <a:off x="971600" y="908720"/>
            <a:ext cx="817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a:off x="683568" y="1124744"/>
            <a:ext cx="0" cy="5544616"/>
          </a:xfrm>
          <a:prstGeom prst="straightConnector1">
            <a:avLst/>
          </a:prstGeom>
          <a:ln w="44450">
            <a:headEnd w="lg" len="lg"/>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Rounded Corners 49"/>
          <p:cNvSpPr/>
          <p:nvPr/>
        </p:nvSpPr>
        <p:spPr>
          <a:xfrm>
            <a:off x="1259632" y="1268760"/>
            <a:ext cx="6336704" cy="4680520"/>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re 1"/>
          <p:cNvSpPr>
            <a:spLocks noGrp="1"/>
          </p:cNvSpPr>
          <p:nvPr>
            <p:ph type="title"/>
          </p:nvPr>
        </p:nvSpPr>
        <p:spPr>
          <a:xfrm>
            <a:off x="914400" y="272040"/>
            <a:ext cx="8229600" cy="708688"/>
          </a:xfrm>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a:noAutofit/>
          </a:bodyPr>
          <a:lstStyle/>
          <a:p>
            <a:r>
              <a:rPr lang="fr-FR" sz="3200" dirty="0" err="1"/>
              <a:t>Drupal</a:t>
            </a:r>
            <a:r>
              <a:rPr lang="fr-FR" sz="3200" dirty="0"/>
              <a:t> 7 custom </a:t>
            </a:r>
            <a:r>
              <a:rPr lang="fr-FR" sz="3200" dirty="0" err="1"/>
              <a:t>factory</a:t>
            </a:r>
            <a:endParaRPr lang="fr-FR" sz="3000" dirty="0"/>
          </a:p>
        </p:txBody>
      </p:sp>
      <p:cxnSp>
        <p:nvCxnSpPr>
          <p:cNvPr id="5" name="Connecteur droit 4"/>
          <p:cNvCxnSpPr/>
          <p:nvPr/>
        </p:nvCxnSpPr>
        <p:spPr>
          <a:xfrm>
            <a:off x="899592" y="980728"/>
            <a:ext cx="824440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1"/>
          <p:cNvSpPr txBox="1"/>
          <p:nvPr/>
        </p:nvSpPr>
        <p:spPr>
          <a:xfrm>
            <a:off x="2714730" y="4603399"/>
            <a:ext cx="1266092" cy="276999"/>
          </a:xfrm>
          <a:prstGeom prst="rect">
            <a:avLst/>
          </a:prstGeom>
          <a:solidFill>
            <a:schemeClr val="bg1">
              <a:lumMod val="40000"/>
              <a:lumOff val="60000"/>
            </a:schemeClr>
          </a:solidFill>
          <a:ln>
            <a:solidFill>
              <a:schemeClr val="accent1"/>
            </a:solidFill>
          </a:ln>
        </p:spPr>
        <p:txBody>
          <a:bodyPr wrap="square" rtlCol="0">
            <a:spAutoFit/>
          </a:bodyPr>
          <a:lstStyle/>
          <a:p>
            <a:pPr algn="ctr"/>
            <a:r>
              <a:rPr lang="fr-FR" sz="1200" dirty="0" err="1">
                <a:latin typeface="+mj-lt"/>
              </a:rPr>
              <a:t>Contrib</a:t>
            </a:r>
            <a:r>
              <a:rPr lang="fr-FR" sz="1200" dirty="0">
                <a:latin typeface="+mj-lt"/>
              </a:rPr>
              <a:t> modules</a:t>
            </a:r>
          </a:p>
        </p:txBody>
      </p:sp>
      <p:sp>
        <p:nvSpPr>
          <p:cNvPr id="8" name="TextBox 4"/>
          <p:cNvSpPr txBox="1"/>
          <p:nvPr/>
        </p:nvSpPr>
        <p:spPr>
          <a:xfrm>
            <a:off x="4932040" y="4603400"/>
            <a:ext cx="1266092" cy="276999"/>
          </a:xfrm>
          <a:prstGeom prst="rect">
            <a:avLst/>
          </a:prstGeom>
          <a:solidFill>
            <a:schemeClr val="bg1">
              <a:lumMod val="40000"/>
              <a:lumOff val="60000"/>
            </a:schemeClr>
          </a:solidFill>
          <a:ln>
            <a:solidFill>
              <a:schemeClr val="accent1"/>
            </a:solidFill>
          </a:ln>
        </p:spPr>
        <p:txBody>
          <a:bodyPr wrap="square" rtlCol="0">
            <a:spAutoFit/>
          </a:bodyPr>
          <a:lstStyle/>
          <a:p>
            <a:pPr algn="ctr"/>
            <a:r>
              <a:rPr lang="fr-FR" sz="1200" dirty="0">
                <a:latin typeface="+mj-lt"/>
              </a:rPr>
              <a:t>Custom modules</a:t>
            </a:r>
          </a:p>
        </p:txBody>
      </p:sp>
      <p:sp>
        <p:nvSpPr>
          <p:cNvPr id="9" name="TextBox 5"/>
          <p:cNvSpPr txBox="1"/>
          <p:nvPr/>
        </p:nvSpPr>
        <p:spPr>
          <a:xfrm>
            <a:off x="3751790" y="3711575"/>
            <a:ext cx="1266092" cy="276999"/>
          </a:xfrm>
          <a:prstGeom prst="rect">
            <a:avLst/>
          </a:prstGeom>
          <a:solidFill>
            <a:schemeClr val="bg1">
              <a:lumMod val="40000"/>
              <a:lumOff val="60000"/>
            </a:schemeClr>
          </a:solidFill>
          <a:ln>
            <a:solidFill>
              <a:schemeClr val="accent1"/>
            </a:solidFill>
          </a:ln>
        </p:spPr>
        <p:txBody>
          <a:bodyPr wrap="square" rtlCol="0">
            <a:spAutoFit/>
          </a:bodyPr>
          <a:lstStyle/>
          <a:p>
            <a:pPr algn="ctr"/>
            <a:r>
              <a:rPr lang="fr-FR" sz="1200" dirty="0" err="1">
                <a:latin typeface="+mj-lt"/>
              </a:rPr>
              <a:t>Drupal</a:t>
            </a:r>
            <a:r>
              <a:rPr lang="fr-FR" sz="1200" dirty="0">
                <a:latin typeface="+mj-lt"/>
              </a:rPr>
              <a:t> 7</a:t>
            </a:r>
          </a:p>
        </p:txBody>
      </p:sp>
      <p:sp>
        <p:nvSpPr>
          <p:cNvPr id="3" name="Flowchart: Document 2"/>
          <p:cNvSpPr/>
          <p:nvPr/>
        </p:nvSpPr>
        <p:spPr>
          <a:xfrm>
            <a:off x="2123728" y="1741138"/>
            <a:ext cx="792000" cy="747870"/>
          </a:xfrm>
          <a:prstGeom prst="flowChartDocument">
            <a:avLst/>
          </a:prstGeom>
          <a:solidFill>
            <a:schemeClr val="accent6">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lumMod val="95000"/>
                    <a:lumOff val="5000"/>
                  </a:schemeClr>
                </a:solidFill>
                <a:latin typeface="+mj-lt"/>
              </a:rPr>
              <a:t>scripts</a:t>
            </a:r>
          </a:p>
        </p:txBody>
      </p:sp>
      <p:sp>
        <p:nvSpPr>
          <p:cNvPr id="33" name="TextBox 5"/>
          <p:cNvSpPr txBox="1"/>
          <p:nvPr/>
        </p:nvSpPr>
        <p:spPr>
          <a:xfrm>
            <a:off x="5652120" y="1976574"/>
            <a:ext cx="1266092" cy="276999"/>
          </a:xfrm>
          <a:prstGeom prst="rect">
            <a:avLst/>
          </a:prstGeom>
          <a:solidFill>
            <a:schemeClr val="tx2">
              <a:lumMod val="65000"/>
            </a:schemeClr>
          </a:solidFill>
          <a:ln>
            <a:solidFill>
              <a:schemeClr val="accent1"/>
            </a:solidFill>
          </a:ln>
        </p:spPr>
        <p:txBody>
          <a:bodyPr wrap="square" rtlCol="0">
            <a:spAutoFit/>
          </a:bodyPr>
          <a:lstStyle/>
          <a:p>
            <a:pPr algn="ctr"/>
            <a:r>
              <a:rPr lang="fr-FR" sz="1200" dirty="0" err="1">
                <a:latin typeface="+mj-lt"/>
              </a:rPr>
              <a:t>Drush</a:t>
            </a:r>
            <a:endParaRPr lang="fr-FR" sz="1200" dirty="0">
              <a:latin typeface="+mj-lt"/>
            </a:endParaRPr>
          </a:p>
        </p:txBody>
      </p:sp>
      <p:sp>
        <p:nvSpPr>
          <p:cNvPr id="34" name="TextBox 1"/>
          <p:cNvSpPr txBox="1"/>
          <p:nvPr/>
        </p:nvSpPr>
        <p:spPr>
          <a:xfrm>
            <a:off x="3751790" y="2883365"/>
            <a:ext cx="1266092" cy="461665"/>
          </a:xfrm>
          <a:prstGeom prst="rect">
            <a:avLst/>
          </a:prstGeom>
          <a:solidFill>
            <a:schemeClr val="bg1">
              <a:lumMod val="40000"/>
              <a:lumOff val="60000"/>
            </a:schemeClr>
          </a:solidFill>
          <a:ln>
            <a:solidFill>
              <a:schemeClr val="accent1"/>
            </a:solidFill>
          </a:ln>
        </p:spPr>
        <p:txBody>
          <a:bodyPr wrap="square" rtlCol="0">
            <a:spAutoFit/>
          </a:bodyPr>
          <a:lstStyle/>
          <a:p>
            <a:pPr algn="ctr"/>
            <a:r>
              <a:rPr lang="fr-FR" sz="1200" dirty="0">
                <a:latin typeface="+mj-lt"/>
              </a:rPr>
              <a:t>Installation profiles</a:t>
            </a:r>
          </a:p>
        </p:txBody>
      </p:sp>
      <p:cxnSp>
        <p:nvCxnSpPr>
          <p:cNvPr id="6" name="Straight Arrow Connector 5"/>
          <p:cNvCxnSpPr>
            <a:stCxn id="3" idx="3"/>
            <a:endCxn id="33" idx="1"/>
          </p:cNvCxnSpPr>
          <p:nvPr/>
        </p:nvCxnSpPr>
        <p:spPr>
          <a:xfrm>
            <a:off x="2915728" y="2115073"/>
            <a:ext cx="27363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3" idx="2"/>
            <a:endCxn id="34" idx="3"/>
          </p:cNvCxnSpPr>
          <p:nvPr/>
        </p:nvCxnSpPr>
        <p:spPr>
          <a:xfrm flipH="1">
            <a:off x="5017882" y="2253573"/>
            <a:ext cx="1267284" cy="860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2"/>
            <a:endCxn id="9" idx="3"/>
          </p:cNvCxnSpPr>
          <p:nvPr/>
        </p:nvCxnSpPr>
        <p:spPr>
          <a:xfrm flipH="1">
            <a:off x="5017882" y="2253573"/>
            <a:ext cx="1267284" cy="159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4" idx="2"/>
            <a:endCxn id="9" idx="0"/>
          </p:cNvCxnSpPr>
          <p:nvPr/>
        </p:nvCxnSpPr>
        <p:spPr>
          <a:xfrm>
            <a:off x="4384836" y="3345030"/>
            <a:ext cx="0" cy="366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9" idx="2"/>
            <a:endCxn id="7" idx="0"/>
          </p:cNvCxnSpPr>
          <p:nvPr/>
        </p:nvCxnSpPr>
        <p:spPr>
          <a:xfrm flipH="1">
            <a:off x="3347776" y="3988574"/>
            <a:ext cx="1037060" cy="6148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9" idx="2"/>
            <a:endCxn id="8" idx="0"/>
          </p:cNvCxnSpPr>
          <p:nvPr/>
        </p:nvCxnSpPr>
        <p:spPr>
          <a:xfrm>
            <a:off x="4384836" y="3988574"/>
            <a:ext cx="1180250" cy="6148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 idx="3"/>
            <a:endCxn id="8" idx="1"/>
          </p:cNvCxnSpPr>
          <p:nvPr/>
        </p:nvCxnSpPr>
        <p:spPr>
          <a:xfrm>
            <a:off x="3980822" y="4741899"/>
            <a:ext cx="951218"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
          <p:cNvSpPr txBox="1"/>
          <p:nvPr/>
        </p:nvSpPr>
        <p:spPr>
          <a:xfrm>
            <a:off x="4932040" y="4880398"/>
            <a:ext cx="1266092" cy="276999"/>
          </a:xfrm>
          <a:prstGeom prst="rect">
            <a:avLst/>
          </a:prstGeom>
          <a:solidFill>
            <a:schemeClr val="bg1">
              <a:lumMod val="40000"/>
              <a:lumOff val="60000"/>
            </a:schemeClr>
          </a:solidFill>
          <a:ln>
            <a:solidFill>
              <a:schemeClr val="accent1"/>
            </a:solidFill>
          </a:ln>
        </p:spPr>
        <p:txBody>
          <a:bodyPr wrap="square" rtlCol="0">
            <a:spAutoFit/>
          </a:bodyPr>
          <a:lstStyle/>
          <a:p>
            <a:pPr algn="ctr"/>
            <a:r>
              <a:rPr lang="fr-FR" sz="1200" dirty="0">
                <a:latin typeface="+mj-lt"/>
              </a:rPr>
              <a:t>CTM API</a:t>
            </a:r>
          </a:p>
        </p:txBody>
      </p:sp>
      <p:sp>
        <p:nvSpPr>
          <p:cNvPr id="51" name="TextBox 50"/>
          <p:cNvSpPr txBox="1"/>
          <p:nvPr/>
        </p:nvSpPr>
        <p:spPr>
          <a:xfrm>
            <a:off x="1259632" y="5313402"/>
            <a:ext cx="6336704" cy="707886"/>
          </a:xfrm>
          <a:prstGeom prst="rect">
            <a:avLst/>
          </a:prstGeom>
          <a:noFill/>
        </p:spPr>
        <p:txBody>
          <a:bodyPr wrap="square" rtlCol="0">
            <a:spAutoFit/>
          </a:bodyPr>
          <a:lstStyle/>
          <a:p>
            <a:pPr algn="ctr"/>
            <a:r>
              <a:rPr lang="en-GB" sz="4000" b="1" dirty="0"/>
              <a:t>CTM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272040"/>
            <a:ext cx="8229600" cy="708688"/>
          </a:xfrm>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a:noAutofit/>
          </a:bodyPr>
          <a:lstStyle/>
          <a:p>
            <a:r>
              <a:rPr lang="en-GB" sz="3200" dirty="0"/>
              <a:t>Classic Drupal deployment</a:t>
            </a:r>
            <a:endParaRPr lang="fr-FR" sz="3000" dirty="0"/>
          </a:p>
        </p:txBody>
      </p:sp>
      <p:cxnSp>
        <p:nvCxnSpPr>
          <p:cNvPr id="5" name="Connecteur droit 4"/>
          <p:cNvCxnSpPr/>
          <p:nvPr/>
        </p:nvCxnSpPr>
        <p:spPr>
          <a:xfrm>
            <a:off x="899592" y="980728"/>
            <a:ext cx="824440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1"/>
          <p:cNvSpPr txBox="1"/>
          <p:nvPr/>
        </p:nvSpPr>
        <p:spPr>
          <a:xfrm>
            <a:off x="907366" y="4298609"/>
            <a:ext cx="1266092" cy="276999"/>
          </a:xfrm>
          <a:prstGeom prst="rect">
            <a:avLst/>
          </a:prstGeom>
          <a:solidFill>
            <a:schemeClr val="bg1">
              <a:lumMod val="40000"/>
              <a:lumOff val="60000"/>
            </a:schemeClr>
          </a:solidFill>
          <a:ln>
            <a:solidFill>
              <a:schemeClr val="accent1"/>
            </a:solidFill>
          </a:ln>
        </p:spPr>
        <p:txBody>
          <a:bodyPr wrap="square" rtlCol="0">
            <a:spAutoFit/>
          </a:bodyPr>
          <a:lstStyle/>
          <a:p>
            <a:pPr algn="ctr"/>
            <a:r>
              <a:rPr lang="fr-FR" sz="1200" dirty="0">
                <a:latin typeface="+mj-lt"/>
              </a:rPr>
              <a:t>DEV</a:t>
            </a:r>
          </a:p>
        </p:txBody>
      </p:sp>
      <p:sp>
        <p:nvSpPr>
          <p:cNvPr id="8" name="TextBox 4"/>
          <p:cNvSpPr txBox="1"/>
          <p:nvPr/>
        </p:nvSpPr>
        <p:spPr>
          <a:xfrm>
            <a:off x="6414869" y="4298609"/>
            <a:ext cx="1519310" cy="276999"/>
          </a:xfrm>
          <a:prstGeom prst="rect">
            <a:avLst/>
          </a:prstGeom>
          <a:solidFill>
            <a:schemeClr val="bg1">
              <a:lumMod val="40000"/>
              <a:lumOff val="60000"/>
            </a:schemeClr>
          </a:solidFill>
          <a:ln>
            <a:solidFill>
              <a:schemeClr val="accent1"/>
            </a:solidFill>
          </a:ln>
        </p:spPr>
        <p:txBody>
          <a:bodyPr wrap="square" rtlCol="0">
            <a:spAutoFit/>
          </a:bodyPr>
          <a:lstStyle/>
          <a:p>
            <a:pPr algn="ctr"/>
            <a:r>
              <a:rPr lang="fr-FR" sz="1200" dirty="0">
                <a:latin typeface="+mj-lt"/>
              </a:rPr>
              <a:t>PROD</a:t>
            </a:r>
          </a:p>
        </p:txBody>
      </p:sp>
      <p:sp>
        <p:nvSpPr>
          <p:cNvPr id="9" name="TextBox 5"/>
          <p:cNvSpPr txBox="1"/>
          <p:nvPr/>
        </p:nvSpPr>
        <p:spPr>
          <a:xfrm>
            <a:off x="3756074" y="3096750"/>
            <a:ext cx="1266092" cy="276999"/>
          </a:xfrm>
          <a:prstGeom prst="rect">
            <a:avLst/>
          </a:prstGeom>
          <a:solidFill>
            <a:schemeClr val="bg1">
              <a:lumMod val="40000"/>
              <a:lumOff val="60000"/>
            </a:schemeClr>
          </a:solidFill>
          <a:ln>
            <a:solidFill>
              <a:schemeClr val="accent1"/>
            </a:solidFill>
          </a:ln>
        </p:spPr>
        <p:txBody>
          <a:bodyPr wrap="square" rtlCol="0">
            <a:spAutoFit/>
          </a:bodyPr>
          <a:lstStyle/>
          <a:p>
            <a:pPr algn="ctr"/>
            <a:r>
              <a:rPr lang="fr-FR" sz="1200" dirty="0">
                <a:latin typeface="+mj-lt"/>
              </a:rPr>
              <a:t>GIT</a:t>
            </a:r>
          </a:p>
        </p:txBody>
      </p:sp>
      <p:sp>
        <p:nvSpPr>
          <p:cNvPr id="10" name="Smiley Face 2"/>
          <p:cNvSpPr/>
          <p:nvPr/>
        </p:nvSpPr>
        <p:spPr bwMode="auto">
          <a:xfrm>
            <a:off x="1308295" y="2250831"/>
            <a:ext cx="422031" cy="400929"/>
          </a:xfrm>
          <a:prstGeom prst="smileyFace">
            <a:avLst/>
          </a:prstGeom>
          <a:solidFill>
            <a:srgbClr val="003366">
              <a:alpha val="50000"/>
            </a:srgbClr>
          </a:solidFill>
          <a:ln w="9525" cap="flat" cmpd="sng" algn="ctr">
            <a:solidFill>
              <a:schemeClr val="tx2"/>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80000"/>
              <a:buFontTx/>
              <a:buNone/>
              <a:tabLst/>
            </a:pPr>
            <a:endParaRPr kumimoji="0" lang="fr-FR" sz="1200" b="0" i="0" u="none" strike="noStrike" cap="none" normalizeH="0" baseline="0">
              <a:ln>
                <a:noFill/>
              </a:ln>
              <a:solidFill>
                <a:srgbClr val="003366"/>
              </a:solidFill>
              <a:effectLst/>
              <a:latin typeface="+mj-lt"/>
              <a:cs typeface="Arial" charset="0"/>
            </a:endParaRPr>
          </a:p>
        </p:txBody>
      </p:sp>
      <p:sp>
        <p:nvSpPr>
          <p:cNvPr id="11" name="Smiley Face 7"/>
          <p:cNvSpPr/>
          <p:nvPr/>
        </p:nvSpPr>
        <p:spPr bwMode="auto">
          <a:xfrm>
            <a:off x="6963508" y="2398542"/>
            <a:ext cx="422031" cy="400929"/>
          </a:xfrm>
          <a:prstGeom prst="smileyFace">
            <a:avLst/>
          </a:prstGeom>
          <a:solidFill>
            <a:srgbClr val="003366">
              <a:alpha val="50000"/>
            </a:srgbClr>
          </a:solidFill>
          <a:ln w="9525" cap="flat" cmpd="sng" algn="ctr">
            <a:solidFill>
              <a:schemeClr val="tx2"/>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80000"/>
              <a:buFontTx/>
              <a:buNone/>
              <a:tabLst/>
            </a:pPr>
            <a:endParaRPr kumimoji="0" lang="fr-FR" sz="1200" b="0" i="0" u="none" strike="noStrike" cap="none" normalizeH="0" baseline="0">
              <a:ln>
                <a:noFill/>
              </a:ln>
              <a:solidFill>
                <a:srgbClr val="003366"/>
              </a:solidFill>
              <a:effectLst/>
              <a:latin typeface="+mj-lt"/>
              <a:cs typeface="Arial" charset="0"/>
            </a:endParaRPr>
          </a:p>
        </p:txBody>
      </p:sp>
      <p:cxnSp>
        <p:nvCxnSpPr>
          <p:cNvPr id="12" name="Straight Arrow Connector 6"/>
          <p:cNvCxnSpPr/>
          <p:nvPr/>
        </p:nvCxnSpPr>
        <p:spPr bwMode="auto">
          <a:xfrm>
            <a:off x="1033975" y="2799471"/>
            <a:ext cx="1" cy="1499138"/>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a:off x="1540412" y="2799471"/>
            <a:ext cx="1" cy="1499138"/>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a:off x="2025747" y="2799471"/>
            <a:ext cx="1" cy="1499138"/>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15" name="Straight Arrow Connector 14"/>
          <p:cNvCxnSpPr>
            <a:stCxn id="7" idx="3"/>
            <a:endCxn id="9" idx="1"/>
          </p:cNvCxnSpPr>
          <p:nvPr/>
        </p:nvCxnSpPr>
        <p:spPr bwMode="auto">
          <a:xfrm flipV="1">
            <a:off x="2173458" y="3235250"/>
            <a:ext cx="1582616" cy="1201859"/>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16" name="Straight Arrow Connector 17"/>
          <p:cNvCxnSpPr>
            <a:stCxn id="9" idx="3"/>
            <a:endCxn id="8" idx="0"/>
          </p:cNvCxnSpPr>
          <p:nvPr/>
        </p:nvCxnSpPr>
        <p:spPr bwMode="auto">
          <a:xfrm>
            <a:off x="5022166" y="3235250"/>
            <a:ext cx="2152358" cy="1063359"/>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17" name="Straight Arrow Connector 20"/>
          <p:cNvCxnSpPr>
            <a:stCxn id="7" idx="3"/>
            <a:endCxn id="8" idx="1"/>
          </p:cNvCxnSpPr>
          <p:nvPr/>
        </p:nvCxnSpPr>
        <p:spPr bwMode="auto">
          <a:xfrm>
            <a:off x="2173458" y="4437109"/>
            <a:ext cx="4241411" cy="0"/>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18" name="Straight Arrow Connector 23"/>
          <p:cNvCxnSpPr>
            <a:endCxn id="8" idx="0"/>
          </p:cNvCxnSpPr>
          <p:nvPr/>
        </p:nvCxnSpPr>
        <p:spPr bwMode="auto">
          <a:xfrm>
            <a:off x="7174523" y="2799471"/>
            <a:ext cx="1" cy="1499138"/>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19" name="Straight Arrow Connector 26"/>
          <p:cNvCxnSpPr/>
          <p:nvPr/>
        </p:nvCxnSpPr>
        <p:spPr bwMode="auto">
          <a:xfrm>
            <a:off x="2025748" y="2682218"/>
            <a:ext cx="917916" cy="749569"/>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sp>
        <p:nvSpPr>
          <p:cNvPr id="20" name="TextBox 25"/>
          <p:cNvSpPr txBox="1"/>
          <p:nvPr/>
        </p:nvSpPr>
        <p:spPr>
          <a:xfrm rot="16200000">
            <a:off x="116058" y="3262365"/>
            <a:ext cx="1582615" cy="276999"/>
          </a:xfrm>
          <a:prstGeom prst="rect">
            <a:avLst/>
          </a:prstGeom>
          <a:noFill/>
        </p:spPr>
        <p:txBody>
          <a:bodyPr wrap="square" rtlCol="0">
            <a:spAutoFit/>
          </a:bodyPr>
          <a:lstStyle/>
          <a:p>
            <a:r>
              <a:rPr lang="fr-FR" sz="1200" dirty="0">
                <a:solidFill>
                  <a:schemeClr val="tx1"/>
                </a:solidFill>
                <a:latin typeface="+mj-lt"/>
              </a:rPr>
              <a:t>Drupal installation</a:t>
            </a:r>
          </a:p>
        </p:txBody>
      </p:sp>
      <p:sp>
        <p:nvSpPr>
          <p:cNvPr id="21" name="TextBox 29"/>
          <p:cNvSpPr txBox="1"/>
          <p:nvPr/>
        </p:nvSpPr>
        <p:spPr>
          <a:xfrm rot="16200000">
            <a:off x="625994" y="3251814"/>
            <a:ext cx="1582615" cy="276999"/>
          </a:xfrm>
          <a:prstGeom prst="rect">
            <a:avLst/>
          </a:prstGeom>
          <a:noFill/>
        </p:spPr>
        <p:txBody>
          <a:bodyPr wrap="square" rtlCol="0">
            <a:spAutoFit/>
          </a:bodyPr>
          <a:lstStyle/>
          <a:p>
            <a:r>
              <a:rPr lang="fr-FR" sz="1200" dirty="0">
                <a:solidFill>
                  <a:schemeClr val="tx1"/>
                </a:solidFill>
                <a:latin typeface="+mj-lt"/>
              </a:rPr>
              <a:t>Modules </a:t>
            </a:r>
            <a:r>
              <a:rPr lang="fr-FR" sz="1200" dirty="0" err="1">
                <a:solidFill>
                  <a:schemeClr val="tx1"/>
                </a:solidFill>
                <a:latin typeface="+mj-lt"/>
              </a:rPr>
              <a:t>creation</a:t>
            </a:r>
            <a:endParaRPr lang="fr-FR" sz="1200" dirty="0">
              <a:solidFill>
                <a:schemeClr val="tx1"/>
              </a:solidFill>
              <a:latin typeface="+mj-lt"/>
            </a:endParaRPr>
          </a:p>
        </p:txBody>
      </p:sp>
      <p:sp>
        <p:nvSpPr>
          <p:cNvPr id="22" name="TextBox 30"/>
          <p:cNvSpPr txBox="1"/>
          <p:nvPr/>
        </p:nvSpPr>
        <p:spPr>
          <a:xfrm rot="16200000">
            <a:off x="1111330" y="3262366"/>
            <a:ext cx="1582615" cy="276999"/>
          </a:xfrm>
          <a:prstGeom prst="rect">
            <a:avLst/>
          </a:prstGeom>
          <a:noFill/>
        </p:spPr>
        <p:txBody>
          <a:bodyPr wrap="square" rtlCol="0">
            <a:spAutoFit/>
          </a:bodyPr>
          <a:lstStyle/>
          <a:p>
            <a:r>
              <a:rPr lang="fr-FR" sz="1200" dirty="0" err="1">
                <a:solidFill>
                  <a:schemeClr val="tx1"/>
                </a:solidFill>
                <a:latin typeface="+mj-lt"/>
              </a:rPr>
              <a:t>Database</a:t>
            </a:r>
            <a:r>
              <a:rPr lang="fr-FR" sz="1200" dirty="0">
                <a:solidFill>
                  <a:schemeClr val="tx1"/>
                </a:solidFill>
                <a:latin typeface="+mj-lt"/>
              </a:rPr>
              <a:t> changes</a:t>
            </a:r>
          </a:p>
        </p:txBody>
      </p:sp>
      <p:sp>
        <p:nvSpPr>
          <p:cNvPr id="23" name="TextBox 31"/>
          <p:cNvSpPr txBox="1"/>
          <p:nvPr/>
        </p:nvSpPr>
        <p:spPr>
          <a:xfrm>
            <a:off x="3535907" y="4171588"/>
            <a:ext cx="1582615" cy="276999"/>
          </a:xfrm>
          <a:prstGeom prst="rect">
            <a:avLst/>
          </a:prstGeom>
          <a:noFill/>
        </p:spPr>
        <p:txBody>
          <a:bodyPr wrap="square" rtlCol="0">
            <a:spAutoFit/>
          </a:bodyPr>
          <a:lstStyle/>
          <a:p>
            <a:r>
              <a:rPr lang="fr-FR" sz="1200" dirty="0">
                <a:solidFill>
                  <a:schemeClr val="tx1"/>
                </a:solidFill>
                <a:latin typeface="+mj-lt"/>
              </a:rPr>
              <a:t>Dump </a:t>
            </a:r>
            <a:r>
              <a:rPr lang="fr-FR" sz="1200" dirty="0" err="1">
                <a:solidFill>
                  <a:schemeClr val="tx1"/>
                </a:solidFill>
                <a:latin typeface="+mj-lt"/>
              </a:rPr>
              <a:t>database</a:t>
            </a:r>
            <a:endParaRPr lang="fr-FR" sz="1200" dirty="0">
              <a:solidFill>
                <a:schemeClr val="tx1"/>
              </a:solidFill>
              <a:latin typeface="+mj-lt"/>
            </a:endParaRPr>
          </a:p>
        </p:txBody>
      </p:sp>
      <p:sp>
        <p:nvSpPr>
          <p:cNvPr id="24" name="TextBox 32"/>
          <p:cNvSpPr txBox="1"/>
          <p:nvPr/>
        </p:nvSpPr>
        <p:spPr>
          <a:xfrm rot="19443559">
            <a:off x="2173458" y="3522380"/>
            <a:ext cx="1582615" cy="276999"/>
          </a:xfrm>
          <a:prstGeom prst="rect">
            <a:avLst/>
          </a:prstGeom>
          <a:noFill/>
        </p:spPr>
        <p:txBody>
          <a:bodyPr wrap="square" rtlCol="0">
            <a:spAutoFit/>
          </a:bodyPr>
          <a:lstStyle/>
          <a:p>
            <a:r>
              <a:rPr lang="fr-FR" sz="1200" dirty="0">
                <a:solidFill>
                  <a:schemeClr val="tx1"/>
                </a:solidFill>
                <a:latin typeface="+mj-lt"/>
              </a:rPr>
              <a:t>Commit code</a:t>
            </a:r>
          </a:p>
        </p:txBody>
      </p:sp>
      <p:sp>
        <p:nvSpPr>
          <p:cNvPr id="25" name="TextBox 33"/>
          <p:cNvSpPr txBox="1"/>
          <p:nvPr/>
        </p:nvSpPr>
        <p:spPr>
          <a:xfrm rot="1646166">
            <a:off x="5212080" y="3410541"/>
            <a:ext cx="1582615" cy="276999"/>
          </a:xfrm>
          <a:prstGeom prst="rect">
            <a:avLst/>
          </a:prstGeom>
          <a:noFill/>
        </p:spPr>
        <p:txBody>
          <a:bodyPr wrap="square" rtlCol="0">
            <a:spAutoFit/>
          </a:bodyPr>
          <a:lstStyle/>
          <a:p>
            <a:r>
              <a:rPr lang="fr-FR" sz="1200" dirty="0">
                <a:solidFill>
                  <a:schemeClr val="tx1"/>
                </a:solidFill>
                <a:latin typeface="+mj-lt"/>
              </a:rPr>
              <a:t>Copy code</a:t>
            </a:r>
          </a:p>
        </p:txBody>
      </p:sp>
      <p:cxnSp>
        <p:nvCxnSpPr>
          <p:cNvPr id="26" name="Straight Arrow Connector 35"/>
          <p:cNvCxnSpPr/>
          <p:nvPr/>
        </p:nvCxnSpPr>
        <p:spPr bwMode="auto">
          <a:xfrm flipH="1">
            <a:off x="6098345" y="2750234"/>
            <a:ext cx="865163" cy="681553"/>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sp>
        <p:nvSpPr>
          <p:cNvPr id="27" name="Smiley Face 37"/>
          <p:cNvSpPr/>
          <p:nvPr/>
        </p:nvSpPr>
        <p:spPr bwMode="auto">
          <a:xfrm>
            <a:off x="6963508" y="5500468"/>
            <a:ext cx="422031" cy="400929"/>
          </a:xfrm>
          <a:prstGeom prst="smileyFace">
            <a:avLst/>
          </a:prstGeom>
          <a:solidFill>
            <a:srgbClr val="003366">
              <a:alpha val="50000"/>
            </a:srgbClr>
          </a:solidFill>
          <a:ln w="9525" cap="flat" cmpd="sng" algn="ctr">
            <a:solidFill>
              <a:schemeClr val="tx2"/>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80000"/>
              <a:buFontTx/>
              <a:buNone/>
              <a:tabLst/>
            </a:pPr>
            <a:endParaRPr kumimoji="0" lang="fr-FR" sz="1200" b="0" i="0" u="none" strike="noStrike" cap="none" normalizeH="0" baseline="0">
              <a:ln>
                <a:noFill/>
              </a:ln>
              <a:solidFill>
                <a:srgbClr val="003366"/>
              </a:solidFill>
              <a:effectLst/>
              <a:latin typeface="+mj-lt"/>
              <a:cs typeface="Arial" charset="0"/>
            </a:endParaRPr>
          </a:p>
        </p:txBody>
      </p:sp>
      <p:sp>
        <p:nvSpPr>
          <p:cNvPr id="28" name="Smiley Face 38"/>
          <p:cNvSpPr/>
          <p:nvPr/>
        </p:nvSpPr>
        <p:spPr bwMode="auto">
          <a:xfrm>
            <a:off x="1357496" y="5437163"/>
            <a:ext cx="422031" cy="400929"/>
          </a:xfrm>
          <a:prstGeom prst="smileyFace">
            <a:avLst/>
          </a:prstGeom>
          <a:solidFill>
            <a:srgbClr val="003366">
              <a:alpha val="50000"/>
            </a:srgbClr>
          </a:solidFill>
          <a:ln w="9525" cap="flat" cmpd="sng" algn="ctr">
            <a:solidFill>
              <a:schemeClr val="tx2"/>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80000"/>
              <a:buFontTx/>
              <a:buNone/>
              <a:tabLst/>
            </a:pPr>
            <a:endParaRPr kumimoji="0" lang="fr-FR" sz="1200" b="0" i="0" u="none" strike="noStrike" cap="none" normalizeH="0" baseline="0">
              <a:ln>
                <a:noFill/>
              </a:ln>
              <a:solidFill>
                <a:srgbClr val="003366"/>
              </a:solidFill>
              <a:effectLst/>
              <a:latin typeface="+mj-lt"/>
              <a:cs typeface="Arial" charset="0"/>
            </a:endParaRPr>
          </a:p>
        </p:txBody>
      </p:sp>
      <p:cxnSp>
        <p:nvCxnSpPr>
          <p:cNvPr id="29" name="Straight Arrow Connector 40"/>
          <p:cNvCxnSpPr/>
          <p:nvPr/>
        </p:nvCxnSpPr>
        <p:spPr bwMode="auto">
          <a:xfrm flipV="1">
            <a:off x="1962444" y="4522763"/>
            <a:ext cx="2067950" cy="977705"/>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30" name="Straight Arrow Connector 42"/>
          <p:cNvCxnSpPr/>
          <p:nvPr/>
        </p:nvCxnSpPr>
        <p:spPr bwMode="auto">
          <a:xfrm flipH="1" flipV="1">
            <a:off x="4389120" y="4522763"/>
            <a:ext cx="2574388" cy="1114864"/>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sp>
        <p:nvSpPr>
          <p:cNvPr id="31" name="TextBox 45"/>
          <p:cNvSpPr txBox="1"/>
          <p:nvPr/>
        </p:nvSpPr>
        <p:spPr>
          <a:xfrm rot="16200000">
            <a:off x="6559025" y="3403042"/>
            <a:ext cx="1582615" cy="276999"/>
          </a:xfrm>
          <a:prstGeom prst="rect">
            <a:avLst/>
          </a:prstGeom>
          <a:noFill/>
        </p:spPr>
        <p:txBody>
          <a:bodyPr wrap="square" rtlCol="0">
            <a:spAutoFit/>
          </a:bodyPr>
          <a:lstStyle/>
          <a:p>
            <a:r>
              <a:rPr lang="fr-FR" sz="1200" dirty="0">
                <a:solidFill>
                  <a:schemeClr val="tx1"/>
                </a:solidFill>
                <a:latin typeface="+mj-lt"/>
              </a:rPr>
              <a:t>Compilation </a:t>
            </a:r>
            <a:r>
              <a:rPr lang="fr-FR" sz="1200" dirty="0" err="1">
                <a:solidFill>
                  <a:schemeClr val="tx1"/>
                </a:solidFill>
                <a:latin typeface="+mj-lt"/>
              </a:rPr>
              <a:t>js</a:t>
            </a:r>
            <a:r>
              <a:rPr lang="fr-FR" sz="1200" dirty="0">
                <a:solidFill>
                  <a:schemeClr val="tx1"/>
                </a:solidFill>
                <a:latin typeface="+mj-lt"/>
              </a:rPr>
              <a:t>/</a:t>
            </a:r>
            <a:r>
              <a:rPr lang="fr-FR" sz="1200" dirty="0" err="1">
                <a:solidFill>
                  <a:schemeClr val="tx1"/>
                </a:solidFill>
                <a:latin typeface="+mj-lt"/>
              </a:rPr>
              <a:t>css</a:t>
            </a:r>
            <a:endParaRPr lang="fr-FR" sz="1200" dirty="0">
              <a:solidFill>
                <a:schemeClr val="tx1"/>
              </a:solidFill>
              <a:latin typeface="+mj-lt"/>
            </a:endParaRPr>
          </a:p>
        </p:txBody>
      </p:sp>
    </p:spTree>
    <p:extLst>
      <p:ext uri="{BB962C8B-B14F-4D97-AF65-F5344CB8AC3E}">
        <p14:creationId xmlns:p14="http://schemas.microsoft.com/office/powerpoint/2010/main" val="3528706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272040"/>
            <a:ext cx="8229600" cy="708688"/>
          </a:xfrm>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a:noAutofit/>
          </a:bodyPr>
          <a:lstStyle/>
          <a:p>
            <a:r>
              <a:rPr lang="en-GB" sz="3200" dirty="0"/>
              <a:t>Classic Drupal update</a:t>
            </a:r>
            <a:endParaRPr lang="fr-FR" sz="3000" dirty="0"/>
          </a:p>
        </p:txBody>
      </p:sp>
      <p:cxnSp>
        <p:nvCxnSpPr>
          <p:cNvPr id="5" name="Connecteur droit 4"/>
          <p:cNvCxnSpPr/>
          <p:nvPr/>
        </p:nvCxnSpPr>
        <p:spPr>
          <a:xfrm>
            <a:off x="899592" y="980728"/>
            <a:ext cx="824440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1"/>
          <p:cNvSpPr txBox="1"/>
          <p:nvPr/>
        </p:nvSpPr>
        <p:spPr>
          <a:xfrm>
            <a:off x="907366" y="4298609"/>
            <a:ext cx="1266092" cy="276999"/>
          </a:xfrm>
          <a:prstGeom prst="rect">
            <a:avLst/>
          </a:prstGeom>
          <a:solidFill>
            <a:schemeClr val="bg1">
              <a:lumMod val="40000"/>
              <a:lumOff val="60000"/>
            </a:schemeClr>
          </a:solidFill>
          <a:ln>
            <a:solidFill>
              <a:schemeClr val="accent1"/>
            </a:solidFill>
          </a:ln>
        </p:spPr>
        <p:txBody>
          <a:bodyPr wrap="square" rtlCol="0">
            <a:spAutoFit/>
          </a:bodyPr>
          <a:lstStyle/>
          <a:p>
            <a:pPr algn="ctr"/>
            <a:r>
              <a:rPr lang="fr-FR" sz="1200" dirty="0">
                <a:latin typeface="+mj-lt"/>
              </a:rPr>
              <a:t>DEV</a:t>
            </a:r>
          </a:p>
        </p:txBody>
      </p:sp>
      <p:sp>
        <p:nvSpPr>
          <p:cNvPr id="8" name="TextBox 4"/>
          <p:cNvSpPr txBox="1"/>
          <p:nvPr/>
        </p:nvSpPr>
        <p:spPr>
          <a:xfrm>
            <a:off x="6414869" y="4298609"/>
            <a:ext cx="1519310" cy="276999"/>
          </a:xfrm>
          <a:prstGeom prst="rect">
            <a:avLst/>
          </a:prstGeom>
          <a:solidFill>
            <a:schemeClr val="bg1">
              <a:lumMod val="40000"/>
              <a:lumOff val="60000"/>
            </a:schemeClr>
          </a:solidFill>
          <a:ln>
            <a:solidFill>
              <a:schemeClr val="accent1"/>
            </a:solidFill>
          </a:ln>
        </p:spPr>
        <p:txBody>
          <a:bodyPr wrap="square" rtlCol="0">
            <a:spAutoFit/>
          </a:bodyPr>
          <a:lstStyle/>
          <a:p>
            <a:pPr algn="ctr"/>
            <a:r>
              <a:rPr lang="fr-FR" sz="1200" dirty="0">
                <a:latin typeface="+mj-lt"/>
              </a:rPr>
              <a:t>PROD</a:t>
            </a:r>
          </a:p>
        </p:txBody>
      </p:sp>
      <p:sp>
        <p:nvSpPr>
          <p:cNvPr id="9" name="TextBox 5"/>
          <p:cNvSpPr txBox="1"/>
          <p:nvPr/>
        </p:nvSpPr>
        <p:spPr>
          <a:xfrm>
            <a:off x="3756074" y="3096750"/>
            <a:ext cx="1266092" cy="276999"/>
          </a:xfrm>
          <a:prstGeom prst="rect">
            <a:avLst/>
          </a:prstGeom>
          <a:solidFill>
            <a:schemeClr val="bg1">
              <a:lumMod val="40000"/>
              <a:lumOff val="60000"/>
            </a:schemeClr>
          </a:solidFill>
          <a:ln>
            <a:solidFill>
              <a:schemeClr val="accent1"/>
            </a:solidFill>
          </a:ln>
        </p:spPr>
        <p:txBody>
          <a:bodyPr wrap="square" rtlCol="0">
            <a:spAutoFit/>
          </a:bodyPr>
          <a:lstStyle/>
          <a:p>
            <a:pPr algn="ctr"/>
            <a:r>
              <a:rPr lang="fr-FR" sz="1200" dirty="0">
                <a:latin typeface="+mj-lt"/>
              </a:rPr>
              <a:t>GIT</a:t>
            </a:r>
          </a:p>
        </p:txBody>
      </p:sp>
      <p:sp>
        <p:nvSpPr>
          <p:cNvPr id="10" name="Smiley Face 2"/>
          <p:cNvSpPr/>
          <p:nvPr/>
        </p:nvSpPr>
        <p:spPr bwMode="auto">
          <a:xfrm>
            <a:off x="1308295" y="2250831"/>
            <a:ext cx="422031" cy="400929"/>
          </a:xfrm>
          <a:prstGeom prst="smileyFace">
            <a:avLst/>
          </a:prstGeom>
          <a:solidFill>
            <a:srgbClr val="003366">
              <a:alpha val="50000"/>
            </a:srgbClr>
          </a:solidFill>
          <a:ln w="9525" cap="flat" cmpd="sng" algn="ctr">
            <a:solidFill>
              <a:schemeClr val="tx2"/>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80000"/>
              <a:buFontTx/>
              <a:buNone/>
              <a:tabLst/>
            </a:pPr>
            <a:endParaRPr kumimoji="0" lang="fr-FR" sz="1200" b="0" i="0" u="none" strike="noStrike" cap="none" normalizeH="0" baseline="0">
              <a:ln>
                <a:noFill/>
              </a:ln>
              <a:solidFill>
                <a:srgbClr val="003366"/>
              </a:solidFill>
              <a:effectLst/>
              <a:latin typeface="+mj-lt"/>
              <a:cs typeface="Arial" charset="0"/>
            </a:endParaRPr>
          </a:p>
        </p:txBody>
      </p:sp>
      <p:sp>
        <p:nvSpPr>
          <p:cNvPr id="11" name="Smiley Face 7"/>
          <p:cNvSpPr/>
          <p:nvPr/>
        </p:nvSpPr>
        <p:spPr bwMode="auto">
          <a:xfrm>
            <a:off x="6963508" y="2398542"/>
            <a:ext cx="422031" cy="400929"/>
          </a:xfrm>
          <a:prstGeom prst="smileyFace">
            <a:avLst/>
          </a:prstGeom>
          <a:solidFill>
            <a:srgbClr val="003366">
              <a:alpha val="50000"/>
            </a:srgbClr>
          </a:solidFill>
          <a:ln w="9525" cap="flat" cmpd="sng" algn="ctr">
            <a:solidFill>
              <a:schemeClr val="tx2"/>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80000"/>
              <a:buFontTx/>
              <a:buNone/>
              <a:tabLst/>
            </a:pPr>
            <a:endParaRPr kumimoji="0" lang="fr-FR" sz="1200" b="0" i="0" u="none" strike="noStrike" cap="none" normalizeH="0" baseline="0">
              <a:ln>
                <a:noFill/>
              </a:ln>
              <a:solidFill>
                <a:srgbClr val="003366"/>
              </a:solidFill>
              <a:effectLst/>
              <a:latin typeface="+mj-lt"/>
              <a:cs typeface="Arial" charset="0"/>
            </a:endParaRPr>
          </a:p>
        </p:txBody>
      </p:sp>
      <p:cxnSp>
        <p:nvCxnSpPr>
          <p:cNvPr id="13" name="Straight Arrow Connector 12"/>
          <p:cNvCxnSpPr/>
          <p:nvPr/>
        </p:nvCxnSpPr>
        <p:spPr bwMode="auto">
          <a:xfrm>
            <a:off x="1540412" y="2799471"/>
            <a:ext cx="1" cy="1499138"/>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a:off x="2025747" y="2799471"/>
            <a:ext cx="1" cy="1499138"/>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15" name="Straight Arrow Connector 14"/>
          <p:cNvCxnSpPr>
            <a:stCxn id="7" idx="3"/>
            <a:endCxn id="9" idx="1"/>
          </p:cNvCxnSpPr>
          <p:nvPr/>
        </p:nvCxnSpPr>
        <p:spPr bwMode="auto">
          <a:xfrm flipV="1">
            <a:off x="2173458" y="3235250"/>
            <a:ext cx="1582616" cy="1201859"/>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16" name="Straight Arrow Connector 17"/>
          <p:cNvCxnSpPr>
            <a:stCxn id="9" idx="3"/>
            <a:endCxn id="8" idx="0"/>
          </p:cNvCxnSpPr>
          <p:nvPr/>
        </p:nvCxnSpPr>
        <p:spPr bwMode="auto">
          <a:xfrm>
            <a:off x="5022166" y="3235250"/>
            <a:ext cx="2152358" cy="1063359"/>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17" name="Straight Arrow Connector 20"/>
          <p:cNvCxnSpPr>
            <a:stCxn id="7" idx="3"/>
            <a:endCxn id="8" idx="1"/>
          </p:cNvCxnSpPr>
          <p:nvPr/>
        </p:nvCxnSpPr>
        <p:spPr bwMode="auto">
          <a:xfrm>
            <a:off x="2173458" y="4437109"/>
            <a:ext cx="4241411" cy="0"/>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18" name="Straight Arrow Connector 23"/>
          <p:cNvCxnSpPr>
            <a:endCxn id="8" idx="0"/>
          </p:cNvCxnSpPr>
          <p:nvPr/>
        </p:nvCxnSpPr>
        <p:spPr bwMode="auto">
          <a:xfrm>
            <a:off x="7174523" y="2799471"/>
            <a:ext cx="1" cy="1499138"/>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19" name="Straight Arrow Connector 26"/>
          <p:cNvCxnSpPr/>
          <p:nvPr/>
        </p:nvCxnSpPr>
        <p:spPr bwMode="auto">
          <a:xfrm>
            <a:off x="2025748" y="2682218"/>
            <a:ext cx="917916" cy="749569"/>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sp>
        <p:nvSpPr>
          <p:cNvPr id="21" name="TextBox 29"/>
          <p:cNvSpPr txBox="1"/>
          <p:nvPr/>
        </p:nvSpPr>
        <p:spPr>
          <a:xfrm rot="16200000">
            <a:off x="625994" y="3251814"/>
            <a:ext cx="1582615" cy="276999"/>
          </a:xfrm>
          <a:prstGeom prst="rect">
            <a:avLst/>
          </a:prstGeom>
          <a:noFill/>
        </p:spPr>
        <p:txBody>
          <a:bodyPr wrap="square" rtlCol="0">
            <a:spAutoFit/>
          </a:bodyPr>
          <a:lstStyle/>
          <a:p>
            <a:r>
              <a:rPr lang="fr-FR" sz="1200" dirty="0">
                <a:solidFill>
                  <a:schemeClr val="tx1"/>
                </a:solidFill>
                <a:latin typeface="+mj-lt"/>
              </a:rPr>
              <a:t>Modules changes</a:t>
            </a:r>
          </a:p>
        </p:txBody>
      </p:sp>
      <p:sp>
        <p:nvSpPr>
          <p:cNvPr id="22" name="TextBox 30"/>
          <p:cNvSpPr txBox="1"/>
          <p:nvPr/>
        </p:nvSpPr>
        <p:spPr>
          <a:xfrm rot="16200000">
            <a:off x="1111330" y="3262366"/>
            <a:ext cx="1582615" cy="276999"/>
          </a:xfrm>
          <a:prstGeom prst="rect">
            <a:avLst/>
          </a:prstGeom>
          <a:noFill/>
        </p:spPr>
        <p:txBody>
          <a:bodyPr wrap="square" rtlCol="0">
            <a:spAutoFit/>
          </a:bodyPr>
          <a:lstStyle/>
          <a:p>
            <a:r>
              <a:rPr lang="fr-FR" sz="1200" dirty="0" err="1">
                <a:solidFill>
                  <a:schemeClr val="tx1"/>
                </a:solidFill>
                <a:latin typeface="+mj-lt"/>
              </a:rPr>
              <a:t>Database</a:t>
            </a:r>
            <a:r>
              <a:rPr lang="fr-FR" sz="1200" dirty="0">
                <a:solidFill>
                  <a:schemeClr val="tx1"/>
                </a:solidFill>
                <a:latin typeface="+mj-lt"/>
              </a:rPr>
              <a:t> changes</a:t>
            </a:r>
          </a:p>
        </p:txBody>
      </p:sp>
      <p:sp>
        <p:nvSpPr>
          <p:cNvPr id="23" name="TextBox 31"/>
          <p:cNvSpPr txBox="1"/>
          <p:nvPr/>
        </p:nvSpPr>
        <p:spPr>
          <a:xfrm>
            <a:off x="3275857" y="4171588"/>
            <a:ext cx="2304256" cy="276999"/>
          </a:xfrm>
          <a:prstGeom prst="rect">
            <a:avLst/>
          </a:prstGeom>
          <a:noFill/>
        </p:spPr>
        <p:txBody>
          <a:bodyPr wrap="square" rtlCol="0">
            <a:spAutoFit/>
          </a:bodyPr>
          <a:lstStyle/>
          <a:p>
            <a:r>
              <a:rPr lang="fr-FR" sz="1200" dirty="0">
                <a:latin typeface="+mj-lt"/>
              </a:rPr>
              <a:t>SQL Script for </a:t>
            </a:r>
            <a:r>
              <a:rPr lang="fr-FR" sz="1200" dirty="0" err="1">
                <a:latin typeface="+mj-lt"/>
              </a:rPr>
              <a:t>database</a:t>
            </a:r>
            <a:r>
              <a:rPr lang="fr-FR" sz="1200" dirty="0">
                <a:latin typeface="+mj-lt"/>
              </a:rPr>
              <a:t> update</a:t>
            </a:r>
          </a:p>
        </p:txBody>
      </p:sp>
      <p:sp>
        <p:nvSpPr>
          <p:cNvPr id="24" name="TextBox 32"/>
          <p:cNvSpPr txBox="1"/>
          <p:nvPr/>
        </p:nvSpPr>
        <p:spPr>
          <a:xfrm rot="19443559">
            <a:off x="2173458" y="3522380"/>
            <a:ext cx="1582615" cy="276999"/>
          </a:xfrm>
          <a:prstGeom prst="rect">
            <a:avLst/>
          </a:prstGeom>
          <a:noFill/>
        </p:spPr>
        <p:txBody>
          <a:bodyPr wrap="square" rtlCol="0">
            <a:spAutoFit/>
          </a:bodyPr>
          <a:lstStyle/>
          <a:p>
            <a:r>
              <a:rPr lang="fr-FR" sz="1200" dirty="0">
                <a:solidFill>
                  <a:schemeClr val="tx1"/>
                </a:solidFill>
                <a:latin typeface="+mj-lt"/>
              </a:rPr>
              <a:t>Commit code</a:t>
            </a:r>
          </a:p>
        </p:txBody>
      </p:sp>
      <p:sp>
        <p:nvSpPr>
          <p:cNvPr id="25" name="TextBox 33"/>
          <p:cNvSpPr txBox="1"/>
          <p:nvPr/>
        </p:nvSpPr>
        <p:spPr>
          <a:xfrm rot="1646166">
            <a:off x="5212080" y="3410541"/>
            <a:ext cx="1582615" cy="276999"/>
          </a:xfrm>
          <a:prstGeom prst="rect">
            <a:avLst/>
          </a:prstGeom>
          <a:noFill/>
        </p:spPr>
        <p:txBody>
          <a:bodyPr wrap="square" rtlCol="0">
            <a:spAutoFit/>
          </a:bodyPr>
          <a:lstStyle/>
          <a:p>
            <a:r>
              <a:rPr lang="fr-FR" sz="1200" dirty="0">
                <a:solidFill>
                  <a:schemeClr val="tx1"/>
                </a:solidFill>
                <a:latin typeface="+mj-lt"/>
              </a:rPr>
              <a:t>Copy code</a:t>
            </a:r>
          </a:p>
        </p:txBody>
      </p:sp>
      <p:cxnSp>
        <p:nvCxnSpPr>
          <p:cNvPr id="26" name="Straight Arrow Connector 35"/>
          <p:cNvCxnSpPr/>
          <p:nvPr/>
        </p:nvCxnSpPr>
        <p:spPr bwMode="auto">
          <a:xfrm flipH="1">
            <a:off x="6098345" y="2750234"/>
            <a:ext cx="865163" cy="681553"/>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sp>
        <p:nvSpPr>
          <p:cNvPr id="27" name="Smiley Face 37"/>
          <p:cNvSpPr/>
          <p:nvPr/>
        </p:nvSpPr>
        <p:spPr bwMode="auto">
          <a:xfrm>
            <a:off x="6963508" y="5500468"/>
            <a:ext cx="422031" cy="400929"/>
          </a:xfrm>
          <a:prstGeom prst="smileyFace">
            <a:avLst/>
          </a:prstGeom>
          <a:solidFill>
            <a:srgbClr val="003366">
              <a:alpha val="50000"/>
            </a:srgbClr>
          </a:solidFill>
          <a:ln w="9525" cap="flat" cmpd="sng" algn="ctr">
            <a:solidFill>
              <a:schemeClr val="tx2"/>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80000"/>
              <a:buFontTx/>
              <a:buNone/>
              <a:tabLst/>
            </a:pPr>
            <a:endParaRPr kumimoji="0" lang="fr-FR" sz="1200" b="0" i="0" u="none" strike="noStrike" cap="none" normalizeH="0" baseline="0">
              <a:ln>
                <a:noFill/>
              </a:ln>
              <a:solidFill>
                <a:srgbClr val="003366"/>
              </a:solidFill>
              <a:effectLst/>
              <a:latin typeface="+mj-lt"/>
              <a:cs typeface="Arial" charset="0"/>
            </a:endParaRPr>
          </a:p>
        </p:txBody>
      </p:sp>
      <p:sp>
        <p:nvSpPr>
          <p:cNvPr id="28" name="Smiley Face 38"/>
          <p:cNvSpPr/>
          <p:nvPr/>
        </p:nvSpPr>
        <p:spPr bwMode="auto">
          <a:xfrm>
            <a:off x="1357496" y="5437163"/>
            <a:ext cx="422031" cy="400929"/>
          </a:xfrm>
          <a:prstGeom prst="smileyFace">
            <a:avLst/>
          </a:prstGeom>
          <a:solidFill>
            <a:srgbClr val="003366">
              <a:alpha val="50000"/>
            </a:srgbClr>
          </a:solidFill>
          <a:ln w="9525" cap="flat" cmpd="sng" algn="ctr">
            <a:solidFill>
              <a:schemeClr val="tx2"/>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80000"/>
              <a:buFontTx/>
              <a:buNone/>
              <a:tabLst/>
            </a:pPr>
            <a:endParaRPr kumimoji="0" lang="fr-FR" sz="1200" b="0" i="0" u="none" strike="noStrike" cap="none" normalizeH="0" baseline="0">
              <a:ln>
                <a:noFill/>
              </a:ln>
              <a:solidFill>
                <a:srgbClr val="003366"/>
              </a:solidFill>
              <a:effectLst/>
              <a:latin typeface="+mj-lt"/>
              <a:cs typeface="Arial" charset="0"/>
            </a:endParaRPr>
          </a:p>
        </p:txBody>
      </p:sp>
      <p:cxnSp>
        <p:nvCxnSpPr>
          <p:cNvPr id="29" name="Straight Arrow Connector 40"/>
          <p:cNvCxnSpPr/>
          <p:nvPr/>
        </p:nvCxnSpPr>
        <p:spPr bwMode="auto">
          <a:xfrm flipV="1">
            <a:off x="1962444" y="4522763"/>
            <a:ext cx="2067950" cy="977705"/>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30" name="Straight Arrow Connector 42"/>
          <p:cNvCxnSpPr/>
          <p:nvPr/>
        </p:nvCxnSpPr>
        <p:spPr bwMode="auto">
          <a:xfrm flipH="1" flipV="1">
            <a:off x="4389120" y="4522763"/>
            <a:ext cx="2574388" cy="1114864"/>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sp>
        <p:nvSpPr>
          <p:cNvPr id="31" name="TextBox 45"/>
          <p:cNvSpPr txBox="1"/>
          <p:nvPr/>
        </p:nvSpPr>
        <p:spPr>
          <a:xfrm rot="16200000">
            <a:off x="6559025" y="3403042"/>
            <a:ext cx="1582615" cy="276999"/>
          </a:xfrm>
          <a:prstGeom prst="rect">
            <a:avLst/>
          </a:prstGeom>
          <a:noFill/>
        </p:spPr>
        <p:txBody>
          <a:bodyPr wrap="square" rtlCol="0">
            <a:spAutoFit/>
          </a:bodyPr>
          <a:lstStyle/>
          <a:p>
            <a:r>
              <a:rPr lang="fr-FR" sz="1200" dirty="0">
                <a:solidFill>
                  <a:schemeClr val="tx1"/>
                </a:solidFill>
                <a:latin typeface="+mj-lt"/>
              </a:rPr>
              <a:t>Compilation </a:t>
            </a:r>
            <a:r>
              <a:rPr lang="fr-FR" sz="1200" dirty="0" err="1">
                <a:solidFill>
                  <a:schemeClr val="tx1"/>
                </a:solidFill>
                <a:latin typeface="+mj-lt"/>
              </a:rPr>
              <a:t>js</a:t>
            </a:r>
            <a:r>
              <a:rPr lang="fr-FR" sz="1200" dirty="0">
                <a:solidFill>
                  <a:schemeClr val="tx1"/>
                </a:solidFill>
                <a:latin typeface="+mj-lt"/>
              </a:rPr>
              <a:t>/</a:t>
            </a:r>
            <a:r>
              <a:rPr lang="fr-FR" sz="1200" dirty="0" err="1">
                <a:solidFill>
                  <a:schemeClr val="tx1"/>
                </a:solidFill>
                <a:latin typeface="+mj-lt"/>
              </a:rPr>
              <a:t>css</a:t>
            </a:r>
            <a:endParaRPr lang="fr-FR" sz="1200" dirty="0">
              <a:solidFill>
                <a:schemeClr val="tx1"/>
              </a:solidFill>
              <a:latin typeface="+mj-lt"/>
            </a:endParaRPr>
          </a:p>
        </p:txBody>
      </p:sp>
      <p:pic>
        <p:nvPicPr>
          <p:cNvPr id="32" name="Picture 2" descr="C:\Users\FauconV\AppData\Local\Temp\Fichiers Internet temporaires\IE\3WWVA1DA\Danger_Sign[1].jpg"/>
          <p:cNvPicPr>
            <a:picLocks noChangeAspect="1" noChangeArrowheads="1"/>
          </p:cNvPicPr>
          <p:nvPr/>
        </p:nvPicPr>
        <p:blipFill>
          <a:blip r:embed="rId2" cstate="print"/>
          <a:srcRect/>
          <a:stretch>
            <a:fillRect/>
          </a:stretch>
        </p:blipFill>
        <p:spPr bwMode="auto">
          <a:xfrm>
            <a:off x="3975418" y="4596448"/>
            <a:ext cx="461917" cy="40417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272040"/>
            <a:ext cx="8229600" cy="708688"/>
          </a:xfrm>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a:noAutofit/>
          </a:bodyPr>
          <a:lstStyle/>
          <a:p>
            <a:r>
              <a:rPr lang="en-GB" sz="3200" dirty="0"/>
              <a:t>CTM deployment</a:t>
            </a:r>
            <a:endParaRPr lang="fr-FR" sz="3000" dirty="0"/>
          </a:p>
        </p:txBody>
      </p:sp>
      <p:cxnSp>
        <p:nvCxnSpPr>
          <p:cNvPr id="5" name="Connecteur droit 4"/>
          <p:cNvCxnSpPr/>
          <p:nvPr/>
        </p:nvCxnSpPr>
        <p:spPr>
          <a:xfrm>
            <a:off x="899592" y="980728"/>
            <a:ext cx="824440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1"/>
          <p:cNvSpPr txBox="1"/>
          <p:nvPr/>
        </p:nvSpPr>
        <p:spPr>
          <a:xfrm>
            <a:off x="907366" y="4298609"/>
            <a:ext cx="1266092" cy="276999"/>
          </a:xfrm>
          <a:prstGeom prst="rect">
            <a:avLst/>
          </a:prstGeom>
          <a:solidFill>
            <a:schemeClr val="bg1">
              <a:lumMod val="40000"/>
              <a:lumOff val="60000"/>
            </a:schemeClr>
          </a:solidFill>
          <a:ln>
            <a:solidFill>
              <a:schemeClr val="accent1"/>
            </a:solidFill>
          </a:ln>
        </p:spPr>
        <p:txBody>
          <a:bodyPr wrap="square" rtlCol="0">
            <a:spAutoFit/>
          </a:bodyPr>
          <a:lstStyle/>
          <a:p>
            <a:pPr algn="ctr"/>
            <a:r>
              <a:rPr lang="fr-FR" sz="1200" dirty="0">
                <a:latin typeface="+mj-lt"/>
              </a:rPr>
              <a:t>DEV</a:t>
            </a:r>
          </a:p>
        </p:txBody>
      </p:sp>
      <p:sp>
        <p:nvSpPr>
          <p:cNvPr id="8" name="TextBox 4"/>
          <p:cNvSpPr txBox="1"/>
          <p:nvPr/>
        </p:nvSpPr>
        <p:spPr>
          <a:xfrm>
            <a:off x="6414869" y="4298609"/>
            <a:ext cx="1519310" cy="276999"/>
          </a:xfrm>
          <a:prstGeom prst="rect">
            <a:avLst/>
          </a:prstGeom>
          <a:solidFill>
            <a:schemeClr val="bg1">
              <a:lumMod val="40000"/>
              <a:lumOff val="60000"/>
            </a:schemeClr>
          </a:solidFill>
          <a:ln>
            <a:solidFill>
              <a:schemeClr val="accent1"/>
            </a:solidFill>
          </a:ln>
        </p:spPr>
        <p:txBody>
          <a:bodyPr wrap="square" rtlCol="0">
            <a:spAutoFit/>
          </a:bodyPr>
          <a:lstStyle/>
          <a:p>
            <a:pPr algn="ctr"/>
            <a:r>
              <a:rPr lang="fr-FR" sz="1200" dirty="0">
                <a:latin typeface="+mj-lt"/>
              </a:rPr>
              <a:t>PROD</a:t>
            </a:r>
          </a:p>
        </p:txBody>
      </p:sp>
      <p:sp>
        <p:nvSpPr>
          <p:cNvPr id="9" name="TextBox 5"/>
          <p:cNvSpPr txBox="1"/>
          <p:nvPr/>
        </p:nvSpPr>
        <p:spPr>
          <a:xfrm>
            <a:off x="3756074" y="3096750"/>
            <a:ext cx="1266092" cy="276999"/>
          </a:xfrm>
          <a:prstGeom prst="rect">
            <a:avLst/>
          </a:prstGeom>
          <a:solidFill>
            <a:schemeClr val="bg1">
              <a:lumMod val="40000"/>
              <a:lumOff val="60000"/>
            </a:schemeClr>
          </a:solidFill>
          <a:ln>
            <a:solidFill>
              <a:schemeClr val="accent1"/>
            </a:solidFill>
          </a:ln>
        </p:spPr>
        <p:txBody>
          <a:bodyPr wrap="square" rtlCol="0">
            <a:spAutoFit/>
          </a:bodyPr>
          <a:lstStyle/>
          <a:p>
            <a:pPr algn="ctr"/>
            <a:r>
              <a:rPr lang="fr-FR" sz="1200" dirty="0">
                <a:latin typeface="+mj-lt"/>
              </a:rPr>
              <a:t>GIT</a:t>
            </a:r>
          </a:p>
        </p:txBody>
      </p:sp>
      <p:sp>
        <p:nvSpPr>
          <p:cNvPr id="10" name="Smiley Face 2"/>
          <p:cNvSpPr/>
          <p:nvPr/>
        </p:nvSpPr>
        <p:spPr bwMode="auto">
          <a:xfrm>
            <a:off x="1308295" y="2250831"/>
            <a:ext cx="422031" cy="400929"/>
          </a:xfrm>
          <a:prstGeom prst="smileyFace">
            <a:avLst/>
          </a:prstGeom>
          <a:solidFill>
            <a:srgbClr val="003366">
              <a:alpha val="50000"/>
            </a:srgbClr>
          </a:solidFill>
          <a:ln w="9525" cap="flat" cmpd="sng" algn="ctr">
            <a:solidFill>
              <a:schemeClr val="tx2"/>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80000"/>
              <a:buFontTx/>
              <a:buNone/>
              <a:tabLst/>
            </a:pPr>
            <a:endParaRPr kumimoji="0" lang="fr-FR" sz="1200" b="0" i="0" u="none" strike="noStrike" cap="none" normalizeH="0" baseline="0">
              <a:ln>
                <a:noFill/>
              </a:ln>
              <a:solidFill>
                <a:srgbClr val="003366"/>
              </a:solidFill>
              <a:effectLst/>
              <a:latin typeface="+mj-lt"/>
              <a:cs typeface="Arial" charset="0"/>
            </a:endParaRPr>
          </a:p>
        </p:txBody>
      </p:sp>
      <p:sp>
        <p:nvSpPr>
          <p:cNvPr id="11" name="Smiley Face 7"/>
          <p:cNvSpPr/>
          <p:nvPr/>
        </p:nvSpPr>
        <p:spPr bwMode="auto">
          <a:xfrm>
            <a:off x="6963508" y="2398542"/>
            <a:ext cx="422031" cy="400929"/>
          </a:xfrm>
          <a:prstGeom prst="smileyFace">
            <a:avLst/>
          </a:prstGeom>
          <a:solidFill>
            <a:srgbClr val="003366">
              <a:alpha val="50000"/>
            </a:srgbClr>
          </a:solidFill>
          <a:ln w="9525" cap="flat" cmpd="sng" algn="ctr">
            <a:solidFill>
              <a:schemeClr val="tx2"/>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80000"/>
              <a:buFontTx/>
              <a:buNone/>
              <a:tabLst/>
            </a:pPr>
            <a:endParaRPr kumimoji="0" lang="fr-FR" sz="1200" b="0" i="0" u="none" strike="noStrike" cap="none" normalizeH="0" baseline="0">
              <a:ln>
                <a:noFill/>
              </a:ln>
              <a:solidFill>
                <a:srgbClr val="003366"/>
              </a:solidFill>
              <a:effectLst/>
              <a:latin typeface="+mj-lt"/>
              <a:cs typeface="Arial" charset="0"/>
            </a:endParaRPr>
          </a:p>
        </p:txBody>
      </p:sp>
      <p:cxnSp>
        <p:nvCxnSpPr>
          <p:cNvPr id="12" name="Straight Arrow Connector 6"/>
          <p:cNvCxnSpPr/>
          <p:nvPr/>
        </p:nvCxnSpPr>
        <p:spPr bwMode="auto">
          <a:xfrm>
            <a:off x="1033975" y="2799471"/>
            <a:ext cx="1" cy="1499138"/>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a:off x="1540412" y="2799471"/>
            <a:ext cx="1" cy="1499138"/>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a:off x="2025747" y="2799471"/>
            <a:ext cx="1" cy="1499138"/>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15" name="Straight Arrow Connector 14"/>
          <p:cNvCxnSpPr>
            <a:stCxn id="7" idx="3"/>
            <a:endCxn id="9" idx="1"/>
          </p:cNvCxnSpPr>
          <p:nvPr/>
        </p:nvCxnSpPr>
        <p:spPr bwMode="auto">
          <a:xfrm flipV="1">
            <a:off x="2173458" y="3235250"/>
            <a:ext cx="1582616" cy="1201859"/>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16" name="Straight Arrow Connector 17"/>
          <p:cNvCxnSpPr>
            <a:stCxn id="9" idx="3"/>
            <a:endCxn id="8" idx="0"/>
          </p:cNvCxnSpPr>
          <p:nvPr/>
        </p:nvCxnSpPr>
        <p:spPr bwMode="auto">
          <a:xfrm>
            <a:off x="5022166" y="3235250"/>
            <a:ext cx="2152358" cy="1063359"/>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19" name="Straight Arrow Connector 26"/>
          <p:cNvCxnSpPr/>
          <p:nvPr/>
        </p:nvCxnSpPr>
        <p:spPr bwMode="auto">
          <a:xfrm>
            <a:off x="2025748" y="2682218"/>
            <a:ext cx="917916" cy="749569"/>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sp>
        <p:nvSpPr>
          <p:cNvPr id="20" name="TextBox 25"/>
          <p:cNvSpPr txBox="1"/>
          <p:nvPr/>
        </p:nvSpPr>
        <p:spPr>
          <a:xfrm rot="16200000">
            <a:off x="116058" y="3262365"/>
            <a:ext cx="1582615" cy="276999"/>
          </a:xfrm>
          <a:prstGeom prst="rect">
            <a:avLst/>
          </a:prstGeom>
          <a:noFill/>
        </p:spPr>
        <p:txBody>
          <a:bodyPr wrap="square" rtlCol="0">
            <a:spAutoFit/>
          </a:bodyPr>
          <a:lstStyle/>
          <a:p>
            <a:r>
              <a:rPr lang="fr-FR" sz="1200" dirty="0">
                <a:solidFill>
                  <a:schemeClr val="tx1"/>
                </a:solidFill>
                <a:latin typeface="+mj-lt"/>
              </a:rPr>
              <a:t>Drupal installation</a:t>
            </a:r>
          </a:p>
        </p:txBody>
      </p:sp>
      <p:sp>
        <p:nvSpPr>
          <p:cNvPr id="21" name="TextBox 29"/>
          <p:cNvSpPr txBox="1"/>
          <p:nvPr/>
        </p:nvSpPr>
        <p:spPr>
          <a:xfrm rot="16200000">
            <a:off x="625994" y="3251814"/>
            <a:ext cx="1582615" cy="276999"/>
          </a:xfrm>
          <a:prstGeom prst="rect">
            <a:avLst/>
          </a:prstGeom>
          <a:noFill/>
        </p:spPr>
        <p:txBody>
          <a:bodyPr wrap="square" rtlCol="0">
            <a:spAutoFit/>
          </a:bodyPr>
          <a:lstStyle/>
          <a:p>
            <a:r>
              <a:rPr lang="fr-FR" sz="1200" dirty="0">
                <a:solidFill>
                  <a:schemeClr val="tx1"/>
                </a:solidFill>
                <a:latin typeface="+mj-lt"/>
              </a:rPr>
              <a:t>Modules </a:t>
            </a:r>
            <a:r>
              <a:rPr lang="fr-FR" sz="1200" dirty="0" err="1">
                <a:solidFill>
                  <a:schemeClr val="tx1"/>
                </a:solidFill>
                <a:latin typeface="+mj-lt"/>
              </a:rPr>
              <a:t>creation</a:t>
            </a:r>
            <a:endParaRPr lang="fr-FR" sz="1200" dirty="0">
              <a:solidFill>
                <a:schemeClr val="tx1"/>
              </a:solidFill>
              <a:latin typeface="+mj-lt"/>
            </a:endParaRPr>
          </a:p>
        </p:txBody>
      </p:sp>
      <p:sp>
        <p:nvSpPr>
          <p:cNvPr id="24" name="TextBox 32"/>
          <p:cNvSpPr txBox="1"/>
          <p:nvPr/>
        </p:nvSpPr>
        <p:spPr>
          <a:xfrm rot="19317461">
            <a:off x="2173458" y="3522380"/>
            <a:ext cx="1582615" cy="276999"/>
          </a:xfrm>
          <a:prstGeom prst="rect">
            <a:avLst/>
          </a:prstGeom>
          <a:noFill/>
        </p:spPr>
        <p:txBody>
          <a:bodyPr wrap="square" rtlCol="0">
            <a:spAutoFit/>
          </a:bodyPr>
          <a:lstStyle/>
          <a:p>
            <a:r>
              <a:rPr lang="fr-FR" sz="1200" dirty="0">
                <a:solidFill>
                  <a:schemeClr val="tx1"/>
                </a:solidFill>
                <a:latin typeface="+mj-lt"/>
              </a:rPr>
              <a:t>Commit code</a:t>
            </a:r>
          </a:p>
        </p:txBody>
      </p:sp>
      <p:sp>
        <p:nvSpPr>
          <p:cNvPr id="25" name="TextBox 33"/>
          <p:cNvSpPr txBox="1"/>
          <p:nvPr/>
        </p:nvSpPr>
        <p:spPr>
          <a:xfrm rot="1559431">
            <a:off x="4966092" y="3382128"/>
            <a:ext cx="1965132" cy="276999"/>
          </a:xfrm>
          <a:prstGeom prst="rect">
            <a:avLst/>
          </a:prstGeom>
          <a:noFill/>
        </p:spPr>
        <p:txBody>
          <a:bodyPr wrap="square" rtlCol="0">
            <a:spAutoFit/>
          </a:bodyPr>
          <a:lstStyle/>
          <a:p>
            <a:r>
              <a:rPr lang="fr-FR" sz="1200" dirty="0">
                <a:solidFill>
                  <a:schemeClr val="tx1"/>
                </a:solidFill>
                <a:latin typeface="+mj-lt"/>
              </a:rPr>
              <a:t>Copy code and installation</a:t>
            </a:r>
          </a:p>
        </p:txBody>
      </p:sp>
      <p:cxnSp>
        <p:nvCxnSpPr>
          <p:cNvPr id="26" name="Straight Arrow Connector 35"/>
          <p:cNvCxnSpPr/>
          <p:nvPr/>
        </p:nvCxnSpPr>
        <p:spPr bwMode="auto">
          <a:xfrm flipH="1">
            <a:off x="6098345" y="2750234"/>
            <a:ext cx="865163" cy="681553"/>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sp>
        <p:nvSpPr>
          <p:cNvPr id="31" name="TextBox 45"/>
          <p:cNvSpPr txBox="1"/>
          <p:nvPr/>
        </p:nvSpPr>
        <p:spPr>
          <a:xfrm rot="16200000">
            <a:off x="1110880" y="3361728"/>
            <a:ext cx="1582615" cy="276999"/>
          </a:xfrm>
          <a:prstGeom prst="rect">
            <a:avLst/>
          </a:prstGeom>
          <a:noFill/>
        </p:spPr>
        <p:txBody>
          <a:bodyPr wrap="square" rtlCol="0">
            <a:spAutoFit/>
          </a:bodyPr>
          <a:lstStyle/>
          <a:p>
            <a:r>
              <a:rPr lang="fr-FR" sz="1200" dirty="0">
                <a:solidFill>
                  <a:schemeClr val="tx1"/>
                </a:solidFill>
                <a:latin typeface="+mj-lt"/>
              </a:rPr>
              <a:t>Compilation </a:t>
            </a:r>
            <a:r>
              <a:rPr lang="fr-FR" sz="1200" dirty="0" err="1">
                <a:solidFill>
                  <a:schemeClr val="tx1"/>
                </a:solidFill>
                <a:latin typeface="+mj-lt"/>
              </a:rPr>
              <a:t>js</a:t>
            </a:r>
            <a:r>
              <a:rPr lang="fr-FR" sz="1200" dirty="0">
                <a:solidFill>
                  <a:schemeClr val="tx1"/>
                </a:solidFill>
                <a:latin typeface="+mj-lt"/>
              </a:rPr>
              <a:t>/</a:t>
            </a:r>
            <a:r>
              <a:rPr lang="fr-FR" sz="1200" dirty="0" err="1">
                <a:solidFill>
                  <a:schemeClr val="tx1"/>
                </a:solidFill>
                <a:latin typeface="+mj-lt"/>
              </a:rPr>
              <a:t>css</a:t>
            </a:r>
            <a:endParaRPr lang="fr-FR" sz="1200" dirty="0">
              <a:solidFill>
                <a:schemeClr val="tx1"/>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272040"/>
            <a:ext cx="8229600" cy="708688"/>
          </a:xfrm>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a:noAutofit/>
          </a:bodyPr>
          <a:lstStyle/>
          <a:p>
            <a:r>
              <a:rPr lang="en-GB" sz="3200" dirty="0"/>
              <a:t>CTM update</a:t>
            </a:r>
            <a:endParaRPr lang="fr-FR" sz="3000" dirty="0"/>
          </a:p>
        </p:txBody>
      </p:sp>
      <p:cxnSp>
        <p:nvCxnSpPr>
          <p:cNvPr id="5" name="Connecteur droit 4"/>
          <p:cNvCxnSpPr/>
          <p:nvPr/>
        </p:nvCxnSpPr>
        <p:spPr>
          <a:xfrm>
            <a:off x="899592" y="980728"/>
            <a:ext cx="824440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1"/>
          <p:cNvSpPr txBox="1"/>
          <p:nvPr/>
        </p:nvSpPr>
        <p:spPr>
          <a:xfrm>
            <a:off x="907366" y="4298609"/>
            <a:ext cx="1266092" cy="276999"/>
          </a:xfrm>
          <a:prstGeom prst="rect">
            <a:avLst/>
          </a:prstGeom>
          <a:solidFill>
            <a:schemeClr val="bg1">
              <a:lumMod val="40000"/>
              <a:lumOff val="60000"/>
            </a:schemeClr>
          </a:solidFill>
          <a:ln>
            <a:solidFill>
              <a:schemeClr val="accent1"/>
            </a:solidFill>
          </a:ln>
        </p:spPr>
        <p:txBody>
          <a:bodyPr wrap="square" rtlCol="0">
            <a:spAutoFit/>
          </a:bodyPr>
          <a:lstStyle/>
          <a:p>
            <a:pPr algn="ctr"/>
            <a:r>
              <a:rPr lang="fr-FR" sz="1200" dirty="0">
                <a:latin typeface="+mj-lt"/>
              </a:rPr>
              <a:t>DEV</a:t>
            </a:r>
          </a:p>
        </p:txBody>
      </p:sp>
      <p:sp>
        <p:nvSpPr>
          <p:cNvPr id="8" name="TextBox 4"/>
          <p:cNvSpPr txBox="1"/>
          <p:nvPr/>
        </p:nvSpPr>
        <p:spPr>
          <a:xfrm>
            <a:off x="6414869" y="4298609"/>
            <a:ext cx="1519310" cy="276999"/>
          </a:xfrm>
          <a:prstGeom prst="rect">
            <a:avLst/>
          </a:prstGeom>
          <a:solidFill>
            <a:schemeClr val="bg1">
              <a:lumMod val="40000"/>
              <a:lumOff val="60000"/>
            </a:schemeClr>
          </a:solidFill>
          <a:ln>
            <a:solidFill>
              <a:schemeClr val="accent1"/>
            </a:solidFill>
          </a:ln>
        </p:spPr>
        <p:txBody>
          <a:bodyPr wrap="square" rtlCol="0">
            <a:spAutoFit/>
          </a:bodyPr>
          <a:lstStyle/>
          <a:p>
            <a:pPr algn="ctr"/>
            <a:r>
              <a:rPr lang="fr-FR" sz="1200" dirty="0">
                <a:latin typeface="+mj-lt"/>
              </a:rPr>
              <a:t>PROD</a:t>
            </a:r>
          </a:p>
        </p:txBody>
      </p:sp>
      <p:sp>
        <p:nvSpPr>
          <p:cNvPr id="9" name="TextBox 5"/>
          <p:cNvSpPr txBox="1"/>
          <p:nvPr/>
        </p:nvSpPr>
        <p:spPr>
          <a:xfrm>
            <a:off x="3756074" y="3096750"/>
            <a:ext cx="1266092" cy="276999"/>
          </a:xfrm>
          <a:prstGeom prst="rect">
            <a:avLst/>
          </a:prstGeom>
          <a:solidFill>
            <a:schemeClr val="bg1">
              <a:lumMod val="40000"/>
              <a:lumOff val="60000"/>
            </a:schemeClr>
          </a:solidFill>
          <a:ln>
            <a:solidFill>
              <a:schemeClr val="accent1"/>
            </a:solidFill>
          </a:ln>
        </p:spPr>
        <p:txBody>
          <a:bodyPr wrap="square" rtlCol="0">
            <a:spAutoFit/>
          </a:bodyPr>
          <a:lstStyle/>
          <a:p>
            <a:pPr algn="ctr"/>
            <a:r>
              <a:rPr lang="fr-FR" sz="1200" dirty="0">
                <a:latin typeface="+mj-lt"/>
              </a:rPr>
              <a:t>GIT</a:t>
            </a:r>
          </a:p>
        </p:txBody>
      </p:sp>
      <p:sp>
        <p:nvSpPr>
          <p:cNvPr id="10" name="Smiley Face 2"/>
          <p:cNvSpPr/>
          <p:nvPr/>
        </p:nvSpPr>
        <p:spPr bwMode="auto">
          <a:xfrm>
            <a:off x="1308295" y="2250831"/>
            <a:ext cx="422031" cy="400929"/>
          </a:xfrm>
          <a:prstGeom prst="smileyFace">
            <a:avLst/>
          </a:prstGeom>
          <a:solidFill>
            <a:srgbClr val="003366">
              <a:alpha val="50000"/>
            </a:srgbClr>
          </a:solidFill>
          <a:ln w="9525" cap="flat" cmpd="sng" algn="ctr">
            <a:solidFill>
              <a:schemeClr val="tx2"/>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80000"/>
              <a:buFontTx/>
              <a:buNone/>
              <a:tabLst/>
            </a:pPr>
            <a:endParaRPr kumimoji="0" lang="fr-FR" sz="1200" b="0" i="0" u="none" strike="noStrike" cap="none" normalizeH="0" baseline="0">
              <a:ln>
                <a:noFill/>
              </a:ln>
              <a:solidFill>
                <a:srgbClr val="003366"/>
              </a:solidFill>
              <a:effectLst/>
              <a:latin typeface="+mj-lt"/>
              <a:cs typeface="Arial" charset="0"/>
            </a:endParaRPr>
          </a:p>
        </p:txBody>
      </p:sp>
      <p:cxnSp>
        <p:nvCxnSpPr>
          <p:cNvPr id="13" name="Straight Arrow Connector 12"/>
          <p:cNvCxnSpPr/>
          <p:nvPr/>
        </p:nvCxnSpPr>
        <p:spPr bwMode="auto">
          <a:xfrm>
            <a:off x="1540412" y="2799471"/>
            <a:ext cx="1" cy="1499138"/>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a:off x="2025747" y="2799471"/>
            <a:ext cx="1" cy="1499138"/>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15" name="Straight Arrow Connector 14"/>
          <p:cNvCxnSpPr>
            <a:stCxn id="7" idx="3"/>
            <a:endCxn id="9" idx="1"/>
          </p:cNvCxnSpPr>
          <p:nvPr/>
        </p:nvCxnSpPr>
        <p:spPr bwMode="auto">
          <a:xfrm flipV="1">
            <a:off x="2173458" y="3235250"/>
            <a:ext cx="1582616" cy="1201859"/>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16" name="Straight Arrow Connector 17"/>
          <p:cNvCxnSpPr>
            <a:stCxn id="9" idx="3"/>
            <a:endCxn id="8" idx="0"/>
          </p:cNvCxnSpPr>
          <p:nvPr/>
        </p:nvCxnSpPr>
        <p:spPr bwMode="auto">
          <a:xfrm>
            <a:off x="5022166" y="3235250"/>
            <a:ext cx="2152358" cy="1063359"/>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cxnSp>
        <p:nvCxnSpPr>
          <p:cNvPr id="19" name="Straight Arrow Connector 26"/>
          <p:cNvCxnSpPr/>
          <p:nvPr/>
        </p:nvCxnSpPr>
        <p:spPr bwMode="auto">
          <a:xfrm>
            <a:off x="2025748" y="2682218"/>
            <a:ext cx="917916" cy="749569"/>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sp>
        <p:nvSpPr>
          <p:cNvPr id="21" name="TextBox 29"/>
          <p:cNvSpPr txBox="1"/>
          <p:nvPr/>
        </p:nvSpPr>
        <p:spPr>
          <a:xfrm rot="16200000">
            <a:off x="625994" y="3251814"/>
            <a:ext cx="1582615" cy="276999"/>
          </a:xfrm>
          <a:prstGeom prst="rect">
            <a:avLst/>
          </a:prstGeom>
          <a:noFill/>
        </p:spPr>
        <p:txBody>
          <a:bodyPr wrap="square" rtlCol="0">
            <a:spAutoFit/>
          </a:bodyPr>
          <a:lstStyle/>
          <a:p>
            <a:r>
              <a:rPr lang="fr-FR" sz="1200" dirty="0">
                <a:solidFill>
                  <a:schemeClr val="tx1"/>
                </a:solidFill>
                <a:latin typeface="+mj-lt"/>
              </a:rPr>
              <a:t>Modules changes</a:t>
            </a:r>
          </a:p>
        </p:txBody>
      </p:sp>
      <p:sp>
        <p:nvSpPr>
          <p:cNvPr id="24" name="TextBox 32"/>
          <p:cNvSpPr txBox="1"/>
          <p:nvPr/>
        </p:nvSpPr>
        <p:spPr>
          <a:xfrm rot="19317461">
            <a:off x="2173458" y="3522380"/>
            <a:ext cx="1582615" cy="276999"/>
          </a:xfrm>
          <a:prstGeom prst="rect">
            <a:avLst/>
          </a:prstGeom>
          <a:noFill/>
        </p:spPr>
        <p:txBody>
          <a:bodyPr wrap="square" rtlCol="0">
            <a:spAutoFit/>
          </a:bodyPr>
          <a:lstStyle/>
          <a:p>
            <a:r>
              <a:rPr lang="fr-FR" sz="1200" dirty="0">
                <a:solidFill>
                  <a:schemeClr val="tx1"/>
                </a:solidFill>
                <a:latin typeface="+mj-lt"/>
              </a:rPr>
              <a:t>Commit code</a:t>
            </a:r>
          </a:p>
        </p:txBody>
      </p:sp>
      <p:sp>
        <p:nvSpPr>
          <p:cNvPr id="25" name="TextBox 33"/>
          <p:cNvSpPr txBox="1"/>
          <p:nvPr/>
        </p:nvSpPr>
        <p:spPr>
          <a:xfrm rot="1559431">
            <a:off x="4865742" y="3551840"/>
            <a:ext cx="2511381" cy="276999"/>
          </a:xfrm>
          <a:prstGeom prst="rect">
            <a:avLst/>
          </a:prstGeom>
          <a:noFill/>
        </p:spPr>
        <p:txBody>
          <a:bodyPr wrap="square" rtlCol="0">
            <a:spAutoFit/>
          </a:bodyPr>
          <a:lstStyle/>
          <a:p>
            <a:r>
              <a:rPr lang="fr-FR" sz="1200" dirty="0">
                <a:solidFill>
                  <a:schemeClr val="tx1"/>
                </a:solidFill>
                <a:latin typeface="+mj-lt"/>
              </a:rPr>
              <a:t>Copy code and </a:t>
            </a:r>
            <a:r>
              <a:rPr lang="fr-FR" sz="1200" dirty="0">
                <a:latin typeface="+mj-lt"/>
              </a:rPr>
              <a:t>call deploy.sh –u or -z</a:t>
            </a:r>
          </a:p>
        </p:txBody>
      </p:sp>
      <p:cxnSp>
        <p:nvCxnSpPr>
          <p:cNvPr id="26" name="Straight Arrow Connector 35"/>
          <p:cNvCxnSpPr/>
          <p:nvPr/>
        </p:nvCxnSpPr>
        <p:spPr bwMode="auto">
          <a:xfrm flipH="1">
            <a:off x="6098345" y="2750234"/>
            <a:ext cx="865163" cy="681553"/>
          </a:xfrm>
          <a:prstGeom prst="straightConnector1">
            <a:avLst/>
          </a:prstGeom>
          <a:solidFill>
            <a:srgbClr val="003366">
              <a:alpha val="50000"/>
            </a:srgbClr>
          </a:solidFill>
          <a:ln w="9525" cap="flat" cmpd="sng" algn="ctr">
            <a:solidFill>
              <a:schemeClr val="tx1"/>
            </a:solidFill>
            <a:prstDash val="solid"/>
            <a:round/>
            <a:headEnd type="none" w="med" len="med"/>
            <a:tailEnd type="arrow"/>
          </a:ln>
          <a:effectLst/>
        </p:spPr>
      </p:cxnSp>
      <p:sp>
        <p:nvSpPr>
          <p:cNvPr id="31" name="TextBox 45"/>
          <p:cNvSpPr txBox="1"/>
          <p:nvPr/>
        </p:nvSpPr>
        <p:spPr>
          <a:xfrm rot="16200000">
            <a:off x="1110880" y="3289720"/>
            <a:ext cx="1582615" cy="276999"/>
          </a:xfrm>
          <a:prstGeom prst="rect">
            <a:avLst/>
          </a:prstGeom>
          <a:noFill/>
        </p:spPr>
        <p:txBody>
          <a:bodyPr wrap="square" rtlCol="0">
            <a:spAutoFit/>
          </a:bodyPr>
          <a:lstStyle/>
          <a:p>
            <a:r>
              <a:rPr lang="fr-FR" sz="1200" dirty="0">
                <a:solidFill>
                  <a:schemeClr val="tx1"/>
                </a:solidFill>
                <a:latin typeface="+mj-lt"/>
              </a:rPr>
              <a:t>Compilation </a:t>
            </a:r>
            <a:r>
              <a:rPr lang="fr-FR" sz="1200" dirty="0" err="1">
                <a:solidFill>
                  <a:schemeClr val="tx1"/>
                </a:solidFill>
                <a:latin typeface="+mj-lt"/>
              </a:rPr>
              <a:t>js</a:t>
            </a:r>
            <a:r>
              <a:rPr lang="fr-FR" sz="1200" dirty="0">
                <a:solidFill>
                  <a:schemeClr val="tx1"/>
                </a:solidFill>
                <a:latin typeface="+mj-lt"/>
              </a:rPr>
              <a:t>/</a:t>
            </a:r>
            <a:r>
              <a:rPr lang="fr-FR" sz="1200" dirty="0" err="1">
                <a:solidFill>
                  <a:schemeClr val="tx1"/>
                </a:solidFill>
                <a:latin typeface="+mj-lt"/>
              </a:rPr>
              <a:t>css</a:t>
            </a:r>
            <a:endParaRPr lang="fr-FR" sz="1200" dirty="0">
              <a:solidFill>
                <a:schemeClr val="tx1"/>
              </a:solidFill>
              <a:latin typeface="+mj-lt"/>
            </a:endParaRPr>
          </a:p>
        </p:txBody>
      </p:sp>
      <p:sp>
        <p:nvSpPr>
          <p:cNvPr id="23" name="TextBox 9"/>
          <p:cNvSpPr txBox="1"/>
          <p:nvPr/>
        </p:nvSpPr>
        <p:spPr>
          <a:xfrm>
            <a:off x="6779748" y="2154115"/>
            <a:ext cx="1188721" cy="646331"/>
          </a:xfrm>
          <a:prstGeom prst="rect">
            <a:avLst/>
          </a:prstGeom>
          <a:noFill/>
        </p:spPr>
        <p:txBody>
          <a:bodyPr wrap="square" rtlCol="0">
            <a:spAutoFit/>
          </a:bodyPr>
          <a:lstStyle/>
          <a:p>
            <a:pPr algn="ctr"/>
            <a:r>
              <a:rPr lang="fr-FR" dirty="0">
                <a:latin typeface="+mj-lt"/>
              </a:rPr>
              <a:t>Jenkins or zip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416056"/>
            <a:ext cx="8085584" cy="348648"/>
          </a:xfrm>
          <a:effectLst>
            <a:glow rad="228600">
              <a:schemeClr val="accent6">
                <a:satMod val="175000"/>
                <a:alpha val="40000"/>
              </a:schemeClr>
            </a:glow>
            <a:reflection blurRad="6350" stA="50000" endA="300" endPos="55000" dir="5400000" sy="-100000" algn="bl" rotWithShape="0"/>
          </a:effectLst>
        </p:spPr>
        <p:txBody>
          <a:bodyPr>
            <a:noAutofit/>
          </a:bodyPr>
          <a:lstStyle/>
          <a:p>
            <a:r>
              <a:rPr lang="fr-FR" sz="2000" dirty="0"/>
              <a:t>UX and back-office </a:t>
            </a:r>
            <a:r>
              <a:rPr lang="en-US" sz="2000" dirty="0"/>
              <a:t>features</a:t>
            </a:r>
            <a:r>
              <a:rPr lang="fr-FR" sz="2000" dirty="0"/>
              <a:t>: </a:t>
            </a:r>
            <a:endParaRPr lang="fr-FR" sz="1300" dirty="0"/>
          </a:p>
        </p:txBody>
      </p:sp>
      <p:sp>
        <p:nvSpPr>
          <p:cNvPr id="3" name="Espace réservé du contenu 2"/>
          <p:cNvSpPr>
            <a:spLocks noGrp="1"/>
          </p:cNvSpPr>
          <p:nvPr>
            <p:ph idx="1"/>
          </p:nvPr>
        </p:nvSpPr>
        <p:spPr>
          <a:xfrm>
            <a:off x="107504" y="1268760"/>
            <a:ext cx="9036496" cy="5832648"/>
          </a:xfrm>
        </p:spPr>
        <p:txBody>
          <a:bodyPr>
            <a:noAutofit/>
          </a:bodyPr>
          <a:lstStyle/>
          <a:p>
            <a:pPr>
              <a:lnSpc>
                <a:spcPct val="150000"/>
              </a:lnSpc>
            </a:pPr>
            <a:r>
              <a:rPr lang="en-GB" sz="1200" b="1" dirty="0">
                <a:latin typeface="+mj-lt"/>
              </a:rPr>
              <a:t>EU cookie </a:t>
            </a:r>
            <a:r>
              <a:rPr lang="en-GB" sz="1200" dirty="0">
                <a:latin typeface="+mj-lt"/>
              </a:rPr>
              <a:t>popup =&gt; needed for European website</a:t>
            </a:r>
          </a:p>
          <a:p>
            <a:pPr>
              <a:lnSpc>
                <a:spcPct val="150000"/>
              </a:lnSpc>
            </a:pPr>
            <a:r>
              <a:rPr lang="en-GB" sz="1200" b="1" dirty="0">
                <a:latin typeface="+mj-lt"/>
              </a:rPr>
              <a:t>URL management </a:t>
            </a:r>
            <a:r>
              <a:rPr lang="en-GB" sz="1200" dirty="0">
                <a:latin typeface="+mj-lt"/>
              </a:rPr>
              <a:t>: clean URL, redirection of moved pages</a:t>
            </a:r>
          </a:p>
          <a:p>
            <a:pPr>
              <a:lnSpc>
                <a:spcPct val="150000"/>
              </a:lnSpc>
            </a:pPr>
            <a:r>
              <a:rPr lang="en-GB" sz="1200" dirty="0">
                <a:latin typeface="+mj-lt"/>
              </a:rPr>
              <a:t>Lot of </a:t>
            </a:r>
            <a:r>
              <a:rPr lang="en-GB" sz="1200" b="1" dirty="0">
                <a:latin typeface="+mj-lt"/>
              </a:rPr>
              <a:t>SEO tools </a:t>
            </a:r>
            <a:r>
              <a:rPr lang="en-GB" sz="1200" dirty="0">
                <a:latin typeface="+mj-lt"/>
              </a:rPr>
              <a:t>to check: meta-tag, sitemap, analyse keyword…</a:t>
            </a:r>
          </a:p>
          <a:p>
            <a:pPr>
              <a:lnSpc>
                <a:spcPct val="150000"/>
              </a:lnSpc>
            </a:pPr>
            <a:r>
              <a:rPr lang="en-GB" sz="1200" dirty="0">
                <a:latin typeface="+mj-lt"/>
              </a:rPr>
              <a:t>Design in </a:t>
            </a:r>
            <a:r>
              <a:rPr lang="en-GB" sz="1200" b="1" dirty="0">
                <a:latin typeface="+mj-lt"/>
              </a:rPr>
              <a:t>back-office</a:t>
            </a:r>
            <a:r>
              <a:rPr lang="en-GB" sz="1200" dirty="0">
                <a:latin typeface="+mj-lt"/>
              </a:rPr>
              <a:t> </a:t>
            </a:r>
            <a:r>
              <a:rPr lang="en-GB" sz="1200" dirty="0" err="1">
                <a:latin typeface="+mj-lt"/>
              </a:rPr>
              <a:t>wysiwyg</a:t>
            </a:r>
            <a:r>
              <a:rPr lang="en-GB" sz="1200" dirty="0">
                <a:latin typeface="+mj-lt"/>
              </a:rPr>
              <a:t> </a:t>
            </a:r>
            <a:r>
              <a:rPr lang="en-GB" sz="1200" b="1" dirty="0">
                <a:latin typeface="+mj-lt"/>
              </a:rPr>
              <a:t>match </a:t>
            </a:r>
            <a:r>
              <a:rPr lang="en-GB" sz="1200" dirty="0">
                <a:latin typeface="+mj-lt"/>
              </a:rPr>
              <a:t>design of </a:t>
            </a:r>
            <a:r>
              <a:rPr lang="en-GB" sz="1200" b="1" dirty="0">
                <a:latin typeface="+mj-lt"/>
              </a:rPr>
              <a:t>front-office</a:t>
            </a:r>
          </a:p>
          <a:p>
            <a:pPr>
              <a:lnSpc>
                <a:spcPct val="150000"/>
              </a:lnSpc>
            </a:pPr>
            <a:r>
              <a:rPr lang="en-GB" sz="1200" dirty="0">
                <a:latin typeface="+mj-lt"/>
              </a:rPr>
              <a:t>New options for </a:t>
            </a:r>
            <a:r>
              <a:rPr lang="en-GB" sz="1200" dirty="0" err="1">
                <a:latin typeface="+mj-lt"/>
              </a:rPr>
              <a:t>wysiwyg</a:t>
            </a:r>
            <a:r>
              <a:rPr lang="en-GB" sz="1200" dirty="0">
                <a:latin typeface="+mj-lt"/>
              </a:rPr>
              <a:t>:  </a:t>
            </a:r>
            <a:r>
              <a:rPr lang="en-GB" sz="1200" b="1" dirty="0">
                <a:latin typeface="+mj-lt"/>
              </a:rPr>
              <a:t>tooltip, image maps, templates</a:t>
            </a:r>
            <a:r>
              <a:rPr lang="en-GB" sz="1200" dirty="0">
                <a:latin typeface="+mj-lt"/>
              </a:rPr>
              <a:t>...</a:t>
            </a:r>
          </a:p>
          <a:p>
            <a:pPr>
              <a:lnSpc>
                <a:spcPct val="150000"/>
              </a:lnSpc>
            </a:pPr>
            <a:r>
              <a:rPr lang="en-GB" sz="1200" dirty="0">
                <a:latin typeface="+mj-lt"/>
              </a:rPr>
              <a:t>Easy Image </a:t>
            </a:r>
            <a:r>
              <a:rPr lang="en-GB" sz="1200" b="1" dirty="0">
                <a:latin typeface="+mj-lt"/>
              </a:rPr>
              <a:t>cropping</a:t>
            </a:r>
            <a:r>
              <a:rPr lang="en-GB" sz="1200" dirty="0">
                <a:latin typeface="+mj-lt"/>
              </a:rPr>
              <a:t> for each format</a:t>
            </a:r>
          </a:p>
          <a:p>
            <a:pPr>
              <a:lnSpc>
                <a:spcPct val="150000"/>
              </a:lnSpc>
            </a:pPr>
            <a:r>
              <a:rPr lang="en-GB" sz="1200" dirty="0">
                <a:latin typeface="+mj-lt"/>
              </a:rPr>
              <a:t>A better </a:t>
            </a:r>
            <a:r>
              <a:rPr lang="en-GB" sz="1200" b="1" dirty="0">
                <a:latin typeface="+mj-lt"/>
              </a:rPr>
              <a:t>preview</a:t>
            </a:r>
            <a:r>
              <a:rPr lang="en-GB" sz="1200" dirty="0">
                <a:latin typeface="+mj-lt"/>
              </a:rPr>
              <a:t> system</a:t>
            </a:r>
          </a:p>
          <a:p>
            <a:pPr>
              <a:lnSpc>
                <a:spcPct val="150000"/>
              </a:lnSpc>
            </a:pPr>
            <a:r>
              <a:rPr lang="en-GB" sz="1200" b="1" dirty="0">
                <a:latin typeface="+mj-lt"/>
              </a:rPr>
              <a:t>No</a:t>
            </a:r>
            <a:r>
              <a:rPr lang="en-GB" sz="1200" dirty="0">
                <a:latin typeface="+mj-lt"/>
              </a:rPr>
              <a:t> “flush cache needed”</a:t>
            </a:r>
          </a:p>
          <a:p>
            <a:pPr>
              <a:lnSpc>
                <a:spcPct val="150000"/>
              </a:lnSpc>
            </a:pPr>
            <a:r>
              <a:rPr lang="en-GB" sz="1200" dirty="0">
                <a:latin typeface="+mj-lt"/>
              </a:rPr>
              <a:t>Native </a:t>
            </a:r>
            <a:r>
              <a:rPr lang="en-GB" sz="1200" b="1" dirty="0">
                <a:latin typeface="+mj-lt"/>
              </a:rPr>
              <a:t>diff, versioning </a:t>
            </a:r>
            <a:r>
              <a:rPr lang="en-GB" sz="1200" dirty="0">
                <a:latin typeface="+mj-lt"/>
              </a:rPr>
              <a:t>and scheduling of contents</a:t>
            </a:r>
          </a:p>
          <a:p>
            <a:pPr>
              <a:lnSpc>
                <a:spcPct val="150000"/>
              </a:lnSpc>
            </a:pPr>
            <a:r>
              <a:rPr lang="en-GB" sz="1200" dirty="0">
                <a:latin typeface="+mj-lt"/>
              </a:rPr>
              <a:t>Easier way to create </a:t>
            </a:r>
            <a:r>
              <a:rPr lang="en-GB" sz="1200" b="1" dirty="0">
                <a:latin typeface="+mj-lt"/>
              </a:rPr>
              <a:t>link to internal page </a:t>
            </a:r>
            <a:r>
              <a:rPr lang="en-GB" sz="1200" dirty="0">
                <a:latin typeface="+mj-lt"/>
              </a:rPr>
              <a:t>or file (by menu,  …) for WYSIWYG and link fields</a:t>
            </a:r>
          </a:p>
          <a:p>
            <a:pPr>
              <a:lnSpc>
                <a:spcPct val="150000"/>
              </a:lnSpc>
            </a:pPr>
            <a:r>
              <a:rPr lang="en-GB" sz="1200" dirty="0">
                <a:latin typeface="+mj-lt"/>
              </a:rPr>
              <a:t>Clear </a:t>
            </a:r>
            <a:r>
              <a:rPr lang="en-GB" sz="1200" b="1" dirty="0">
                <a:latin typeface="+mj-lt"/>
              </a:rPr>
              <a:t>publishing</a:t>
            </a:r>
            <a:r>
              <a:rPr lang="en-GB" sz="1200" dirty="0">
                <a:latin typeface="+mj-lt"/>
              </a:rPr>
              <a:t> interface (with button : publish, add new content…)</a:t>
            </a:r>
          </a:p>
          <a:p>
            <a:pPr>
              <a:lnSpc>
                <a:spcPct val="150000"/>
              </a:lnSpc>
            </a:pPr>
            <a:r>
              <a:rPr lang="en-GB" sz="1200" dirty="0">
                <a:latin typeface="+mj-lt"/>
              </a:rPr>
              <a:t>Improved </a:t>
            </a:r>
            <a:r>
              <a:rPr lang="en-GB" sz="1200" b="1" dirty="0">
                <a:latin typeface="+mj-lt"/>
              </a:rPr>
              <a:t>“content” page </a:t>
            </a:r>
            <a:r>
              <a:rPr lang="en-GB" sz="1200" dirty="0">
                <a:latin typeface="+mj-lt"/>
              </a:rPr>
              <a:t>with more filter and customisable interface</a:t>
            </a:r>
          </a:p>
          <a:p>
            <a:pPr>
              <a:lnSpc>
                <a:spcPct val="150000"/>
              </a:lnSpc>
            </a:pPr>
            <a:r>
              <a:rPr lang="en-GB" sz="1200" b="1" dirty="0">
                <a:latin typeface="+mj-lt"/>
              </a:rPr>
              <a:t>Simplified interface </a:t>
            </a:r>
            <a:r>
              <a:rPr lang="en-GB" sz="1200" dirty="0">
                <a:latin typeface="+mj-lt"/>
              </a:rPr>
              <a:t>for contributor</a:t>
            </a:r>
          </a:p>
          <a:p>
            <a:pPr>
              <a:lnSpc>
                <a:spcPct val="150000"/>
              </a:lnSpc>
            </a:pPr>
            <a:r>
              <a:rPr lang="en-GB" sz="1200" dirty="0">
                <a:latin typeface="+mj-lt"/>
              </a:rPr>
              <a:t>With the URL management of CTM it is possible to have a different URL (hostname and alias) for front office and back-office </a:t>
            </a:r>
            <a:r>
              <a:rPr lang="en-GB" sz="1200" b="1" dirty="0">
                <a:latin typeface="+mj-lt"/>
              </a:rPr>
              <a:t>to improve security</a:t>
            </a:r>
            <a:r>
              <a:rPr lang="en-GB" sz="1200" dirty="0">
                <a:latin typeface="+mj-lt"/>
              </a:rPr>
              <a:t> (with a proxy)</a:t>
            </a:r>
          </a:p>
          <a:p>
            <a:pPr>
              <a:lnSpc>
                <a:spcPct val="150000"/>
              </a:lnSpc>
            </a:pPr>
            <a:r>
              <a:rPr lang="en-GB" sz="1200" b="1" dirty="0">
                <a:latin typeface="+mj-lt"/>
              </a:rPr>
              <a:t>Pre-configured roles</a:t>
            </a:r>
            <a:r>
              <a:rPr lang="en-GB" sz="1200" dirty="0">
                <a:latin typeface="+mj-lt"/>
              </a:rPr>
              <a:t>: developer, administrator, contributor with more finesse in permissions definition </a:t>
            </a:r>
            <a:r>
              <a:rPr lang="en-GB" sz="1200" b="1" dirty="0">
                <a:latin typeface="+mj-lt"/>
              </a:rPr>
              <a:t>without possibility for the client to crash the website</a:t>
            </a:r>
          </a:p>
          <a:p>
            <a:pPr>
              <a:lnSpc>
                <a:spcPct val="150000"/>
              </a:lnSpc>
            </a:pPr>
            <a:r>
              <a:rPr lang="en-GB" sz="1200" b="1" dirty="0">
                <a:latin typeface="+mj-lt"/>
              </a:rPr>
              <a:t>...</a:t>
            </a:r>
          </a:p>
          <a:p>
            <a:pPr lvl="1">
              <a:lnSpc>
                <a:spcPct val="150000"/>
              </a:lnSpc>
            </a:pPr>
            <a:endParaRPr lang="en-GB" sz="1200" dirty="0">
              <a:latin typeface="+mj-lt"/>
            </a:endParaRPr>
          </a:p>
          <a:p>
            <a:pPr lvl="1">
              <a:lnSpc>
                <a:spcPct val="150000"/>
              </a:lnSpc>
            </a:pPr>
            <a:endParaRPr lang="en-GB" sz="1200" dirty="0"/>
          </a:p>
          <a:p>
            <a:pPr>
              <a:lnSpc>
                <a:spcPct val="150000"/>
              </a:lnSpc>
            </a:pPr>
            <a:endParaRPr lang="fr-FR" sz="1200" dirty="0">
              <a:latin typeface="+mj-lt"/>
            </a:endParaRPr>
          </a:p>
        </p:txBody>
      </p:sp>
      <p:cxnSp>
        <p:nvCxnSpPr>
          <p:cNvPr id="5" name="Connecteur droit 4"/>
          <p:cNvCxnSpPr/>
          <p:nvPr/>
        </p:nvCxnSpPr>
        <p:spPr>
          <a:xfrm>
            <a:off x="971600" y="764704"/>
            <a:ext cx="8172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ZoneTexte 5"/>
          <p:cNvSpPr txBox="1"/>
          <p:nvPr/>
        </p:nvSpPr>
        <p:spPr>
          <a:xfrm>
            <a:off x="-36512" y="960983"/>
            <a:ext cx="9144000" cy="307777"/>
          </a:xfrm>
          <a:prstGeom prst="rect">
            <a:avLst/>
          </a:prstGeom>
          <a:noFill/>
        </p:spPr>
        <p:txBody>
          <a:bodyPr wrap="square" rtlCol="0">
            <a:spAutoFit/>
          </a:bodyPr>
          <a:lstStyle/>
          <a:p>
            <a:r>
              <a:rPr lang="en-GB" sz="1400" b="1" dirty="0">
                <a:solidFill>
                  <a:schemeClr val="bg1">
                    <a:lumMod val="75000"/>
                  </a:schemeClr>
                </a:solidFill>
                <a:latin typeface="+mj-lt"/>
              </a:rPr>
              <a:t>CTM come with a lot of pre-installed and pre-configured modules that are often forgotten and a better back-office:</a:t>
            </a:r>
            <a:endParaRPr lang="fr-FR" sz="1400" b="1" dirty="0">
              <a:solidFill>
                <a:schemeClr val="bg1">
                  <a:lumMod val="75000"/>
                </a:schemeClr>
              </a:solidFill>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632080"/>
            <a:ext cx="8085584" cy="276640"/>
          </a:xfrm>
          <a:effectLst>
            <a:reflection blurRad="6350" stA="50000" endA="300" endPos="55000" dir="5400000" sy="-100000" algn="bl" rotWithShape="0"/>
          </a:effectLst>
        </p:spPr>
        <p:txBody>
          <a:bodyPr>
            <a:noAutofit/>
          </a:bodyPr>
          <a:lstStyle/>
          <a:p>
            <a:r>
              <a:rPr lang="en-US" sz="2000" dirty="0"/>
              <a:t>Technical</a:t>
            </a:r>
            <a:r>
              <a:rPr lang="fr-FR" sz="2000" dirty="0"/>
              <a:t>: </a:t>
            </a:r>
            <a:r>
              <a:rPr lang="fr-FR" sz="2000" dirty="0" err="1"/>
              <a:t>contributed</a:t>
            </a:r>
            <a:r>
              <a:rPr lang="fr-FR" sz="2000" dirty="0"/>
              <a:t> modules:</a:t>
            </a:r>
          </a:p>
        </p:txBody>
      </p:sp>
      <p:sp>
        <p:nvSpPr>
          <p:cNvPr id="3" name="Espace réservé du contenu 2"/>
          <p:cNvSpPr>
            <a:spLocks noGrp="1"/>
          </p:cNvSpPr>
          <p:nvPr>
            <p:ph idx="1"/>
          </p:nvPr>
        </p:nvSpPr>
        <p:spPr>
          <a:xfrm>
            <a:off x="0" y="1268760"/>
            <a:ext cx="9144000" cy="5589240"/>
          </a:xfrm>
        </p:spPr>
        <p:txBody>
          <a:bodyPr numCol="4">
            <a:noAutofit/>
          </a:bodyPr>
          <a:lstStyle/>
          <a:p>
            <a:r>
              <a:rPr lang="en-GB" sz="1400" dirty="0">
                <a:latin typeface="+mj-lt"/>
              </a:rPr>
              <a:t>Variable</a:t>
            </a:r>
          </a:p>
          <a:p>
            <a:r>
              <a:rPr lang="en-GB" sz="1400" dirty="0" err="1">
                <a:latin typeface="+mj-lt"/>
              </a:rPr>
              <a:t>Ckeditor</a:t>
            </a:r>
            <a:endParaRPr lang="en-GB" sz="1400" dirty="0">
              <a:latin typeface="+mj-lt"/>
            </a:endParaRPr>
          </a:p>
          <a:p>
            <a:pPr lvl="1"/>
            <a:r>
              <a:rPr lang="en-GB" sz="1400" dirty="0" err="1">
                <a:latin typeface="+mj-lt"/>
              </a:rPr>
              <a:t>Abbr</a:t>
            </a:r>
            <a:endParaRPr lang="en-GB" sz="1400" dirty="0">
              <a:latin typeface="+mj-lt"/>
            </a:endParaRPr>
          </a:p>
          <a:p>
            <a:pPr lvl="1"/>
            <a:r>
              <a:rPr lang="en-GB" sz="1400" dirty="0" err="1">
                <a:latin typeface="+mj-lt"/>
              </a:rPr>
              <a:t>Blockimagepaste</a:t>
            </a:r>
            <a:endParaRPr lang="en-GB" sz="1400" dirty="0">
              <a:latin typeface="+mj-lt"/>
            </a:endParaRPr>
          </a:p>
          <a:p>
            <a:pPr lvl="1"/>
            <a:r>
              <a:rPr lang="en-GB" sz="1400" dirty="0">
                <a:latin typeface="+mj-lt"/>
              </a:rPr>
              <a:t>enhanced image</a:t>
            </a:r>
          </a:p>
          <a:p>
            <a:pPr lvl="1"/>
            <a:r>
              <a:rPr lang="en-GB" sz="1400" dirty="0">
                <a:latin typeface="+mj-lt"/>
              </a:rPr>
              <a:t>...</a:t>
            </a:r>
          </a:p>
          <a:p>
            <a:r>
              <a:rPr lang="en-GB" sz="1400" dirty="0">
                <a:latin typeface="+mj-lt"/>
              </a:rPr>
              <a:t>Admin menu</a:t>
            </a:r>
          </a:p>
          <a:p>
            <a:r>
              <a:rPr lang="en-GB" sz="1400" dirty="0">
                <a:latin typeface="+mj-lt"/>
              </a:rPr>
              <a:t>Admin views</a:t>
            </a:r>
          </a:p>
          <a:p>
            <a:r>
              <a:rPr lang="en-GB" sz="1400" dirty="0">
                <a:latin typeface="+mj-lt"/>
              </a:rPr>
              <a:t>Administer user by role</a:t>
            </a:r>
          </a:p>
          <a:p>
            <a:r>
              <a:rPr lang="en-GB" sz="1400" dirty="0">
                <a:latin typeface="+mj-lt"/>
              </a:rPr>
              <a:t>Better formats</a:t>
            </a:r>
          </a:p>
          <a:p>
            <a:r>
              <a:rPr lang="en-GB" sz="1400" dirty="0">
                <a:latin typeface="+mj-lt"/>
              </a:rPr>
              <a:t>Boost</a:t>
            </a:r>
          </a:p>
          <a:p>
            <a:r>
              <a:rPr lang="en-GB" sz="1400" dirty="0">
                <a:latin typeface="+mj-lt"/>
              </a:rPr>
              <a:t>Cache actions</a:t>
            </a:r>
          </a:p>
          <a:p>
            <a:r>
              <a:rPr lang="en-GB" sz="1400" dirty="0">
                <a:latin typeface="+mj-lt"/>
              </a:rPr>
              <a:t>Chain menu access</a:t>
            </a:r>
          </a:p>
          <a:p>
            <a:r>
              <a:rPr lang="en-GB" sz="1400" dirty="0">
                <a:latin typeface="+mj-lt"/>
              </a:rPr>
              <a:t>content_ type extras</a:t>
            </a:r>
          </a:p>
          <a:p>
            <a:r>
              <a:rPr lang="en-GB" sz="1400" dirty="0">
                <a:latin typeface="+mj-lt"/>
              </a:rPr>
              <a:t>Cross join</a:t>
            </a:r>
          </a:p>
          <a:p>
            <a:r>
              <a:rPr lang="en-GB" sz="1400" dirty="0" err="1">
                <a:latin typeface="+mj-lt"/>
              </a:rPr>
              <a:t>Ctools</a:t>
            </a:r>
            <a:endParaRPr lang="en-GB" sz="1400" dirty="0">
              <a:latin typeface="+mj-lt"/>
            </a:endParaRPr>
          </a:p>
          <a:p>
            <a:r>
              <a:rPr lang="en-GB" sz="1400" dirty="0" err="1">
                <a:latin typeface="+mj-lt"/>
              </a:rPr>
              <a:t>Ctools</a:t>
            </a:r>
            <a:r>
              <a:rPr lang="en-GB" sz="1400" dirty="0">
                <a:latin typeface="+mj-lt"/>
              </a:rPr>
              <a:t> </a:t>
            </a:r>
            <a:r>
              <a:rPr lang="en-GB" sz="1400" dirty="0" err="1">
                <a:latin typeface="+mj-lt"/>
              </a:rPr>
              <a:t>automodal</a:t>
            </a:r>
            <a:endParaRPr lang="en-GB" sz="1400" dirty="0">
              <a:latin typeface="+mj-lt"/>
            </a:endParaRPr>
          </a:p>
          <a:p>
            <a:r>
              <a:rPr lang="en-GB" sz="1400" dirty="0">
                <a:latin typeface="+mj-lt"/>
              </a:rPr>
              <a:t>Date</a:t>
            </a:r>
          </a:p>
          <a:p>
            <a:r>
              <a:rPr lang="en-GB" sz="1400" dirty="0">
                <a:latin typeface="+mj-lt"/>
              </a:rPr>
              <a:t>Db maintenance</a:t>
            </a:r>
          </a:p>
          <a:p>
            <a:r>
              <a:rPr lang="en-GB" sz="1400" dirty="0">
                <a:latin typeface="+mj-lt"/>
              </a:rPr>
              <a:t>Diff</a:t>
            </a:r>
          </a:p>
          <a:p>
            <a:r>
              <a:rPr lang="en-GB" sz="1400" dirty="0">
                <a:latin typeface="+mj-lt"/>
              </a:rPr>
              <a:t>Display cache</a:t>
            </a:r>
          </a:p>
          <a:p>
            <a:r>
              <a:rPr lang="en-GB" sz="1400" dirty="0" err="1">
                <a:latin typeface="+mj-lt"/>
              </a:rPr>
              <a:t>Ecl</a:t>
            </a:r>
            <a:endParaRPr lang="en-GB" sz="1400" dirty="0">
              <a:latin typeface="+mj-lt"/>
            </a:endParaRPr>
          </a:p>
          <a:p>
            <a:r>
              <a:rPr lang="en-GB" sz="1400" dirty="0" err="1">
                <a:latin typeface="+mj-lt"/>
              </a:rPr>
              <a:t>Eim</a:t>
            </a:r>
            <a:endParaRPr lang="en-GB" sz="1400" dirty="0">
              <a:latin typeface="+mj-lt"/>
            </a:endParaRPr>
          </a:p>
          <a:p>
            <a:r>
              <a:rPr lang="en-GB" sz="1400" dirty="0">
                <a:latin typeface="+mj-lt"/>
              </a:rPr>
              <a:t>Email</a:t>
            </a:r>
          </a:p>
          <a:p>
            <a:r>
              <a:rPr lang="en-GB" sz="1400" dirty="0">
                <a:latin typeface="+mj-lt"/>
              </a:rPr>
              <a:t>Entity</a:t>
            </a:r>
          </a:p>
          <a:p>
            <a:r>
              <a:rPr lang="en-GB" sz="1400" dirty="0">
                <a:latin typeface="+mj-lt"/>
              </a:rPr>
              <a:t>Entity menu links</a:t>
            </a:r>
          </a:p>
          <a:p>
            <a:r>
              <a:rPr lang="en-GB" sz="1400" dirty="0">
                <a:latin typeface="+mj-lt"/>
              </a:rPr>
              <a:t>Entity cache</a:t>
            </a:r>
          </a:p>
          <a:p>
            <a:r>
              <a:rPr lang="en-GB" sz="1400" dirty="0">
                <a:latin typeface="+mj-lt"/>
              </a:rPr>
              <a:t>Entity reference</a:t>
            </a:r>
          </a:p>
          <a:p>
            <a:r>
              <a:rPr lang="en-GB" sz="1400" dirty="0" err="1">
                <a:latin typeface="+mj-lt"/>
              </a:rPr>
              <a:t>Eu</a:t>
            </a:r>
            <a:r>
              <a:rPr lang="en-GB" sz="1400" dirty="0">
                <a:latin typeface="+mj-lt"/>
              </a:rPr>
              <a:t> cookie compliance</a:t>
            </a:r>
          </a:p>
          <a:p>
            <a:r>
              <a:rPr lang="en-GB" sz="1400" dirty="0">
                <a:latin typeface="+mj-lt"/>
              </a:rPr>
              <a:t>Expire</a:t>
            </a:r>
          </a:p>
          <a:p>
            <a:r>
              <a:rPr lang="en-GB" sz="1400" dirty="0">
                <a:latin typeface="+mj-lt"/>
              </a:rPr>
              <a:t>Expire alias</a:t>
            </a:r>
          </a:p>
          <a:p>
            <a:r>
              <a:rPr lang="en-GB" sz="1400" dirty="0">
                <a:latin typeface="+mj-lt"/>
              </a:rPr>
              <a:t>Features</a:t>
            </a:r>
          </a:p>
          <a:p>
            <a:r>
              <a:rPr lang="en-GB" sz="1400" dirty="0">
                <a:latin typeface="+mj-lt"/>
              </a:rPr>
              <a:t>Field group</a:t>
            </a:r>
          </a:p>
          <a:p>
            <a:r>
              <a:rPr lang="en-GB" sz="1400" dirty="0">
                <a:latin typeface="+mj-lt"/>
              </a:rPr>
              <a:t>Global redirect</a:t>
            </a:r>
          </a:p>
          <a:p>
            <a:r>
              <a:rPr lang="en-GB" sz="1400" dirty="0">
                <a:latin typeface="+mj-lt"/>
              </a:rPr>
              <a:t>Image resize filter</a:t>
            </a:r>
          </a:p>
          <a:p>
            <a:r>
              <a:rPr lang="en-GB" sz="1400" dirty="0" err="1">
                <a:latin typeface="+mj-lt"/>
              </a:rPr>
              <a:t>Imce</a:t>
            </a:r>
            <a:endParaRPr lang="en-GB" sz="1400" dirty="0">
              <a:latin typeface="+mj-lt"/>
            </a:endParaRPr>
          </a:p>
          <a:p>
            <a:r>
              <a:rPr lang="en-GB" sz="1400" dirty="0" err="1">
                <a:latin typeface="+mj-lt"/>
              </a:rPr>
              <a:t>Imce</a:t>
            </a:r>
            <a:r>
              <a:rPr lang="en-GB" sz="1400" dirty="0">
                <a:latin typeface="+mj-lt"/>
              </a:rPr>
              <a:t> crop</a:t>
            </a:r>
          </a:p>
          <a:p>
            <a:r>
              <a:rPr lang="en-GB" sz="1400" dirty="0" err="1">
                <a:latin typeface="+mj-lt"/>
              </a:rPr>
              <a:t>Imce</a:t>
            </a:r>
            <a:r>
              <a:rPr lang="en-GB" sz="1400" dirty="0">
                <a:latin typeface="+mj-lt"/>
              </a:rPr>
              <a:t> </a:t>
            </a:r>
            <a:r>
              <a:rPr lang="en-GB" sz="1400" dirty="0" err="1">
                <a:latin typeface="+mj-lt"/>
              </a:rPr>
              <a:t>mkdir</a:t>
            </a:r>
            <a:endParaRPr lang="en-GB" sz="1400" dirty="0">
              <a:latin typeface="+mj-lt"/>
            </a:endParaRPr>
          </a:p>
          <a:p>
            <a:r>
              <a:rPr lang="en-GB" sz="1400" dirty="0">
                <a:latin typeface="+mj-lt"/>
              </a:rPr>
              <a:t>Libraries</a:t>
            </a:r>
          </a:p>
          <a:p>
            <a:r>
              <a:rPr lang="en-GB" sz="1400" dirty="0">
                <a:latin typeface="+mj-lt"/>
              </a:rPr>
              <a:t>Link</a:t>
            </a:r>
          </a:p>
          <a:p>
            <a:r>
              <a:rPr lang="en-GB" sz="1400" dirty="0">
                <a:latin typeface="+mj-lt"/>
              </a:rPr>
              <a:t>Link </a:t>
            </a:r>
            <a:r>
              <a:rPr lang="en-GB" sz="1400" dirty="0" err="1">
                <a:latin typeface="+mj-lt"/>
              </a:rPr>
              <a:t>css</a:t>
            </a:r>
            <a:endParaRPr lang="en-GB" sz="1400" dirty="0">
              <a:latin typeface="+mj-lt"/>
            </a:endParaRPr>
          </a:p>
          <a:p>
            <a:r>
              <a:rPr lang="en-GB" sz="1400" dirty="0" err="1">
                <a:latin typeface="+mj-lt"/>
              </a:rPr>
              <a:t>Linkit</a:t>
            </a:r>
            <a:endParaRPr lang="en-GB" sz="1400" dirty="0">
              <a:latin typeface="+mj-lt"/>
            </a:endParaRPr>
          </a:p>
          <a:p>
            <a:r>
              <a:rPr lang="en-GB" sz="1400" dirty="0">
                <a:latin typeface="+mj-lt"/>
              </a:rPr>
              <a:t>Menu admin per menu</a:t>
            </a:r>
          </a:p>
          <a:p>
            <a:r>
              <a:rPr lang="en-GB" sz="1400" dirty="0">
                <a:latin typeface="+mj-lt"/>
              </a:rPr>
              <a:t>Menu attributes</a:t>
            </a:r>
          </a:p>
          <a:p>
            <a:r>
              <a:rPr lang="en-GB" sz="1400" dirty="0">
                <a:latin typeface="+mj-lt"/>
              </a:rPr>
              <a:t>Menu block</a:t>
            </a:r>
          </a:p>
          <a:p>
            <a:r>
              <a:rPr lang="en-GB" sz="1400" dirty="0">
                <a:latin typeface="+mj-lt"/>
              </a:rPr>
              <a:t>Menu position</a:t>
            </a:r>
          </a:p>
          <a:p>
            <a:r>
              <a:rPr lang="en-GB" sz="1400" dirty="0">
                <a:latin typeface="+mj-lt"/>
              </a:rPr>
              <a:t>Menu performance</a:t>
            </a:r>
          </a:p>
          <a:p>
            <a:r>
              <a:rPr lang="en-GB" sz="1400" dirty="0">
                <a:latin typeface="+mj-lt"/>
              </a:rPr>
              <a:t>Meta tag</a:t>
            </a:r>
          </a:p>
          <a:p>
            <a:r>
              <a:rPr lang="en-GB" sz="1400" dirty="0">
                <a:latin typeface="+mj-lt"/>
              </a:rPr>
              <a:t>Meta tag overview</a:t>
            </a:r>
          </a:p>
          <a:p>
            <a:r>
              <a:rPr lang="en-GB" sz="1400" dirty="0">
                <a:latin typeface="+mj-lt"/>
              </a:rPr>
              <a:t>Module filter</a:t>
            </a:r>
          </a:p>
          <a:p>
            <a:r>
              <a:rPr lang="en-GB" sz="1400" dirty="0">
                <a:latin typeface="+mj-lt"/>
              </a:rPr>
              <a:t>Override node options</a:t>
            </a:r>
          </a:p>
          <a:p>
            <a:r>
              <a:rPr lang="en-GB" sz="1400" dirty="0">
                <a:latin typeface="+mj-lt"/>
              </a:rPr>
              <a:t>Page preview</a:t>
            </a:r>
          </a:p>
          <a:p>
            <a:r>
              <a:rPr lang="en-GB" sz="1400" dirty="0">
                <a:latin typeface="+mj-lt"/>
              </a:rPr>
              <a:t>Path auto</a:t>
            </a:r>
          </a:p>
          <a:p>
            <a:r>
              <a:rPr lang="en-GB" sz="1400" dirty="0">
                <a:latin typeface="+mj-lt"/>
              </a:rPr>
              <a:t>Pathologic</a:t>
            </a:r>
          </a:p>
          <a:p>
            <a:r>
              <a:rPr lang="en-GB" sz="1400" dirty="0" err="1">
                <a:latin typeface="+mj-lt"/>
              </a:rPr>
              <a:t>Phpmailer</a:t>
            </a:r>
            <a:endParaRPr lang="en-GB" sz="1400" dirty="0">
              <a:latin typeface="+mj-lt"/>
            </a:endParaRPr>
          </a:p>
          <a:p>
            <a:r>
              <a:rPr lang="en-GB" sz="1400" dirty="0">
                <a:latin typeface="+mj-lt"/>
              </a:rPr>
              <a:t>Publish content</a:t>
            </a:r>
          </a:p>
          <a:p>
            <a:r>
              <a:rPr lang="en-GB" sz="1400" dirty="0">
                <a:latin typeface="+mj-lt"/>
              </a:rPr>
              <a:t>Redirect</a:t>
            </a:r>
          </a:p>
          <a:p>
            <a:r>
              <a:rPr lang="en-GB" sz="1400" dirty="0">
                <a:latin typeface="+mj-lt"/>
              </a:rPr>
              <a:t>Role delegation</a:t>
            </a:r>
          </a:p>
          <a:p>
            <a:r>
              <a:rPr lang="en-GB" sz="1400" dirty="0">
                <a:latin typeface="+mj-lt"/>
              </a:rPr>
              <a:t>Rules</a:t>
            </a:r>
          </a:p>
          <a:p>
            <a:r>
              <a:rPr lang="en-GB" sz="1400" dirty="0">
                <a:latin typeface="+mj-lt"/>
              </a:rPr>
              <a:t>Scheduler</a:t>
            </a:r>
          </a:p>
          <a:p>
            <a:r>
              <a:rPr lang="en-GB" sz="1400" dirty="0" err="1">
                <a:latin typeface="+mj-lt"/>
              </a:rPr>
              <a:t>Shs</a:t>
            </a:r>
            <a:endParaRPr lang="en-GB" sz="1400" dirty="0">
              <a:latin typeface="+mj-lt"/>
            </a:endParaRPr>
          </a:p>
          <a:p>
            <a:r>
              <a:rPr lang="en-GB" sz="1400" dirty="0" err="1">
                <a:latin typeface="+mj-lt"/>
              </a:rPr>
              <a:t>Smart_trim</a:t>
            </a:r>
            <a:endParaRPr lang="en-GB" sz="1400" dirty="0">
              <a:latin typeface="+mj-lt"/>
            </a:endParaRPr>
          </a:p>
          <a:p>
            <a:r>
              <a:rPr lang="en-GB" sz="1400" dirty="0">
                <a:latin typeface="+mj-lt"/>
              </a:rPr>
              <a:t>Special menu items</a:t>
            </a:r>
          </a:p>
          <a:p>
            <a:r>
              <a:rPr lang="en-GB" sz="1400" dirty="0" err="1">
                <a:latin typeface="+mj-lt"/>
              </a:rPr>
              <a:t>Strongarm</a:t>
            </a:r>
            <a:endParaRPr lang="en-GB" sz="1400" dirty="0">
              <a:latin typeface="+mj-lt"/>
            </a:endParaRPr>
          </a:p>
          <a:p>
            <a:r>
              <a:rPr lang="en-GB" sz="1400" dirty="0">
                <a:latin typeface="+mj-lt"/>
              </a:rPr>
              <a:t>Taxonomy manager</a:t>
            </a:r>
          </a:p>
          <a:p>
            <a:r>
              <a:rPr lang="en-GB" sz="1400" dirty="0">
                <a:latin typeface="+mj-lt"/>
              </a:rPr>
              <a:t>Token</a:t>
            </a:r>
          </a:p>
          <a:p>
            <a:r>
              <a:rPr lang="en-GB" sz="1400" dirty="0">
                <a:latin typeface="+mj-lt"/>
              </a:rPr>
              <a:t>Transliteration</a:t>
            </a:r>
          </a:p>
          <a:p>
            <a:r>
              <a:rPr lang="en-GB" sz="1400" dirty="0">
                <a:latin typeface="+mj-lt"/>
              </a:rPr>
              <a:t>Ultimate </a:t>
            </a:r>
            <a:r>
              <a:rPr lang="en-GB" sz="1400" dirty="0" err="1">
                <a:latin typeface="+mj-lt"/>
              </a:rPr>
              <a:t>cron</a:t>
            </a:r>
            <a:endParaRPr lang="en-GB" sz="1400" dirty="0">
              <a:latin typeface="+mj-lt"/>
            </a:endParaRPr>
          </a:p>
          <a:p>
            <a:r>
              <a:rPr lang="en-GB" sz="1400" dirty="0" err="1">
                <a:latin typeface="+mj-lt"/>
              </a:rPr>
              <a:t>Uuid</a:t>
            </a:r>
            <a:endParaRPr lang="en-GB" sz="1400" dirty="0">
              <a:latin typeface="+mj-lt"/>
            </a:endParaRPr>
          </a:p>
          <a:p>
            <a:r>
              <a:rPr lang="en-GB" sz="1400" dirty="0" err="1">
                <a:latin typeface="+mj-lt"/>
              </a:rPr>
              <a:t>Uuid</a:t>
            </a:r>
            <a:r>
              <a:rPr lang="en-GB" sz="1400" dirty="0">
                <a:latin typeface="+mj-lt"/>
              </a:rPr>
              <a:t> features</a:t>
            </a:r>
          </a:p>
          <a:p>
            <a:r>
              <a:rPr lang="en-GB" sz="1400" dirty="0">
                <a:latin typeface="+mj-lt"/>
              </a:rPr>
              <a:t>View unpublished</a:t>
            </a:r>
          </a:p>
          <a:p>
            <a:r>
              <a:rPr lang="en-GB" sz="1400" dirty="0">
                <a:latin typeface="+mj-lt"/>
              </a:rPr>
              <a:t>Views</a:t>
            </a:r>
          </a:p>
          <a:p>
            <a:r>
              <a:rPr lang="en-GB" sz="1400" dirty="0">
                <a:latin typeface="+mj-lt"/>
              </a:rPr>
              <a:t>Views bulk operations</a:t>
            </a:r>
          </a:p>
          <a:p>
            <a:r>
              <a:rPr lang="en-GB" sz="1400" dirty="0">
                <a:latin typeface="+mj-lt"/>
              </a:rPr>
              <a:t>Views merge rows</a:t>
            </a:r>
          </a:p>
          <a:p>
            <a:r>
              <a:rPr lang="en-GB" sz="1400" dirty="0">
                <a:latin typeface="+mj-lt"/>
              </a:rPr>
              <a:t>Views </a:t>
            </a:r>
            <a:r>
              <a:rPr lang="en-GB" sz="1400" dirty="0" err="1">
                <a:latin typeface="+mj-lt"/>
              </a:rPr>
              <a:t>puc</a:t>
            </a:r>
            <a:endParaRPr lang="en-GB" sz="1400" dirty="0">
              <a:latin typeface="+mj-lt"/>
            </a:endParaRPr>
          </a:p>
          <a:p>
            <a:r>
              <a:rPr lang="en-GB" sz="1400" dirty="0" err="1">
                <a:latin typeface="+mj-lt"/>
              </a:rPr>
              <a:t>Vppr</a:t>
            </a:r>
            <a:endParaRPr lang="en-GB" sz="1400" dirty="0">
              <a:latin typeface="+mj-lt"/>
            </a:endParaRPr>
          </a:p>
          <a:p>
            <a:r>
              <a:rPr lang="en-GB" sz="1400" dirty="0" err="1">
                <a:latin typeface="+mj-lt"/>
              </a:rPr>
              <a:t>Xautoload</a:t>
            </a:r>
            <a:endParaRPr lang="en-GB" sz="1400" dirty="0">
              <a:latin typeface="+mj-lt"/>
            </a:endParaRPr>
          </a:p>
          <a:p>
            <a:r>
              <a:rPr lang="en-GB" sz="1400" dirty="0" err="1">
                <a:latin typeface="+mj-lt"/>
              </a:rPr>
              <a:t>Xmlsitemap</a:t>
            </a:r>
            <a:endParaRPr lang="en-GB" sz="1400" dirty="0">
              <a:latin typeface="+mj-lt"/>
            </a:endParaRPr>
          </a:p>
        </p:txBody>
      </p:sp>
      <p:cxnSp>
        <p:nvCxnSpPr>
          <p:cNvPr id="5" name="Connecteur droit 4"/>
          <p:cNvCxnSpPr/>
          <p:nvPr/>
        </p:nvCxnSpPr>
        <p:spPr>
          <a:xfrm>
            <a:off x="971600" y="908720"/>
            <a:ext cx="8172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Personnalisé 2">
      <a:dk1>
        <a:srgbClr val="000000"/>
      </a:dk1>
      <a:lt1>
        <a:srgbClr val="0F6FC6"/>
      </a:lt1>
      <a:dk2>
        <a:srgbClr val="FFFFFF"/>
      </a:dk2>
      <a:lt2>
        <a:srgbClr val="FFFFFF"/>
      </a:lt2>
      <a:accent1>
        <a:srgbClr val="0F6FC6"/>
      </a:accent1>
      <a:accent2>
        <a:srgbClr val="009DD9"/>
      </a:accent2>
      <a:accent3>
        <a:srgbClr val="0BD0D9"/>
      </a:accent3>
      <a:accent4>
        <a:srgbClr val="10CF9B"/>
      </a:accent4>
      <a:accent5>
        <a:srgbClr val="7CCA62"/>
      </a:accent5>
      <a:accent6>
        <a:srgbClr val="A5C249"/>
      </a:accent6>
      <a:hlink>
        <a:srgbClr val="073763"/>
      </a:hlink>
      <a:folHlink>
        <a:srgbClr val="85DFD0"/>
      </a:folHlink>
    </a:clrScheme>
    <a:fontScheme name="Personnalisé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1238</TotalTime>
  <Words>2379</Words>
  <Application>Microsoft Office PowerPoint</Application>
  <PresentationFormat>On-screen Show (4:3)</PresentationFormat>
  <Paragraphs>502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Courier</vt:lpstr>
      <vt:lpstr>Courier New</vt:lpstr>
      <vt:lpstr>Wingdings 2</vt:lpstr>
      <vt:lpstr>Flow</vt:lpstr>
      <vt:lpstr>Drupal 7 Custom factory</vt:lpstr>
      <vt:lpstr>Drupal 7 custom factory</vt:lpstr>
      <vt:lpstr>Drupal 7 custom factory</vt:lpstr>
      <vt:lpstr>Classic Drupal deployment</vt:lpstr>
      <vt:lpstr>Classic Drupal update</vt:lpstr>
      <vt:lpstr>CTM deployment</vt:lpstr>
      <vt:lpstr>CTM update</vt:lpstr>
      <vt:lpstr>UX and back-office features: </vt:lpstr>
      <vt:lpstr>Technical: contributed modules:</vt:lpstr>
      <vt:lpstr>Technical: contributed modules (dev and tools):</vt:lpstr>
      <vt:lpstr>Technical: custom modules:</vt:lpstr>
      <vt:lpstr>Technical: optional modules</vt:lpstr>
      <vt:lpstr>Simplified development: CTM Add a new API for development of features</vt:lpstr>
      <vt:lpstr>Technical: CTM architecture</vt:lpstr>
      <vt:lpstr>Technical: CTM architecture</vt:lpstr>
      <vt:lpstr>Technical: New API</vt:lpstr>
      <vt:lpstr>Technical: New API</vt:lpstr>
      <vt:lpstr>Technical: Queue system goals</vt:lpstr>
      <vt:lpstr>Simplified deployment:</vt:lpstr>
      <vt:lpstr>Simplified deployment: deploy.sh</vt:lpstr>
      <vt:lpstr>Simplified deployment: Drush</vt:lpstr>
      <vt:lpstr>Simplified deployment: releases management</vt:lpstr>
      <vt:lpstr>Simplified maintenance</vt:lpstr>
      <vt:lpstr>Technical: structure</vt:lpstr>
      <vt:lpstr>Performance: CTM combine lot of cache systems to improve performances</vt:lpstr>
      <vt:lpstr>And after ? … Roadmap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Drupal 7 CTM</dc:title>
  <dc:subject>drupal 7</dc:subject>
  <dc:creator>christian.vallebella@free.fr</dc:creator>
  <cp:keywords>CTM DCF drupal</cp:keywords>
  <cp:lastModifiedBy>Christian Vallebella</cp:lastModifiedBy>
  <cp:revision>130</cp:revision>
  <dcterms:created xsi:type="dcterms:W3CDTF">2016-09-24T15:45:31Z</dcterms:created>
  <dcterms:modified xsi:type="dcterms:W3CDTF">2017-03-21T15:23:10Z</dcterms:modified>
</cp:coreProperties>
</file>