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2" r:id="rId4"/>
    <p:sldId id="293" r:id="rId5"/>
    <p:sldId id="294" r:id="rId6"/>
    <p:sldId id="295" r:id="rId7"/>
    <p:sldId id="271" r:id="rId8"/>
    <p:sldId id="277" r:id="rId9"/>
    <p:sldId id="278" r:id="rId10"/>
    <p:sldId id="279" r:id="rId11"/>
    <p:sldId id="281" r:id="rId12"/>
    <p:sldId id="274" r:id="rId13"/>
    <p:sldId id="282" r:id="rId14"/>
    <p:sldId id="290" r:id="rId15"/>
    <p:sldId id="285" r:id="rId16"/>
    <p:sldId id="286" r:id="rId17"/>
    <p:sldId id="291" r:id="rId18"/>
    <p:sldId id="272" r:id="rId19"/>
    <p:sldId id="287" r:id="rId20"/>
    <p:sldId id="289" r:id="rId21"/>
    <p:sldId id="288" r:id="rId22"/>
    <p:sldId id="273" r:id="rId23"/>
    <p:sldId id="28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00E2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94625" autoAdjust="0"/>
  </p:normalViewPr>
  <p:slideViewPr>
    <p:cSldViewPr>
      <p:cViewPr varScale="1">
        <p:scale>
          <a:sx n="158" d="100"/>
          <a:sy n="158" d="100"/>
        </p:scale>
        <p:origin x="-14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11/28/2016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‹N°›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14" name="Image 13" descr="druplicon.large_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1520" y="332656"/>
            <a:ext cx="576064" cy="659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ruplicon.large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872217" cy="9978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Drupal 7 Custom </a:t>
            </a:r>
            <a:r>
              <a:rPr lang="fr-FR" dirty="0" err="1" smtClean="0"/>
              <a:t>factory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CTM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60932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Faucon V- 2016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custom modules: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820472" cy="3096344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Ctm_installation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Ctm_core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Field from theme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Page manager views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masquerade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mock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optional</a:t>
            </a:r>
            <a:r>
              <a:rPr lang="fr-FR" sz="2000" dirty="0" smtClean="0"/>
              <a:t> modules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 numCol="2">
            <a:noAutofit/>
          </a:bodyPr>
          <a:lstStyle/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extended </a:t>
            </a:r>
            <a:r>
              <a:rPr lang="en-GB" sz="1800" dirty="0" err="1" smtClean="0">
                <a:latin typeface="+mj-lt"/>
              </a:rPr>
              <a:t>backoffice</a:t>
            </a:r>
            <a:r>
              <a:rPr lang="en-GB" sz="1800" dirty="0" smtClean="0">
                <a:latin typeface="+mj-lt"/>
              </a:rPr>
              <a:t>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err="1" smtClean="0">
                <a:latin typeface="+mj-lt"/>
              </a:rPr>
              <a:t>Autoupload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Epsacrop</a:t>
            </a:r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form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smtClean="0">
                <a:latin typeface="+mj-lt"/>
              </a:rPr>
              <a:t>Countries</a:t>
            </a:r>
          </a:p>
          <a:p>
            <a:pPr lvl="1"/>
            <a:r>
              <a:rPr lang="en-GB" sz="1200" dirty="0" err="1" smtClean="0">
                <a:latin typeface="+mj-lt"/>
              </a:rPr>
              <a:t>Countryicons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Countryicons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gosquared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Enity</a:t>
            </a:r>
            <a:r>
              <a:rPr lang="en-GB" sz="1200" dirty="0" smtClean="0">
                <a:latin typeface="+mj-lt"/>
              </a:rPr>
              <a:t> rules</a:t>
            </a:r>
          </a:p>
          <a:p>
            <a:pPr lvl="1"/>
            <a:r>
              <a:rPr lang="en-GB" sz="1200" dirty="0" smtClean="0">
                <a:latin typeface="+mj-lt"/>
              </a:rPr>
              <a:t>Entity2text </a:t>
            </a:r>
          </a:p>
          <a:p>
            <a:pPr lvl="1"/>
            <a:r>
              <a:rPr lang="en-GB" sz="1200" dirty="0" err="1" smtClean="0">
                <a:latin typeface="+mj-lt"/>
              </a:rPr>
              <a:t>Enityform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smtClean="0">
                <a:latin typeface="+mj-lt"/>
              </a:rPr>
              <a:t>Field conditional state</a:t>
            </a:r>
          </a:p>
          <a:p>
            <a:pPr lvl="1"/>
            <a:r>
              <a:rPr lang="en-GB" sz="1200" dirty="0" smtClean="0">
                <a:latin typeface="+mj-lt"/>
              </a:rPr>
              <a:t>Ife</a:t>
            </a:r>
          </a:p>
          <a:p>
            <a:pPr lvl="1"/>
            <a:r>
              <a:rPr lang="en-GB" sz="1200" dirty="0" smtClean="0">
                <a:latin typeface="+mj-lt"/>
              </a:rPr>
              <a:t>Telephone</a:t>
            </a:r>
          </a:p>
          <a:p>
            <a:pPr lvl="1"/>
            <a:r>
              <a:rPr lang="en-GB" sz="1200" dirty="0" smtClean="0">
                <a:latin typeface="+mj-lt"/>
              </a:rPr>
              <a:t>Views data export</a:t>
            </a: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mail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err="1" smtClean="0">
                <a:latin typeface="+mj-lt"/>
              </a:rPr>
              <a:t>Mailsystem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Mimemail</a:t>
            </a:r>
            <a:endParaRPr lang="en-GB" sz="1200" dirty="0" smtClean="0">
              <a:latin typeface="+mj-lt"/>
            </a:endParaRPr>
          </a:p>
          <a:p>
            <a:pPr lvl="1"/>
            <a:r>
              <a:rPr lang="en-GB" sz="1200" dirty="0" err="1" smtClean="0">
                <a:latin typeface="+mj-lt"/>
              </a:rPr>
              <a:t>Phpmailer</a:t>
            </a:r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pPr lvl="1"/>
            <a:endParaRPr lang="en-GB" sz="1200" dirty="0" smtClean="0">
              <a:latin typeface="+mj-lt"/>
            </a:endParaRP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multi language by field </a:t>
            </a:r>
            <a:r>
              <a:rPr lang="en-GB" sz="1200" dirty="0" smtClean="0">
                <a:latin typeface="+mj-lt"/>
              </a:rPr>
              <a:t>(custom)</a:t>
            </a:r>
          </a:p>
          <a:p>
            <a:pPr lvl="1"/>
            <a:r>
              <a:rPr lang="en-GB" sz="1200" dirty="0" smtClean="0">
                <a:latin typeface="+mj-lt"/>
              </a:rPr>
              <a:t>Entity translation</a:t>
            </a:r>
          </a:p>
          <a:p>
            <a:pPr lvl="1"/>
            <a:r>
              <a:rPr lang="en-GB" sz="1200" dirty="0" smtClean="0">
                <a:latin typeface="+mj-lt"/>
              </a:rPr>
              <a:t>I18n</a:t>
            </a:r>
          </a:p>
          <a:p>
            <a:pPr lvl="1"/>
            <a:r>
              <a:rPr lang="en-GB" sz="1200" dirty="0" err="1" smtClean="0">
                <a:latin typeface="+mj-lt"/>
              </a:rPr>
              <a:t>Pathauto</a:t>
            </a:r>
            <a:r>
              <a:rPr lang="en-GB" sz="1200" dirty="0" smtClean="0">
                <a:latin typeface="+mj-lt"/>
              </a:rPr>
              <a:t> i18n</a:t>
            </a:r>
          </a:p>
          <a:p>
            <a:pPr lvl="1"/>
            <a:r>
              <a:rPr lang="en-GB" sz="1200" dirty="0" smtClean="0">
                <a:latin typeface="+mj-lt"/>
              </a:rPr>
              <a:t>Title</a:t>
            </a:r>
          </a:p>
          <a:p>
            <a:pPr lvl="1"/>
            <a:r>
              <a:rPr lang="en-GB" sz="1200" dirty="0" smtClean="0">
                <a:latin typeface="+mj-lt"/>
              </a:rPr>
              <a:t>Translation table</a:t>
            </a:r>
          </a:p>
          <a:p>
            <a:pPr lvl="1"/>
            <a:r>
              <a:rPr lang="en-GB" sz="1200" dirty="0" err="1" smtClean="0">
                <a:latin typeface="+mj-lt"/>
              </a:rPr>
              <a:t>Potx</a:t>
            </a:r>
            <a:r>
              <a:rPr lang="en-GB" sz="1200" dirty="0" smtClean="0">
                <a:latin typeface="+mj-lt"/>
              </a:rPr>
              <a:t> (dev)</a:t>
            </a:r>
          </a:p>
          <a:p>
            <a:pPr lvl="1"/>
            <a:r>
              <a:rPr lang="en-GB" sz="1200" dirty="0" smtClean="0">
                <a:latin typeface="+mj-lt"/>
              </a:rPr>
              <a:t>Entity translation export import2 (custom, dev)</a:t>
            </a:r>
          </a:p>
          <a:p>
            <a:pPr lvl="1"/>
            <a:r>
              <a:rPr lang="en-GB" sz="1200" dirty="0" smtClean="0">
                <a:latin typeface="+mj-lt"/>
              </a:rPr>
              <a:t>Language dropdown (tools)</a:t>
            </a:r>
          </a:p>
          <a:p>
            <a:r>
              <a:rPr lang="en-GB" sz="1800" dirty="0" err="1" smtClean="0">
                <a:latin typeface="+mj-lt"/>
              </a:rPr>
              <a:t>Ctm</a:t>
            </a:r>
            <a:r>
              <a:rPr lang="en-GB" sz="1800" dirty="0" smtClean="0">
                <a:latin typeface="+mj-lt"/>
              </a:rPr>
              <a:t> node block</a:t>
            </a:r>
          </a:p>
          <a:p>
            <a:pPr lvl="1"/>
            <a:r>
              <a:rPr lang="en-GB" sz="1200" dirty="0" err="1" smtClean="0">
                <a:latin typeface="+mj-lt"/>
              </a:rPr>
              <a:t>nodeblock</a:t>
            </a:r>
            <a:endParaRPr lang="en-GB" sz="1200" dirty="0" smtClean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Menu attach block2</a:t>
            </a:r>
          </a:p>
          <a:p>
            <a:r>
              <a:rPr lang="en-GB" sz="1800" dirty="0" smtClean="0">
                <a:latin typeface="+mj-lt"/>
              </a:rPr>
              <a:t>File entity</a:t>
            </a:r>
          </a:p>
          <a:p>
            <a:r>
              <a:rPr lang="en-GB" sz="1800" dirty="0" smtClean="0">
                <a:latin typeface="+mj-lt"/>
              </a:rPr>
              <a:t>Google analytics</a:t>
            </a:r>
          </a:p>
          <a:p>
            <a:r>
              <a:rPr lang="en-GB" sz="1800" dirty="0" smtClean="0">
                <a:latin typeface="+mj-lt"/>
              </a:rPr>
              <a:t>Maps suite</a:t>
            </a:r>
          </a:p>
          <a:p>
            <a:r>
              <a:rPr lang="en-GB" sz="1800" dirty="0" smtClean="0">
                <a:latin typeface="+mj-lt"/>
              </a:rPr>
              <a:t>Menu force</a:t>
            </a:r>
          </a:p>
          <a:p>
            <a:r>
              <a:rPr lang="en-GB" sz="1800" dirty="0" smtClean="0">
                <a:latin typeface="+mj-lt"/>
              </a:rPr>
              <a:t>Menu token</a:t>
            </a:r>
          </a:p>
          <a:p>
            <a:r>
              <a:rPr lang="en-GB" sz="1800" dirty="0" err="1" smtClean="0">
                <a:latin typeface="+mj-lt"/>
              </a:rPr>
              <a:t>restws</a:t>
            </a:r>
            <a:endParaRPr lang="en-GB" sz="1800" dirty="0" smtClean="0">
              <a:latin typeface="+mj-lt"/>
            </a:endParaRPr>
          </a:p>
          <a:p>
            <a:r>
              <a:rPr lang="en-GB" sz="1800" dirty="0" smtClean="0">
                <a:latin typeface="+mj-lt"/>
              </a:rPr>
              <a:t>Taxonomy menu</a:t>
            </a:r>
          </a:p>
          <a:p>
            <a:r>
              <a:rPr lang="en-GB" sz="1800" dirty="0" err="1" smtClean="0">
                <a:latin typeface="+mj-lt"/>
              </a:rPr>
              <a:t>webform</a:t>
            </a:r>
            <a:endParaRPr lang="en-GB" sz="18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Simplified development: </a:t>
            </a:r>
            <a:r>
              <a:rPr lang="en-GB" sz="2000" dirty="0" smtClean="0"/>
              <a:t>CTM Add a new API for development of features</a:t>
            </a:r>
            <a:endParaRPr lang="en-US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API: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Add new functionalities to embed configuration and content in code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Replace some boggy functionalities of “features”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New </a:t>
            </a:r>
            <a:r>
              <a:rPr lang="en-GB" sz="1200" dirty="0" err="1" smtClean="0">
                <a:latin typeface="+mj-lt"/>
              </a:rPr>
              <a:t>technics</a:t>
            </a:r>
            <a:r>
              <a:rPr lang="en-GB" sz="1200" dirty="0" smtClean="0">
                <a:latin typeface="+mj-lt"/>
              </a:rPr>
              <a:t> for management of breadcrumb, working in all possible use cases and optimized for performance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New “best practice” can be use to guide step by step developer. </a:t>
            </a:r>
            <a:r>
              <a:rPr lang="en-GB" sz="1200" dirty="0" smtClean="0">
                <a:solidFill>
                  <a:srgbClr val="FF0000"/>
                </a:solidFill>
                <a:latin typeface="+mj-lt"/>
              </a:rPr>
              <a:t>(TODO : documentation update) (2 days)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 “Intelligent” module =&gt; </a:t>
            </a:r>
            <a:r>
              <a:rPr lang="en-GB" sz="1800" dirty="0" err="1" smtClean="0">
                <a:latin typeface="+mj-lt"/>
              </a:rPr>
              <a:t>ctm_installation</a:t>
            </a:r>
            <a:r>
              <a:rPr lang="en-GB" sz="1800" dirty="0" smtClean="0">
                <a:latin typeface="+mj-lt"/>
              </a:rPr>
              <a:t> react to users and developers actions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possible to uninstall features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Automated cache Management</a:t>
            </a:r>
          </a:p>
          <a:p>
            <a:pPr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“queue” system (event management)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possible to cut code in small pieces to prevent “max execution time” error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Developer can execute code after a certain event in the life of the site (not like hook)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Developer can execute code before install, during install, after install, during current page or during the beginning of the next page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800" dirty="0" smtClean="0">
                <a:latin typeface="+mj-lt"/>
              </a:rPr>
              <a:t>New functionalities for developer :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Possibility to activate / deactivate developer modules in 1 click  (deactivated by default to improve performance, and auto deactivated each night)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Better management of </a:t>
            </a:r>
            <a:r>
              <a:rPr lang="en-GB" sz="1200" dirty="0" err="1" smtClean="0">
                <a:latin typeface="+mj-lt"/>
              </a:rPr>
              <a:t>cron</a:t>
            </a:r>
            <a:r>
              <a:rPr lang="en-GB" sz="1200" dirty="0" smtClean="0">
                <a:latin typeface="+mj-lt"/>
              </a:rPr>
              <a:t> task</a:t>
            </a:r>
          </a:p>
          <a:p>
            <a:pPr lvl="1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Possibility to deactivate all caches in 1 click (reactivated each night) </a:t>
            </a:r>
            <a:r>
              <a:rPr lang="en-GB" sz="1200" dirty="0" smtClean="0">
                <a:solidFill>
                  <a:srgbClr val="FF0000"/>
                </a:solidFill>
                <a:latin typeface="+mj-lt"/>
              </a:rPr>
              <a:t>TODO (0,5 day</a:t>
            </a:r>
            <a:r>
              <a:rPr lang="en-GB" sz="1300" dirty="0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New permission system base on matrix (view, comment, update, delete, create, publish, admin)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Technical: CTM architecture</a:t>
            </a:r>
            <a:endParaRPr lang="en-US" sz="2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827946" y="4648202"/>
            <a:ext cx="3563133" cy="369332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fr-FR" dirty="0" smtClean="0"/>
              <a:t>SOCLE</a:t>
            </a:r>
            <a:endParaRPr lang="fr-CH" dirty="0"/>
          </a:p>
        </p:txBody>
      </p:sp>
      <p:sp>
        <p:nvSpPr>
          <p:cNvPr id="43" name="ZoneTexte 42"/>
          <p:cNvSpPr txBox="1"/>
          <p:nvPr/>
        </p:nvSpPr>
        <p:spPr>
          <a:xfrm rot="16200000">
            <a:off x="-255615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1</a:t>
            </a:r>
            <a:endParaRPr lang="fr-FR" dirty="0" smtClean="0"/>
          </a:p>
        </p:txBody>
      </p:sp>
      <p:sp>
        <p:nvSpPr>
          <p:cNvPr id="44" name="ZoneTexte 43"/>
          <p:cNvSpPr txBox="1"/>
          <p:nvPr/>
        </p:nvSpPr>
        <p:spPr>
          <a:xfrm rot="16200000">
            <a:off x="341151" y="2892539"/>
            <a:ext cx="276388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2</a:t>
            </a:r>
            <a:endParaRPr lang="fr-FR" dirty="0" smtClean="0"/>
          </a:p>
        </p:txBody>
      </p:sp>
      <p:sp>
        <p:nvSpPr>
          <p:cNvPr id="45" name="ZoneTexte 44"/>
          <p:cNvSpPr txBox="1"/>
          <p:nvPr/>
        </p:nvSpPr>
        <p:spPr>
          <a:xfrm rot="16200000">
            <a:off x="995671" y="2892539"/>
            <a:ext cx="2763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/>
              <a:t> 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side</a:t>
            </a:r>
            <a:r>
              <a:rPr lang="fr-CH" dirty="0" smtClean="0"/>
              <a:t> </a:t>
            </a:r>
            <a:r>
              <a:rPr lang="fr-CH" dirty="0" err="1" smtClean="0"/>
              <a:t>effect</a:t>
            </a:r>
            <a:endParaRPr lang="fr-FR" dirty="0" smtClean="0"/>
          </a:p>
        </p:txBody>
      </p:sp>
      <p:cxnSp>
        <p:nvCxnSpPr>
          <p:cNvPr id="47" name="Connecteur droit 46"/>
          <p:cNvCxnSpPr/>
          <p:nvPr/>
        </p:nvCxnSpPr>
        <p:spPr>
          <a:xfrm>
            <a:off x="691832" y="1623061"/>
            <a:ext cx="22041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896018" y="1623061"/>
            <a:ext cx="0" cy="2931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887752" y="4554770"/>
            <a:ext cx="54767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83568" y="1623061"/>
            <a:ext cx="0" cy="3885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95467" y="5508551"/>
            <a:ext cx="76809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8364526" y="4554770"/>
            <a:ext cx="0" cy="953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7296123" y="4832868"/>
            <a:ext cx="89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CTM</a:t>
            </a:r>
            <a:endParaRPr lang="fr-CH" dirty="0"/>
          </a:p>
        </p:txBody>
      </p:sp>
      <p:sp>
        <p:nvSpPr>
          <p:cNvPr id="55" name="ZoneTexte 54"/>
          <p:cNvSpPr txBox="1"/>
          <p:nvPr/>
        </p:nvSpPr>
        <p:spPr>
          <a:xfrm rot="16200000">
            <a:off x="2217905" y="3015708"/>
            <a:ext cx="2517548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100000">
                <a:srgbClr val="FFFF00"/>
              </a:gs>
              <a:gs pos="48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Feature</a:t>
            </a:r>
            <a:r>
              <a:rPr lang="fr-CH" dirty="0" smtClean="0"/>
              <a:t> custom 1</a:t>
            </a:r>
            <a:endParaRPr lang="fr-FR" dirty="0" smtClean="0"/>
          </a:p>
        </p:txBody>
      </p:sp>
      <p:sp>
        <p:nvSpPr>
          <p:cNvPr id="56" name="ZoneTexte 55"/>
          <p:cNvSpPr txBox="1"/>
          <p:nvPr/>
        </p:nvSpPr>
        <p:spPr>
          <a:xfrm rot="16200000">
            <a:off x="3571365" y="2530483"/>
            <a:ext cx="2101095" cy="92333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2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Feature custom 2 </a:t>
            </a:r>
            <a:r>
              <a:rPr lang="en-US" dirty="0" err="1" smtClean="0"/>
              <a:t>depende</a:t>
            </a:r>
            <a:r>
              <a:rPr lang="en-US" dirty="0" smtClean="0"/>
              <a:t> of  custom1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27945" y="5072952"/>
            <a:ext cx="473348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Drupal</a:t>
            </a:r>
            <a:endParaRPr lang="fr-CH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1907761" y="2720499"/>
            <a:ext cx="2851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10994" y="3043772"/>
            <a:ext cx="881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2562280" y="3043772"/>
            <a:ext cx="73757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2562280" y="2480356"/>
            <a:ext cx="15979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16200000">
            <a:off x="4373635" y="3431575"/>
            <a:ext cx="300822" cy="1754326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FFFF00"/>
              </a:gs>
              <a:gs pos="51000">
                <a:srgbClr val="FFFF00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63" name="ZoneTexte 62"/>
          <p:cNvSpPr txBox="1"/>
          <p:nvPr/>
        </p:nvSpPr>
        <p:spPr>
          <a:xfrm>
            <a:off x="827946" y="5580952"/>
            <a:ext cx="666388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PHP</a:t>
            </a:r>
            <a:endParaRPr lang="fr-CH" dirty="0"/>
          </a:p>
        </p:txBody>
      </p:sp>
      <p:sp>
        <p:nvSpPr>
          <p:cNvPr id="64" name="ZoneTexte 63"/>
          <p:cNvSpPr txBox="1"/>
          <p:nvPr/>
        </p:nvSpPr>
        <p:spPr>
          <a:xfrm>
            <a:off x="827946" y="6011996"/>
            <a:ext cx="753658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Apache</a:t>
            </a:r>
            <a:endParaRPr lang="fr-CH" dirty="0"/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2545865" y="4035309"/>
            <a:ext cx="267289" cy="6128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028384" cy="50405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Technical: CTM architecture</a:t>
            </a:r>
            <a:endParaRPr lang="en-US" sz="2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360936" y="3284984"/>
            <a:ext cx="1828800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Module</a:t>
            </a:r>
          </a:p>
          <a:p>
            <a:pPr algn="ctr"/>
            <a:r>
              <a:rPr lang="fr-FR" dirty="0" err="1" smtClean="0">
                <a:latin typeface="+mj-lt"/>
              </a:rPr>
              <a:t>ctm_installation</a:t>
            </a:r>
            <a:endParaRPr lang="fr-CH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2008" y="1452057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Profil: </a:t>
            </a:r>
            <a:r>
              <a:rPr lang="fr-FR" dirty="0" err="1" smtClean="0">
                <a:latin typeface="+mj-lt"/>
              </a:rPr>
              <a:t>ctm_Intranet</a:t>
            </a:r>
            <a:endParaRPr lang="fr-CH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41020" y="1475478"/>
            <a:ext cx="1798757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 </a:t>
            </a:r>
            <a:r>
              <a:rPr lang="fr-FR" dirty="0" err="1" smtClean="0">
                <a:latin typeface="+mj-lt"/>
              </a:rPr>
              <a:t>ctm_Internet</a:t>
            </a:r>
            <a:endParaRPr lang="fr-CH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07504" y="5373216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features</a:t>
            </a:r>
            <a:endParaRPr lang="fr-CH" dirty="0">
              <a:latin typeface="+mj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5995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+mj-lt"/>
              </a:rPr>
              <a:t>Contribs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feature</a:t>
            </a:r>
            <a:endParaRPr lang="fr-CH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08083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Intranet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660811" y="3284984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Internet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724128" y="3284984"/>
            <a:ext cx="13764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+mj-lt"/>
              </a:rPr>
              <a:t>Common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16" name="Connecteur droit avec flèche 15"/>
          <p:cNvCxnSpPr>
            <a:stCxn id="9" idx="2"/>
            <a:endCxn id="13" idx="0"/>
          </p:cNvCxnSpPr>
          <p:nvPr/>
        </p:nvCxnSpPr>
        <p:spPr>
          <a:xfrm>
            <a:off x="1633384" y="2098388"/>
            <a:ext cx="18526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0" idx="2"/>
            <a:endCxn id="8" idx="0"/>
          </p:cNvCxnSpPr>
          <p:nvPr/>
        </p:nvCxnSpPr>
        <p:spPr>
          <a:xfrm flipH="1">
            <a:off x="4275336" y="2121809"/>
            <a:ext cx="3065063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2"/>
            <a:endCxn id="14" idx="0"/>
          </p:cNvCxnSpPr>
          <p:nvPr/>
        </p:nvCxnSpPr>
        <p:spPr>
          <a:xfrm>
            <a:off x="7340399" y="2121809"/>
            <a:ext cx="864239" cy="116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2"/>
            <a:endCxn id="8" idx="0"/>
          </p:cNvCxnSpPr>
          <p:nvPr/>
        </p:nvCxnSpPr>
        <p:spPr>
          <a:xfrm>
            <a:off x="1633384" y="2098388"/>
            <a:ext cx="2641952" cy="1186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3"/>
            <a:endCxn id="15" idx="1"/>
          </p:cNvCxnSpPr>
          <p:nvPr/>
        </p:nvCxnSpPr>
        <p:spPr>
          <a:xfrm>
            <a:off x="5189736" y="3608150"/>
            <a:ext cx="5343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1" idx="2"/>
            <a:endCxn id="12" idx="0"/>
          </p:cNvCxnSpPr>
          <p:nvPr/>
        </p:nvCxnSpPr>
        <p:spPr>
          <a:xfrm>
            <a:off x="853461" y="5742548"/>
            <a:ext cx="6361" cy="350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40" idx="1"/>
            <a:endCxn id="11" idx="0"/>
          </p:cNvCxnSpPr>
          <p:nvPr/>
        </p:nvCxnSpPr>
        <p:spPr>
          <a:xfrm flipH="1">
            <a:off x="853461" y="5055567"/>
            <a:ext cx="910227" cy="317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413960" y="1900349"/>
            <a:ext cx="1722751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Profil: </a:t>
            </a:r>
            <a:r>
              <a:rPr lang="fr-FR" dirty="0" err="1" smtClean="0">
                <a:latin typeface="+mj-lt"/>
              </a:rPr>
              <a:t>ctm_commun</a:t>
            </a:r>
            <a:endParaRPr lang="fr-CH" dirty="0">
              <a:latin typeface="+mj-lt"/>
            </a:endParaRPr>
          </a:p>
        </p:txBody>
      </p:sp>
      <p:cxnSp>
        <p:nvCxnSpPr>
          <p:cNvPr id="24" name="Connecteur droit avec flèche 23"/>
          <p:cNvCxnSpPr>
            <a:stCxn id="9" idx="3"/>
            <a:endCxn id="23" idx="1"/>
          </p:cNvCxnSpPr>
          <p:nvPr/>
        </p:nvCxnSpPr>
        <p:spPr>
          <a:xfrm>
            <a:off x="2494759" y="1775223"/>
            <a:ext cx="919201" cy="448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1"/>
            <a:endCxn id="23" idx="3"/>
          </p:cNvCxnSpPr>
          <p:nvPr/>
        </p:nvCxnSpPr>
        <p:spPr>
          <a:xfrm flipH="1">
            <a:off x="5136711" y="1798644"/>
            <a:ext cx="1304309" cy="424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3" idx="2"/>
            <a:endCxn id="8" idx="0"/>
          </p:cNvCxnSpPr>
          <p:nvPr/>
        </p:nvCxnSpPr>
        <p:spPr>
          <a:xfrm>
            <a:off x="4275336" y="2546680"/>
            <a:ext cx="0" cy="7383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96768" y="1168929"/>
            <a:ext cx="884682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6768" y="1214649"/>
            <a:ext cx="10736" cy="329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07504" y="4509120"/>
            <a:ext cx="3744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8943588" y="1191790"/>
            <a:ext cx="20900" cy="490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3851920" y="6093294"/>
            <a:ext cx="509167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3851920" y="4509121"/>
            <a:ext cx="0" cy="15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326962" y="5733256"/>
            <a:ext cx="78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2C2C2C"/>
                </a:solidFill>
                <a:latin typeface="+mj-lt"/>
              </a:rPr>
              <a:t>Socle</a:t>
            </a:r>
            <a:endParaRPr lang="fr-CH" dirty="0">
              <a:solidFill>
                <a:srgbClr val="2C2C2C"/>
              </a:solidFill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1763688" y="4870901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Ctm_core</a:t>
            </a:r>
            <a:endParaRPr lang="fr-CH" dirty="0">
              <a:latin typeface="+mj-lt"/>
            </a:endParaRPr>
          </a:p>
        </p:txBody>
      </p:sp>
      <p:cxnSp>
        <p:nvCxnSpPr>
          <p:cNvPr id="41" name="Connecteur droit avec flèche 40"/>
          <p:cNvCxnSpPr>
            <a:stCxn id="8" idx="2"/>
            <a:endCxn id="40" idx="0"/>
          </p:cNvCxnSpPr>
          <p:nvPr/>
        </p:nvCxnSpPr>
        <p:spPr>
          <a:xfrm flipH="1">
            <a:off x="2509645" y="3931315"/>
            <a:ext cx="1765691" cy="939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972179" y="6093296"/>
            <a:ext cx="1087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Site </a:t>
            </a:r>
            <a:r>
              <a:rPr lang="fr-FR" dirty="0" err="1" smtClean="0">
                <a:latin typeface="+mj-lt"/>
              </a:rPr>
              <a:t>Contribs</a:t>
            </a:r>
            <a:endParaRPr lang="fr-CH" dirty="0">
              <a:latin typeface="+mj-lt"/>
            </a:endParaRPr>
          </a:p>
        </p:txBody>
      </p:sp>
      <p:cxnSp>
        <p:nvCxnSpPr>
          <p:cNvPr id="48" name="Connecteur droit avec flèche 47"/>
          <p:cNvCxnSpPr>
            <a:stCxn id="71" idx="0"/>
            <a:endCxn id="72" idx="2"/>
          </p:cNvCxnSpPr>
          <p:nvPr/>
        </p:nvCxnSpPr>
        <p:spPr>
          <a:xfrm flipV="1">
            <a:off x="7550205" y="5013176"/>
            <a:ext cx="10127" cy="12961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6804248" y="6309320"/>
            <a:ext cx="149191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</a:t>
            </a:r>
            <a:endParaRPr lang="fr-CH" dirty="0">
              <a:latin typeface="+mj-l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6588224" y="4643844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Ctm_back</a:t>
            </a:r>
            <a:endParaRPr lang="fr-CH" dirty="0">
              <a:latin typeface="+mj-lt"/>
            </a:endParaRPr>
          </a:p>
        </p:txBody>
      </p:sp>
      <p:cxnSp>
        <p:nvCxnSpPr>
          <p:cNvPr id="77" name="Connecteur droit avec flèche 76"/>
          <p:cNvCxnSpPr>
            <a:stCxn id="40" idx="2"/>
            <a:endCxn id="46" idx="0"/>
          </p:cNvCxnSpPr>
          <p:nvPr/>
        </p:nvCxnSpPr>
        <p:spPr>
          <a:xfrm>
            <a:off x="2509645" y="5240233"/>
            <a:ext cx="6361" cy="853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>
            <a:off x="4067944" y="5579948"/>
            <a:ext cx="19442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Ctm_dev</a:t>
            </a:r>
            <a:endParaRPr lang="fr-CH" dirty="0">
              <a:latin typeface="+mj-lt"/>
            </a:endParaRPr>
          </a:p>
        </p:txBody>
      </p:sp>
      <p:cxnSp>
        <p:nvCxnSpPr>
          <p:cNvPr id="101" name="Connecteur droit avec flèche 100"/>
          <p:cNvCxnSpPr>
            <a:stCxn id="72" idx="2"/>
            <a:endCxn id="100" idx="0"/>
          </p:cNvCxnSpPr>
          <p:nvPr/>
        </p:nvCxnSpPr>
        <p:spPr>
          <a:xfrm flipH="1">
            <a:off x="5040052" y="5013176"/>
            <a:ext cx="2520280" cy="566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/>
          <p:cNvSpPr txBox="1"/>
          <p:nvPr/>
        </p:nvSpPr>
        <p:spPr>
          <a:xfrm>
            <a:off x="4139952" y="4643844"/>
            <a:ext cx="1944216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+mj-lt"/>
              </a:rPr>
              <a:t>Theme</a:t>
            </a:r>
            <a:r>
              <a:rPr lang="fr-FR" dirty="0" smtClean="0">
                <a:latin typeface="+mj-lt"/>
              </a:rPr>
              <a:t>: </a:t>
            </a:r>
            <a:r>
              <a:rPr lang="fr-FR" dirty="0" err="1" smtClean="0">
                <a:latin typeface="+mj-lt"/>
              </a:rPr>
              <a:t>Seven</a:t>
            </a:r>
            <a:endParaRPr lang="fr-CH" dirty="0">
              <a:latin typeface="+mj-lt"/>
            </a:endParaRPr>
          </a:p>
        </p:txBody>
      </p:sp>
      <p:cxnSp>
        <p:nvCxnSpPr>
          <p:cNvPr id="112" name="Connecteur droit avec flèche 111"/>
          <p:cNvCxnSpPr>
            <a:stCxn id="111" idx="3"/>
            <a:endCxn id="72" idx="1"/>
          </p:cNvCxnSpPr>
          <p:nvPr/>
        </p:nvCxnSpPr>
        <p:spPr>
          <a:xfrm>
            <a:off x="6084168" y="482851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New API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949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sites.php and setting.php :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$_SERVER['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base_root_list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']; 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('environnement'); //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base_root_public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base_url_public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Global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base_url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base_root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edg_installation.api.inc :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edg_installation_deleteDirectory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edg_installation_debug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($data, $label = NULL)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edg_installation_drupal_is_ajax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edg_installation_menu_position_load_by_name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edg_installation_node_save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$update = FALSE)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edg_installation_insert_or_update_field_instance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($instance)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($table, $values, $conditions)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edg_installation_insert_or_update_blocs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edg_installation_menu_link_get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selected_menu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edg_installation_add_bestmobile_icon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$pattern,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theme_set_setting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($setting, $value, $theme = NULL)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edg_installation_user_roles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edg_installation_add_ct_to_linkit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edg_installation_deactivate_views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edg_installation_activate_views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view_list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edg_installation_stack_in_array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keyAfter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keyAdd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valueAdd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edg_installation_set_default_bloc_datas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edg_installation_set_default_content_type_datas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($type,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$profile)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edg_installation_set_message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($id, $message = '',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edg_installation_get_default_perms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edg_installation_get_true_perms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edg_installation_permission_matrice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edg_installation_set_permissions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$types,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$module = 'user',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'')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New API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edg_installation.queue.inc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----------- PUBLIC MAIN FUNCTIONS -------------------------------</a:t>
            </a:r>
            <a:endParaRPr lang="fr-CH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edg_installation_add_to_queue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$datas = 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$file = '',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checker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edg_installation_queue_message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$message)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edg_installation_queue_batch_end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$id)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PUBLIC CHECKERS -----------------------------------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edg_installation_check_urls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edg_installation_check_no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($callback, $id, $datas)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   API ---------------------------------------------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edg_installation_queue_add_clean_view_rules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rules_name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$cts,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edg_installation_queue_remove_rules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rules_code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edg_installation_queue_module_disable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($modules,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edg_installation_queue_module_enable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($modules)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edg_installation_queue_menu_position_add_rule_ct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edg_installation_queue_remove_menu_position_rule_ct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edg_installation_queue_menu_link_save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$menus, $item)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edg_installation_queue_set_menu_parent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($ct,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menu_path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menu_name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edg_installation_queue_cts_and_nodes_delete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($cts)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edg_installation_queue_vocabulary_delete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voc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edg_installation_queue_insert_or_update_blocs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($values)</a:t>
            </a:r>
          </a:p>
          <a:p>
            <a:pPr marL="0" indent="0">
              <a:buNone/>
            </a:pPr>
            <a:r>
              <a:rPr lang="fr-CH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edg_installation_queue_access_rebuild</a:t>
            </a:r>
            <a:r>
              <a:rPr lang="fr-CH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edg_installation.api.php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hook_installation_modules_alter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hook_installation_default_modules_alter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list_modules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hook_installation_config_all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($profile, $</a:t>
            </a: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$op)</a:t>
            </a:r>
          </a:p>
          <a:p>
            <a:pPr marL="0" indent="0">
              <a:buNone/>
            </a:pPr>
            <a:r>
              <a:rPr lang="fr-FR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hook_installation_permission_matrice_alter</a:t>
            </a:r>
            <a:r>
              <a:rPr lang="fr-F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(&amp;$matrice)</a:t>
            </a: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FR" sz="1600" dirty="0" smtClean="0">
              <a:latin typeface="Courier" pitchFamily="49" charset="0"/>
            </a:endParaRPr>
          </a:p>
          <a:p>
            <a:endParaRPr lang="fr-CH" sz="1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77508"/>
            <a:ext cx="8085584" cy="2871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1800" dirty="0" err="1" smtClean="0"/>
              <a:t>Technical</a:t>
            </a:r>
            <a:r>
              <a:rPr lang="fr-FR" sz="1800" dirty="0" smtClean="0"/>
              <a:t>: Queue system goals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805264"/>
          </a:xfrm>
        </p:spPr>
        <p:txBody>
          <a:bodyPr numCol="1">
            <a:noAutofit/>
          </a:bodyPr>
          <a:lstStyle/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Decrease the waiting time fill during big data computing</a:t>
            </a:r>
          </a:p>
          <a:p>
            <a:pPr marL="350203" indent="-258763"/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Ensure that treatment of tasks never exceed max-execution-time</a:t>
            </a:r>
          </a:p>
          <a:p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Proceed actions that can not be </a:t>
            </a:r>
            <a:r>
              <a:rPr lang="en-US" sz="1800" dirty="0" err="1" smtClean="0">
                <a:latin typeface="+mj-lt"/>
              </a:rPr>
              <a:t>proceded</a:t>
            </a:r>
            <a:r>
              <a:rPr lang="en-US" sz="1800" dirty="0" smtClean="0">
                <a:latin typeface="+mj-lt"/>
              </a:rPr>
              <a:t> in same time (on the same page execution) 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Example :</a:t>
            </a:r>
          </a:p>
          <a:p>
            <a:pPr marL="1066165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On activation of a view linked to a menu in a feature, the menu router not exist before the next page, so it is not possible to add a submenu in same time you add the view. So place the creation of the submenu in queue, it will be created when the menu exist.</a:t>
            </a:r>
          </a:p>
          <a:p>
            <a:endParaRPr lang="en-US" sz="1800" dirty="0" smtClean="0">
              <a:latin typeface="+mj-lt"/>
            </a:endParaRP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Ensure that treatment will be executed in the good order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6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 smtClean="0">
                <a:latin typeface="+mj-lt"/>
              </a:rPr>
              <a:t>Only code is delivered</a:t>
            </a:r>
            <a:r>
              <a:rPr lang="en-GB" sz="1400" dirty="0" smtClean="0">
                <a:latin typeface="+mj-lt"/>
              </a:rPr>
              <a:t>. Database and configuration file is created automatically during the installation on each server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During update, only </a:t>
            </a:r>
            <a:r>
              <a:rPr lang="en-GB" sz="1400" b="1" dirty="0" smtClean="0">
                <a:latin typeface="+mj-lt"/>
              </a:rPr>
              <a:t>1 directory is provided </a:t>
            </a:r>
            <a:r>
              <a:rPr lang="en-GB" sz="1400" dirty="0" smtClean="0">
                <a:latin typeface="+mj-lt"/>
              </a:rPr>
              <a:t>without modification of the server configuration file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provide scripts for :</a:t>
            </a:r>
          </a:p>
          <a:p>
            <a:pPr lvl="1"/>
            <a:r>
              <a:rPr lang="en-GB" sz="1200" dirty="0" smtClean="0">
                <a:latin typeface="+mj-lt"/>
              </a:rPr>
              <a:t>Compilation</a:t>
            </a:r>
          </a:p>
          <a:p>
            <a:pPr lvl="1"/>
            <a:r>
              <a:rPr lang="en-GB" sz="1200" dirty="0" smtClean="0">
                <a:latin typeface="+mj-lt"/>
              </a:rPr>
              <a:t>Packaging</a:t>
            </a:r>
          </a:p>
          <a:p>
            <a:pPr lvl="1"/>
            <a:r>
              <a:rPr lang="en-GB" sz="1200" dirty="0" smtClean="0">
                <a:latin typeface="+mj-lt"/>
              </a:rPr>
              <a:t>Installation and update</a:t>
            </a:r>
          </a:p>
          <a:p>
            <a:pPr lvl="1"/>
            <a:r>
              <a:rPr lang="en-GB" sz="1200" dirty="0" smtClean="0">
                <a:latin typeface="+mj-lt"/>
              </a:rPr>
              <a:t>Deployment and update can be automated</a:t>
            </a:r>
          </a:p>
          <a:p>
            <a:pPr lvl="1">
              <a:lnSpc>
                <a:spcPct val="150000"/>
              </a:lnSpc>
              <a:buNone/>
            </a:pPr>
            <a:endParaRPr lang="en-GB" sz="1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It possible to “reinitialise” the configuration of the site without content loss =&gt; each time you update a site, the site is completely reinstalled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During development, developers can choose between the contents provided by code the first time but modifiable by users, en contents only modifiable by code (reinitialized on each update)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is always installed in “multi-site mode”. So it is easy to install lot of sites with the same drupal core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latin typeface="+mj-lt"/>
              </a:rPr>
              <a:t>CTM content checklists and external tools to check security and respect of best practices</a:t>
            </a:r>
            <a:endParaRPr lang="en-GB" sz="14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0" y="1048380"/>
            <a:ext cx="9144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 development is based on “features” and “</a:t>
            </a:r>
            <a:r>
              <a:rPr lang="en-US" sz="13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ctm_installation</a:t>
            </a:r>
            <a:r>
              <a:rPr lang="en-US" sz="13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”. Each server have its own configuration file regardless of the code.</a:t>
            </a:r>
            <a:endParaRPr lang="fr-FR" sz="13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deploy.sh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 fontScale="25000" lnSpcReduction="20000"/>
          </a:bodyPr>
          <a:lstStyle/>
          <a:p>
            <a:endParaRPr lang="en-US" sz="1400" dirty="0" smtClean="0"/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Usage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&lt;options&gt; &lt;site-ref&gt;     --&gt; install or create a site (can by combined with -r and -p)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-r &lt;site-ref&gt;            --&gt; remove installation of a site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-p &lt;site-ref&gt;            --&gt; create a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dumpfile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of the database corresponding to the site-ref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-u                       --&gt; update all installed site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-z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tgz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-file&gt;            --&gt; update a drupal farm with the zip-file provided by package.sh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deploy.sh -l                       --&gt; print list of all site present in this distribution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Installation and creation options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=====================================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-h &lt;'url','url2','url3'&gt;                                 : list of all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managed by this website between simple quote separated by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commat</a:t>
            </a: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3600" dirty="0" smtClean="0">
                <a:latin typeface="Courier New" pitchFamily="49" charset="0"/>
                <a:cs typeface="Courier New" pitchFamily="49" charset="0"/>
              </a:rPr>
              <a:t> -d &lt;mysql://db_user:db_password@db_host:db_port/db_name&gt; : database url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-m (optional)                                            : activate the auto-login system DONT USE IT ON PRODUCTION SERVER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-o &lt;user&gt;:&lt;group&gt; (optional)                             : apply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chown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-R &lt;user&gt;:&lt;group&gt; *' on all directory created or modified by this script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environnement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(optional)                            : can by 'dev',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', 'prod'. by default : 'prod'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-a &lt;id&gt; (optional)                                       : specify an alternative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file in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directory like : site_&lt;site-ref&gt;&lt;id&gt;.conf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-s [1|2|3] (optional)                                    : step by step. You can execute only the desired phase of deployment. FOR DEVELOPMENT OF THIS SCRIPT ONLY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1 : creation of directories and settings file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2 : drupal installation (drush)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   phase 3 : cutting of settings.php file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Creation only options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-x                                                       : mean 'internet site', else 'intranet site'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 Using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ctm.conf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: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==================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You can use a configuration file with name "site_&lt;site-ref&gt;.conf" placed in the directory '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'. File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synthax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is :</a:t>
            </a:r>
          </a:p>
          <a:p>
            <a:pPr>
              <a:buNone/>
            </a:pPr>
            <a:endParaRPr lang="en-US" sz="3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HOSTNAME="'url','url2','url3'"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MOCK=1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DATABASE="mysql://db_user:db_password@db_host:db_port/db_name"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CHOWN="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user:group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ENVI="prod"</a:t>
            </a:r>
          </a:p>
          <a:p>
            <a:pPr>
              <a:buNone/>
            </a:pPr>
            <a:endParaRPr lang="en-US" sz="3100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fr-FR" sz="3000" dirty="0" smtClean="0"/>
              <a:t>Drupal 7 custom </a:t>
            </a:r>
            <a:r>
              <a:rPr lang="fr-FR" sz="3000" dirty="0" err="1" smtClean="0"/>
              <a:t>factory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 b="1" dirty="0" smtClean="0">
                <a:latin typeface="+mj-lt"/>
              </a:rPr>
              <a:t>What is it ?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A Drupal 7 distribution ready to install, use, and deploy</a:t>
            </a:r>
          </a:p>
          <a:p>
            <a:pPr>
              <a:lnSpc>
                <a:spcPct val="110000"/>
              </a:lnSpc>
            </a:pPr>
            <a:endParaRPr lang="en-GB" sz="22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2200" b="1" dirty="0" smtClean="0">
                <a:latin typeface="+mj-lt"/>
              </a:rPr>
              <a:t>What is the benefits ?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Better UX and back-office features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Simplify development, deployment and maintenance 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More code Reusability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Improve Drupal performances</a:t>
            </a:r>
          </a:p>
          <a:p>
            <a:pPr lvl="1">
              <a:lnSpc>
                <a:spcPct val="110000"/>
              </a:lnSpc>
            </a:pPr>
            <a:r>
              <a:rPr lang="en-GB" sz="2200" dirty="0" smtClean="0">
                <a:latin typeface="+mj-lt"/>
              </a:rPr>
              <a:t>More native features for administrator/contributor</a:t>
            </a:r>
          </a:p>
          <a:p>
            <a:pPr lvl="1">
              <a:lnSpc>
                <a:spcPct val="110000"/>
              </a:lnSpc>
            </a:pPr>
            <a:endParaRPr lang="en-GB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endParaRPr lang="en-GB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Drush</a:t>
            </a:r>
            <a:endParaRPr lang="en-US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88632"/>
          </a:xfrm>
        </p:spPr>
        <p:txBody>
          <a:bodyPr>
            <a:normAutofit/>
          </a:bodyPr>
          <a:lstStyle/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ctm_revert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revert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ctm_installation</a:t>
            </a:r>
            <a:r>
              <a:rPr lang="fr-FR" dirty="0" smtClean="0">
                <a:latin typeface="+mj-lt"/>
              </a:rPr>
              <a:t> as a </a:t>
            </a:r>
            <a:r>
              <a:rPr lang="fr-FR" dirty="0" err="1" smtClean="0">
                <a:latin typeface="+mj-lt"/>
              </a:rPr>
              <a:t>feature</a:t>
            </a:r>
            <a:r>
              <a:rPr lang="fr-FR" dirty="0" smtClean="0">
                <a:latin typeface="+mj-lt"/>
              </a:rPr>
              <a:t> (</a:t>
            </a:r>
            <a:r>
              <a:rPr lang="fr-FR" dirty="0" err="1" smtClean="0">
                <a:latin typeface="+mj-lt"/>
              </a:rPr>
              <a:t>replay</a:t>
            </a:r>
            <a:r>
              <a:rPr lang="fr-FR" dirty="0" smtClean="0">
                <a:latin typeface="+mj-lt"/>
              </a:rPr>
              <a:t> installation)</a:t>
            </a:r>
          </a:p>
          <a:p>
            <a:pPr marL="347663" lvl="1" indent="-171450">
              <a:lnSpc>
                <a:spcPct val="150000"/>
              </a:lnSpc>
            </a:pPr>
            <a:endParaRPr lang="fr-FR" dirty="0" smtClean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ctm_queue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try</a:t>
            </a:r>
            <a:r>
              <a:rPr lang="fr-FR" dirty="0" smtClean="0">
                <a:latin typeface="+mj-lt"/>
              </a:rPr>
              <a:t> to </a:t>
            </a:r>
            <a:r>
              <a:rPr lang="fr-FR" dirty="0" err="1" smtClean="0">
                <a:latin typeface="+mj-lt"/>
              </a:rPr>
              <a:t>execute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task</a:t>
            </a:r>
            <a:r>
              <a:rPr lang="fr-FR" dirty="0" smtClean="0">
                <a:latin typeface="+mj-lt"/>
              </a:rPr>
              <a:t> in queue</a:t>
            </a:r>
          </a:p>
          <a:p>
            <a:pPr marL="347663" lvl="1" indent="-171450">
              <a:lnSpc>
                <a:spcPct val="150000"/>
              </a:lnSpc>
            </a:pPr>
            <a:endParaRPr lang="fr-FR" dirty="0" smtClean="0">
              <a:latin typeface="+mj-lt"/>
            </a:endParaRPr>
          </a:p>
          <a:p>
            <a:pPr marL="347663" lvl="1" indent="-171450">
              <a:lnSpc>
                <a:spcPct val="150000"/>
              </a:lnSpc>
            </a:pPr>
            <a:r>
              <a:rPr lang="fr-FR" dirty="0" smtClean="0">
                <a:latin typeface="+mj-lt"/>
              </a:rPr>
              <a:t>Drush </a:t>
            </a:r>
            <a:r>
              <a:rPr lang="fr-FR" b="1" dirty="0" err="1" smtClean="0">
                <a:latin typeface="+mj-lt"/>
              </a:rPr>
              <a:t>ctm_update</a:t>
            </a:r>
            <a:r>
              <a:rPr lang="fr-FR" dirty="0" smtClean="0">
                <a:latin typeface="+mj-lt"/>
              </a:rPr>
              <a:t> : update </a:t>
            </a:r>
            <a:r>
              <a:rPr lang="fr-FR" dirty="0" err="1" smtClean="0">
                <a:latin typeface="+mj-lt"/>
              </a:rPr>
              <a:t>website</a:t>
            </a:r>
            <a:endParaRPr lang="fr-FR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updb</a:t>
            </a:r>
            <a:endParaRPr lang="fr-FR" sz="2400" b="1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edg_queue</a:t>
            </a:r>
            <a:endParaRPr lang="fr-FR" sz="2400" b="1" dirty="0" smtClean="0">
              <a:latin typeface="+mj-lt"/>
            </a:endParaRP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smtClean="0">
                <a:latin typeface="+mj-lt"/>
              </a:rPr>
              <a:t>fra</a:t>
            </a:r>
          </a:p>
          <a:p>
            <a:pPr marL="747713" lvl="2" indent="-171450"/>
            <a:r>
              <a:rPr lang="fr-FR" sz="2400" dirty="0" smtClean="0">
                <a:latin typeface="+mj-lt"/>
              </a:rPr>
              <a:t>Drush </a:t>
            </a:r>
            <a:r>
              <a:rPr lang="fr-FR" sz="2400" b="1" dirty="0" err="1" smtClean="0">
                <a:latin typeface="+mj-lt"/>
              </a:rPr>
              <a:t>edg_queue</a:t>
            </a:r>
            <a:endParaRPr lang="fr-FR" sz="2400" b="1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Simplified deployment: releases management</a:t>
            </a:r>
            <a:endParaRPr lang="en-US" sz="18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36968" y="410718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2072640"/>
            <a:ext cx="28194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672" y="2080260"/>
            <a:ext cx="4876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2080260"/>
            <a:ext cx="202692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9832" y="291846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7960" y="2910840"/>
            <a:ext cx="28194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19872" y="2903220"/>
            <a:ext cx="312420" cy="472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50520" y="2832735"/>
            <a:ext cx="3717423" cy="8275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fr-CH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</a:t>
            </a: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=ctm_v1.1.0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83920" y="365514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Major change in </a:t>
            </a:r>
            <a:r>
              <a:rPr lang="fr-CH" sz="1200" dirty="0" err="1" smtClean="0">
                <a:latin typeface="+mj-lt"/>
              </a:rPr>
              <a:t>factory</a:t>
            </a:r>
            <a:endParaRPr lang="fr-CH" sz="1200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551106" y="3534949"/>
            <a:ext cx="203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Factory</a:t>
            </a:r>
            <a:r>
              <a:rPr lang="fr-CH" sz="1200" dirty="0" smtClean="0">
                <a:latin typeface="+mj-lt"/>
              </a:rPr>
              <a:t> Evolution </a:t>
            </a:r>
            <a:endParaRPr lang="fr-CH" sz="1200" dirty="0">
              <a:latin typeface="+mj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511358" y="2888738"/>
            <a:ext cx="19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Factory</a:t>
            </a:r>
            <a:r>
              <a:rPr lang="fr-CH" sz="1200" dirty="0" smtClean="0">
                <a:latin typeface="+mj-lt"/>
              </a:rPr>
              <a:t> patch</a:t>
            </a:r>
            <a:endParaRPr lang="fr-CH" sz="1200" dirty="0">
              <a:latin typeface="+mj-lt"/>
            </a:endParaRPr>
          </a:p>
        </p:txBody>
      </p:sp>
      <p:sp>
        <p:nvSpPr>
          <p:cNvPr id="17" name="Accolades 16"/>
          <p:cNvSpPr/>
          <p:nvPr/>
        </p:nvSpPr>
        <p:spPr>
          <a:xfrm>
            <a:off x="2026006" y="4687196"/>
            <a:ext cx="2663184" cy="5378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>
              <a:latin typeface="+mj-lt"/>
            </a:endParaRP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 bwMode="auto">
          <a:xfrm>
            <a:off x="312420" y="2002155"/>
            <a:ext cx="4991100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dist</a:t>
            </a:r>
            <a:r>
              <a:rPr kumimoji="0" lang="fr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=7.41_20151103</a:t>
            </a:r>
          </a:p>
        </p:txBody>
      </p:sp>
      <p:cxnSp>
        <p:nvCxnSpPr>
          <p:cNvPr id="19" name="Connecteur droit avec flèche 18"/>
          <p:cNvCxnSpPr>
            <a:stCxn id="16" idx="1"/>
            <a:endCxn id="12" idx="3"/>
          </p:cNvCxnSpPr>
          <p:nvPr/>
        </p:nvCxnSpPr>
        <p:spPr>
          <a:xfrm flipH="1">
            <a:off x="3732292" y="3027238"/>
            <a:ext cx="779066" cy="112202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5" idx="1"/>
          </p:cNvCxnSpPr>
          <p:nvPr/>
        </p:nvCxnSpPr>
        <p:spPr>
          <a:xfrm flipH="1" flipV="1">
            <a:off x="3253740" y="3413762"/>
            <a:ext cx="297366" cy="25968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2362200" y="3398521"/>
            <a:ext cx="502920" cy="327659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4283968" y="1967909"/>
            <a:ext cx="989390" cy="164947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1979712" y="1653540"/>
            <a:ext cx="763488" cy="407308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188720" y="1546860"/>
            <a:ext cx="175260" cy="51054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51460" y="1262461"/>
            <a:ext cx="177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Major Drupal version</a:t>
            </a:r>
            <a:endParaRPr lang="fr-CH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70760" y="1369141"/>
            <a:ext cx="234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>
                <a:latin typeface="+mj-lt"/>
              </a:rPr>
              <a:t>Minor</a:t>
            </a:r>
            <a:r>
              <a:rPr lang="fr-CH" sz="1200" dirty="0" smtClean="0">
                <a:latin typeface="+mj-lt"/>
              </a:rPr>
              <a:t> Drupal </a:t>
            </a:r>
            <a:r>
              <a:rPr lang="fr-CH" sz="1200" dirty="0" err="1" smtClean="0">
                <a:latin typeface="+mj-lt"/>
              </a:rPr>
              <a:t>core</a:t>
            </a:r>
            <a:r>
              <a:rPr lang="fr-CH" sz="1200" dirty="0" smtClean="0">
                <a:latin typeface="+mj-lt"/>
              </a:rPr>
              <a:t> version</a:t>
            </a:r>
            <a:endParaRPr lang="fr-CH" sz="1200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762500" y="1666321"/>
            <a:ext cx="419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Date of last update of all modules and </a:t>
            </a:r>
            <a:r>
              <a:rPr lang="fr-CH" sz="1200" dirty="0" err="1" smtClean="0">
                <a:latin typeface="+mj-lt"/>
              </a:rPr>
              <a:t>core</a:t>
            </a:r>
            <a:endParaRPr lang="fr-CH" sz="1200" dirty="0">
              <a:latin typeface="+mj-lt"/>
            </a:endParaRPr>
          </a:p>
        </p:txBody>
      </p:sp>
      <p:sp>
        <p:nvSpPr>
          <p:cNvPr id="28" name="Espace réservé du contenu 2"/>
          <p:cNvSpPr txBox="1">
            <a:spLocks/>
          </p:cNvSpPr>
          <p:nvPr/>
        </p:nvSpPr>
        <p:spPr bwMode="auto">
          <a:xfrm>
            <a:off x="320040" y="4021455"/>
            <a:ext cx="3688081" cy="82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5000"/>
              <a:buFontTx/>
              <a:buNone/>
              <a:tabLst/>
              <a:defRPr/>
            </a:pPr>
            <a:r>
              <a:rPr kumimoji="0" lang="fr-CH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build</a:t>
            </a:r>
            <a:r>
              <a:rPr kumimoji="0" lang="fr-CH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=20160618</a:t>
            </a:r>
          </a:p>
        </p:txBody>
      </p:sp>
      <p:cxnSp>
        <p:nvCxnSpPr>
          <p:cNvPr id="29" name="Connecteur droit avec flèche 28"/>
          <p:cNvCxnSpPr>
            <a:endCxn id="6" idx="3"/>
          </p:cNvCxnSpPr>
          <p:nvPr/>
        </p:nvCxnSpPr>
        <p:spPr>
          <a:xfrm flipH="1" flipV="1">
            <a:off x="3563888" y="4358640"/>
            <a:ext cx="977632" cy="160020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549458" y="4367018"/>
            <a:ext cx="291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>
                <a:latin typeface="+mj-lt"/>
              </a:rPr>
              <a:t>Date of last </a:t>
            </a:r>
            <a:r>
              <a:rPr lang="fr-CH" sz="1200" dirty="0" err="1" smtClean="0">
                <a:latin typeface="+mj-lt"/>
              </a:rPr>
              <a:t>creation</a:t>
            </a:r>
            <a:r>
              <a:rPr lang="fr-CH" sz="1200" dirty="0" smtClean="0">
                <a:latin typeface="+mj-lt"/>
              </a:rPr>
              <a:t> of a release</a:t>
            </a:r>
            <a:endParaRPr lang="fr-CH" sz="1200" dirty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500" dirty="0" smtClean="0"/>
              <a:t>Simplified maintenance</a:t>
            </a:r>
            <a:endParaRPr lang="en-US" sz="25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80528" y="1412776"/>
            <a:ext cx="9324528" cy="5328592"/>
          </a:xfrm>
        </p:spPr>
        <p:txBody>
          <a:bodyPr>
            <a:normAutofit/>
          </a:bodyPr>
          <a:lstStyle/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There is no database to store, all is stored in code :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for a new developer to install the last version of the site on its computer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It is easiest to find bug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All the site is reinstalled on each update and client has access only to contents :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The database can not be unstable</a:t>
            </a:r>
          </a:p>
          <a:p>
            <a:pPr lvl="2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Update are not based on development of modifications (delta) like in classic a Drupal, but only on correction of bug and development of new functionalities.</a:t>
            </a:r>
          </a:p>
          <a:p>
            <a:pPr lvl="1">
              <a:lnSpc>
                <a:spcPct val="110000"/>
              </a:lnSpc>
            </a:pPr>
            <a:endParaRPr lang="en-GB" sz="1200" dirty="0" smtClean="0"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CTM is just a Drupal core + custom modules and </a:t>
            </a:r>
            <a:r>
              <a:rPr lang="en-GB" sz="1600" dirty="0" err="1" smtClean="0">
                <a:latin typeface="+mj-lt"/>
              </a:rPr>
              <a:t>contribs</a:t>
            </a:r>
            <a:r>
              <a:rPr lang="en-GB" sz="1600" dirty="0" smtClean="0">
                <a:latin typeface="+mj-lt"/>
              </a:rPr>
              <a:t> modules :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100% compatible with all community modules</a:t>
            </a:r>
          </a:p>
          <a:p>
            <a:pPr marL="904558" lvl="2" indent="-273050" defTabSz="804863">
              <a:lnSpc>
                <a:spcPct val="110000"/>
              </a:lnSpc>
            </a:pPr>
            <a:r>
              <a:rPr lang="en-GB" sz="1200" dirty="0" smtClean="0">
                <a:latin typeface="+mj-lt"/>
              </a:rPr>
              <a:t>100% compatible with Drupal core : update of drupal and community modules is done like usual. You just have to apply patches if patches are not already integrated by the community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200" dirty="0" smtClean="0">
              <a:solidFill>
                <a:srgbClr val="3399FF"/>
              </a:solidFill>
              <a:latin typeface="+mj-lt"/>
            </a:endParaRPr>
          </a:p>
          <a:p>
            <a:pPr marL="365125" lvl="1" indent="174625">
              <a:lnSpc>
                <a:spcPct val="110000"/>
              </a:lnSpc>
            </a:pP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CTM can be natively interfaced with monitoring system (</a:t>
            </a:r>
            <a:r>
              <a:rPr lang="en-GB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nagios</a:t>
            </a:r>
            <a:r>
              <a:rPr lang="en-GB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 (TODO) (3 days)</a:t>
            </a:r>
            <a:endParaRPr lang="en-GB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08720"/>
            <a:ext cx="82444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23528" y="2924944"/>
            <a:ext cx="44644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244408" cy="576064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1800" dirty="0" smtClean="0"/>
              <a:t>Technical: structure</a:t>
            </a:r>
            <a:endParaRPr lang="en-US" sz="18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764704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39552" y="1700808"/>
            <a:ext cx="0" cy="3384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539552" y="198884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39552" y="2636912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39552" y="3861048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568" y="1804174"/>
            <a:ext cx="69127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latin typeface="+mj-lt"/>
              </a:rPr>
              <a:t> </a:t>
            </a:r>
            <a:r>
              <a:rPr lang="fr-FR" b="1" dirty="0" smtClean="0">
                <a:latin typeface="+mj-lt"/>
              </a:rPr>
              <a:t>scripts</a:t>
            </a:r>
            <a:r>
              <a:rPr lang="fr-FR" dirty="0" smtClean="0">
                <a:latin typeface="+mj-lt"/>
              </a:rPr>
              <a:t> : </a:t>
            </a:r>
            <a:r>
              <a:rPr lang="en-US" dirty="0" smtClean="0">
                <a:latin typeface="+mj-lt"/>
              </a:rPr>
              <a:t>installation</a:t>
            </a:r>
            <a:r>
              <a:rPr lang="fr-FR" dirty="0" smtClean="0">
                <a:latin typeface="+mj-lt"/>
              </a:rPr>
              <a:t>, update and management of CTM</a:t>
            </a:r>
            <a:endParaRPr lang="fr-CH" dirty="0">
              <a:latin typeface="+mj-lt"/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539552" y="321297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49064" y="2464018"/>
            <a:ext cx="8243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config</a:t>
            </a:r>
            <a:r>
              <a:rPr lang="en-US" dirty="0" smtClean="0">
                <a:latin typeface="+mj-lt"/>
              </a:rPr>
              <a:t> : part settings.php files containing environment information (database…)</a:t>
            </a:r>
            <a:endParaRPr lang="en-US" dirty="0">
              <a:latin typeface="+mj-lt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83568" y="3100318"/>
            <a:ext cx="846043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err="1" smtClean="0">
                <a:latin typeface="+mj-lt"/>
              </a:rPr>
              <a:t>Htdocs</a:t>
            </a:r>
            <a:r>
              <a:rPr lang="fr-FR" dirty="0" smtClean="0">
                <a:latin typeface="+mj-lt"/>
              </a:rPr>
              <a:t> : Drupal </a:t>
            </a:r>
            <a:r>
              <a:rPr lang="fr-FR" dirty="0" err="1" smtClean="0">
                <a:latin typeface="+mj-lt"/>
              </a:rPr>
              <a:t>core</a:t>
            </a:r>
            <a:r>
              <a:rPr lang="fr-FR" dirty="0" smtClean="0">
                <a:latin typeface="+mj-lt"/>
              </a:rPr>
              <a:t> and modules</a:t>
            </a:r>
            <a:endParaRPr lang="fr-CH" dirty="0">
              <a:latin typeface="+mj-lt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83568" y="3676382"/>
            <a:ext cx="48965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Media</a:t>
            </a:r>
            <a:r>
              <a:rPr lang="fr-FR" dirty="0" smtClean="0">
                <a:latin typeface="+mj-lt"/>
              </a:rPr>
              <a:t> : </a:t>
            </a:r>
            <a:r>
              <a:rPr lang="fr-FR" dirty="0" err="1" smtClean="0">
                <a:latin typeface="+mj-lt"/>
              </a:rPr>
              <a:t>private</a:t>
            </a:r>
            <a:r>
              <a:rPr lang="fr-FR" dirty="0" smtClean="0">
                <a:latin typeface="+mj-lt"/>
              </a:rPr>
              <a:t>, public, and </a:t>
            </a:r>
            <a:r>
              <a:rPr lang="fr-FR" dirty="0" err="1" smtClean="0">
                <a:latin typeface="+mj-lt"/>
              </a:rPr>
              <a:t>tmp</a:t>
            </a:r>
            <a:r>
              <a:rPr lang="fr-FR" dirty="0" smtClean="0">
                <a:latin typeface="+mj-lt"/>
              </a:rPr>
              <a:t> files</a:t>
            </a:r>
            <a:endParaRPr lang="fr-CH" dirty="0">
              <a:latin typeface="+mj-lt"/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539552" y="4293096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18072" y="4177958"/>
            <a:ext cx="61581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Docs</a:t>
            </a:r>
            <a:r>
              <a:rPr lang="fr-FR" dirty="0" smtClean="0">
                <a:latin typeface="+mj-lt"/>
              </a:rPr>
              <a:t> : documentation</a:t>
            </a:r>
            <a:endParaRPr lang="fr-CH" dirty="0">
              <a:latin typeface="+mj-lt"/>
            </a:endParaRPr>
          </a:p>
        </p:txBody>
      </p:sp>
      <p:cxnSp>
        <p:nvCxnSpPr>
          <p:cNvPr id="38" name="Connecteur droit 37"/>
          <p:cNvCxnSpPr/>
          <p:nvPr/>
        </p:nvCxnSpPr>
        <p:spPr>
          <a:xfrm>
            <a:off x="539552" y="4869160"/>
            <a:ext cx="78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83568" y="4756502"/>
            <a:ext cx="6192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dirty="0" smtClean="0">
                <a:latin typeface="+mj-lt"/>
              </a:rPr>
              <a:t>Patches</a:t>
            </a:r>
            <a:r>
              <a:rPr lang="fr-FR" dirty="0" smtClean="0">
                <a:latin typeface="+mj-lt"/>
              </a:rPr>
              <a:t> : patches </a:t>
            </a:r>
            <a:r>
              <a:rPr lang="fr-FR" dirty="0" err="1" smtClean="0">
                <a:latin typeface="+mj-lt"/>
              </a:rPr>
              <a:t>applied</a:t>
            </a:r>
            <a:r>
              <a:rPr lang="fr-FR" dirty="0" smtClean="0">
                <a:latin typeface="+mj-lt"/>
              </a:rPr>
              <a:t> to modules or </a:t>
            </a:r>
            <a:r>
              <a:rPr lang="fr-FR" dirty="0" err="1" smtClean="0">
                <a:latin typeface="+mj-lt"/>
              </a:rPr>
              <a:t>core</a:t>
            </a:r>
            <a:endParaRPr lang="fr-CH" dirty="0">
              <a:latin typeface="+mj-lt"/>
            </a:endParaRPr>
          </a:p>
        </p:txBody>
      </p:sp>
      <p:cxnSp>
        <p:nvCxnSpPr>
          <p:cNvPr id="43" name="Connecteur droit avec flèche 42"/>
          <p:cNvCxnSpPr>
            <a:endCxn id="41" idx="3"/>
          </p:cNvCxnSpPr>
          <p:nvPr/>
        </p:nvCxnSpPr>
        <p:spPr>
          <a:xfrm flipH="1" flipV="1">
            <a:off x="4788024" y="3212976"/>
            <a:ext cx="187220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6372200" y="443711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part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en-US" sz="2100" dirty="0" smtClean="0"/>
              <a:t>Performance: </a:t>
            </a:r>
            <a:r>
              <a:rPr lang="en-GB" sz="2100" dirty="0" smtClean="0"/>
              <a:t>CTM combine lot of cache systems to improve performances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6166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Views cache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Views cache has no expiration time and is automatically managed by CTM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APCU and </a:t>
            </a:r>
            <a:r>
              <a:rPr lang="en-GB" sz="1900" dirty="0" err="1" smtClean="0">
                <a:latin typeface="+mj-lt"/>
              </a:rPr>
              <a:t>xautoload</a:t>
            </a:r>
            <a:endParaRPr lang="en-GB" sz="1900" dirty="0" smtClean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adapt its configuration to the PHP configuration to improve performance with APC, to keep its </a:t>
            </a:r>
            <a:r>
              <a:rPr lang="en-GB" sz="1400" dirty="0" err="1" smtClean="0">
                <a:latin typeface="+mj-lt"/>
              </a:rPr>
              <a:t>opcode</a:t>
            </a:r>
            <a:r>
              <a:rPr lang="en-GB" sz="1400" dirty="0" smtClean="0">
                <a:latin typeface="+mj-lt"/>
              </a:rPr>
              <a:t> (compiled code) in cache.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Entity cache and display cache</a:t>
            </a:r>
            <a:endParaRPr lang="en-GB" sz="1900" dirty="0" smtClean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use lot of entities that can by cached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Boost (for internet only)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(2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CTM can generate static html pages that improve drastically performance. After generation, HTML pages can be provided without any call to drupal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HTML page can be stored on a different server for more security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err="1" smtClean="0">
                <a:latin typeface="+mj-lt"/>
              </a:rPr>
              <a:t>Memcache</a:t>
            </a:r>
            <a:r>
              <a:rPr lang="en-GB" sz="1900" dirty="0" smtClean="0">
                <a:latin typeface="+mj-lt"/>
              </a:rPr>
              <a:t> (optional)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(3 days)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err="1" smtClean="0">
                <a:latin typeface="+mj-lt"/>
              </a:rPr>
              <a:t>Memcache</a:t>
            </a:r>
            <a:r>
              <a:rPr lang="en-GB" sz="1400" dirty="0" smtClean="0">
                <a:latin typeface="+mj-lt"/>
              </a:rPr>
              <a:t> can be use to cache query with database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Varnish (optional) </a:t>
            </a:r>
            <a:r>
              <a:rPr lang="en-GB" sz="1900" dirty="0" smtClean="0">
                <a:solidFill>
                  <a:srgbClr val="FF0000"/>
                </a:solidFill>
                <a:latin typeface="+mj-lt"/>
              </a:rPr>
              <a:t>(TODO) (need infrastructure)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Varnish can be use to manage high availability service (separated cache server)</a:t>
            </a:r>
          </a:p>
          <a:p>
            <a:pPr lvl="1">
              <a:lnSpc>
                <a:spcPct val="110000"/>
              </a:lnSpc>
            </a:pPr>
            <a:endParaRPr lang="en-GB" sz="1400" dirty="0" smtClean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GB" sz="1900" dirty="0" smtClean="0">
                <a:latin typeface="+mj-lt"/>
              </a:rPr>
              <a:t>Expire and expire alias</a:t>
            </a:r>
          </a:p>
          <a:p>
            <a:pPr lvl="1">
              <a:lnSpc>
                <a:spcPct val="110000"/>
              </a:lnSpc>
              <a:buNone/>
            </a:pPr>
            <a:r>
              <a:rPr lang="en-GB" sz="1400" dirty="0" smtClean="0">
                <a:latin typeface="+mj-lt"/>
              </a:rPr>
              <a:t>All the above caches are managed by expire and expire alias to be automatically clear when it is necessary and only for concerned contents and pages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8172400" cy="504056"/>
          </a:xfrm>
        </p:spPr>
        <p:txBody>
          <a:bodyPr>
            <a:noAutofit/>
          </a:bodyPr>
          <a:lstStyle/>
          <a:p>
            <a:r>
              <a:rPr lang="fr-FR" sz="2100" dirty="0" smtClean="0"/>
              <a:t>And </a:t>
            </a:r>
            <a:r>
              <a:rPr lang="fr-FR" sz="2100" dirty="0" err="1" smtClean="0"/>
              <a:t>after</a:t>
            </a:r>
            <a:r>
              <a:rPr lang="fr-FR" sz="2100" dirty="0" smtClean="0"/>
              <a:t> ? … </a:t>
            </a:r>
            <a:r>
              <a:rPr lang="fr-FR" sz="2100" dirty="0" err="1" smtClean="0"/>
              <a:t>Roadmap</a:t>
            </a:r>
            <a:endParaRPr lang="en-US" sz="2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24744"/>
            <a:ext cx="8748464" cy="5733256"/>
          </a:xfrm>
        </p:spPr>
        <p:txBody>
          <a:bodyPr>
            <a:normAutofit/>
          </a:bodyPr>
          <a:lstStyle/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Native management of responsive pictures in back-office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Native providing of web service instead of theme HTML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 smtClean="0">
                <a:solidFill>
                  <a:srgbClr val="00B050"/>
                </a:solidFill>
                <a:latin typeface="+mj-lt"/>
              </a:rPr>
              <a:t>At this point CTM will be greatly more power full than Drupal 8</a:t>
            </a: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Integration of bigger functionalities from the other versions (feeds extension (0,5j), </a:t>
            </a:r>
            <a:r>
              <a:rPr lang="en-GB" sz="1600" dirty="0" err="1" smtClean="0">
                <a:latin typeface="+mj-lt"/>
              </a:rPr>
              <a:t>SolR</a:t>
            </a:r>
            <a:r>
              <a:rPr lang="en-GB" sz="1600" dirty="0" smtClean="0">
                <a:latin typeface="+mj-lt"/>
              </a:rPr>
              <a:t> (15j))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Optional native management of picture (filtering, resizing, cropping…) with </a:t>
            </a:r>
            <a:r>
              <a:rPr lang="en-GB" sz="1600" dirty="0" err="1" smtClean="0">
                <a:latin typeface="+mj-lt"/>
              </a:rPr>
              <a:t>imagemagic</a:t>
            </a:r>
            <a:r>
              <a:rPr lang="en-GB" sz="1600" dirty="0" smtClean="0">
                <a:latin typeface="+mj-lt"/>
              </a:rPr>
              <a:t> instead of PHP GD2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 3 days)</a:t>
            </a:r>
          </a:p>
          <a:p>
            <a:pPr marL="819150" lvl="1" indent="-285750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Multi-flux publication </a:t>
            </a:r>
            <a:r>
              <a:rPr lang="en-GB" sz="1600" dirty="0" smtClean="0">
                <a:solidFill>
                  <a:srgbClr val="FF0000"/>
                </a:solidFill>
                <a:latin typeface="+mj-lt"/>
              </a:rPr>
              <a:t>(TODO) (?)</a:t>
            </a:r>
          </a:p>
          <a:p>
            <a:pPr marL="819150" lvl="1" indent="-285750">
              <a:lnSpc>
                <a:spcPct val="110000"/>
              </a:lnSpc>
            </a:pPr>
            <a:endParaRPr lang="en-GB" sz="1600" dirty="0" smtClean="0">
              <a:latin typeface="+mj-lt"/>
            </a:endParaRPr>
          </a:p>
          <a:p>
            <a:pPr marL="819150" lvl="1" indent="-285750">
              <a:lnSpc>
                <a:spcPct val="110000"/>
              </a:lnSpc>
            </a:pPr>
            <a:endParaRPr lang="en-GB" sz="1600" dirty="0" smtClean="0">
              <a:latin typeface="+mj-lt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en-GB" sz="1600" dirty="0" smtClean="0">
                <a:solidFill>
                  <a:srgbClr val="00B050"/>
                </a:solidFill>
                <a:latin typeface="+mj-lt"/>
              </a:rPr>
              <a:t>At this point CTM will be greatly more power full than Maps system</a:t>
            </a: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  <a:buNone/>
            </a:pP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Integration of </a:t>
            </a:r>
            <a:r>
              <a:rPr lang="en-GB" sz="1600" dirty="0" err="1" smtClean="0">
                <a:latin typeface="+mj-lt"/>
              </a:rPr>
              <a:t>docker</a:t>
            </a:r>
            <a:endParaRPr lang="en-GB" sz="1600" dirty="0" smtClean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GB" sz="1600" dirty="0" smtClean="0">
                <a:latin typeface="+mj-lt"/>
              </a:rPr>
              <a:t>Update Drupal 7 CTM to Drupal 8 DCF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683568" y="1124744"/>
            <a:ext cx="0" cy="5544616"/>
          </a:xfrm>
          <a:prstGeom prst="straightConnector1">
            <a:avLst/>
          </a:prstGeom>
          <a:ln w="44450">
            <a:headEnd w="lg" len="lg"/>
            <a:tailEnd type="arrow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Classic Drupal 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Drupal installation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atabase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3535907" y="417158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Dump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database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Classic Drupal </a:t>
            </a:r>
            <a:r>
              <a:rPr lang="en-GB" sz="3200" dirty="0" smtClean="0"/>
              <a:t>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>
            <a:stCxn id="7" idx="3"/>
            <a:endCxn id="8" idx="1"/>
          </p:cNvCxnSpPr>
          <p:nvPr/>
        </p:nvCxnSpPr>
        <p:spPr bwMode="auto">
          <a:xfrm>
            <a:off x="2173458" y="4437109"/>
            <a:ext cx="4241411" cy="0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3"/>
          <p:cNvCxnSpPr>
            <a:endCxn id="8" idx="0"/>
          </p:cNvCxnSpPr>
          <p:nvPr/>
        </p:nvCxnSpPr>
        <p:spPr bwMode="auto">
          <a:xfrm>
            <a:off x="7174523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30"/>
          <p:cNvSpPr txBox="1"/>
          <p:nvPr/>
        </p:nvSpPr>
        <p:spPr>
          <a:xfrm rot="16200000">
            <a:off x="1111330" y="3262366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atabase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3275857" y="417158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+mj-lt"/>
              </a:rPr>
              <a:t>SQL Script for </a:t>
            </a:r>
            <a:r>
              <a:rPr lang="fr-FR" sz="1200" dirty="0" err="1" smtClean="0">
                <a:latin typeface="+mj-lt"/>
              </a:rPr>
              <a:t>database</a:t>
            </a:r>
            <a:r>
              <a:rPr lang="fr-FR" sz="1200" dirty="0" smtClean="0">
                <a:latin typeface="+mj-lt"/>
              </a:rPr>
              <a:t> update</a:t>
            </a:r>
            <a:endParaRPr lang="fr-FR" sz="1200" dirty="0"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443559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646166">
            <a:off x="5212080" y="3410541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Smiley Face 37"/>
          <p:cNvSpPr/>
          <p:nvPr/>
        </p:nvSpPr>
        <p:spPr bwMode="auto">
          <a:xfrm>
            <a:off x="6963508" y="5500468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28" name="Smiley Face 38"/>
          <p:cNvSpPr/>
          <p:nvPr/>
        </p:nvSpPr>
        <p:spPr bwMode="auto">
          <a:xfrm>
            <a:off x="1357496" y="5437163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29" name="Straight Arrow Connector 40"/>
          <p:cNvCxnSpPr/>
          <p:nvPr/>
        </p:nvCxnSpPr>
        <p:spPr bwMode="auto">
          <a:xfrm flipV="1">
            <a:off x="1962444" y="4522763"/>
            <a:ext cx="2067950" cy="977705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42"/>
          <p:cNvCxnSpPr/>
          <p:nvPr/>
        </p:nvCxnSpPr>
        <p:spPr bwMode="auto">
          <a:xfrm flipH="1" flipV="1">
            <a:off x="4389120" y="4522763"/>
            <a:ext cx="2574388" cy="1114864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6559025" y="3403042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:\Users\FauconV\AppData\Local\Temp\Fichiers Internet temporaires\IE\3WWVA1DA\Danger_Sign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418" y="4596448"/>
            <a:ext cx="461917" cy="4041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CTM deployment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sp>
        <p:nvSpPr>
          <p:cNvPr id="11" name="Smiley Face 7"/>
          <p:cNvSpPr/>
          <p:nvPr/>
        </p:nvSpPr>
        <p:spPr bwMode="auto">
          <a:xfrm>
            <a:off x="6963508" y="2398542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2" name="Straight Arrow Connector 6"/>
          <p:cNvCxnSpPr/>
          <p:nvPr/>
        </p:nvCxnSpPr>
        <p:spPr bwMode="auto">
          <a:xfrm>
            <a:off x="1033975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25"/>
          <p:cNvSpPr txBox="1"/>
          <p:nvPr/>
        </p:nvSpPr>
        <p:spPr>
          <a:xfrm rot="16200000">
            <a:off x="116058" y="3262365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Drupal installation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creation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559431">
            <a:off x="4966092" y="3382128"/>
            <a:ext cx="196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 and installation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361728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2040"/>
            <a:ext cx="8229600" cy="70868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GB" sz="3200" dirty="0" smtClean="0"/>
              <a:t>CTM update</a:t>
            </a:r>
            <a:endParaRPr lang="fr-FR" sz="30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980728"/>
            <a:ext cx="824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/>
          <p:cNvSpPr txBox="1"/>
          <p:nvPr/>
        </p:nvSpPr>
        <p:spPr>
          <a:xfrm>
            <a:off x="907366" y="4298609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DEV</a:t>
            </a:r>
            <a:endParaRPr lang="fr-FR" sz="1200" dirty="0">
              <a:latin typeface="+mj-lt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414869" y="4298609"/>
            <a:ext cx="1519310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PROD</a:t>
            </a:r>
            <a:endParaRPr lang="fr-FR" sz="1200" dirty="0">
              <a:latin typeface="+mj-l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756074" y="3096750"/>
            <a:ext cx="1266092" cy="276999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+mj-lt"/>
              </a:rPr>
              <a:t>GIT</a:t>
            </a:r>
            <a:endParaRPr lang="fr-FR" sz="1200" dirty="0">
              <a:latin typeface="+mj-lt"/>
            </a:endParaRPr>
          </a:p>
        </p:txBody>
      </p:sp>
      <p:sp>
        <p:nvSpPr>
          <p:cNvPr id="10" name="Smiley Face 2"/>
          <p:cNvSpPr/>
          <p:nvPr/>
        </p:nvSpPr>
        <p:spPr bwMode="auto">
          <a:xfrm>
            <a:off x="1308295" y="2250831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2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+mj-lt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40412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025747" y="2799471"/>
            <a:ext cx="1" cy="1499138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 flipV="1">
            <a:off x="2173458" y="3235250"/>
            <a:ext cx="1582616" cy="12018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7"/>
          <p:cNvCxnSpPr>
            <a:stCxn id="9" idx="3"/>
            <a:endCxn id="8" idx="0"/>
          </p:cNvCxnSpPr>
          <p:nvPr/>
        </p:nvCxnSpPr>
        <p:spPr bwMode="auto">
          <a:xfrm>
            <a:off x="5022166" y="3235250"/>
            <a:ext cx="2152358" cy="106335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6"/>
          <p:cNvCxnSpPr/>
          <p:nvPr/>
        </p:nvCxnSpPr>
        <p:spPr bwMode="auto">
          <a:xfrm>
            <a:off x="2025748" y="2682218"/>
            <a:ext cx="917916" cy="749569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9"/>
          <p:cNvSpPr txBox="1"/>
          <p:nvPr/>
        </p:nvSpPr>
        <p:spPr>
          <a:xfrm rot="16200000">
            <a:off x="625994" y="3251814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Modules changes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TextBox 32"/>
          <p:cNvSpPr txBox="1"/>
          <p:nvPr/>
        </p:nvSpPr>
        <p:spPr>
          <a:xfrm rot="19317461">
            <a:off x="2173458" y="352238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Commit code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33"/>
          <p:cNvSpPr txBox="1"/>
          <p:nvPr/>
        </p:nvSpPr>
        <p:spPr>
          <a:xfrm rot="1559431">
            <a:off x="4865742" y="3551840"/>
            <a:ext cx="2511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Copy code and </a:t>
            </a:r>
            <a:r>
              <a:rPr lang="fr-FR" sz="1200" dirty="0" smtClean="0">
                <a:latin typeface="+mj-lt"/>
              </a:rPr>
              <a:t>call deploy.sh –u or -z</a:t>
            </a:r>
            <a:endParaRPr lang="fr-FR" sz="1200" dirty="0">
              <a:latin typeface="+mj-lt"/>
            </a:endParaRPr>
          </a:p>
        </p:txBody>
      </p:sp>
      <p:cxnSp>
        <p:nvCxnSpPr>
          <p:cNvPr id="26" name="Straight Arrow Connector 35"/>
          <p:cNvCxnSpPr/>
          <p:nvPr/>
        </p:nvCxnSpPr>
        <p:spPr bwMode="auto">
          <a:xfrm flipH="1">
            <a:off x="6098345" y="2750234"/>
            <a:ext cx="865163" cy="681553"/>
          </a:xfrm>
          <a:prstGeom prst="straightConnector1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45"/>
          <p:cNvSpPr txBox="1"/>
          <p:nvPr/>
        </p:nvSpPr>
        <p:spPr>
          <a:xfrm rot="16200000">
            <a:off x="1110880" y="3289720"/>
            <a:ext cx="158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tx1"/>
                </a:solidFill>
                <a:latin typeface="+mj-lt"/>
              </a:rPr>
              <a:t>Compilation 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js</a:t>
            </a:r>
            <a:r>
              <a:rPr lang="fr-FR" sz="1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fr-FR" sz="1200" dirty="0" err="1" smtClean="0">
                <a:solidFill>
                  <a:schemeClr val="tx1"/>
                </a:solidFill>
                <a:latin typeface="+mj-lt"/>
              </a:rPr>
              <a:t>css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9"/>
          <p:cNvSpPr txBox="1"/>
          <p:nvPr/>
        </p:nvSpPr>
        <p:spPr>
          <a:xfrm>
            <a:off x="6779748" y="2154115"/>
            <a:ext cx="118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+mj-lt"/>
              </a:rPr>
              <a:t>Jenkins or zip file</a:t>
            </a:r>
            <a:endParaRPr lang="fr-FR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416056"/>
            <a:ext cx="8085584" cy="348648"/>
          </a:xfrm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smtClean="0"/>
              <a:t>UX and back-office </a:t>
            </a:r>
            <a:r>
              <a:rPr lang="en-US" sz="2000" dirty="0" smtClean="0"/>
              <a:t>features</a:t>
            </a:r>
            <a:r>
              <a:rPr lang="fr-FR" sz="2000" dirty="0" smtClean="0"/>
              <a:t>: </a:t>
            </a:r>
            <a:endParaRPr lang="fr-FR" sz="13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5832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EU cookie </a:t>
            </a:r>
            <a:r>
              <a:rPr lang="en-GB" sz="1200" dirty="0" smtClean="0">
                <a:latin typeface="+mj-lt"/>
              </a:rPr>
              <a:t>popup =&gt; needed for European website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URL management </a:t>
            </a:r>
            <a:r>
              <a:rPr lang="en-GB" sz="1200" dirty="0" smtClean="0">
                <a:latin typeface="+mj-lt"/>
              </a:rPr>
              <a:t>: clean URL, redirection of moved pages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Lot of </a:t>
            </a:r>
            <a:r>
              <a:rPr lang="en-GB" sz="1200" b="1" dirty="0" smtClean="0">
                <a:latin typeface="+mj-lt"/>
              </a:rPr>
              <a:t>SEO tools </a:t>
            </a:r>
            <a:r>
              <a:rPr lang="en-GB" sz="1200" dirty="0" smtClean="0">
                <a:latin typeface="+mj-lt"/>
              </a:rPr>
              <a:t>to check: meta-tag, sitemap, analyse keyword…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Design in </a:t>
            </a:r>
            <a:r>
              <a:rPr lang="en-GB" sz="1200" b="1" dirty="0" smtClean="0">
                <a:latin typeface="+mj-lt"/>
              </a:rPr>
              <a:t>back-office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dirty="0" err="1" smtClean="0">
                <a:latin typeface="+mj-lt"/>
              </a:rPr>
              <a:t>wysiwyg</a:t>
            </a:r>
            <a:r>
              <a:rPr lang="en-GB" sz="1200" dirty="0" smtClean="0">
                <a:latin typeface="+mj-lt"/>
              </a:rPr>
              <a:t> </a:t>
            </a:r>
            <a:r>
              <a:rPr lang="en-GB" sz="1200" b="1" dirty="0" smtClean="0">
                <a:latin typeface="+mj-lt"/>
              </a:rPr>
              <a:t>match </a:t>
            </a:r>
            <a:r>
              <a:rPr lang="en-GB" sz="1200" dirty="0" smtClean="0">
                <a:latin typeface="+mj-lt"/>
              </a:rPr>
              <a:t>design of </a:t>
            </a:r>
            <a:r>
              <a:rPr lang="en-GB" sz="1200" b="1" dirty="0" smtClean="0">
                <a:latin typeface="+mj-lt"/>
              </a:rPr>
              <a:t>front-office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New options for </a:t>
            </a:r>
            <a:r>
              <a:rPr lang="en-GB" sz="1200" dirty="0" err="1" smtClean="0">
                <a:latin typeface="+mj-lt"/>
              </a:rPr>
              <a:t>wysiwyg</a:t>
            </a:r>
            <a:r>
              <a:rPr lang="en-GB" sz="1200" dirty="0" smtClean="0">
                <a:latin typeface="+mj-lt"/>
              </a:rPr>
              <a:t>:  </a:t>
            </a:r>
            <a:r>
              <a:rPr lang="en-GB" sz="1200" b="1" dirty="0" smtClean="0">
                <a:latin typeface="+mj-lt"/>
              </a:rPr>
              <a:t>tooltip, image maps, templates</a:t>
            </a:r>
            <a:r>
              <a:rPr lang="en-GB" sz="1200" dirty="0" smtClean="0">
                <a:latin typeface="+mj-lt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Easy Image </a:t>
            </a:r>
            <a:r>
              <a:rPr lang="en-GB" sz="1200" b="1" dirty="0" smtClean="0">
                <a:latin typeface="+mj-lt"/>
              </a:rPr>
              <a:t>cropping</a:t>
            </a:r>
            <a:r>
              <a:rPr lang="en-GB" sz="1200" dirty="0" smtClean="0">
                <a:latin typeface="+mj-lt"/>
              </a:rPr>
              <a:t> for each format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A better </a:t>
            </a:r>
            <a:r>
              <a:rPr lang="en-GB" sz="1200" b="1" dirty="0" smtClean="0">
                <a:latin typeface="+mj-lt"/>
              </a:rPr>
              <a:t>preview</a:t>
            </a:r>
            <a:r>
              <a:rPr lang="en-GB" sz="1200" dirty="0" smtClean="0">
                <a:latin typeface="+mj-lt"/>
              </a:rPr>
              <a:t> system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No</a:t>
            </a:r>
            <a:r>
              <a:rPr lang="en-GB" sz="1200" dirty="0" smtClean="0">
                <a:latin typeface="+mj-lt"/>
              </a:rPr>
              <a:t> “flush cache needed”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Native </a:t>
            </a:r>
            <a:r>
              <a:rPr lang="en-GB" sz="1200" b="1" dirty="0" smtClean="0">
                <a:latin typeface="+mj-lt"/>
              </a:rPr>
              <a:t>diff, versioning </a:t>
            </a:r>
            <a:r>
              <a:rPr lang="en-GB" sz="1200" dirty="0" smtClean="0">
                <a:latin typeface="+mj-lt"/>
              </a:rPr>
              <a:t>and scheduling of contents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Easier way to create </a:t>
            </a:r>
            <a:r>
              <a:rPr lang="en-GB" sz="1200" b="1" dirty="0" smtClean="0">
                <a:latin typeface="+mj-lt"/>
              </a:rPr>
              <a:t>link to internal page </a:t>
            </a:r>
            <a:r>
              <a:rPr lang="en-GB" sz="1200" dirty="0" smtClean="0">
                <a:latin typeface="+mj-lt"/>
              </a:rPr>
              <a:t>or file (by menu,  …) for WYSIWYG and link fields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Clear </a:t>
            </a:r>
            <a:r>
              <a:rPr lang="en-GB" sz="1200" b="1" dirty="0" smtClean="0">
                <a:latin typeface="+mj-lt"/>
              </a:rPr>
              <a:t>publishing</a:t>
            </a:r>
            <a:r>
              <a:rPr lang="en-GB" sz="1200" dirty="0" smtClean="0">
                <a:latin typeface="+mj-lt"/>
              </a:rPr>
              <a:t> interface (with button : publish, add new content…)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Improved </a:t>
            </a:r>
            <a:r>
              <a:rPr lang="en-GB" sz="1200" b="1" dirty="0" smtClean="0">
                <a:latin typeface="+mj-lt"/>
              </a:rPr>
              <a:t>“content” page </a:t>
            </a:r>
            <a:r>
              <a:rPr lang="en-GB" sz="1200" dirty="0" smtClean="0">
                <a:latin typeface="+mj-lt"/>
              </a:rPr>
              <a:t>with more filter and customisable interface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Simplified interface </a:t>
            </a:r>
            <a:r>
              <a:rPr lang="en-GB" sz="1200" dirty="0" smtClean="0">
                <a:latin typeface="+mj-lt"/>
              </a:rPr>
              <a:t>for contributor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+mj-lt"/>
              </a:rPr>
              <a:t>With the URL management of CTM it is possible to have a different URL (hostname and alias) for front office and back-office </a:t>
            </a:r>
            <a:r>
              <a:rPr lang="en-GB" sz="1200" b="1" dirty="0" smtClean="0">
                <a:latin typeface="+mj-lt"/>
              </a:rPr>
              <a:t>to improve security</a:t>
            </a:r>
            <a:r>
              <a:rPr lang="en-GB" sz="1200" dirty="0" smtClean="0">
                <a:latin typeface="+mj-lt"/>
              </a:rPr>
              <a:t> (with a proxy)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Pre-configured roles</a:t>
            </a:r>
            <a:r>
              <a:rPr lang="en-GB" sz="1200" dirty="0" smtClean="0">
                <a:latin typeface="+mj-lt"/>
              </a:rPr>
              <a:t>: developer, administrator, contributor with more finesse in permissions definition </a:t>
            </a:r>
            <a:r>
              <a:rPr lang="en-GB" sz="1200" b="1" dirty="0" smtClean="0">
                <a:latin typeface="+mj-lt"/>
              </a:rPr>
              <a:t>without possibility for the client to crash the website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+mj-lt"/>
              </a:rPr>
              <a:t>...</a:t>
            </a:r>
          </a:p>
          <a:p>
            <a:pPr lvl="1">
              <a:lnSpc>
                <a:spcPct val="150000"/>
              </a:lnSpc>
            </a:pPr>
            <a:endParaRPr lang="en-GB" sz="12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endParaRPr lang="en-GB" sz="1200" dirty="0" smtClean="0"/>
          </a:p>
          <a:p>
            <a:pPr>
              <a:lnSpc>
                <a:spcPct val="150000"/>
              </a:lnSpc>
            </a:pPr>
            <a:endParaRPr lang="fr-FR" sz="1200" dirty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764704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-36512" y="9609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CTM come with a lot of pre-installed and pre-configured modules that are often forgotten and a better back-office:</a:t>
            </a:r>
            <a:endParaRPr lang="fr-FR" sz="14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000" dirty="0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contributed</a:t>
            </a:r>
            <a:r>
              <a:rPr lang="fr-FR" sz="2000" dirty="0" smtClean="0"/>
              <a:t> modules: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4">
            <a:noAutofit/>
          </a:bodyPr>
          <a:lstStyle/>
          <a:p>
            <a:r>
              <a:rPr lang="en-GB" sz="1400" dirty="0" smtClean="0">
                <a:latin typeface="+mj-lt"/>
              </a:rPr>
              <a:t>Variable</a:t>
            </a:r>
          </a:p>
          <a:p>
            <a:r>
              <a:rPr lang="en-GB" sz="1400" dirty="0" err="1" smtClean="0">
                <a:latin typeface="+mj-lt"/>
              </a:rPr>
              <a:t>Ckeditor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err="1" smtClean="0">
                <a:latin typeface="+mj-lt"/>
              </a:rPr>
              <a:t>Abbr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err="1" smtClean="0">
                <a:latin typeface="+mj-lt"/>
              </a:rPr>
              <a:t>Blockimagepaste</a:t>
            </a:r>
            <a:endParaRPr lang="en-GB" sz="1400" dirty="0" smtClean="0">
              <a:latin typeface="+mj-lt"/>
            </a:endParaRPr>
          </a:p>
          <a:p>
            <a:pPr lvl="1"/>
            <a:r>
              <a:rPr lang="en-GB" sz="1400" dirty="0" smtClean="0">
                <a:latin typeface="+mj-lt"/>
              </a:rPr>
              <a:t>enhanced image</a:t>
            </a:r>
          </a:p>
          <a:p>
            <a:pPr lvl="1"/>
            <a:r>
              <a:rPr lang="en-GB" sz="1400" dirty="0" smtClean="0">
                <a:latin typeface="+mj-lt"/>
              </a:rPr>
              <a:t>...</a:t>
            </a:r>
          </a:p>
          <a:p>
            <a:r>
              <a:rPr lang="en-GB" sz="1400" dirty="0" smtClean="0">
                <a:latin typeface="+mj-lt"/>
              </a:rPr>
              <a:t>Admin menu</a:t>
            </a:r>
          </a:p>
          <a:p>
            <a:r>
              <a:rPr lang="en-GB" sz="1400" dirty="0" smtClean="0">
                <a:latin typeface="+mj-lt"/>
              </a:rPr>
              <a:t>Admin views</a:t>
            </a:r>
          </a:p>
          <a:p>
            <a:r>
              <a:rPr lang="en-GB" sz="1400" dirty="0" smtClean="0">
                <a:latin typeface="+mj-lt"/>
              </a:rPr>
              <a:t>Administer user by role</a:t>
            </a:r>
          </a:p>
          <a:p>
            <a:r>
              <a:rPr lang="en-GB" sz="1400" dirty="0" smtClean="0">
                <a:latin typeface="+mj-lt"/>
              </a:rPr>
              <a:t>Better formats</a:t>
            </a:r>
          </a:p>
          <a:p>
            <a:r>
              <a:rPr lang="en-GB" sz="1400" dirty="0" smtClean="0">
                <a:latin typeface="+mj-lt"/>
              </a:rPr>
              <a:t>Boost</a:t>
            </a:r>
          </a:p>
          <a:p>
            <a:r>
              <a:rPr lang="en-GB" sz="1400" dirty="0" smtClean="0">
                <a:latin typeface="+mj-lt"/>
              </a:rPr>
              <a:t>Cache actions</a:t>
            </a:r>
          </a:p>
          <a:p>
            <a:r>
              <a:rPr lang="en-GB" sz="1400" dirty="0" smtClean="0">
                <a:latin typeface="+mj-lt"/>
              </a:rPr>
              <a:t>Chain menu access</a:t>
            </a:r>
          </a:p>
          <a:p>
            <a:r>
              <a:rPr lang="en-GB" sz="1400" dirty="0" smtClean="0">
                <a:latin typeface="+mj-lt"/>
              </a:rPr>
              <a:t>content_ type extras</a:t>
            </a:r>
          </a:p>
          <a:p>
            <a:r>
              <a:rPr lang="en-GB" sz="1400" dirty="0" err="1" smtClean="0">
                <a:latin typeface="+mj-lt"/>
              </a:rPr>
              <a:t>Ctools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Ctools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automodal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Date</a:t>
            </a:r>
          </a:p>
          <a:p>
            <a:r>
              <a:rPr lang="en-GB" sz="1400" dirty="0" smtClean="0">
                <a:latin typeface="+mj-lt"/>
              </a:rPr>
              <a:t>Db maintenance</a:t>
            </a:r>
          </a:p>
          <a:p>
            <a:r>
              <a:rPr lang="en-GB" sz="1400" dirty="0" smtClean="0">
                <a:latin typeface="+mj-lt"/>
              </a:rPr>
              <a:t>Diff</a:t>
            </a:r>
          </a:p>
          <a:p>
            <a:r>
              <a:rPr lang="en-GB" sz="1400" dirty="0" smtClean="0">
                <a:latin typeface="+mj-lt"/>
              </a:rPr>
              <a:t>Display cache</a:t>
            </a:r>
          </a:p>
          <a:p>
            <a:r>
              <a:rPr lang="en-GB" sz="1400" dirty="0" err="1" smtClean="0">
                <a:latin typeface="+mj-lt"/>
              </a:rPr>
              <a:t>Ecl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Eim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Email</a:t>
            </a:r>
          </a:p>
          <a:p>
            <a:r>
              <a:rPr lang="en-GB" sz="1400" dirty="0" smtClean="0">
                <a:latin typeface="+mj-lt"/>
              </a:rPr>
              <a:t>Entity</a:t>
            </a:r>
          </a:p>
          <a:p>
            <a:r>
              <a:rPr lang="en-GB" sz="1400" dirty="0" smtClean="0">
                <a:latin typeface="+mj-lt"/>
              </a:rPr>
              <a:t>Entity menu links</a:t>
            </a:r>
          </a:p>
          <a:p>
            <a:r>
              <a:rPr lang="en-GB" sz="1400" dirty="0" smtClean="0">
                <a:latin typeface="+mj-lt"/>
              </a:rPr>
              <a:t>Entity cache</a:t>
            </a:r>
          </a:p>
          <a:p>
            <a:r>
              <a:rPr lang="en-GB" sz="1400" dirty="0" smtClean="0">
                <a:latin typeface="+mj-lt"/>
              </a:rPr>
              <a:t>Entity reference</a:t>
            </a:r>
          </a:p>
          <a:p>
            <a:r>
              <a:rPr lang="en-GB" sz="1400" dirty="0" err="1" smtClean="0">
                <a:latin typeface="+mj-lt"/>
              </a:rPr>
              <a:t>Eu</a:t>
            </a:r>
            <a:r>
              <a:rPr lang="en-GB" sz="1400" dirty="0" smtClean="0">
                <a:latin typeface="+mj-lt"/>
              </a:rPr>
              <a:t> cookie compliance</a:t>
            </a:r>
          </a:p>
          <a:p>
            <a:r>
              <a:rPr lang="en-GB" sz="1400" dirty="0" smtClean="0">
                <a:latin typeface="+mj-lt"/>
              </a:rPr>
              <a:t>Expire</a:t>
            </a:r>
          </a:p>
          <a:p>
            <a:r>
              <a:rPr lang="en-GB" sz="1400" dirty="0" smtClean="0">
                <a:latin typeface="+mj-lt"/>
              </a:rPr>
              <a:t>Expire alias</a:t>
            </a:r>
          </a:p>
          <a:p>
            <a:r>
              <a:rPr lang="en-GB" sz="1400" dirty="0" smtClean="0">
                <a:latin typeface="+mj-lt"/>
              </a:rPr>
              <a:t>Features</a:t>
            </a:r>
          </a:p>
          <a:p>
            <a:r>
              <a:rPr lang="en-GB" sz="1400" dirty="0" smtClean="0">
                <a:latin typeface="+mj-lt"/>
              </a:rPr>
              <a:t>Field group</a:t>
            </a:r>
          </a:p>
          <a:p>
            <a:r>
              <a:rPr lang="en-GB" sz="1400" dirty="0" smtClean="0">
                <a:latin typeface="+mj-lt"/>
              </a:rPr>
              <a:t>Global redirect</a:t>
            </a:r>
          </a:p>
          <a:p>
            <a:r>
              <a:rPr lang="en-GB" sz="1400" dirty="0" smtClean="0">
                <a:latin typeface="+mj-lt"/>
              </a:rPr>
              <a:t>Image resize filter</a:t>
            </a:r>
          </a:p>
          <a:p>
            <a:r>
              <a:rPr lang="en-GB" sz="1400" dirty="0" err="1" smtClean="0">
                <a:latin typeface="+mj-lt"/>
              </a:rPr>
              <a:t>Imce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Imce</a:t>
            </a:r>
            <a:r>
              <a:rPr lang="en-GB" sz="1400" dirty="0" smtClean="0">
                <a:latin typeface="+mj-lt"/>
              </a:rPr>
              <a:t> crop</a:t>
            </a:r>
          </a:p>
          <a:p>
            <a:r>
              <a:rPr lang="en-GB" sz="1400" dirty="0" err="1" smtClean="0">
                <a:latin typeface="+mj-lt"/>
              </a:rPr>
              <a:t>Imce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 err="1" smtClean="0">
                <a:latin typeface="+mj-lt"/>
              </a:rPr>
              <a:t>mkdir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Libraries</a:t>
            </a:r>
          </a:p>
          <a:p>
            <a:r>
              <a:rPr lang="en-GB" sz="1400" dirty="0" smtClean="0">
                <a:latin typeface="+mj-lt"/>
              </a:rPr>
              <a:t>Link</a:t>
            </a:r>
          </a:p>
          <a:p>
            <a:r>
              <a:rPr lang="en-GB" sz="1400" dirty="0" smtClean="0">
                <a:latin typeface="+mj-lt"/>
              </a:rPr>
              <a:t>Link </a:t>
            </a:r>
            <a:r>
              <a:rPr lang="en-GB" sz="1400" dirty="0" err="1" smtClean="0">
                <a:latin typeface="+mj-lt"/>
              </a:rPr>
              <a:t>css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Linkit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Menu admin per menu</a:t>
            </a:r>
          </a:p>
          <a:p>
            <a:r>
              <a:rPr lang="en-GB" sz="1400" dirty="0" smtClean="0">
                <a:latin typeface="+mj-lt"/>
              </a:rPr>
              <a:t>Menu attributes</a:t>
            </a:r>
          </a:p>
          <a:p>
            <a:r>
              <a:rPr lang="en-GB" sz="1400" dirty="0" smtClean="0">
                <a:latin typeface="+mj-lt"/>
              </a:rPr>
              <a:t>Menu block</a:t>
            </a:r>
          </a:p>
          <a:p>
            <a:r>
              <a:rPr lang="en-GB" sz="1400" dirty="0" smtClean="0">
                <a:latin typeface="+mj-lt"/>
              </a:rPr>
              <a:t>Menu position</a:t>
            </a:r>
          </a:p>
          <a:p>
            <a:r>
              <a:rPr lang="en-GB" sz="1400" dirty="0" smtClean="0">
                <a:latin typeface="+mj-lt"/>
              </a:rPr>
              <a:t>Menu performance</a:t>
            </a:r>
          </a:p>
          <a:p>
            <a:r>
              <a:rPr lang="en-GB" sz="1400" dirty="0" smtClean="0">
                <a:latin typeface="+mj-lt"/>
              </a:rPr>
              <a:t>Meta tag</a:t>
            </a:r>
          </a:p>
          <a:p>
            <a:r>
              <a:rPr lang="en-GB" sz="1400" dirty="0" smtClean="0">
                <a:latin typeface="+mj-lt"/>
              </a:rPr>
              <a:t>Meta tag overview</a:t>
            </a:r>
          </a:p>
          <a:p>
            <a:r>
              <a:rPr lang="en-GB" sz="1400" dirty="0" smtClean="0">
                <a:latin typeface="+mj-lt"/>
              </a:rPr>
              <a:t>Module filter</a:t>
            </a:r>
          </a:p>
          <a:p>
            <a:r>
              <a:rPr lang="en-GB" sz="1400" dirty="0" smtClean="0">
                <a:latin typeface="+mj-lt"/>
              </a:rPr>
              <a:t>Override node options</a:t>
            </a:r>
          </a:p>
          <a:p>
            <a:r>
              <a:rPr lang="en-GB" sz="1400" dirty="0" smtClean="0">
                <a:latin typeface="+mj-lt"/>
              </a:rPr>
              <a:t>Page preview</a:t>
            </a:r>
          </a:p>
          <a:p>
            <a:r>
              <a:rPr lang="en-GB" sz="1400" dirty="0" smtClean="0">
                <a:latin typeface="+mj-lt"/>
              </a:rPr>
              <a:t>Path auto</a:t>
            </a:r>
          </a:p>
          <a:p>
            <a:r>
              <a:rPr lang="en-GB" sz="1400" dirty="0" smtClean="0">
                <a:latin typeface="+mj-lt"/>
              </a:rPr>
              <a:t>Pathologic</a:t>
            </a:r>
          </a:p>
          <a:p>
            <a:r>
              <a:rPr lang="en-GB" sz="1400" dirty="0" err="1" smtClean="0">
                <a:latin typeface="+mj-lt"/>
              </a:rPr>
              <a:t>Phpmailer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Publish content</a:t>
            </a:r>
          </a:p>
          <a:p>
            <a:r>
              <a:rPr lang="en-GB" sz="1400" dirty="0" smtClean="0">
                <a:latin typeface="+mj-lt"/>
              </a:rPr>
              <a:t>Redirect</a:t>
            </a:r>
          </a:p>
          <a:p>
            <a:r>
              <a:rPr lang="en-GB" sz="1400" dirty="0" smtClean="0">
                <a:latin typeface="+mj-lt"/>
              </a:rPr>
              <a:t>Role delegation</a:t>
            </a:r>
          </a:p>
          <a:p>
            <a:r>
              <a:rPr lang="en-GB" sz="1400" dirty="0" smtClean="0">
                <a:latin typeface="+mj-lt"/>
              </a:rPr>
              <a:t>Rules</a:t>
            </a:r>
          </a:p>
          <a:p>
            <a:r>
              <a:rPr lang="en-GB" sz="1400" dirty="0" smtClean="0">
                <a:latin typeface="+mj-lt"/>
              </a:rPr>
              <a:t>Scheduler</a:t>
            </a:r>
          </a:p>
          <a:p>
            <a:r>
              <a:rPr lang="en-GB" sz="1400" dirty="0" err="1" smtClean="0">
                <a:latin typeface="+mj-lt"/>
              </a:rPr>
              <a:t>Shs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Smart_trim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Special menu items</a:t>
            </a:r>
          </a:p>
          <a:p>
            <a:r>
              <a:rPr lang="en-GB" sz="1400" dirty="0" err="1" smtClean="0">
                <a:latin typeface="+mj-lt"/>
              </a:rPr>
              <a:t>Strongarm</a:t>
            </a:r>
            <a:endParaRPr lang="en-GB" sz="1400" dirty="0" smtClean="0">
              <a:latin typeface="+mj-lt"/>
            </a:endParaRPr>
          </a:p>
          <a:p>
            <a:r>
              <a:rPr lang="en-GB" sz="1400" dirty="0" smtClean="0">
                <a:latin typeface="+mj-lt"/>
              </a:rPr>
              <a:t>Taxonomy manager</a:t>
            </a:r>
          </a:p>
          <a:p>
            <a:r>
              <a:rPr lang="en-GB" sz="1400" dirty="0" smtClean="0">
                <a:latin typeface="+mj-lt"/>
              </a:rPr>
              <a:t>Token</a:t>
            </a:r>
          </a:p>
          <a:p>
            <a:r>
              <a:rPr lang="en-GB" sz="1400" dirty="0" smtClean="0">
                <a:latin typeface="+mj-lt"/>
              </a:rPr>
              <a:t>Transliteration</a:t>
            </a:r>
          </a:p>
          <a:p>
            <a:r>
              <a:rPr lang="en-GB" sz="1400" dirty="0" smtClean="0">
                <a:latin typeface="+mj-lt"/>
              </a:rPr>
              <a:t>Ultimate </a:t>
            </a:r>
            <a:r>
              <a:rPr lang="en-GB" sz="1400" dirty="0" err="1" smtClean="0">
                <a:latin typeface="+mj-lt"/>
              </a:rPr>
              <a:t>cron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Uuid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Uuid</a:t>
            </a:r>
            <a:r>
              <a:rPr lang="en-GB" sz="1400" dirty="0" smtClean="0">
                <a:latin typeface="+mj-lt"/>
              </a:rPr>
              <a:t> features</a:t>
            </a:r>
          </a:p>
          <a:p>
            <a:r>
              <a:rPr lang="en-GB" sz="1400" dirty="0" smtClean="0">
                <a:latin typeface="+mj-lt"/>
              </a:rPr>
              <a:t>View unpublished</a:t>
            </a:r>
          </a:p>
          <a:p>
            <a:r>
              <a:rPr lang="en-GB" sz="1400" dirty="0" smtClean="0">
                <a:latin typeface="+mj-lt"/>
              </a:rPr>
              <a:t>Views</a:t>
            </a:r>
          </a:p>
          <a:p>
            <a:r>
              <a:rPr lang="en-GB" sz="1400" dirty="0" smtClean="0">
                <a:latin typeface="+mj-lt"/>
              </a:rPr>
              <a:t>Views bulk operations</a:t>
            </a:r>
          </a:p>
          <a:p>
            <a:r>
              <a:rPr lang="en-GB" sz="1400" dirty="0" smtClean="0">
                <a:latin typeface="+mj-lt"/>
              </a:rPr>
              <a:t>Views </a:t>
            </a:r>
            <a:r>
              <a:rPr lang="en-GB" sz="1400" dirty="0" err="1" smtClean="0">
                <a:latin typeface="+mj-lt"/>
              </a:rPr>
              <a:t>puc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Vppr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Xautoload</a:t>
            </a:r>
            <a:endParaRPr lang="en-GB" sz="1400" dirty="0" smtClean="0">
              <a:latin typeface="+mj-lt"/>
            </a:endParaRPr>
          </a:p>
          <a:p>
            <a:r>
              <a:rPr lang="en-GB" sz="1400" dirty="0" err="1" smtClean="0">
                <a:latin typeface="+mj-lt"/>
              </a:rPr>
              <a:t>Xmlsitemap</a:t>
            </a:r>
            <a:endParaRPr lang="en-GB" sz="14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632080"/>
            <a:ext cx="8085584" cy="276640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Autofit/>
          </a:bodyPr>
          <a:lstStyle/>
          <a:p>
            <a:r>
              <a:rPr lang="fr-FR" sz="2000" dirty="0" err="1" smtClean="0"/>
              <a:t>Technical</a:t>
            </a:r>
            <a:r>
              <a:rPr lang="fr-FR" sz="2000" dirty="0" smtClean="0"/>
              <a:t>: </a:t>
            </a:r>
            <a:r>
              <a:rPr lang="fr-FR" sz="2000" dirty="0" err="1" smtClean="0"/>
              <a:t>contributed</a:t>
            </a:r>
            <a:r>
              <a:rPr lang="fr-FR" sz="2000" dirty="0" smtClean="0"/>
              <a:t> modules (</a:t>
            </a:r>
            <a:r>
              <a:rPr lang="fr-FR" sz="2000" dirty="0" err="1" smtClean="0"/>
              <a:t>dev</a:t>
            </a:r>
            <a:r>
              <a:rPr lang="fr-FR" sz="2000" dirty="0" smtClean="0"/>
              <a:t> and </a:t>
            </a:r>
            <a:r>
              <a:rPr lang="fr-FR" sz="2000" dirty="0" err="1" smtClean="0"/>
              <a:t>tools</a:t>
            </a:r>
            <a:r>
              <a:rPr lang="fr-FR" sz="2000" dirty="0" smtClean="0"/>
              <a:t>):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numCol="3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Backup migrate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Bundle copy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Checklistapi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Devel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Devel</a:t>
            </a:r>
            <a:r>
              <a:rPr lang="en-GB" sz="1800" dirty="0" smtClean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themer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I10n update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Modules weight</a:t>
            </a: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Qa</a:t>
            </a:r>
            <a:r>
              <a:rPr lang="en-GB" sz="1800" dirty="0" smtClean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Queue </a:t>
            </a:r>
            <a:r>
              <a:rPr lang="en-GB" sz="1800" dirty="0" err="1" smtClean="0">
                <a:latin typeface="+mj-lt"/>
              </a:rPr>
              <a:t>ui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Security review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 checklist</a:t>
            </a: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Simplehtmldom</a:t>
            </a: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Style guide</a:t>
            </a: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  <a:buNone/>
            </a:pPr>
            <a:endParaRPr lang="en-GB" sz="1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Contentanalysis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Contentoptimizer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Insight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Kwresearch</a:t>
            </a:r>
            <a:endParaRPr lang="en-GB" sz="18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GB" sz="1800" dirty="0" smtClean="0">
                <a:latin typeface="+mj-lt"/>
              </a:rPr>
              <a:t>Readability</a:t>
            </a:r>
          </a:p>
          <a:p>
            <a:pPr lvl="1">
              <a:lnSpc>
                <a:spcPct val="150000"/>
              </a:lnSpc>
            </a:pPr>
            <a:r>
              <a:rPr lang="en-GB" sz="1800" dirty="0" err="1" smtClean="0">
                <a:latin typeface="+mj-lt"/>
              </a:rPr>
              <a:t>Seo</a:t>
            </a:r>
            <a:r>
              <a:rPr lang="en-GB" sz="1800" dirty="0" smtClean="0">
                <a:latin typeface="+mj-lt"/>
              </a:rPr>
              <a:t> checker</a:t>
            </a:r>
          </a:p>
          <a:p>
            <a:pPr>
              <a:lnSpc>
                <a:spcPct val="150000"/>
              </a:lnSpc>
            </a:pPr>
            <a:endParaRPr lang="en-GB" sz="1100" dirty="0" smtClean="0">
              <a:latin typeface="+mj-lt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971600" y="908720"/>
            <a:ext cx="81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ersonnalisé 2">
      <a:dk1>
        <a:srgbClr val="000000"/>
      </a:dk1>
      <a:lt1>
        <a:srgbClr val="0F6FC6"/>
      </a:lt1>
      <a:dk2>
        <a:srgbClr val="FFFFFF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73763"/>
      </a:hlink>
      <a:folHlink>
        <a:srgbClr val="85DFD0"/>
      </a:folHlink>
    </a:clrScheme>
    <a:fontScheme name="Personnalisé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2509</Words>
  <Application>Microsoft Office PowerPoint</Application>
  <PresentationFormat>Affichage à l'écran (4:3)</PresentationFormat>
  <Paragraphs>502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Flow</vt:lpstr>
      <vt:lpstr>Drupal 7 Custom factory</vt:lpstr>
      <vt:lpstr>Drupal 7 custom factory</vt:lpstr>
      <vt:lpstr>Classic Drupal deployment</vt:lpstr>
      <vt:lpstr>Classic Drupal update</vt:lpstr>
      <vt:lpstr>CTM deployment</vt:lpstr>
      <vt:lpstr>CTM update</vt:lpstr>
      <vt:lpstr>UX and back-office features: </vt:lpstr>
      <vt:lpstr>Technical: contributed modules:</vt:lpstr>
      <vt:lpstr>Technical: contributed modules (dev and tools):</vt:lpstr>
      <vt:lpstr>Technical: custom modules:</vt:lpstr>
      <vt:lpstr>Technical: optional modules</vt:lpstr>
      <vt:lpstr>Simplified development: CTM Add a new API for development of features</vt:lpstr>
      <vt:lpstr>Technical: CTM architecture</vt:lpstr>
      <vt:lpstr>Technical: CTM architecture</vt:lpstr>
      <vt:lpstr>Technical: New API</vt:lpstr>
      <vt:lpstr>Technical: New API</vt:lpstr>
      <vt:lpstr>Technical: Queue system goals</vt:lpstr>
      <vt:lpstr>Simplified deployment:</vt:lpstr>
      <vt:lpstr>Simplified deployment: deploy.sh</vt:lpstr>
      <vt:lpstr>Simplified deployment: Drush</vt:lpstr>
      <vt:lpstr>Simplified deployment: releases management</vt:lpstr>
      <vt:lpstr>Simplified maintenance</vt:lpstr>
      <vt:lpstr>Technical: structure</vt:lpstr>
      <vt:lpstr>Performance: CTM combine lot of cache systems to improve performances</vt:lpstr>
      <vt:lpstr>And after ? … Roadmap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7 CTM</dc:title>
  <dc:subject>drupal 7</dc:subject>
  <dc:creator>christian.vallebella@free.fr</dc:creator>
  <cp:keywords>CTM DCF drupal</cp:keywords>
  <cp:lastModifiedBy>Christian Vallebella</cp:lastModifiedBy>
  <cp:revision>125</cp:revision>
  <dcterms:created xsi:type="dcterms:W3CDTF">2016-09-24T15:45:31Z</dcterms:created>
  <dcterms:modified xsi:type="dcterms:W3CDTF">2016-11-28T17:27:52Z</dcterms:modified>
</cp:coreProperties>
</file>