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96d4ef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96d4ef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972b41a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972b41a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96d4ef64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96d4ef64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9759abf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9759abf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9759abf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9759abf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972b41a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972b41a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gradFill>
              <a:gsLst>
                <a:gs pos="0">
                  <a:srgbClr val="D4E5F5">
                    <a:alpha val="9410"/>
                  </a:srgbClr>
                </a:gs>
                <a:gs pos="100000">
                  <a:srgbClr val="70A4D5">
                    <a:alpha val="94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gradFill>
              <a:gsLst>
                <a:gs pos="0">
                  <a:srgbClr val="D4E5F5">
                    <a:alpha val="9410"/>
                  </a:srgbClr>
                </a:gs>
                <a:gs pos="100000">
                  <a:srgbClr val="70A4D5">
                    <a:alpha val="94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gradFill>
                <a:gsLst>
                  <a:gs pos="0">
                    <a:srgbClr val="D4E5F5">
                      <a:alpha val="9410"/>
                    </a:srgbClr>
                  </a:gs>
                  <a:gs pos="100000">
                    <a:srgbClr val="70A4D5">
                      <a:alpha val="94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gradFill>
                <a:gsLst>
                  <a:gs pos="0">
                    <a:srgbClr val="D4E5F5">
                      <a:alpha val="9410"/>
                    </a:srgbClr>
                  </a:gs>
                  <a:gs pos="100000">
                    <a:srgbClr val="70A4D5">
                      <a:alpha val="94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gradFill>
                <a:gsLst>
                  <a:gs pos="0">
                    <a:srgbClr val="D4E5F5">
                      <a:alpha val="9410"/>
                    </a:srgbClr>
                  </a:gs>
                  <a:gs pos="100000">
                    <a:srgbClr val="70A4D5">
                      <a:alpha val="94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gradFill>
              <a:gsLst>
                <a:gs pos="0">
                  <a:srgbClr val="D4E5F5">
                    <a:alpha val="9410"/>
                  </a:srgbClr>
                </a:gs>
                <a:gs pos="100000">
                  <a:srgbClr val="70A4D5">
                    <a:alpha val="94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gradFill>
                <a:gsLst>
                  <a:gs pos="0">
                    <a:srgbClr val="D4E5F5">
                      <a:alpha val="9410"/>
                    </a:srgbClr>
                  </a:gs>
                  <a:gs pos="100000">
                    <a:srgbClr val="70A4D5">
                      <a:alpha val="94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gradFill>
                <a:gsLst>
                  <a:gs pos="0">
                    <a:srgbClr val="D4E5F5">
                      <a:alpha val="9410"/>
                    </a:srgbClr>
                  </a:gs>
                  <a:gs pos="100000">
                    <a:srgbClr val="70A4D5">
                      <a:alpha val="94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gradFill>
              <a:gsLst>
                <a:gs pos="0">
                  <a:srgbClr val="D4E5F5">
                    <a:alpha val="9410"/>
                  </a:srgbClr>
                </a:gs>
                <a:gs pos="100000">
                  <a:srgbClr val="70A4D5">
                    <a:alpha val="94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gradFill>
              <a:gsLst>
                <a:gs pos="0">
                  <a:srgbClr val="D4E5F5">
                    <a:alpha val="9410"/>
                  </a:srgbClr>
                </a:gs>
                <a:gs pos="100000">
                  <a:srgbClr val="70A4D5">
                    <a:alpha val="94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gradFill>
              <a:gsLst>
                <a:gs pos="0">
                  <a:srgbClr val="D4E5F5">
                    <a:alpha val="9410"/>
                  </a:srgbClr>
                </a:gs>
                <a:gs pos="100000">
                  <a:srgbClr val="70A4D5">
                    <a:alpha val="94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gradFill>
              <a:gsLst>
                <a:gs pos="0">
                  <a:srgbClr val="D4E5F5">
                    <a:alpha val="9410"/>
                  </a:srgbClr>
                </a:gs>
                <a:gs pos="100000">
                  <a:srgbClr val="70A4D5">
                    <a:alpha val="94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gradFill>
              <a:gsLst>
                <a:gs pos="0">
                  <a:srgbClr val="D4E5F5">
                    <a:alpha val="9410"/>
                  </a:srgbClr>
                </a:gs>
                <a:gs pos="100000">
                  <a:srgbClr val="70A4D5">
                    <a:alpha val="94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gradFill>
              <a:gsLst>
                <a:gs pos="0">
                  <a:srgbClr val="D4E5F5">
                    <a:alpha val="12549"/>
                  </a:srgbClr>
                </a:gs>
                <a:gs pos="100000">
                  <a:srgbClr val="70A4D5">
                    <a:alpha val="12549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gradFill>
              <a:gsLst>
                <a:gs pos="0">
                  <a:srgbClr val="D4E5F5">
                    <a:alpha val="12549"/>
                  </a:srgbClr>
                </a:gs>
                <a:gs pos="100000">
                  <a:srgbClr val="70A4D5">
                    <a:alpha val="12549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aufreiter/GenAI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140">
                <a:solidFill>
                  <a:srgbClr val="000000"/>
                </a:solidFill>
              </a:rPr>
              <a:t>Capstone project: </a:t>
            </a:r>
            <a:endParaRPr b="0" sz="21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40">
                <a:solidFill>
                  <a:srgbClr val="000000"/>
                </a:solidFill>
              </a:rPr>
              <a:t>Generative AI for Automated Text Assessment and Tailored Practice in Spanish Language Learning</a:t>
            </a:r>
            <a:endParaRPr sz="204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2024W 136031-1 GenAI for Humanists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Felix Aufreiter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 </a:t>
            </a:r>
            <a:r>
              <a:rPr b="1" lang="en-GB"/>
              <a:t>RAG-pipeline</a:t>
            </a:r>
            <a:r>
              <a:rPr lang="en-GB"/>
              <a:t> using LlamaIndex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Automatically analyse students' written texts, identifying linguistic mistakes and assessing their overall proficiency according to the </a:t>
            </a:r>
            <a:r>
              <a:rPr b="1" lang="en-GB"/>
              <a:t>Common European Framework of Reference for Languages (CEFRL)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Level A2-B1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Generate </a:t>
            </a:r>
            <a:r>
              <a:rPr b="1" lang="en-GB"/>
              <a:t>personalised practice exercises</a:t>
            </a:r>
            <a:r>
              <a:rPr lang="en-GB"/>
              <a:t> that focus on the specific areas where each student struggles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375" y="1507450"/>
            <a:ext cx="26181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data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775" y="340325"/>
            <a:ext cx="3869476" cy="350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50" y="1702952"/>
            <a:ext cx="3869474" cy="31284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 of the project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RAG-pipeline 1 (Correction + CEFRL):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 loaded and VectorStoreIndex created: ✅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Chatbot to ask questions about the data: ✅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Python code for correction of texts via OpenAI API: ✅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Creating a docx-file with corrected texts: ✅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Documentation: 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RAG-pipeline 2 (New Exercises):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Collection of data for exercise: ✅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 loaded and VectorStoreIndex created: 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Python code for creation of new personalized exercises via OpenAI API: 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Combining RAG-pipeline 1 + 2: 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correction_prompt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88" y="1510176"/>
            <a:ext cx="8103824" cy="3501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272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docx-file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Contains: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Corrected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Feedback according to official guidelines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To-do: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Add personalized exercises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625" y="1370451"/>
            <a:ext cx="4874500" cy="30105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Use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be adjusted or combined with my project</a:t>
            </a:r>
            <a:r>
              <a:rPr lang="en-GB"/>
              <a:t> of </a:t>
            </a:r>
            <a:r>
              <a:rPr b="1" lang="en-GB"/>
              <a:t>2024W 136033-1 Research Seminar Digital Humanities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Relational database: </a:t>
            </a:r>
            <a:r>
              <a:rPr lang="en-GB"/>
              <a:t>collection of already used tasks of the official “Matura” exam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Uses OpenAI API to create new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project is still work in progress, but if you’d like to have a look: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https://github.com/faufreiter/GenAI_project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_BLUE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