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97" r:id="rId5"/>
    <p:sldId id="299" r:id="rId6"/>
    <p:sldId id="305" r:id="rId7"/>
    <p:sldId id="298" r:id="rId8"/>
    <p:sldId id="304" r:id="rId9"/>
    <p:sldId id="300" r:id="rId10"/>
    <p:sldId id="301" r:id="rId11"/>
    <p:sldId id="274" r:id="rId12"/>
  </p:sldIdLst>
  <p:sldSz cx="9144000" cy="5143500" type="screen16x9"/>
  <p:notesSz cx="6858000" cy="9144000"/>
  <p:embeddedFontLst>
    <p:embeddedFont>
      <p:font typeface="Roboto Black" panose="02000000000000000000" pitchFamily="2" charset="0"/>
      <p:bold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  <p:embeddedFont>
      <p:font typeface="Roboto Mono Thin" panose="00000009000000000000" pitchFamily="49" charset="0"/>
      <p:regular r:id="rId20"/>
      <p:bold r:id="rId21"/>
      <p:italic r:id="rId22"/>
      <p:boldItalic r:id="rId23"/>
    </p:embeddedFont>
    <p:embeddedFont>
      <p:font typeface="Roboto Thin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91F258-DBBD-443F-88A0-0D44B7992537}">
  <a:tblStyle styleId="{5491F258-DBBD-443F-88A0-0D44B79925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3FD3202B-968B-E33D-BEA0-7284AAED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B850DC4A-8288-7910-93D3-E7BC415EB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219E7424-4A5C-03D8-66D6-DCCA40D18D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413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7EA13943-687F-CFF6-8DCB-B2FCBDB5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CFB8427A-5E73-3486-D2DF-5D8D425BC3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93DF4085-DE6A-EA1D-A16F-47071922AA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838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1FBE7592-0FBE-F46D-FC2C-AADFA22B0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D15F5F62-3419-77E4-5784-CD69699A5A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684F6BC0-0B41-3712-6F16-40347D3B16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30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B7771E59-600B-3912-1286-67D49B980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5C8353F1-DF4E-8CA1-A6C1-C7117B2ECB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02E13D9B-D9A8-C9C0-0D08-B10DBB1ADD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37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35812D55-2D93-A527-A19D-A8761121D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96BFDF58-EC67-271A-ECDA-0472A4FB7D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B04E58CB-84C3-388B-D8C2-1DBC5C702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550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794F4FC8-27C7-2C9C-95EC-AF232B7D4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4ED336E9-EE6E-8F1E-F9D1-47E26F440D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95490154-FE46-84CE-A1AE-1A2433A18C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503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9A7E9484-2F13-41B5-5443-C5F54F24E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38A31C17-5FEE-8D23-9CDE-8E1C1F8068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5B313683-4177-CB28-1491-7BE37D965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94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itoringminbi.my.i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APLIKASI MONITORING KEGIATAN KEAGAMAAN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MI NURROHMAH BINA INSANI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428E9C53-7A22-1BE7-63B5-7163846C1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1009D38B-F462-569D-8F1D-D3D7E977E7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66593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Profil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8E508ADF-7D74-CDF4-DADA-CC597B726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699" y="1346047"/>
            <a:ext cx="4035555" cy="2797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ujung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kanan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halaman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terdapat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profil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logout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keluar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user.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endParaRPr lang="en-ID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Menu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ubah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password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mengubah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password user.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</a:rPr>
              <a:t>- Log Out </a:t>
            </a:r>
            <a:r>
              <a:rPr lang="en-US" dirty="0" err="1">
                <a:latin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keluar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24C88DAD-BA3B-5907-9112-773135DBFB83}"/>
              </a:ext>
            </a:extLst>
          </p:cNvPr>
          <p:cNvCxnSpPr/>
          <p:nvPr/>
        </p:nvCxnSpPr>
        <p:spPr>
          <a:xfrm>
            <a:off x="4969825" y="121228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7668125-4388-7432-D84F-7804386C3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49" y="1842654"/>
            <a:ext cx="4204718" cy="2864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AB070-7FEE-A968-9542-EE9C115B0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46" y="969230"/>
            <a:ext cx="4621142" cy="4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7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8" y="-117297"/>
            <a:ext cx="7324052" cy="5378088"/>
            <a:chOff x="238128" y="262776"/>
            <a:chExt cx="7092850" cy="5151428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66" y="4835679"/>
              <a:ext cx="850203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96" y="1425002"/>
              <a:ext cx="423527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46" y="1557927"/>
              <a:ext cx="238826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97" y="1680126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71" y="1286477"/>
              <a:ext cx="614577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82" y="1099026"/>
              <a:ext cx="3593412" cy="4136277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34" y="2928327"/>
              <a:ext cx="977578" cy="976001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64" y="299840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88" y="2819752"/>
              <a:ext cx="697377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84" y="3165228"/>
              <a:ext cx="592977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38" y="3027003"/>
              <a:ext cx="333852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8" y="2213477"/>
              <a:ext cx="444227" cy="442626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80" y="2165727"/>
              <a:ext cx="313676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16" y="2208702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16" y="2345628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16" y="2482552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16" y="2621052"/>
              <a:ext cx="1028529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16" y="2757978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16" y="2894903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16" y="3031827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16" y="3168753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16" y="3305678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16" y="3442577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16" y="3579503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16" y="3716428"/>
              <a:ext cx="1028529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34" y="2208702"/>
              <a:ext cx="1776806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34" y="2345628"/>
              <a:ext cx="1776806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34" y="2482552"/>
              <a:ext cx="1776806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34" y="2621052"/>
              <a:ext cx="1195679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16" y="1931677"/>
              <a:ext cx="730802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36" y="1931677"/>
              <a:ext cx="729203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9" y="3272228"/>
              <a:ext cx="765828" cy="1550726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80" y="4366003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10" y="685076"/>
              <a:ext cx="213376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61" y="685076"/>
              <a:ext cx="213351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87" y="685076"/>
              <a:ext cx="213376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84" y="570451"/>
              <a:ext cx="1280079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69" y="262776"/>
              <a:ext cx="1147929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45" y="1923727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36" y="4047578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85" y="1923727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6" y="2527128"/>
              <a:ext cx="243626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92" y="1636826"/>
              <a:ext cx="243626" cy="208901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44" y="1636826"/>
              <a:ext cx="243626" cy="208901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49" y="2260977"/>
              <a:ext cx="243626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70" y="2736452"/>
              <a:ext cx="197451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96" y="945726"/>
              <a:ext cx="197426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96" y="945726"/>
              <a:ext cx="197451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86" y="4857179"/>
              <a:ext cx="197451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12" y="4857179"/>
              <a:ext cx="197451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22" y="945726"/>
              <a:ext cx="195851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14" y="836326"/>
              <a:ext cx="197451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13" y="4547478"/>
              <a:ext cx="287751" cy="207876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82" y="2773903"/>
              <a:ext cx="203801" cy="1459976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66" y="868551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22" y="1944427"/>
              <a:ext cx="812003" cy="746726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3" y="1025106"/>
              <a:ext cx="1047664" cy="746726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20" y="3254728"/>
              <a:ext cx="246801" cy="15348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97" y="3201277"/>
              <a:ext cx="131676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99" y="3944103"/>
              <a:ext cx="157626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48" y="3275277"/>
              <a:ext cx="313676" cy="328126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71" y="3078002"/>
              <a:ext cx="244701" cy="157626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24" y="3786253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97" y="3155302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23" y="3634352"/>
              <a:ext cx="76676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8" y="2229327"/>
              <a:ext cx="224501" cy="433151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9" y="2847302"/>
              <a:ext cx="91425" cy="108126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3" y="2701427"/>
              <a:ext cx="71676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4" y="2081502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9" y="1740626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4" y="1948452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8" y="2977903"/>
              <a:ext cx="231951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77" y="2937277"/>
              <a:ext cx="87601" cy="107626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702" y="2790602"/>
              <a:ext cx="71676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26" y="3069277"/>
              <a:ext cx="226101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53" y="2320077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53" y="2038027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28" y="2171527"/>
              <a:ext cx="78050" cy="113626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27" y="1831376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7" y="4886278"/>
              <a:ext cx="322426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84" y="5273679"/>
              <a:ext cx="130826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31" y="4585154"/>
              <a:ext cx="55876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81" y="4740053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81" y="4367604"/>
              <a:ext cx="157626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34" y="5214504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9" y="5254404"/>
              <a:ext cx="237251" cy="157626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40" y="1871177"/>
              <a:ext cx="240451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18" y="772626"/>
              <a:ext cx="240426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94" y="772626"/>
              <a:ext cx="240426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21" y="772626"/>
              <a:ext cx="240426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83" y="4396253"/>
              <a:ext cx="472877" cy="608201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84" y="4498154"/>
              <a:ext cx="280226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84" y="4574578"/>
              <a:ext cx="280226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84" y="4650978"/>
              <a:ext cx="221326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75" y="2643352"/>
              <a:ext cx="401226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15" y="319426"/>
              <a:ext cx="525402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65" y="401676"/>
              <a:ext cx="101900" cy="235651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61" y="1654652"/>
              <a:ext cx="173551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6" y="2691128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7" y="1665801"/>
              <a:ext cx="151276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75" y="436701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52" y="2581252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6" y="2971327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36" y="1654652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18" y="4440828"/>
              <a:ext cx="1246655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38" y="1673751"/>
              <a:ext cx="1514106" cy="135376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7" y="323651"/>
              <a:ext cx="2101607" cy="616176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22" y="713726"/>
              <a:ext cx="843828" cy="1111301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6" y="661176"/>
              <a:ext cx="135350" cy="314876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8" y="3907478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81" y="661176"/>
              <a:ext cx="133750" cy="314876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8" y="2181652"/>
              <a:ext cx="135350" cy="1668526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46" y="4885028"/>
              <a:ext cx="1047629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96" y="5074479"/>
              <a:ext cx="1100179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36" y="5020354"/>
              <a:ext cx="1230229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9" y="2831227"/>
              <a:ext cx="197451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9" y="1842526"/>
              <a:ext cx="619352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48" y="4273654"/>
              <a:ext cx="627302" cy="495176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73" y="2694302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49" y="2694302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73" y="2820077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49" y="2820077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73" y="3681403"/>
              <a:ext cx="176751" cy="455376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99" y="3679803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98" y="3772153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98" y="3928178"/>
              <a:ext cx="261126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48" y="392817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73" y="3628852"/>
              <a:ext cx="447401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73" y="4149478"/>
              <a:ext cx="447401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23" y="2121152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49" y="2121152"/>
              <a:ext cx="138526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800" y="2121152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32" y="661176"/>
              <a:ext cx="92351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9" y="1206603"/>
              <a:ext cx="147729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401" y="1206603"/>
              <a:ext cx="151154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10" y="1206603"/>
              <a:ext cx="252498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21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9" y="4830903"/>
              <a:ext cx="162426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31" y="4727403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1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PETUNJUK PENGGUNAAN APLIKASI UNTUK ADMIN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4" y="2121900"/>
            <a:ext cx="2175563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Master data </a:t>
            </a:r>
            <a:r>
              <a:rPr lang="en-US" dirty="0" err="1">
                <a:solidFill>
                  <a:schemeClr val="accent1"/>
                </a:solidFill>
              </a:rPr>
              <a:t>dari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siswa</a:t>
            </a:r>
            <a:r>
              <a:rPr lang="en-US" dirty="0">
                <a:solidFill>
                  <a:schemeClr val="accent1"/>
                </a:solidFill>
              </a:rPr>
              <a:t>, orang </a:t>
            </a:r>
            <a:r>
              <a:rPr lang="en-US" dirty="0" err="1">
                <a:solidFill>
                  <a:schemeClr val="accent1"/>
                </a:solidFill>
              </a:rPr>
              <a:t>tua</a:t>
            </a:r>
            <a:r>
              <a:rPr lang="en-US" dirty="0">
                <a:solidFill>
                  <a:schemeClr val="accent1"/>
                </a:solidFill>
              </a:rPr>
              <a:t>, guru, </a:t>
            </a:r>
            <a:r>
              <a:rPr lang="en-US" dirty="0" err="1">
                <a:solidFill>
                  <a:schemeClr val="accent1"/>
                </a:solidFill>
              </a:rPr>
              <a:t>kelas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tahun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ajaran</a:t>
            </a:r>
            <a:r>
              <a:rPr lang="en-US" dirty="0">
                <a:solidFill>
                  <a:schemeClr val="accent1"/>
                </a:solidFill>
              </a:rPr>
              <a:t>, data monitoring </a:t>
            </a:r>
            <a:r>
              <a:rPr lang="en-US" dirty="0" err="1">
                <a:solidFill>
                  <a:schemeClr val="accent1"/>
                </a:solidFill>
              </a:rPr>
              <a:t>harian</a:t>
            </a:r>
            <a:r>
              <a:rPr lang="en-US" dirty="0">
                <a:solidFill>
                  <a:schemeClr val="accent1"/>
                </a:solidFill>
              </a:rPr>
              <a:t>, dan data user.</a:t>
            </a: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accent1"/>
                </a:solidFill>
              </a:rPr>
              <a:t>https://www.monitoringminbi.my.id/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528638" y="3046600"/>
            <a:ext cx="2207112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Halaman Utama pada </a:t>
            </a:r>
            <a:r>
              <a:rPr lang="en-US" dirty="0" err="1">
                <a:solidFill>
                  <a:schemeClr val="accent1"/>
                </a:solidFill>
              </a:rPr>
              <a:t>bagian</a:t>
            </a:r>
            <a:r>
              <a:rPr lang="en-US" dirty="0">
                <a:solidFill>
                  <a:schemeClr val="accent1"/>
                </a:solidFill>
              </a:rPr>
              <a:t> Admin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434125" y="3935450"/>
            <a:ext cx="230162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>
                <a:solidFill>
                  <a:schemeClr val="accent1"/>
                </a:solidFill>
              </a:rPr>
              <a:t>Data agama, data </a:t>
            </a:r>
            <a:r>
              <a:rPr lang="en-ID" dirty="0" err="1">
                <a:solidFill>
                  <a:schemeClr val="accent1"/>
                </a:solidFill>
              </a:rPr>
              <a:t>golongan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darah</a:t>
            </a:r>
            <a:r>
              <a:rPr lang="en-ID" dirty="0">
                <a:solidFill>
                  <a:schemeClr val="accent1"/>
                </a:solidFill>
              </a:rPr>
              <a:t>, data </a:t>
            </a:r>
            <a:r>
              <a:rPr lang="en-ID" dirty="0" err="1">
                <a:solidFill>
                  <a:schemeClr val="accent1"/>
                </a:solidFill>
              </a:rPr>
              <a:t>pekerjaan</a:t>
            </a:r>
            <a:r>
              <a:rPr lang="en-ID" dirty="0">
                <a:solidFill>
                  <a:schemeClr val="accent1"/>
                </a:solidFill>
              </a:rPr>
              <a:t>, data </a:t>
            </a:r>
            <a:r>
              <a:rPr lang="en-ID" dirty="0" err="1">
                <a:solidFill>
                  <a:schemeClr val="accent1"/>
                </a:solidFill>
              </a:rPr>
              <a:t>pendidikan</a:t>
            </a:r>
            <a:r>
              <a:rPr lang="en-ID" dirty="0">
                <a:solidFill>
                  <a:schemeClr val="accent1"/>
                </a:solidFill>
              </a:rPr>
              <a:t>, dan data surah.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Dashboard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Data Referensi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Data Master</a:t>
            </a:r>
            <a:endParaRPr dirty="0"/>
          </a:p>
        </p:txBody>
      </p:sp>
      <p:sp>
        <p:nvSpPr>
          <p:cNvPr id="247" name="Google Shape;247;p23"/>
          <p:cNvSpPr/>
          <p:nvPr/>
        </p:nvSpPr>
        <p:spPr>
          <a:xfrm>
            <a:off x="4965624" y="2773621"/>
            <a:ext cx="667592" cy="667592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F2FFB4F-AD0D-8781-B846-0EC8FB12692A}"/>
              </a:ext>
            </a:extLst>
          </p:cNvPr>
          <p:cNvSpPr>
            <a:spLocks noGrp="1"/>
          </p:cNvSpPr>
          <p:nvPr>
            <p:ph type="ctrTitle" idx="16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ID" dirty="0"/>
          </a:p>
        </p:txBody>
      </p:sp>
      <p:grpSp>
        <p:nvGrpSpPr>
          <p:cNvPr id="2" name="Google Shape;287;p25">
            <a:extLst>
              <a:ext uri="{FF2B5EF4-FFF2-40B4-BE49-F238E27FC236}">
                <a16:creationId xmlns:a16="http://schemas.microsoft.com/office/drawing/2014/main" id="{8B39E138-FE5A-A461-A021-23DEA4D614D5}"/>
              </a:ext>
            </a:extLst>
          </p:cNvPr>
          <p:cNvGrpSpPr/>
          <p:nvPr/>
        </p:nvGrpSpPr>
        <p:grpSpPr>
          <a:xfrm>
            <a:off x="3491803" y="1968182"/>
            <a:ext cx="641017" cy="535017"/>
            <a:chOff x="12618250" y="628300"/>
            <a:chExt cx="5236725" cy="4370775"/>
          </a:xfrm>
        </p:grpSpPr>
        <p:sp>
          <p:nvSpPr>
            <p:cNvPr id="4" name="Google Shape;288;p25">
              <a:extLst>
                <a:ext uri="{FF2B5EF4-FFF2-40B4-BE49-F238E27FC236}">
                  <a16:creationId xmlns:a16="http://schemas.microsoft.com/office/drawing/2014/main" id="{11A05689-C705-FF8D-C7CF-ECC32F8A867A}"/>
                </a:ext>
              </a:extLst>
            </p:cNvPr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9;p25">
              <a:extLst>
                <a:ext uri="{FF2B5EF4-FFF2-40B4-BE49-F238E27FC236}">
                  <a16:creationId xmlns:a16="http://schemas.microsoft.com/office/drawing/2014/main" id="{A20BAD41-DC55-20ED-517D-E9C4618C16EA}"/>
                </a:ext>
              </a:extLst>
            </p:cNvPr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DDC8D8-CFEA-7971-6E5A-55EE26A872A5}"/>
              </a:ext>
            </a:extLst>
          </p:cNvPr>
          <p:cNvGrpSpPr/>
          <p:nvPr/>
        </p:nvGrpSpPr>
        <p:grpSpPr>
          <a:xfrm>
            <a:off x="3481046" y="2891566"/>
            <a:ext cx="659459" cy="523884"/>
            <a:chOff x="4636011" y="2409598"/>
            <a:chExt cx="3163178" cy="1811005"/>
          </a:xfrm>
        </p:grpSpPr>
        <p:sp>
          <p:nvSpPr>
            <p:cNvPr id="6" name="Google Shape;419;p28">
              <a:extLst>
                <a:ext uri="{FF2B5EF4-FFF2-40B4-BE49-F238E27FC236}">
                  <a16:creationId xmlns:a16="http://schemas.microsoft.com/office/drawing/2014/main" id="{D7291F53-3EED-480E-1571-28A9F98B240A}"/>
                </a:ext>
              </a:extLst>
            </p:cNvPr>
            <p:cNvSpPr/>
            <p:nvPr/>
          </p:nvSpPr>
          <p:spPr>
            <a:xfrm>
              <a:off x="4876837" y="2409598"/>
              <a:ext cx="2681532" cy="1732190"/>
            </a:xfrm>
            <a:custGeom>
              <a:avLst/>
              <a:gdLst/>
              <a:ahLst/>
              <a:cxnLst/>
              <a:rect l="l" t="t" r="r" b="b"/>
              <a:pathLst>
                <a:path w="176649" h="114110" extrusionOk="0">
                  <a:moveTo>
                    <a:pt x="5275" y="0"/>
                  </a:moveTo>
                  <a:cubicBezTo>
                    <a:pt x="2345" y="0"/>
                    <a:pt x="1" y="2344"/>
                    <a:pt x="1" y="5274"/>
                  </a:cubicBezTo>
                  <a:lnTo>
                    <a:pt x="1" y="108835"/>
                  </a:lnTo>
                  <a:cubicBezTo>
                    <a:pt x="1" y="111766"/>
                    <a:pt x="2345" y="114110"/>
                    <a:pt x="5275" y="114110"/>
                  </a:cubicBezTo>
                  <a:lnTo>
                    <a:pt x="171374" y="114110"/>
                  </a:lnTo>
                  <a:cubicBezTo>
                    <a:pt x="174304" y="114110"/>
                    <a:pt x="176648" y="111766"/>
                    <a:pt x="176648" y="108835"/>
                  </a:cubicBezTo>
                  <a:lnTo>
                    <a:pt x="176648" y="5274"/>
                  </a:lnTo>
                  <a:cubicBezTo>
                    <a:pt x="176648" y="2344"/>
                    <a:pt x="174304" y="0"/>
                    <a:pt x="17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0;p28">
              <a:extLst>
                <a:ext uri="{FF2B5EF4-FFF2-40B4-BE49-F238E27FC236}">
                  <a16:creationId xmlns:a16="http://schemas.microsoft.com/office/drawing/2014/main" id="{F9AA2FA0-A2E8-3A2E-057E-01763A1CC405}"/>
                </a:ext>
              </a:extLst>
            </p:cNvPr>
            <p:cNvSpPr/>
            <p:nvPr/>
          </p:nvSpPr>
          <p:spPr>
            <a:xfrm>
              <a:off x="5005199" y="2541755"/>
              <a:ext cx="2424808" cy="1467860"/>
            </a:xfrm>
            <a:custGeom>
              <a:avLst/>
              <a:gdLst/>
              <a:ahLst/>
              <a:cxnLst/>
              <a:rect l="l" t="t" r="r" b="b"/>
              <a:pathLst>
                <a:path w="159737" h="96697" extrusionOk="0">
                  <a:moveTo>
                    <a:pt x="0" y="1"/>
                  </a:moveTo>
                  <a:lnTo>
                    <a:pt x="0" y="96697"/>
                  </a:lnTo>
                  <a:lnTo>
                    <a:pt x="159737" y="96697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1A51"/>
                </a:solidFill>
              </a:endParaRPr>
            </a:p>
          </p:txBody>
        </p:sp>
        <p:sp>
          <p:nvSpPr>
            <p:cNvPr id="8" name="Google Shape;421;p28">
              <a:extLst>
                <a:ext uri="{FF2B5EF4-FFF2-40B4-BE49-F238E27FC236}">
                  <a16:creationId xmlns:a16="http://schemas.microsoft.com/office/drawing/2014/main" id="{BA294217-77AE-710F-401F-D8813208F614}"/>
                </a:ext>
              </a:extLst>
            </p:cNvPr>
            <p:cNvSpPr/>
            <p:nvPr/>
          </p:nvSpPr>
          <p:spPr>
            <a:xfrm>
              <a:off x="4636011" y="4136703"/>
              <a:ext cx="3163178" cy="83900"/>
            </a:xfrm>
            <a:custGeom>
              <a:avLst/>
              <a:gdLst/>
              <a:ahLst/>
              <a:cxnLst/>
              <a:rect l="l" t="t" r="r" b="b"/>
              <a:pathLst>
                <a:path w="208378" h="5527" extrusionOk="0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9" name="Google Shape;422;p28">
              <a:extLst>
                <a:ext uri="{FF2B5EF4-FFF2-40B4-BE49-F238E27FC236}">
                  <a16:creationId xmlns:a16="http://schemas.microsoft.com/office/drawing/2014/main" id="{4E902E66-0479-C3AF-0D3E-D5424D67EE3C}"/>
                </a:ext>
              </a:extLst>
            </p:cNvPr>
            <p:cNvSpPr/>
            <p:nvPr/>
          </p:nvSpPr>
          <p:spPr>
            <a:xfrm>
              <a:off x="5005199" y="2541755"/>
              <a:ext cx="2424808" cy="141083"/>
            </a:xfrm>
            <a:custGeom>
              <a:avLst/>
              <a:gdLst/>
              <a:ahLst/>
              <a:cxnLst/>
              <a:rect l="l" t="t" r="r" b="b"/>
              <a:pathLst>
                <a:path w="159737" h="9294" extrusionOk="0">
                  <a:moveTo>
                    <a:pt x="0" y="1"/>
                  </a:moveTo>
                  <a:lnTo>
                    <a:pt x="0" y="9294"/>
                  </a:lnTo>
                  <a:lnTo>
                    <a:pt x="159737" y="9294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3;p28">
              <a:extLst>
                <a:ext uri="{FF2B5EF4-FFF2-40B4-BE49-F238E27FC236}">
                  <a16:creationId xmlns:a16="http://schemas.microsoft.com/office/drawing/2014/main" id="{80BE6FA3-6BB1-0FF3-E752-F34AF1DEF231}"/>
                </a:ext>
              </a:extLst>
            </p:cNvPr>
            <p:cNvSpPr/>
            <p:nvPr/>
          </p:nvSpPr>
          <p:spPr>
            <a:xfrm>
              <a:off x="5143716" y="2742556"/>
              <a:ext cx="1029417" cy="521069"/>
            </a:xfrm>
            <a:custGeom>
              <a:avLst/>
              <a:gdLst/>
              <a:ahLst/>
              <a:cxnLst/>
              <a:rect l="l" t="t" r="r" b="b"/>
              <a:pathLst>
                <a:path w="67814" h="34326" extrusionOk="0">
                  <a:moveTo>
                    <a:pt x="1" y="1"/>
                  </a:moveTo>
                  <a:lnTo>
                    <a:pt x="1" y="34326"/>
                  </a:lnTo>
                  <a:lnTo>
                    <a:pt x="67813" y="34326"/>
                  </a:lnTo>
                  <a:lnTo>
                    <a:pt x="678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4;p28">
              <a:extLst>
                <a:ext uri="{FF2B5EF4-FFF2-40B4-BE49-F238E27FC236}">
                  <a16:creationId xmlns:a16="http://schemas.microsoft.com/office/drawing/2014/main" id="{42528D3D-305D-C486-5357-20E765476B32}"/>
                </a:ext>
              </a:extLst>
            </p:cNvPr>
            <p:cNvSpPr/>
            <p:nvPr/>
          </p:nvSpPr>
          <p:spPr>
            <a:xfrm>
              <a:off x="5221240" y="2834061"/>
              <a:ext cx="297407" cy="297391"/>
            </a:xfrm>
            <a:custGeom>
              <a:avLst/>
              <a:gdLst/>
              <a:ahLst/>
              <a:cxnLst/>
              <a:rect l="l" t="t" r="r" b="b"/>
              <a:pathLst>
                <a:path w="19592" h="19591" extrusionOk="0">
                  <a:moveTo>
                    <a:pt x="1" y="0"/>
                  </a:moveTo>
                  <a:lnTo>
                    <a:pt x="1" y="19591"/>
                  </a:lnTo>
                  <a:lnTo>
                    <a:pt x="19591" y="19591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5;p28">
              <a:extLst>
                <a:ext uri="{FF2B5EF4-FFF2-40B4-BE49-F238E27FC236}">
                  <a16:creationId xmlns:a16="http://schemas.microsoft.com/office/drawing/2014/main" id="{51E0859E-B81A-9858-AE2B-5715F189C3B4}"/>
                </a:ext>
              </a:extLst>
            </p:cNvPr>
            <p:cNvSpPr/>
            <p:nvPr/>
          </p:nvSpPr>
          <p:spPr>
            <a:xfrm>
              <a:off x="5500826" y="3535575"/>
              <a:ext cx="908690" cy="329163"/>
            </a:xfrm>
            <a:custGeom>
              <a:avLst/>
              <a:gdLst/>
              <a:ahLst/>
              <a:cxnLst/>
              <a:rect l="l" t="t" r="r" b="b"/>
              <a:pathLst>
                <a:path w="59861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59860" y="21684"/>
                  </a:lnTo>
                  <a:lnTo>
                    <a:pt x="59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6;p28">
              <a:extLst>
                <a:ext uri="{FF2B5EF4-FFF2-40B4-BE49-F238E27FC236}">
                  <a16:creationId xmlns:a16="http://schemas.microsoft.com/office/drawing/2014/main" id="{FA05AD3F-02AE-4CE0-EA92-0EDEF199A5CB}"/>
                </a:ext>
              </a:extLst>
            </p:cNvPr>
            <p:cNvSpPr/>
            <p:nvPr/>
          </p:nvSpPr>
          <p:spPr>
            <a:xfrm>
              <a:off x="5560559" y="3610549"/>
              <a:ext cx="679927" cy="53403"/>
            </a:xfrm>
            <a:custGeom>
              <a:avLst/>
              <a:gdLst/>
              <a:ahLst/>
              <a:cxnLst/>
              <a:rect l="l" t="t" r="r" b="b"/>
              <a:pathLst>
                <a:path w="44791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44791" y="3517"/>
                  </a:lnTo>
                  <a:lnTo>
                    <a:pt x="4479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4" name="Google Shape;427;p28">
              <a:extLst>
                <a:ext uri="{FF2B5EF4-FFF2-40B4-BE49-F238E27FC236}">
                  <a16:creationId xmlns:a16="http://schemas.microsoft.com/office/drawing/2014/main" id="{6B0E1ADA-1C16-49B1-64D7-8C3A6CB40156}"/>
                </a:ext>
              </a:extLst>
            </p:cNvPr>
            <p:cNvSpPr/>
            <p:nvPr/>
          </p:nvSpPr>
          <p:spPr>
            <a:xfrm>
              <a:off x="5560559" y="3710949"/>
              <a:ext cx="526154" cy="52128"/>
            </a:xfrm>
            <a:custGeom>
              <a:avLst/>
              <a:gdLst/>
              <a:ahLst/>
              <a:cxnLst/>
              <a:rect l="l" t="t" r="r" b="b"/>
              <a:pathLst>
                <a:path w="34661" h="3434" extrusionOk="0">
                  <a:moveTo>
                    <a:pt x="1" y="1"/>
                  </a:moveTo>
                  <a:lnTo>
                    <a:pt x="1" y="3433"/>
                  </a:lnTo>
                  <a:lnTo>
                    <a:pt x="34661" y="3433"/>
                  </a:lnTo>
                  <a:lnTo>
                    <a:pt x="3466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5" name="Google Shape;428;p28">
              <a:extLst>
                <a:ext uri="{FF2B5EF4-FFF2-40B4-BE49-F238E27FC236}">
                  <a16:creationId xmlns:a16="http://schemas.microsoft.com/office/drawing/2014/main" id="{AC59E483-0F70-C85E-9F18-7FB750FA48D7}"/>
                </a:ext>
              </a:extLst>
            </p:cNvPr>
            <p:cNvSpPr/>
            <p:nvPr/>
          </p:nvSpPr>
          <p:spPr>
            <a:xfrm>
              <a:off x="5180573" y="3535575"/>
              <a:ext cx="322818" cy="329163"/>
            </a:xfrm>
            <a:custGeom>
              <a:avLst/>
              <a:gdLst/>
              <a:ahLst/>
              <a:cxnLst/>
              <a:rect l="l" t="t" r="r" b="b"/>
              <a:pathLst>
                <a:path w="21266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21265" y="21684"/>
                  </a:lnTo>
                  <a:lnTo>
                    <a:pt x="21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9;p28">
              <a:extLst>
                <a:ext uri="{FF2B5EF4-FFF2-40B4-BE49-F238E27FC236}">
                  <a16:creationId xmlns:a16="http://schemas.microsoft.com/office/drawing/2014/main" id="{25D49D8A-0274-EDA1-7282-81018C426D2B}"/>
                </a:ext>
              </a:extLst>
            </p:cNvPr>
            <p:cNvSpPr/>
            <p:nvPr/>
          </p:nvSpPr>
          <p:spPr>
            <a:xfrm>
              <a:off x="5242842" y="3644719"/>
              <a:ext cx="218729" cy="109463"/>
            </a:xfrm>
            <a:custGeom>
              <a:avLst/>
              <a:gdLst/>
              <a:ahLst/>
              <a:cxnLst/>
              <a:rect l="l" t="t" r="r" b="b"/>
              <a:pathLst>
                <a:path w="14409" h="7211" extrusionOk="0">
                  <a:moveTo>
                    <a:pt x="13060" y="1"/>
                  </a:moveTo>
                  <a:cubicBezTo>
                    <a:pt x="12832" y="1"/>
                    <a:pt x="12594" y="102"/>
                    <a:pt x="12391" y="345"/>
                  </a:cubicBezTo>
                  <a:lnTo>
                    <a:pt x="6950" y="5117"/>
                  </a:lnTo>
                  <a:lnTo>
                    <a:pt x="1592" y="345"/>
                  </a:lnTo>
                  <a:cubicBezTo>
                    <a:pt x="1424" y="178"/>
                    <a:pt x="1194" y="94"/>
                    <a:pt x="964" y="94"/>
                  </a:cubicBezTo>
                  <a:cubicBezTo>
                    <a:pt x="734" y="94"/>
                    <a:pt x="503" y="178"/>
                    <a:pt x="336" y="345"/>
                  </a:cubicBezTo>
                  <a:cubicBezTo>
                    <a:pt x="1" y="764"/>
                    <a:pt x="1" y="1266"/>
                    <a:pt x="336" y="1601"/>
                  </a:cubicBezTo>
                  <a:lnTo>
                    <a:pt x="6364" y="6959"/>
                  </a:lnTo>
                  <a:cubicBezTo>
                    <a:pt x="6531" y="7127"/>
                    <a:pt x="6761" y="7210"/>
                    <a:pt x="6992" y="7210"/>
                  </a:cubicBezTo>
                  <a:cubicBezTo>
                    <a:pt x="7222" y="7210"/>
                    <a:pt x="7452" y="7127"/>
                    <a:pt x="7619" y="6959"/>
                  </a:cubicBezTo>
                  <a:lnTo>
                    <a:pt x="13647" y="1685"/>
                  </a:lnTo>
                  <a:cubicBezTo>
                    <a:pt x="14408" y="987"/>
                    <a:pt x="13776" y="1"/>
                    <a:pt x="13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0;p28">
              <a:extLst>
                <a:ext uri="{FF2B5EF4-FFF2-40B4-BE49-F238E27FC236}">
                  <a16:creationId xmlns:a16="http://schemas.microsoft.com/office/drawing/2014/main" id="{46AAACE2-E1C3-F008-403E-E1315AC53368}"/>
                </a:ext>
              </a:extLst>
            </p:cNvPr>
            <p:cNvSpPr/>
            <p:nvPr/>
          </p:nvSpPr>
          <p:spPr>
            <a:xfrm>
              <a:off x="5683836" y="3292847"/>
              <a:ext cx="704079" cy="155049"/>
            </a:xfrm>
            <a:custGeom>
              <a:avLst/>
              <a:gdLst/>
              <a:ahLst/>
              <a:cxnLst/>
              <a:rect l="l" t="t" r="r" b="b"/>
              <a:pathLst>
                <a:path w="46382" h="10214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1;p28">
              <a:extLst>
                <a:ext uri="{FF2B5EF4-FFF2-40B4-BE49-F238E27FC236}">
                  <a16:creationId xmlns:a16="http://schemas.microsoft.com/office/drawing/2014/main" id="{C76C702F-32A0-7F2D-E790-52EC21829653}"/>
                </a:ext>
              </a:extLst>
            </p:cNvPr>
            <p:cNvSpPr/>
            <p:nvPr/>
          </p:nvSpPr>
          <p:spPr>
            <a:xfrm>
              <a:off x="5683836" y="3100941"/>
              <a:ext cx="704079" cy="155064"/>
            </a:xfrm>
            <a:custGeom>
              <a:avLst/>
              <a:gdLst/>
              <a:ahLst/>
              <a:cxnLst/>
              <a:rect l="l" t="t" r="r" b="b"/>
              <a:pathLst>
                <a:path w="46382" h="10215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2;p28">
              <a:extLst>
                <a:ext uri="{FF2B5EF4-FFF2-40B4-BE49-F238E27FC236}">
                  <a16:creationId xmlns:a16="http://schemas.microsoft.com/office/drawing/2014/main" id="{B179ADB3-C7C2-29E3-2670-BF47C2120506}"/>
                </a:ext>
              </a:extLst>
            </p:cNvPr>
            <p:cNvSpPr/>
            <p:nvPr/>
          </p:nvSpPr>
          <p:spPr>
            <a:xfrm>
              <a:off x="6387899" y="3102216"/>
              <a:ext cx="155049" cy="155049"/>
            </a:xfrm>
            <a:custGeom>
              <a:avLst/>
              <a:gdLst/>
              <a:ahLst/>
              <a:cxnLst/>
              <a:rect l="l" t="t" r="r" b="b"/>
              <a:pathLst>
                <a:path w="10214" h="10214" extrusionOk="0">
                  <a:moveTo>
                    <a:pt x="0" y="0"/>
                  </a:moveTo>
                  <a:lnTo>
                    <a:pt x="0" y="10214"/>
                  </a:lnTo>
                  <a:lnTo>
                    <a:pt x="10214" y="10214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3;p28">
              <a:extLst>
                <a:ext uri="{FF2B5EF4-FFF2-40B4-BE49-F238E27FC236}">
                  <a16:creationId xmlns:a16="http://schemas.microsoft.com/office/drawing/2014/main" id="{FF229A53-B944-7F74-6C93-F3273D30C3A7}"/>
                </a:ext>
              </a:extLst>
            </p:cNvPr>
            <p:cNvSpPr/>
            <p:nvPr/>
          </p:nvSpPr>
          <p:spPr>
            <a:xfrm>
              <a:off x="6579790" y="3182275"/>
              <a:ext cx="744746" cy="714234"/>
            </a:xfrm>
            <a:custGeom>
              <a:avLst/>
              <a:gdLst/>
              <a:ahLst/>
              <a:cxnLst/>
              <a:rect l="l" t="t" r="r" b="b"/>
              <a:pathLst>
                <a:path w="49061" h="47051" extrusionOk="0">
                  <a:moveTo>
                    <a:pt x="1" y="1"/>
                  </a:moveTo>
                  <a:lnTo>
                    <a:pt x="1" y="47051"/>
                  </a:lnTo>
                  <a:lnTo>
                    <a:pt x="49060" y="47051"/>
                  </a:lnTo>
                  <a:lnTo>
                    <a:pt x="4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4;p28">
              <a:extLst>
                <a:ext uri="{FF2B5EF4-FFF2-40B4-BE49-F238E27FC236}">
                  <a16:creationId xmlns:a16="http://schemas.microsoft.com/office/drawing/2014/main" id="{6D4E61FA-5507-C695-7E3C-32B9347F886C}"/>
                </a:ext>
              </a:extLst>
            </p:cNvPr>
            <p:cNvSpPr/>
            <p:nvPr/>
          </p:nvSpPr>
          <p:spPr>
            <a:xfrm>
              <a:off x="6668745" y="3215322"/>
              <a:ext cx="728230" cy="623427"/>
            </a:xfrm>
            <a:custGeom>
              <a:avLst/>
              <a:gdLst/>
              <a:ahLst/>
              <a:cxnLst/>
              <a:rect l="l" t="t" r="r" b="b"/>
              <a:pathLst>
                <a:path w="47973" h="41069" extrusionOk="0">
                  <a:moveTo>
                    <a:pt x="20698" y="2821"/>
                  </a:moveTo>
                  <a:cubicBezTo>
                    <a:pt x="25039" y="2821"/>
                    <a:pt x="29467" y="4434"/>
                    <a:pt x="33070" y="8037"/>
                  </a:cubicBezTo>
                  <a:cubicBezTo>
                    <a:pt x="44121" y="19172"/>
                    <a:pt x="36251" y="38176"/>
                    <a:pt x="20512" y="38176"/>
                  </a:cubicBezTo>
                  <a:cubicBezTo>
                    <a:pt x="10801" y="38176"/>
                    <a:pt x="2931" y="30223"/>
                    <a:pt x="2931" y="20512"/>
                  </a:cubicBezTo>
                  <a:cubicBezTo>
                    <a:pt x="2931" y="9866"/>
                    <a:pt x="11625" y="2821"/>
                    <a:pt x="20698" y="2821"/>
                  </a:cubicBezTo>
                  <a:close/>
                  <a:moveTo>
                    <a:pt x="20512" y="0"/>
                  </a:moveTo>
                  <a:cubicBezTo>
                    <a:pt x="9210" y="0"/>
                    <a:pt x="1" y="9126"/>
                    <a:pt x="1" y="20512"/>
                  </a:cubicBezTo>
                  <a:cubicBezTo>
                    <a:pt x="1" y="32859"/>
                    <a:pt x="10118" y="41068"/>
                    <a:pt x="20681" y="41068"/>
                  </a:cubicBezTo>
                  <a:cubicBezTo>
                    <a:pt x="25730" y="41068"/>
                    <a:pt x="30882" y="39192"/>
                    <a:pt x="35079" y="34995"/>
                  </a:cubicBezTo>
                  <a:cubicBezTo>
                    <a:pt x="47972" y="22102"/>
                    <a:pt x="38847" y="0"/>
                    <a:pt x="2051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22" name="Google Shape;435;p28">
              <a:extLst>
                <a:ext uri="{FF2B5EF4-FFF2-40B4-BE49-F238E27FC236}">
                  <a16:creationId xmlns:a16="http://schemas.microsoft.com/office/drawing/2014/main" id="{863200D2-9CEC-22BF-5E40-C71B4CA087C1}"/>
                </a:ext>
              </a:extLst>
            </p:cNvPr>
            <p:cNvSpPr/>
            <p:nvPr/>
          </p:nvSpPr>
          <p:spPr>
            <a:xfrm>
              <a:off x="6905128" y="3364010"/>
              <a:ext cx="186835" cy="328040"/>
            </a:xfrm>
            <a:custGeom>
              <a:avLst/>
              <a:gdLst/>
              <a:ahLst/>
              <a:cxnLst/>
              <a:rect l="l" t="t" r="r" b="b"/>
              <a:pathLst>
                <a:path w="12308" h="21610" extrusionOk="0">
                  <a:moveTo>
                    <a:pt x="1508" y="0"/>
                  </a:moveTo>
                  <a:cubicBezTo>
                    <a:pt x="671" y="0"/>
                    <a:pt x="1" y="670"/>
                    <a:pt x="1" y="1507"/>
                  </a:cubicBezTo>
                  <a:lnTo>
                    <a:pt x="84" y="1507"/>
                  </a:lnTo>
                  <a:lnTo>
                    <a:pt x="84" y="20177"/>
                  </a:lnTo>
                  <a:cubicBezTo>
                    <a:pt x="28" y="21028"/>
                    <a:pt x="740" y="21610"/>
                    <a:pt x="1492" y="21610"/>
                  </a:cubicBezTo>
                  <a:cubicBezTo>
                    <a:pt x="1849" y="21610"/>
                    <a:pt x="2216" y="21478"/>
                    <a:pt x="2512" y="21181"/>
                  </a:cubicBezTo>
                  <a:lnTo>
                    <a:pt x="11889" y="11889"/>
                  </a:lnTo>
                  <a:cubicBezTo>
                    <a:pt x="12140" y="11554"/>
                    <a:pt x="12307" y="11219"/>
                    <a:pt x="12307" y="10800"/>
                  </a:cubicBezTo>
                  <a:cubicBezTo>
                    <a:pt x="12307" y="10465"/>
                    <a:pt x="12140" y="10047"/>
                    <a:pt x="11889" y="9796"/>
                  </a:cubicBezTo>
                  <a:lnTo>
                    <a:pt x="2512" y="419"/>
                  </a:lnTo>
                  <a:cubicBezTo>
                    <a:pt x="2261" y="168"/>
                    <a:pt x="1843" y="0"/>
                    <a:pt x="150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</p:grpSp>
      <p:sp>
        <p:nvSpPr>
          <p:cNvPr id="24" name="Google Shape;221;p23">
            <a:extLst>
              <a:ext uri="{FF2B5EF4-FFF2-40B4-BE49-F238E27FC236}">
                <a16:creationId xmlns:a16="http://schemas.microsoft.com/office/drawing/2014/main" id="{2BD733E6-423F-51CF-139C-0600A456EA57}"/>
              </a:ext>
            </a:extLst>
          </p:cNvPr>
          <p:cNvSpPr txBox="1">
            <a:spLocks/>
          </p:cNvSpPr>
          <p:nvPr/>
        </p:nvSpPr>
        <p:spPr>
          <a:xfrm>
            <a:off x="6397925" y="3916892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Mengontrol data profil pribadi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Google Shape;222;p23">
            <a:extLst>
              <a:ext uri="{FF2B5EF4-FFF2-40B4-BE49-F238E27FC236}">
                <a16:creationId xmlns:a16="http://schemas.microsoft.com/office/drawing/2014/main" id="{82275238-0C2A-740B-81BC-A4E4B090D5FC}"/>
              </a:ext>
            </a:extLst>
          </p:cNvPr>
          <p:cNvSpPr txBox="1">
            <a:spLocks/>
          </p:cNvSpPr>
          <p:nvPr/>
        </p:nvSpPr>
        <p:spPr>
          <a:xfrm>
            <a:off x="5153825" y="3668267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26" name="Google Shape;235;p23">
            <a:extLst>
              <a:ext uri="{FF2B5EF4-FFF2-40B4-BE49-F238E27FC236}">
                <a16:creationId xmlns:a16="http://schemas.microsoft.com/office/drawing/2014/main" id="{3A00E36D-697A-ADC3-46E4-A823A5A555EF}"/>
              </a:ext>
            </a:extLst>
          </p:cNvPr>
          <p:cNvSpPr txBox="1">
            <a:spLocks/>
          </p:cNvSpPr>
          <p:nvPr/>
        </p:nvSpPr>
        <p:spPr>
          <a:xfrm>
            <a:off x="6411213" y="384525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Profil</a:t>
            </a:r>
            <a:endParaRPr lang="en-ID" dirty="0"/>
          </a:p>
        </p:txBody>
      </p:sp>
      <p:sp>
        <p:nvSpPr>
          <p:cNvPr id="40" name="Google Shape;219;p23">
            <a:extLst>
              <a:ext uri="{FF2B5EF4-FFF2-40B4-BE49-F238E27FC236}">
                <a16:creationId xmlns:a16="http://schemas.microsoft.com/office/drawing/2014/main" id="{ED03B605-1034-971E-74C4-AF5D4CEF33E7}"/>
              </a:ext>
            </a:extLst>
          </p:cNvPr>
          <p:cNvSpPr txBox="1">
            <a:spLocks/>
          </p:cNvSpPr>
          <p:nvPr/>
        </p:nvSpPr>
        <p:spPr>
          <a:xfrm>
            <a:off x="6425945" y="3102057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Monitoring </a:t>
            </a:r>
            <a:r>
              <a:rPr lang="en-US" dirty="0" err="1">
                <a:solidFill>
                  <a:schemeClr val="accent1"/>
                </a:solidFill>
              </a:rPr>
              <a:t>Harian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Monitoring </a:t>
            </a:r>
            <a:r>
              <a:rPr lang="en-US" dirty="0" err="1">
                <a:solidFill>
                  <a:schemeClr val="accent1"/>
                </a:solidFill>
              </a:rPr>
              <a:t>Keagamaan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Google Shape;234;p23">
            <a:extLst>
              <a:ext uri="{FF2B5EF4-FFF2-40B4-BE49-F238E27FC236}">
                <a16:creationId xmlns:a16="http://schemas.microsoft.com/office/drawing/2014/main" id="{1400F32C-4BB3-EE37-8D71-D75BEA3D0C93}"/>
              </a:ext>
            </a:extLst>
          </p:cNvPr>
          <p:cNvSpPr txBox="1">
            <a:spLocks/>
          </p:cNvSpPr>
          <p:nvPr/>
        </p:nvSpPr>
        <p:spPr>
          <a:xfrm>
            <a:off x="6424513" y="302654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Data Monitoring</a:t>
            </a:r>
          </a:p>
        </p:txBody>
      </p:sp>
      <p:sp>
        <p:nvSpPr>
          <p:cNvPr id="27" name="Google Shape;117;p22">
            <a:extLst>
              <a:ext uri="{FF2B5EF4-FFF2-40B4-BE49-F238E27FC236}">
                <a16:creationId xmlns:a16="http://schemas.microsoft.com/office/drawing/2014/main" id="{D8863C67-B9A1-6CED-337E-794DF0ED0C65}"/>
              </a:ext>
            </a:extLst>
          </p:cNvPr>
          <p:cNvSpPr/>
          <p:nvPr/>
        </p:nvSpPr>
        <p:spPr>
          <a:xfrm>
            <a:off x="3455167" y="3850742"/>
            <a:ext cx="649252" cy="648208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38;p22">
            <a:extLst>
              <a:ext uri="{FF2B5EF4-FFF2-40B4-BE49-F238E27FC236}">
                <a16:creationId xmlns:a16="http://schemas.microsoft.com/office/drawing/2014/main" id="{5EFAACE9-E7C2-C65E-77E3-959E52E3BFCD}"/>
              </a:ext>
            </a:extLst>
          </p:cNvPr>
          <p:cNvSpPr/>
          <p:nvPr/>
        </p:nvSpPr>
        <p:spPr>
          <a:xfrm rot="2724500">
            <a:off x="4807824" y="2031195"/>
            <a:ext cx="975290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48;p23">
            <a:extLst>
              <a:ext uri="{FF2B5EF4-FFF2-40B4-BE49-F238E27FC236}">
                <a16:creationId xmlns:a16="http://schemas.microsoft.com/office/drawing/2014/main" id="{A1CF5855-268B-0792-5EB9-4146712873A7}"/>
              </a:ext>
            </a:extLst>
          </p:cNvPr>
          <p:cNvGrpSpPr/>
          <p:nvPr/>
        </p:nvGrpSpPr>
        <p:grpSpPr>
          <a:xfrm>
            <a:off x="5047779" y="3756800"/>
            <a:ext cx="608536" cy="606599"/>
            <a:chOff x="5812000" y="2553488"/>
            <a:chExt cx="769850" cy="767400"/>
          </a:xfrm>
        </p:grpSpPr>
        <p:sp>
          <p:nvSpPr>
            <p:cNvPr id="30" name="Google Shape;249;p23">
              <a:extLst>
                <a:ext uri="{FF2B5EF4-FFF2-40B4-BE49-F238E27FC236}">
                  <a16:creationId xmlns:a16="http://schemas.microsoft.com/office/drawing/2014/main" id="{21024050-1B77-AE96-E0DE-7F7C4A90EA73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0;p23">
              <a:extLst>
                <a:ext uri="{FF2B5EF4-FFF2-40B4-BE49-F238E27FC236}">
                  <a16:creationId xmlns:a16="http://schemas.microsoft.com/office/drawing/2014/main" id="{3560A2AF-4897-060D-6028-69DBC6DDFB2C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1;p23">
              <a:extLst>
                <a:ext uri="{FF2B5EF4-FFF2-40B4-BE49-F238E27FC236}">
                  <a16:creationId xmlns:a16="http://schemas.microsoft.com/office/drawing/2014/main" id="{4172F340-E5A5-A01B-D253-64B756E43453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2;p23">
              <a:extLst>
                <a:ext uri="{FF2B5EF4-FFF2-40B4-BE49-F238E27FC236}">
                  <a16:creationId xmlns:a16="http://schemas.microsoft.com/office/drawing/2014/main" id="{8F1B19F2-63A6-906B-D4CB-41332766D884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3;p23">
              <a:extLst>
                <a:ext uri="{FF2B5EF4-FFF2-40B4-BE49-F238E27FC236}">
                  <a16:creationId xmlns:a16="http://schemas.microsoft.com/office/drawing/2014/main" id="{A8B6AB43-99D4-09ED-C695-748A956BA34F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;p23">
              <a:extLst>
                <a:ext uri="{FF2B5EF4-FFF2-40B4-BE49-F238E27FC236}">
                  <a16:creationId xmlns:a16="http://schemas.microsoft.com/office/drawing/2014/main" id="{76B49106-B4EE-D271-BA31-2477F2B1EADA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66593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Login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699" y="1346047"/>
            <a:ext cx="4035555" cy="2797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100" dirty="0" err="1">
                <a:latin typeface="Times New Roman"/>
                <a:cs typeface="Times New Roman"/>
              </a:rPr>
              <a:t>Sebelum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memasuki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halaman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monitoring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kegiatan</a:t>
            </a:r>
            <a:r>
              <a:rPr lang="en-ID" spc="-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keagamaan</a:t>
            </a:r>
            <a:r>
              <a:rPr lang="en-ID" sz="1100" spc="-5" dirty="0">
                <a:latin typeface="Times New Roman"/>
                <a:cs typeface="Times New Roman"/>
              </a:rPr>
              <a:t>,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anda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diharuskan</a:t>
            </a:r>
            <a:r>
              <a:rPr lang="en-ID" sz="1100" spc="-5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untuk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login </a:t>
            </a:r>
            <a:r>
              <a:rPr lang="en-ID" sz="1100" spc="-26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terlebih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dahulu</a:t>
            </a:r>
            <a:r>
              <a:rPr lang="en-ID" sz="1100" spc="-5" dirty="0">
                <a:latin typeface="Times New Roman"/>
                <a:cs typeface="Times New Roman"/>
              </a:rPr>
              <a:t>.</a:t>
            </a:r>
          </a:p>
          <a:p>
            <a:pPr marL="469265" lvl="1" indent="-229235" algn="just">
              <a:lnSpc>
                <a:spcPct val="100000"/>
              </a:lnSpc>
              <a:spcBef>
                <a:spcPts val="50"/>
              </a:spcBef>
              <a:buAutoNum type="alphaLcPeriod"/>
              <a:tabLst>
                <a:tab pos="469265" algn="l"/>
                <a:tab pos="469900" algn="l"/>
              </a:tabLst>
            </a:pP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Buka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aplikasi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browser</a:t>
            </a:r>
            <a:r>
              <a:rPr lang="en-ID" sz="11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yang</a:t>
            </a:r>
            <a:r>
              <a:rPr lang="en-ID" sz="11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ada</a:t>
            </a:r>
            <a:r>
              <a:rPr lang="en-ID" sz="11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pada</a:t>
            </a:r>
            <a:r>
              <a:rPr lang="en-ID" sz="11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komputer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atau</a:t>
            </a:r>
            <a:r>
              <a:rPr lang="en-ID" sz="11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ponsel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anda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</a:p>
          <a:p>
            <a:pPr marL="469265" lvl="1" indent="-229235" algn="just">
              <a:lnSpc>
                <a:spcPct val="100000"/>
              </a:lnSpc>
              <a:spcBef>
                <a:spcPts val="45"/>
              </a:spcBef>
              <a:buAutoNum type="alphaLcPeriod"/>
              <a:tabLst>
                <a:tab pos="469900" algn="l"/>
              </a:tabLst>
            </a:pP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Ketikkan</a:t>
            </a:r>
            <a:r>
              <a:rPr lang="en-ID" sz="11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alamat</a:t>
            </a:r>
            <a:r>
              <a:rPr lang="en-ID" sz="11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url</a:t>
            </a:r>
            <a:r>
              <a:rPr lang="en-ID" sz="11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u="sng" spc="-10" dirty="0">
                <a:solidFill>
                  <a:srgbClr val="48FFD5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https://www.monitoringminbi.my.id/</a:t>
            </a:r>
            <a:r>
              <a:rPr lang="en-ID" sz="1100" spc="30" dirty="0">
                <a:solidFill>
                  <a:schemeClr val="bg1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pada</a:t>
            </a:r>
            <a:r>
              <a:rPr lang="en-ID" sz="1100" spc="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baris</a:t>
            </a:r>
            <a:r>
              <a:rPr lang="en-ID" sz="11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alamat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lang="en-ID" sz="11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address</a:t>
            </a:r>
            <a:r>
              <a:rPr lang="en-ID" sz="1100" i="1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bar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).</a:t>
            </a:r>
            <a:endParaRPr lang="en-ID" sz="15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69265" marR="5080" lvl="1" indent="-228600" algn="just">
              <a:lnSpc>
                <a:spcPct val="103200"/>
              </a:lnSpc>
              <a:buAutoNum type="alphaLcPeriod"/>
              <a:tabLst>
                <a:tab pos="469900" algn="l"/>
              </a:tabLst>
            </a:pPr>
            <a:r>
              <a:rPr lang="en-ID" sz="1100" spc="-15" dirty="0" err="1">
                <a:solidFill>
                  <a:schemeClr val="bg1"/>
                </a:solidFill>
                <a:latin typeface="Times New Roman"/>
                <a:cs typeface="Times New Roman"/>
              </a:rPr>
              <a:t>Tekan</a:t>
            </a:r>
            <a:r>
              <a:rPr lang="en-ID" sz="11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tombol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enter/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masuk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maka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form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login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untuk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mengakses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halaman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monitoring 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kegiatan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keagamaan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akan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Times New Roman"/>
                <a:cs typeface="Times New Roman"/>
              </a:rPr>
              <a:t>muncul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.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Setelah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muncul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form login,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masukkan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email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sebagai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username 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dan</a:t>
            </a:r>
            <a:r>
              <a:rPr lang="en-ID" sz="11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dirty="0">
                <a:solidFill>
                  <a:schemeClr val="bg1"/>
                </a:solidFill>
                <a:latin typeface="Times New Roman"/>
                <a:cs typeface="Times New Roman"/>
              </a:rPr>
              <a:t>password</a:t>
            </a:r>
            <a:r>
              <a:rPr lang="en-ID" sz="11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anda</a:t>
            </a:r>
            <a:r>
              <a:rPr lang="en-ID" sz="1100" spc="-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</a:p>
          <a:p>
            <a:pPr marL="469265" marR="5080" lvl="1" indent="-228600" algn="just">
              <a:lnSpc>
                <a:spcPct val="103200"/>
              </a:lnSpc>
              <a:buFont typeface="Roboto Mono Thin"/>
              <a:buAutoNum type="alphaLcPeriod"/>
              <a:tabLst>
                <a:tab pos="469900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Jika</a:t>
            </a:r>
            <a:r>
              <a:rPr lang="en-ID" sz="1100" spc="17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tidak</a:t>
            </a:r>
            <a:r>
              <a:rPr lang="en-ID" sz="1100" spc="175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ada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kesalahan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pada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Username/Password</a:t>
            </a:r>
            <a:r>
              <a:rPr lang="en-ID" sz="1100" spc="18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yang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anda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isikan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pada</a:t>
            </a:r>
            <a:r>
              <a:rPr lang="en-ID" sz="1100" spc="190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Form</a:t>
            </a:r>
            <a:r>
              <a:rPr lang="en-ID" sz="1100" spc="195" dirty="0">
                <a:latin typeface="Times New Roman"/>
                <a:cs typeface="Times New Roman"/>
              </a:rPr>
              <a:t> </a:t>
            </a:r>
            <a:r>
              <a:rPr lang="en-ID" sz="1100" spc="-5" dirty="0">
                <a:latin typeface="Times New Roman"/>
                <a:cs typeface="Times New Roman"/>
              </a:rPr>
              <a:t>login, </a:t>
            </a:r>
            <a:r>
              <a:rPr lang="en-ID" sz="1100" spc="-26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maka</a:t>
            </a:r>
            <a:r>
              <a:rPr lang="en-ID" sz="1100" spc="-1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secara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otomatis</a:t>
            </a:r>
            <a:r>
              <a:rPr lang="en-ID" sz="1100" spc="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anda</a:t>
            </a:r>
            <a:r>
              <a:rPr lang="en-ID" sz="1100" spc="-1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akan</a:t>
            </a:r>
            <a:r>
              <a:rPr lang="en-ID" sz="1100" spc="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diarahkan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</a:t>
            </a:r>
            <a:r>
              <a:rPr lang="en-ID" sz="1100" spc="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halaman</a:t>
            </a:r>
            <a:r>
              <a:rPr lang="en-ID" sz="1100" spc="5" dirty="0">
                <a:latin typeface="Times New Roman"/>
                <a:cs typeface="Times New Roman"/>
              </a:rPr>
              <a:t> </a:t>
            </a:r>
            <a:r>
              <a:rPr lang="en-ID" sz="1100" spc="-5" dirty="0" err="1">
                <a:latin typeface="Times New Roman"/>
                <a:cs typeface="Times New Roman"/>
              </a:rPr>
              <a:t>utama</a:t>
            </a:r>
            <a:r>
              <a:rPr lang="en-ID" sz="1100" spc="-5" dirty="0">
                <a:latin typeface="Times New Roman"/>
                <a:cs typeface="Times New Roman"/>
              </a:rPr>
              <a:t>/dashboard.</a:t>
            </a:r>
            <a:endParaRPr lang="en-ID" sz="1100" dirty="0">
              <a:latin typeface="Times New Roman"/>
              <a:cs typeface="Times New Roman"/>
            </a:endParaRPr>
          </a:p>
          <a:p>
            <a:pPr marL="469265" marR="5080" lvl="1" indent="-228600" algn="just">
              <a:lnSpc>
                <a:spcPct val="103200"/>
              </a:lnSpc>
              <a:buAutoNum type="alphaLcPeriod"/>
              <a:tabLst>
                <a:tab pos="469900" algn="l"/>
              </a:tabLst>
            </a:pPr>
            <a:endParaRPr lang="en-ID" sz="11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121228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6213;p52">
            <a:extLst>
              <a:ext uri="{FF2B5EF4-FFF2-40B4-BE49-F238E27FC236}">
                <a16:creationId xmlns:a16="http://schemas.microsoft.com/office/drawing/2014/main" id="{223FBF86-2CBA-BC30-4199-40F65C3CC6E5}"/>
              </a:ext>
            </a:extLst>
          </p:cNvPr>
          <p:cNvGrpSpPr/>
          <p:nvPr/>
        </p:nvGrpSpPr>
        <p:grpSpPr>
          <a:xfrm>
            <a:off x="2597653" y="108699"/>
            <a:ext cx="1237348" cy="1237348"/>
            <a:chOff x="1492675" y="4992125"/>
            <a:chExt cx="481825" cy="481825"/>
          </a:xfrm>
          <a:solidFill>
            <a:srgbClr val="00FF00"/>
          </a:solidFill>
        </p:grpSpPr>
        <p:sp>
          <p:nvSpPr>
            <p:cNvPr id="9" name="Google Shape;6214;p52">
              <a:extLst>
                <a:ext uri="{FF2B5EF4-FFF2-40B4-BE49-F238E27FC236}">
                  <a16:creationId xmlns:a16="http://schemas.microsoft.com/office/drawing/2014/main" id="{2172BA95-9A58-E36E-A141-B900D3ED9094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215;p52">
              <a:extLst>
                <a:ext uri="{FF2B5EF4-FFF2-40B4-BE49-F238E27FC236}">
                  <a16:creationId xmlns:a16="http://schemas.microsoft.com/office/drawing/2014/main" id="{E2A41BDA-9CFC-7429-4A9F-5A70E58AB4C6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6216;p52">
            <a:extLst>
              <a:ext uri="{FF2B5EF4-FFF2-40B4-BE49-F238E27FC236}">
                <a16:creationId xmlns:a16="http://schemas.microsoft.com/office/drawing/2014/main" id="{EDF48053-337A-D1ED-8830-0133179F7787}"/>
              </a:ext>
            </a:extLst>
          </p:cNvPr>
          <p:cNvGrpSpPr/>
          <p:nvPr/>
        </p:nvGrpSpPr>
        <p:grpSpPr>
          <a:xfrm>
            <a:off x="1307238" y="3757892"/>
            <a:ext cx="1295554" cy="1295554"/>
            <a:chOff x="2085525" y="4992125"/>
            <a:chExt cx="481825" cy="481825"/>
          </a:xfrm>
          <a:solidFill>
            <a:srgbClr val="FF0000"/>
          </a:solidFill>
        </p:grpSpPr>
        <p:sp>
          <p:nvSpPr>
            <p:cNvPr id="12" name="Google Shape;6217;p52">
              <a:extLst>
                <a:ext uri="{FF2B5EF4-FFF2-40B4-BE49-F238E27FC236}">
                  <a16:creationId xmlns:a16="http://schemas.microsoft.com/office/drawing/2014/main" id="{31251CEA-318E-BA7C-EC34-CC5B3DAF6AAF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3" name="Google Shape;6218;p52">
              <a:extLst>
                <a:ext uri="{FF2B5EF4-FFF2-40B4-BE49-F238E27FC236}">
                  <a16:creationId xmlns:a16="http://schemas.microsoft.com/office/drawing/2014/main" id="{D65A3A05-F8D1-2580-9ABA-98701C0B12F0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A04C9B3-1CCC-D72F-1B3E-CD7E93DB2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30" y="96983"/>
            <a:ext cx="1965798" cy="26605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049B51-4E2E-4B86-6063-E7CD12DF1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056" y="2334878"/>
            <a:ext cx="1944645" cy="27185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A8E2A195-B89C-9E5B-DD74-0E1F56228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9613FA90-B54D-EE3B-CE3B-30F1469DFBC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291861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Dashboard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66A77206-F54A-ED43-2D6D-F1B22BFCDA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699" y="971978"/>
            <a:ext cx="4035555" cy="3426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Pada menu dashboard admin </a:t>
            </a:r>
            <a:r>
              <a:rPr lang="en-ID" sz="1100" dirty="0" err="1">
                <a:latin typeface="Times New Roman"/>
                <a:cs typeface="Times New Roman"/>
              </a:rPr>
              <a:t>terdapat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beberapa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fitur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diantaranya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terdapat</a:t>
            </a:r>
            <a:r>
              <a:rPr lang="en-ID" sz="1100" dirty="0">
                <a:latin typeface="Times New Roman"/>
                <a:cs typeface="Times New Roman"/>
              </a:rPr>
              <a:t> chart </a:t>
            </a:r>
            <a:r>
              <a:rPr lang="en-ID" sz="1100" dirty="0" err="1">
                <a:latin typeface="Times New Roman"/>
                <a:cs typeface="Times New Roman"/>
              </a:rPr>
              <a:t>jumlah</a:t>
            </a:r>
            <a:r>
              <a:rPr lang="en-ID" sz="1100" dirty="0">
                <a:latin typeface="Times New Roman"/>
                <a:cs typeface="Times New Roman"/>
              </a:rPr>
              <a:t> guru dan </a:t>
            </a:r>
            <a:r>
              <a:rPr lang="en-ID" sz="1100" dirty="0" err="1">
                <a:latin typeface="Times New Roman"/>
                <a:cs typeface="Times New Roman"/>
              </a:rPr>
              <a:t>siswa</a:t>
            </a:r>
            <a:r>
              <a:rPr lang="en-ID" sz="1100" dirty="0">
                <a:latin typeface="Times New Roman"/>
                <a:cs typeface="Times New Roman"/>
              </a:rPr>
              <a:t>, Data Ref, Data Master, Data Monitoring, </a:t>
            </a:r>
            <a:r>
              <a:rPr lang="en-ID" sz="1100" dirty="0" err="1">
                <a:latin typeface="Times New Roman"/>
                <a:cs typeface="Times New Roman"/>
              </a:rPr>
              <a:t>Pengumuman</a:t>
            </a:r>
            <a:r>
              <a:rPr lang="en-ID" sz="1100" dirty="0">
                <a:latin typeface="Times New Roman"/>
                <a:cs typeface="Times New Roman"/>
              </a:rPr>
              <a:t>, dan </a:t>
            </a:r>
            <a:r>
              <a:rPr lang="en-ID" sz="1100" dirty="0" err="1">
                <a:latin typeface="Times New Roman"/>
                <a:cs typeface="Times New Roman"/>
              </a:rPr>
              <a:t>Profil</a:t>
            </a:r>
            <a:r>
              <a:rPr lang="en-ID" sz="1100" dirty="0">
                <a:latin typeface="Times New Roman"/>
                <a:cs typeface="Times New Roman"/>
              </a:rPr>
              <a:t>.</a:t>
            </a:r>
          </a:p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endParaRPr lang="en-ID" sz="1100" dirty="0">
              <a:latin typeface="Times New Roman"/>
              <a:cs typeface="Times New Roman"/>
            </a:endParaRPr>
          </a:p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a.	Pada tulisan Monitoring MINBI dan Dashboard </a:t>
            </a:r>
            <a:r>
              <a:rPr lang="en-ID" sz="1100" dirty="0" err="1">
                <a:latin typeface="Times New Roman"/>
                <a:cs typeface="Times New Roman"/>
              </a:rPr>
              <a:t>apabila</a:t>
            </a:r>
            <a:r>
              <a:rPr lang="en-ID" sz="1100" dirty="0">
                <a:latin typeface="Times New Roman"/>
                <a:cs typeface="Times New Roman"/>
              </a:rPr>
              <a:t> di </a:t>
            </a:r>
            <a:r>
              <a:rPr lang="en-ID" sz="1100" dirty="0" err="1">
                <a:latin typeface="Times New Roman"/>
                <a:cs typeface="Times New Roman"/>
              </a:rPr>
              <a:t>klik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maka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akan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kembali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halaman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utama</a:t>
            </a:r>
            <a:r>
              <a:rPr lang="en-ID" sz="1100" dirty="0">
                <a:latin typeface="Times New Roman"/>
                <a:cs typeface="Times New Roman"/>
              </a:rPr>
              <a:t>/Dashboard.</a:t>
            </a:r>
          </a:p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b.	Menu Data Ref </a:t>
            </a:r>
            <a:r>
              <a:rPr lang="en-ID" sz="1100" dirty="0" err="1">
                <a:latin typeface="Times New Roman"/>
                <a:cs typeface="Times New Roman"/>
              </a:rPr>
              <a:t>akan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menampilkan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kumpulan</a:t>
            </a:r>
            <a:r>
              <a:rPr lang="en-ID" sz="1100" dirty="0">
                <a:latin typeface="Times New Roman"/>
                <a:cs typeface="Times New Roman"/>
              </a:rPr>
              <a:t> data </a:t>
            </a:r>
            <a:r>
              <a:rPr lang="en-ID" sz="1100" dirty="0" err="1">
                <a:latin typeface="Times New Roman"/>
                <a:cs typeface="Times New Roman"/>
              </a:rPr>
              <a:t>referensi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seperti</a:t>
            </a:r>
            <a:r>
              <a:rPr lang="en-ID" sz="1100" dirty="0">
                <a:latin typeface="Times New Roman"/>
                <a:cs typeface="Times New Roman"/>
              </a:rPr>
              <a:t> data agama, data </a:t>
            </a:r>
            <a:r>
              <a:rPr lang="en-ID" sz="1100" dirty="0" err="1">
                <a:latin typeface="Times New Roman"/>
                <a:cs typeface="Times New Roman"/>
              </a:rPr>
              <a:t>golongan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darah</a:t>
            </a:r>
            <a:r>
              <a:rPr lang="en-ID" sz="1100" dirty="0">
                <a:latin typeface="Times New Roman"/>
                <a:cs typeface="Times New Roman"/>
              </a:rPr>
              <a:t>, data </a:t>
            </a:r>
            <a:r>
              <a:rPr lang="en-ID" sz="1100" dirty="0" err="1">
                <a:latin typeface="Times New Roman"/>
                <a:cs typeface="Times New Roman"/>
              </a:rPr>
              <a:t>pekerjaan</a:t>
            </a:r>
            <a:r>
              <a:rPr lang="en-ID" sz="1100" dirty="0">
                <a:latin typeface="Times New Roman"/>
                <a:cs typeface="Times New Roman"/>
              </a:rPr>
              <a:t>, data </a:t>
            </a:r>
            <a:r>
              <a:rPr lang="en-ID" sz="1100" dirty="0" err="1">
                <a:latin typeface="Times New Roman"/>
                <a:cs typeface="Times New Roman"/>
              </a:rPr>
              <a:t>pendidikan</a:t>
            </a:r>
            <a:r>
              <a:rPr lang="en-ID" sz="1100" dirty="0">
                <a:latin typeface="Times New Roman"/>
                <a:cs typeface="Times New Roman"/>
              </a:rPr>
              <a:t>, dan data surah.</a:t>
            </a:r>
          </a:p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c.	Menu Data Master </a:t>
            </a:r>
            <a:r>
              <a:rPr lang="en-ID" sz="1100" dirty="0" err="1">
                <a:latin typeface="Times New Roman"/>
                <a:cs typeface="Times New Roman"/>
              </a:rPr>
              <a:t>akan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menampilkan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kumpulan</a:t>
            </a:r>
            <a:r>
              <a:rPr lang="en-ID" sz="1100" dirty="0">
                <a:latin typeface="Times New Roman"/>
                <a:cs typeface="Times New Roman"/>
              </a:rPr>
              <a:t> master data </a:t>
            </a:r>
            <a:r>
              <a:rPr lang="en-ID" sz="1100" dirty="0" err="1">
                <a:latin typeface="Times New Roman"/>
                <a:cs typeface="Times New Roman"/>
              </a:rPr>
              <a:t>dari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siswa</a:t>
            </a:r>
            <a:r>
              <a:rPr lang="en-ID" sz="1100" dirty="0">
                <a:latin typeface="Times New Roman"/>
                <a:cs typeface="Times New Roman"/>
              </a:rPr>
              <a:t>, orang </a:t>
            </a:r>
            <a:r>
              <a:rPr lang="en-ID" sz="1100" dirty="0" err="1">
                <a:latin typeface="Times New Roman"/>
                <a:cs typeface="Times New Roman"/>
              </a:rPr>
              <a:t>tua</a:t>
            </a:r>
            <a:r>
              <a:rPr lang="en-ID" sz="1100" dirty="0">
                <a:latin typeface="Times New Roman"/>
                <a:cs typeface="Times New Roman"/>
              </a:rPr>
              <a:t>, guru, </a:t>
            </a:r>
            <a:r>
              <a:rPr lang="en-ID" sz="1100" dirty="0" err="1">
                <a:latin typeface="Times New Roman"/>
                <a:cs typeface="Times New Roman"/>
              </a:rPr>
              <a:t>kelas</a:t>
            </a:r>
            <a:r>
              <a:rPr lang="en-ID" sz="1100" dirty="0">
                <a:latin typeface="Times New Roman"/>
                <a:cs typeface="Times New Roman"/>
              </a:rPr>
              <a:t>, </a:t>
            </a:r>
            <a:r>
              <a:rPr lang="en-ID" sz="1100" dirty="0" err="1">
                <a:latin typeface="Times New Roman"/>
                <a:cs typeface="Times New Roman"/>
              </a:rPr>
              <a:t>tahun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ajaran</a:t>
            </a:r>
            <a:r>
              <a:rPr lang="en-ID" sz="1100" dirty="0">
                <a:latin typeface="Times New Roman"/>
                <a:cs typeface="Times New Roman"/>
              </a:rPr>
              <a:t>, data monitoring </a:t>
            </a:r>
            <a:r>
              <a:rPr lang="en-ID" sz="1100" dirty="0" err="1">
                <a:latin typeface="Times New Roman"/>
                <a:cs typeface="Times New Roman"/>
              </a:rPr>
              <a:t>harian</a:t>
            </a:r>
            <a:r>
              <a:rPr lang="en-ID" sz="1100" dirty="0">
                <a:latin typeface="Times New Roman"/>
                <a:cs typeface="Times New Roman"/>
              </a:rPr>
              <a:t>, dan data user.</a:t>
            </a:r>
          </a:p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d.	Menu Data Monitoring </a:t>
            </a:r>
            <a:r>
              <a:rPr lang="en-ID" sz="1100" dirty="0" err="1">
                <a:latin typeface="Times New Roman"/>
                <a:cs typeface="Times New Roman"/>
              </a:rPr>
              <a:t>akan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menampilkan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fitur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untuk</a:t>
            </a:r>
            <a:r>
              <a:rPr lang="en-ID" sz="1100" dirty="0">
                <a:latin typeface="Times New Roman"/>
                <a:cs typeface="Times New Roman"/>
              </a:rPr>
              <a:t> monitoring </a:t>
            </a:r>
            <a:r>
              <a:rPr lang="en-ID" sz="1100" dirty="0" err="1">
                <a:latin typeface="Times New Roman"/>
                <a:cs typeface="Times New Roman"/>
              </a:rPr>
              <a:t>kegiatan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keagamaan</a:t>
            </a:r>
            <a:r>
              <a:rPr lang="en-ID" sz="1100" dirty="0">
                <a:latin typeface="Times New Roman"/>
                <a:cs typeface="Times New Roman"/>
              </a:rPr>
              <a:t> dan monitoring </a:t>
            </a:r>
            <a:r>
              <a:rPr lang="en-ID" sz="1100" dirty="0" err="1">
                <a:latin typeface="Times New Roman"/>
                <a:cs typeface="Times New Roman"/>
              </a:rPr>
              <a:t>kegiatan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harian</a:t>
            </a:r>
            <a:r>
              <a:rPr lang="en-ID" sz="1100" dirty="0">
                <a:latin typeface="Times New Roman"/>
                <a:cs typeface="Times New Roman"/>
              </a:rPr>
              <a:t>.</a:t>
            </a:r>
          </a:p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e.	Menu </a:t>
            </a:r>
            <a:r>
              <a:rPr lang="en-ID" sz="1100" dirty="0" err="1">
                <a:latin typeface="Times New Roman"/>
                <a:cs typeface="Times New Roman"/>
              </a:rPr>
              <a:t>pengumuman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akan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menampilkan</a:t>
            </a:r>
            <a:r>
              <a:rPr lang="en-ID" sz="1100" dirty="0">
                <a:latin typeface="Times New Roman"/>
                <a:cs typeface="Times New Roman"/>
              </a:rPr>
              <a:t> menu </a:t>
            </a:r>
            <a:r>
              <a:rPr lang="en-ID" sz="1100" dirty="0" err="1">
                <a:latin typeface="Times New Roman"/>
                <a:cs typeface="Times New Roman"/>
              </a:rPr>
              <a:t>untuk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membuat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sebuah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pengumuman</a:t>
            </a:r>
            <a:r>
              <a:rPr lang="en-ID" sz="1100" dirty="0">
                <a:latin typeface="Times New Roman"/>
                <a:cs typeface="Times New Roman"/>
              </a:rPr>
              <a:t> yang </a:t>
            </a:r>
            <a:r>
              <a:rPr lang="en-ID" sz="1100" dirty="0" err="1">
                <a:latin typeface="Times New Roman"/>
                <a:cs typeface="Times New Roman"/>
              </a:rPr>
              <a:t>akan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ditampilkan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disetiap</a:t>
            </a:r>
            <a:r>
              <a:rPr lang="en-ID" sz="1100" dirty="0">
                <a:latin typeface="Times New Roman"/>
                <a:cs typeface="Times New Roman"/>
              </a:rPr>
              <a:t> dashboard user.</a:t>
            </a:r>
          </a:p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r>
              <a:rPr lang="en-ID" sz="1100" dirty="0">
                <a:latin typeface="Times New Roman"/>
                <a:cs typeface="Times New Roman"/>
              </a:rPr>
              <a:t>f.	Menu </a:t>
            </a:r>
            <a:r>
              <a:rPr lang="en-ID" sz="1100" dirty="0" err="1">
                <a:latin typeface="Times New Roman"/>
                <a:cs typeface="Times New Roman"/>
              </a:rPr>
              <a:t>profil</a:t>
            </a:r>
            <a:r>
              <a:rPr lang="en-ID" sz="1100" dirty="0">
                <a:latin typeface="Times New Roman"/>
                <a:cs typeface="Times New Roman"/>
              </a:rPr>
              <a:t> di </a:t>
            </a:r>
            <a:r>
              <a:rPr lang="en-ID" sz="1100" dirty="0" err="1">
                <a:latin typeface="Times New Roman"/>
                <a:cs typeface="Times New Roman"/>
              </a:rPr>
              <a:t>pojok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kanan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atas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berfungsi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untuk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melihat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profil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serta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untuk</a:t>
            </a:r>
            <a:r>
              <a:rPr lang="en-ID" sz="1100" dirty="0">
                <a:latin typeface="Times New Roman"/>
                <a:cs typeface="Times New Roman"/>
              </a:rPr>
              <a:t> form logout </a:t>
            </a:r>
            <a:r>
              <a:rPr lang="en-ID" sz="1100" dirty="0" err="1">
                <a:latin typeface="Times New Roman"/>
                <a:cs typeface="Times New Roman"/>
              </a:rPr>
              <a:t>atau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keluar</a:t>
            </a:r>
            <a:endParaRPr lang="en-ID" sz="1100" dirty="0">
              <a:latin typeface="Times New Roman"/>
              <a:cs typeface="Times New Roman"/>
            </a:endParaRPr>
          </a:p>
          <a:p>
            <a:pPr marL="12700" marR="6350" indent="0" algn="just">
              <a:lnSpc>
                <a:spcPts val="1370"/>
              </a:lnSpc>
              <a:spcBef>
                <a:spcPts val="40"/>
              </a:spcBef>
              <a:tabLst>
                <a:tab pos="240665" algn="l"/>
              </a:tabLst>
            </a:pPr>
            <a:endParaRPr lang="en-ID" sz="1100" dirty="0">
              <a:latin typeface="Times New Roman"/>
              <a:cs typeface="Times New Roman"/>
            </a:endParaRPr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1FAAC439-F866-B4E8-8A4E-94700F84694B}"/>
              </a:ext>
            </a:extLst>
          </p:cNvPr>
          <p:cNvCxnSpPr/>
          <p:nvPr/>
        </p:nvCxnSpPr>
        <p:spPr>
          <a:xfrm>
            <a:off x="4969825" y="838211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A9B01E-61D9-699A-34D3-63BE9BF9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24" y="850107"/>
            <a:ext cx="4254652" cy="314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0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D011360C-DA20-B7DA-CE44-ADCFEDA3A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62;p24">
            <a:extLst>
              <a:ext uri="{FF2B5EF4-FFF2-40B4-BE49-F238E27FC236}">
                <a16:creationId xmlns:a16="http://schemas.microsoft.com/office/drawing/2014/main" id="{FE256264-D435-9091-CF64-67F8B1221F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36457" y="123298"/>
            <a:ext cx="427108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bg1"/>
                </a:solidFill>
              </a:rPr>
              <a:t>DATA REFERENSI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F9F09-00DD-712C-F062-2BC448D65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3" y="1010601"/>
            <a:ext cx="3234219" cy="1648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1B2E8-E388-2C79-BB58-E5F7F5CE9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346" y="1060262"/>
            <a:ext cx="3234219" cy="1647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1D4F3-ED4F-DDB0-B023-BE3615556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57" y="3423301"/>
            <a:ext cx="3227407" cy="1648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EAEB5-75D5-A58D-3B96-00453BEFE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347" y="3423302"/>
            <a:ext cx="3229228" cy="1647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50EE5B-53C1-2F58-C263-A136B2F57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3363" y="2192535"/>
            <a:ext cx="3220891" cy="16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5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64C61AFA-C997-9BB2-8CA0-8431BA662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62;p24">
            <a:extLst>
              <a:ext uri="{FF2B5EF4-FFF2-40B4-BE49-F238E27FC236}">
                <a16:creationId xmlns:a16="http://schemas.microsoft.com/office/drawing/2014/main" id="{65F18D3F-AEE3-2EB1-2EF3-3234B593DF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36457" y="123298"/>
            <a:ext cx="427108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bg1"/>
                </a:solidFill>
              </a:rPr>
              <a:t>DATA MASTER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CC031-1C57-EDE4-A156-7DFF955A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0" y="704723"/>
            <a:ext cx="2910298" cy="2147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87AC3D-817D-36CA-F9AA-393B45DF1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837" y="704723"/>
            <a:ext cx="2893027" cy="21474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7E7508-715F-BDCE-0D0F-590F4A4A9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753" y="704723"/>
            <a:ext cx="2877223" cy="21474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9186C0-C59D-4C6B-CD4E-4C907FCF6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51" y="2957945"/>
            <a:ext cx="2900628" cy="21474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036D98-DF53-D65F-93BD-5AB87CF97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2515" y="2957945"/>
            <a:ext cx="2889349" cy="21637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4AB451-44BE-1B72-8A8E-63ECDEB72F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100" y="2957945"/>
            <a:ext cx="2863876" cy="212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2F42F61B-E97B-3CDF-750D-755017B3B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0EB3B96D-00C1-9CED-E929-1811F509AC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66593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Data Monitoring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E492BD63-4649-9895-AD8E-4FBDF44AC3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699" y="1346047"/>
            <a:ext cx="4035555" cy="2797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Data Monitoring akan menampilkan dan mengoperasikan monitoring kegiatan keagamaan dan monitoring harian.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keagamaan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agama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Tahsin,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tahfiz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mahfudhot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dk1"/>
              </a:buClr>
            </a:pPr>
            <a:r>
              <a:rPr lang="en-ID" dirty="0">
                <a:latin typeface="Times New Roman"/>
                <a:cs typeface="Times New Roman"/>
              </a:rPr>
              <a:t>- Monitoring </a:t>
            </a:r>
            <a:r>
              <a:rPr lang="en-ID" dirty="0" err="1">
                <a:latin typeface="Times New Roman"/>
                <a:cs typeface="Times New Roman"/>
              </a:rPr>
              <a:t>Keagamaan</a:t>
            </a:r>
            <a:r>
              <a:rPr lang="en-ID" dirty="0">
                <a:latin typeface="Times New Roman"/>
                <a:cs typeface="Times New Roman"/>
              </a:rPr>
              <a:t> </a:t>
            </a:r>
            <a:r>
              <a:rPr lang="en-ID" dirty="0" err="1">
                <a:latin typeface="Times New Roman"/>
                <a:cs typeface="Times New Roman"/>
              </a:rPr>
              <a:t>diisi</a:t>
            </a:r>
            <a:r>
              <a:rPr lang="en-ID" dirty="0">
                <a:latin typeface="Times New Roman"/>
                <a:cs typeface="Times New Roman"/>
              </a:rPr>
              <a:t> oleh guru.</a:t>
            </a:r>
          </a:p>
          <a:p>
            <a:pPr marL="0" indent="0" algn="just">
              <a:buClr>
                <a:schemeClr val="dk1"/>
              </a:buClr>
            </a:pPr>
            <a:r>
              <a:rPr lang="en-ID" sz="1100" dirty="0">
                <a:latin typeface="Times New Roman"/>
                <a:cs typeface="Times New Roman"/>
              </a:rPr>
              <a:t>- Monitoring </a:t>
            </a:r>
            <a:r>
              <a:rPr lang="en-ID" sz="1100" dirty="0" err="1">
                <a:latin typeface="Times New Roman"/>
                <a:cs typeface="Times New Roman"/>
              </a:rPr>
              <a:t>Harian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diisi</a:t>
            </a:r>
            <a:r>
              <a:rPr lang="en-ID" sz="1100" dirty="0">
                <a:latin typeface="Times New Roman"/>
                <a:cs typeface="Times New Roman"/>
              </a:rPr>
              <a:t> oleh orang </a:t>
            </a:r>
            <a:r>
              <a:rPr lang="en-ID" sz="1100" dirty="0" err="1">
                <a:latin typeface="Times New Roman"/>
                <a:cs typeface="Times New Roman"/>
              </a:rPr>
              <a:t>tua</a:t>
            </a:r>
            <a:r>
              <a:rPr lang="en-ID" sz="1100" dirty="0">
                <a:latin typeface="Times New Roman"/>
                <a:cs typeface="Times New Roman"/>
              </a:rPr>
              <a:t> </a:t>
            </a:r>
            <a:r>
              <a:rPr lang="en-ID" sz="1100" dirty="0" err="1">
                <a:latin typeface="Times New Roman"/>
                <a:cs typeface="Times New Roman"/>
              </a:rPr>
              <a:t>siswa</a:t>
            </a:r>
            <a:r>
              <a:rPr lang="en-ID" sz="1100" dirty="0">
                <a:latin typeface="Times New Roman"/>
                <a:cs typeface="Times New Roman"/>
              </a:rPr>
              <a:t>.</a:t>
            </a:r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92F3CAB1-8A31-BF2A-E86D-FCABDB9EB35F}"/>
              </a:ext>
            </a:extLst>
          </p:cNvPr>
          <p:cNvCxnSpPr/>
          <p:nvPr/>
        </p:nvCxnSpPr>
        <p:spPr>
          <a:xfrm>
            <a:off x="4969825" y="121228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object 7">
            <a:extLst>
              <a:ext uri="{FF2B5EF4-FFF2-40B4-BE49-F238E27FC236}">
                <a16:creationId xmlns:a16="http://schemas.microsoft.com/office/drawing/2014/main" id="{C41E21C3-9863-ABA2-2B6D-367CA8F6A97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710" y="342839"/>
            <a:ext cx="4163290" cy="2228911"/>
          </a:xfrm>
          <a:prstGeom prst="rect">
            <a:avLst/>
          </a:prstGeom>
        </p:spPr>
      </p:pic>
      <p:pic>
        <p:nvPicPr>
          <p:cNvPr id="3" name="object 5">
            <a:extLst>
              <a:ext uri="{FF2B5EF4-FFF2-40B4-BE49-F238E27FC236}">
                <a16:creationId xmlns:a16="http://schemas.microsoft.com/office/drawing/2014/main" id="{BFEA4FE3-B2F0-AFCB-165F-136DBBB465A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710" y="2744710"/>
            <a:ext cx="4163290" cy="22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1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284A8643-57A3-6AA9-6770-9CD38350E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62;p24">
            <a:extLst>
              <a:ext uri="{FF2B5EF4-FFF2-40B4-BE49-F238E27FC236}">
                <a16:creationId xmlns:a16="http://schemas.microsoft.com/office/drawing/2014/main" id="{2FFF83EF-223F-EBCF-65B3-FAF67BDCB2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36457" y="123298"/>
            <a:ext cx="427108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bg1"/>
                </a:solidFill>
              </a:rPr>
              <a:t>Monitoring Keagamaan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E10118-38ED-0135-FDDA-5AED08033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" y="729898"/>
            <a:ext cx="2836244" cy="1872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B2EE7-7C31-A048-6693-75DABB565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053" y="729898"/>
            <a:ext cx="2848889" cy="1872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30CD3A-47EC-2506-58A2-7E5848467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780" y="729898"/>
            <a:ext cx="2835139" cy="18726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1D627A-15D0-EB30-36F3-CDF848A29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145" y="2938342"/>
            <a:ext cx="2832806" cy="18726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0CA507-8B1A-1BD4-367C-FC6D5DD66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210" y="2938342"/>
            <a:ext cx="2835139" cy="18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4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69F3E81A-D225-44D0-40B2-FDDE92A0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B1CC3218-54B9-DA5B-DBB3-13813A657E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66593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Monitoring Harian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A2D6EE97-97D2-4D34-66C7-2145B24733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3699" y="1346047"/>
            <a:ext cx="4035555" cy="2797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Monitoring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Harian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berisikan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monitoring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kegiatan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harian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siswa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mengenai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sehari-hari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siswa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dimunculkan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monitoring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menurut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Pada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bagian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jawaban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terdiri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tipe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pilihan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isian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tipe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pilihan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orang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hanya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memilih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jawaban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- Pada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guru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input manual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didapat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siswa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Poin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halnya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Pada menu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lihat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kalender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memunculkan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 yang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diisi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Lalu orang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tua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mengisinya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lihat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admin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mengisi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monitoring.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041A88AD-0089-6602-B3DA-104B7C342DC8}"/>
              </a:ext>
            </a:extLst>
          </p:cNvPr>
          <p:cNvCxnSpPr/>
          <p:nvPr/>
        </p:nvCxnSpPr>
        <p:spPr>
          <a:xfrm>
            <a:off x="4969825" y="121228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9DCEFB0-8E74-1744-99C1-F72772EB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7" y="60172"/>
            <a:ext cx="3756876" cy="2338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52C258-A043-A2C2-E2C4-E11C629E4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28" y="2744710"/>
            <a:ext cx="3756876" cy="22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2839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579</Words>
  <Application>Microsoft Office PowerPoint</Application>
  <PresentationFormat>On-screen Show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 Light</vt:lpstr>
      <vt:lpstr>Times New Roman</vt:lpstr>
      <vt:lpstr>Roboto Mono Thin</vt:lpstr>
      <vt:lpstr>Calibri</vt:lpstr>
      <vt:lpstr>Roboto Black</vt:lpstr>
      <vt:lpstr>Arial</vt:lpstr>
      <vt:lpstr>Roboto Thin</vt:lpstr>
      <vt:lpstr>WEB PROPOSAL</vt:lpstr>
      <vt:lpstr>APLIKASI MONITORING KEGIATAN KEAGAMAAN</vt:lpstr>
      <vt:lpstr>PETUNJUK PENGGUNAAN APLIKASI UNTUK ADMIN</vt:lpstr>
      <vt:lpstr>Login</vt:lpstr>
      <vt:lpstr>Dashboard</vt:lpstr>
      <vt:lpstr>DATA REFERENSI</vt:lpstr>
      <vt:lpstr>DATA MASTER</vt:lpstr>
      <vt:lpstr>Data Monitoring</vt:lpstr>
      <vt:lpstr>Monitoring Keagamaan</vt:lpstr>
      <vt:lpstr>Monitoring Harian</vt:lpstr>
      <vt:lpstr>Profil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MONITORING KEGIATAN KEAGAMAAN</dc:title>
  <dc:creator>Syifaul Haq Muhtar</dc:creator>
  <cp:lastModifiedBy>Syifaul Haq Muhtar</cp:lastModifiedBy>
  <cp:revision>13</cp:revision>
  <dcterms:modified xsi:type="dcterms:W3CDTF">2024-02-23T01:24:22Z</dcterms:modified>
</cp:coreProperties>
</file>