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58" r:id="rId4"/>
    <p:sldId id="297" r:id="rId5"/>
    <p:sldId id="298" r:id="rId6"/>
    <p:sldId id="299" r:id="rId7"/>
    <p:sldId id="300" r:id="rId8"/>
    <p:sldId id="302" r:id="rId9"/>
    <p:sldId id="301" r:id="rId10"/>
    <p:sldId id="274" r:id="rId11"/>
  </p:sldIdLst>
  <p:sldSz cx="9144000" cy="5143500" type="screen16x9"/>
  <p:notesSz cx="6858000" cy="9144000"/>
  <p:embeddedFontLst>
    <p:embeddedFont>
      <p:font typeface="Roboto Black" panose="02000000000000000000" pitchFamily="2" charset="0"/>
      <p:bold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  <p:embeddedFont>
      <p:font typeface="Roboto Mono Thin" panose="00000009000000000000" pitchFamily="49" charset="0"/>
      <p:regular r:id="rId19"/>
      <p:bold r:id="rId20"/>
      <p:italic r:id="rId21"/>
      <p:boldItalic r:id="rId22"/>
    </p:embeddedFont>
    <p:embeddedFont>
      <p:font typeface="Roboto Thin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91F258-DBBD-443F-88A0-0D44B7992537}">
  <a:tblStyle styleId="{5491F258-DBBD-443F-88A0-0D44B79925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7EA13943-687F-CFF6-8DCB-B2FCBDB5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CFB8427A-5E73-3486-D2DF-5D8D425BC3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93DF4085-DE6A-EA1D-A16F-47071922AA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838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35812D55-2D93-A527-A19D-A8761121D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96BFDF58-EC67-271A-ECDA-0472A4FB7D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B04E58CB-84C3-388B-D8C2-1DBC5C7020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5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1FBE7592-0FBE-F46D-FC2C-AADFA22B0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D15F5F62-3419-77E4-5784-CD69699A5A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684F6BC0-0B41-3712-6F16-40347D3B16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30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9A7E9484-2F13-41B5-5443-C5F54F24E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38A31C17-5FEE-8D23-9CDE-8E1C1F8068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5B313683-4177-CB28-1491-7BE37D965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94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7712C2A5-153B-FA68-B292-336C7CC22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EBAD17F8-15B2-91C5-ACC2-9C68426BF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1A2AA989-7303-3993-90C1-B39051CBED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597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3FD3202B-968B-E33D-BEA0-7284AAED7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B850DC4A-8288-7910-93D3-E7BC415EB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219E7424-4A5C-03D8-66D6-DCCA40D18D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41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itoringminbi.my.i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APLIKASI MONITORING KEGIATAN KEAGAMAAN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MI NURROHMAH BINA INSANI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Does anyone have any question?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+91 620 421 838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yourcompany.com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PETUNJUK PENGGUNAAN APLIKASI UNTUK ORANG TUA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Umpan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balik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untuk</a:t>
            </a:r>
            <a:r>
              <a:rPr lang="en-US" dirty="0">
                <a:solidFill>
                  <a:schemeClr val="accent1"/>
                </a:solidFill>
              </a:rPr>
              <a:t> monitoring </a:t>
            </a:r>
            <a:r>
              <a:rPr lang="en-US" dirty="0" err="1">
                <a:solidFill>
                  <a:schemeClr val="accent1"/>
                </a:solidFill>
              </a:rPr>
              <a:t>dari</a:t>
            </a:r>
            <a:r>
              <a:rPr lang="en-US" dirty="0">
                <a:solidFill>
                  <a:schemeClr val="accent1"/>
                </a:solidFill>
              </a:rPr>
              <a:t> guru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Mengontrol</a:t>
            </a:r>
            <a:r>
              <a:rPr lang="en-US" dirty="0">
                <a:solidFill>
                  <a:schemeClr val="accent1"/>
                </a:solidFill>
              </a:rPr>
              <a:t> data </a:t>
            </a:r>
            <a:r>
              <a:rPr lang="en-US" dirty="0" err="1">
                <a:solidFill>
                  <a:schemeClr val="accent1"/>
                </a:solidFill>
              </a:rPr>
              <a:t>profil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pribadi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accent1"/>
                </a:solidFill>
              </a:rPr>
              <a:t>https://www.monitoringminbi.my.id/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528638" y="3046600"/>
            <a:ext cx="2207112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Halaman Utama pada </a:t>
            </a:r>
            <a:r>
              <a:rPr lang="en-US" dirty="0" err="1">
                <a:solidFill>
                  <a:schemeClr val="accent1"/>
                </a:solidFill>
              </a:rPr>
              <a:t>bagian</a:t>
            </a:r>
            <a:r>
              <a:rPr lang="en-US" dirty="0">
                <a:solidFill>
                  <a:schemeClr val="accent1"/>
                </a:solidFill>
              </a:rPr>
              <a:t> orang </a:t>
            </a:r>
            <a:r>
              <a:rPr lang="en-US" dirty="0" err="1">
                <a:solidFill>
                  <a:schemeClr val="accent1"/>
                </a:solidFill>
              </a:rPr>
              <a:t>tua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Monitoring </a:t>
            </a:r>
            <a:r>
              <a:rPr lang="en-US" dirty="0" err="1">
                <a:solidFill>
                  <a:schemeClr val="accent1"/>
                </a:solidFill>
              </a:rPr>
              <a:t>Harian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Monitoring </a:t>
            </a:r>
            <a:r>
              <a:rPr lang="en-US" dirty="0" err="1">
                <a:solidFill>
                  <a:schemeClr val="accent1"/>
                </a:solidFill>
              </a:rPr>
              <a:t>Keagamaan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Dashboard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Data Monitoring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Feedback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Profil</a:t>
            </a:r>
            <a:endParaRPr dirty="0"/>
          </a:p>
        </p:txBody>
      </p:sp>
      <p:sp>
        <p:nvSpPr>
          <p:cNvPr id="247" name="Google Shape;247;p23"/>
          <p:cNvSpPr/>
          <p:nvPr/>
        </p:nvSpPr>
        <p:spPr>
          <a:xfrm>
            <a:off x="3465228" y="3694648"/>
            <a:ext cx="667592" cy="667592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013437" y="2864356"/>
            <a:ext cx="608536" cy="606599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4934653" y="2019723"/>
            <a:ext cx="767005" cy="454480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F2FFB4F-AD0D-8781-B846-0EC8FB12692A}"/>
              </a:ext>
            </a:extLst>
          </p:cNvPr>
          <p:cNvSpPr>
            <a:spLocks noGrp="1"/>
          </p:cNvSpPr>
          <p:nvPr>
            <p:ph type="ctrTitle" idx="16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en-ID" dirty="0"/>
          </a:p>
        </p:txBody>
      </p:sp>
      <p:grpSp>
        <p:nvGrpSpPr>
          <p:cNvPr id="2" name="Google Shape;287;p25">
            <a:extLst>
              <a:ext uri="{FF2B5EF4-FFF2-40B4-BE49-F238E27FC236}">
                <a16:creationId xmlns:a16="http://schemas.microsoft.com/office/drawing/2014/main" id="{8B39E138-FE5A-A461-A021-23DEA4D614D5}"/>
              </a:ext>
            </a:extLst>
          </p:cNvPr>
          <p:cNvGrpSpPr/>
          <p:nvPr/>
        </p:nvGrpSpPr>
        <p:grpSpPr>
          <a:xfrm>
            <a:off x="3491803" y="1968182"/>
            <a:ext cx="641017" cy="535017"/>
            <a:chOff x="12618250" y="628300"/>
            <a:chExt cx="5236725" cy="4370775"/>
          </a:xfrm>
        </p:grpSpPr>
        <p:sp>
          <p:nvSpPr>
            <p:cNvPr id="4" name="Google Shape;288;p25">
              <a:extLst>
                <a:ext uri="{FF2B5EF4-FFF2-40B4-BE49-F238E27FC236}">
                  <a16:creationId xmlns:a16="http://schemas.microsoft.com/office/drawing/2014/main" id="{11A05689-C705-FF8D-C7CF-ECC32F8A867A}"/>
                </a:ext>
              </a:extLst>
            </p:cNvPr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9;p25">
              <a:extLst>
                <a:ext uri="{FF2B5EF4-FFF2-40B4-BE49-F238E27FC236}">
                  <a16:creationId xmlns:a16="http://schemas.microsoft.com/office/drawing/2014/main" id="{A20BAD41-DC55-20ED-517D-E9C4618C16EA}"/>
                </a:ext>
              </a:extLst>
            </p:cNvPr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DDC8D8-CFEA-7971-6E5A-55EE26A872A5}"/>
              </a:ext>
            </a:extLst>
          </p:cNvPr>
          <p:cNvGrpSpPr/>
          <p:nvPr/>
        </p:nvGrpSpPr>
        <p:grpSpPr>
          <a:xfrm>
            <a:off x="3481046" y="2891566"/>
            <a:ext cx="659459" cy="523884"/>
            <a:chOff x="4636011" y="2409598"/>
            <a:chExt cx="3163178" cy="1811005"/>
          </a:xfrm>
        </p:grpSpPr>
        <p:sp>
          <p:nvSpPr>
            <p:cNvPr id="6" name="Google Shape;419;p28">
              <a:extLst>
                <a:ext uri="{FF2B5EF4-FFF2-40B4-BE49-F238E27FC236}">
                  <a16:creationId xmlns:a16="http://schemas.microsoft.com/office/drawing/2014/main" id="{D7291F53-3EED-480E-1571-28A9F98B240A}"/>
                </a:ext>
              </a:extLst>
            </p:cNvPr>
            <p:cNvSpPr/>
            <p:nvPr/>
          </p:nvSpPr>
          <p:spPr>
            <a:xfrm>
              <a:off x="4876837" y="2409598"/>
              <a:ext cx="2681532" cy="1732190"/>
            </a:xfrm>
            <a:custGeom>
              <a:avLst/>
              <a:gdLst/>
              <a:ahLst/>
              <a:cxnLst/>
              <a:rect l="l" t="t" r="r" b="b"/>
              <a:pathLst>
                <a:path w="176649" h="114110" extrusionOk="0">
                  <a:moveTo>
                    <a:pt x="5275" y="0"/>
                  </a:moveTo>
                  <a:cubicBezTo>
                    <a:pt x="2345" y="0"/>
                    <a:pt x="1" y="2344"/>
                    <a:pt x="1" y="5274"/>
                  </a:cubicBezTo>
                  <a:lnTo>
                    <a:pt x="1" y="108835"/>
                  </a:lnTo>
                  <a:cubicBezTo>
                    <a:pt x="1" y="111766"/>
                    <a:pt x="2345" y="114110"/>
                    <a:pt x="5275" y="114110"/>
                  </a:cubicBezTo>
                  <a:lnTo>
                    <a:pt x="171374" y="114110"/>
                  </a:lnTo>
                  <a:cubicBezTo>
                    <a:pt x="174304" y="114110"/>
                    <a:pt x="176648" y="111766"/>
                    <a:pt x="176648" y="108835"/>
                  </a:cubicBezTo>
                  <a:lnTo>
                    <a:pt x="176648" y="5274"/>
                  </a:lnTo>
                  <a:cubicBezTo>
                    <a:pt x="176648" y="2344"/>
                    <a:pt x="174304" y="0"/>
                    <a:pt x="17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0;p28">
              <a:extLst>
                <a:ext uri="{FF2B5EF4-FFF2-40B4-BE49-F238E27FC236}">
                  <a16:creationId xmlns:a16="http://schemas.microsoft.com/office/drawing/2014/main" id="{F9AA2FA0-A2E8-3A2E-057E-01763A1CC405}"/>
                </a:ext>
              </a:extLst>
            </p:cNvPr>
            <p:cNvSpPr/>
            <p:nvPr/>
          </p:nvSpPr>
          <p:spPr>
            <a:xfrm>
              <a:off x="5005199" y="2541755"/>
              <a:ext cx="2424808" cy="1467860"/>
            </a:xfrm>
            <a:custGeom>
              <a:avLst/>
              <a:gdLst/>
              <a:ahLst/>
              <a:cxnLst/>
              <a:rect l="l" t="t" r="r" b="b"/>
              <a:pathLst>
                <a:path w="159737" h="96697" extrusionOk="0">
                  <a:moveTo>
                    <a:pt x="0" y="1"/>
                  </a:moveTo>
                  <a:lnTo>
                    <a:pt x="0" y="96697"/>
                  </a:lnTo>
                  <a:lnTo>
                    <a:pt x="159737" y="96697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1A51"/>
                </a:solidFill>
              </a:endParaRPr>
            </a:p>
          </p:txBody>
        </p:sp>
        <p:sp>
          <p:nvSpPr>
            <p:cNvPr id="8" name="Google Shape;421;p28">
              <a:extLst>
                <a:ext uri="{FF2B5EF4-FFF2-40B4-BE49-F238E27FC236}">
                  <a16:creationId xmlns:a16="http://schemas.microsoft.com/office/drawing/2014/main" id="{BA294217-77AE-710F-401F-D8813208F614}"/>
                </a:ext>
              </a:extLst>
            </p:cNvPr>
            <p:cNvSpPr/>
            <p:nvPr/>
          </p:nvSpPr>
          <p:spPr>
            <a:xfrm>
              <a:off x="4636011" y="4136703"/>
              <a:ext cx="3163178" cy="83900"/>
            </a:xfrm>
            <a:custGeom>
              <a:avLst/>
              <a:gdLst/>
              <a:ahLst/>
              <a:cxnLst/>
              <a:rect l="l" t="t" r="r" b="b"/>
              <a:pathLst>
                <a:path w="208378" h="5527" extrusionOk="0">
                  <a:moveTo>
                    <a:pt x="0" y="1"/>
                  </a:moveTo>
                  <a:lnTo>
                    <a:pt x="0" y="5526"/>
                  </a:lnTo>
                  <a:lnTo>
                    <a:pt x="208377" y="5526"/>
                  </a:lnTo>
                  <a:lnTo>
                    <a:pt x="208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9" name="Google Shape;422;p28">
              <a:extLst>
                <a:ext uri="{FF2B5EF4-FFF2-40B4-BE49-F238E27FC236}">
                  <a16:creationId xmlns:a16="http://schemas.microsoft.com/office/drawing/2014/main" id="{4E902E66-0479-C3AF-0D3E-D5424D67EE3C}"/>
                </a:ext>
              </a:extLst>
            </p:cNvPr>
            <p:cNvSpPr/>
            <p:nvPr/>
          </p:nvSpPr>
          <p:spPr>
            <a:xfrm>
              <a:off x="5005199" y="2541755"/>
              <a:ext cx="2424808" cy="141083"/>
            </a:xfrm>
            <a:custGeom>
              <a:avLst/>
              <a:gdLst/>
              <a:ahLst/>
              <a:cxnLst/>
              <a:rect l="l" t="t" r="r" b="b"/>
              <a:pathLst>
                <a:path w="159737" h="9294" extrusionOk="0">
                  <a:moveTo>
                    <a:pt x="0" y="1"/>
                  </a:moveTo>
                  <a:lnTo>
                    <a:pt x="0" y="9294"/>
                  </a:lnTo>
                  <a:lnTo>
                    <a:pt x="159737" y="9294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3;p28">
              <a:extLst>
                <a:ext uri="{FF2B5EF4-FFF2-40B4-BE49-F238E27FC236}">
                  <a16:creationId xmlns:a16="http://schemas.microsoft.com/office/drawing/2014/main" id="{80BE6FA3-6BB1-0FF3-E752-F34AF1DEF231}"/>
                </a:ext>
              </a:extLst>
            </p:cNvPr>
            <p:cNvSpPr/>
            <p:nvPr/>
          </p:nvSpPr>
          <p:spPr>
            <a:xfrm>
              <a:off x="5143716" y="2742556"/>
              <a:ext cx="1029417" cy="521069"/>
            </a:xfrm>
            <a:custGeom>
              <a:avLst/>
              <a:gdLst/>
              <a:ahLst/>
              <a:cxnLst/>
              <a:rect l="l" t="t" r="r" b="b"/>
              <a:pathLst>
                <a:path w="67814" h="34326" extrusionOk="0">
                  <a:moveTo>
                    <a:pt x="1" y="1"/>
                  </a:moveTo>
                  <a:lnTo>
                    <a:pt x="1" y="34326"/>
                  </a:lnTo>
                  <a:lnTo>
                    <a:pt x="67813" y="34326"/>
                  </a:lnTo>
                  <a:lnTo>
                    <a:pt x="678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4;p28">
              <a:extLst>
                <a:ext uri="{FF2B5EF4-FFF2-40B4-BE49-F238E27FC236}">
                  <a16:creationId xmlns:a16="http://schemas.microsoft.com/office/drawing/2014/main" id="{42528D3D-305D-C486-5357-20E765476B32}"/>
                </a:ext>
              </a:extLst>
            </p:cNvPr>
            <p:cNvSpPr/>
            <p:nvPr/>
          </p:nvSpPr>
          <p:spPr>
            <a:xfrm>
              <a:off x="5221240" y="2834061"/>
              <a:ext cx="297407" cy="297391"/>
            </a:xfrm>
            <a:custGeom>
              <a:avLst/>
              <a:gdLst/>
              <a:ahLst/>
              <a:cxnLst/>
              <a:rect l="l" t="t" r="r" b="b"/>
              <a:pathLst>
                <a:path w="19592" h="19591" extrusionOk="0">
                  <a:moveTo>
                    <a:pt x="1" y="0"/>
                  </a:moveTo>
                  <a:lnTo>
                    <a:pt x="1" y="19591"/>
                  </a:lnTo>
                  <a:lnTo>
                    <a:pt x="19591" y="19591"/>
                  </a:lnTo>
                  <a:lnTo>
                    <a:pt x="19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5;p28">
              <a:extLst>
                <a:ext uri="{FF2B5EF4-FFF2-40B4-BE49-F238E27FC236}">
                  <a16:creationId xmlns:a16="http://schemas.microsoft.com/office/drawing/2014/main" id="{51E0859E-B81A-9858-AE2B-5715F189C3B4}"/>
                </a:ext>
              </a:extLst>
            </p:cNvPr>
            <p:cNvSpPr/>
            <p:nvPr/>
          </p:nvSpPr>
          <p:spPr>
            <a:xfrm>
              <a:off x="5500826" y="3535575"/>
              <a:ext cx="908690" cy="329163"/>
            </a:xfrm>
            <a:custGeom>
              <a:avLst/>
              <a:gdLst/>
              <a:ahLst/>
              <a:cxnLst/>
              <a:rect l="l" t="t" r="r" b="b"/>
              <a:pathLst>
                <a:path w="59861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59860" y="21684"/>
                  </a:lnTo>
                  <a:lnTo>
                    <a:pt x="59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6;p28">
              <a:extLst>
                <a:ext uri="{FF2B5EF4-FFF2-40B4-BE49-F238E27FC236}">
                  <a16:creationId xmlns:a16="http://schemas.microsoft.com/office/drawing/2014/main" id="{FA05AD3F-02AE-4CE0-EA92-0EDEF199A5CB}"/>
                </a:ext>
              </a:extLst>
            </p:cNvPr>
            <p:cNvSpPr/>
            <p:nvPr/>
          </p:nvSpPr>
          <p:spPr>
            <a:xfrm>
              <a:off x="5560559" y="3610549"/>
              <a:ext cx="679927" cy="53403"/>
            </a:xfrm>
            <a:custGeom>
              <a:avLst/>
              <a:gdLst/>
              <a:ahLst/>
              <a:cxnLst/>
              <a:rect l="l" t="t" r="r" b="b"/>
              <a:pathLst>
                <a:path w="44791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44791" y="3517"/>
                  </a:lnTo>
                  <a:lnTo>
                    <a:pt x="4479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4" name="Google Shape;427;p28">
              <a:extLst>
                <a:ext uri="{FF2B5EF4-FFF2-40B4-BE49-F238E27FC236}">
                  <a16:creationId xmlns:a16="http://schemas.microsoft.com/office/drawing/2014/main" id="{6B0E1ADA-1C16-49B1-64D7-8C3A6CB40156}"/>
                </a:ext>
              </a:extLst>
            </p:cNvPr>
            <p:cNvSpPr/>
            <p:nvPr/>
          </p:nvSpPr>
          <p:spPr>
            <a:xfrm>
              <a:off x="5560559" y="3710949"/>
              <a:ext cx="526154" cy="52128"/>
            </a:xfrm>
            <a:custGeom>
              <a:avLst/>
              <a:gdLst/>
              <a:ahLst/>
              <a:cxnLst/>
              <a:rect l="l" t="t" r="r" b="b"/>
              <a:pathLst>
                <a:path w="34661" h="3434" extrusionOk="0">
                  <a:moveTo>
                    <a:pt x="1" y="1"/>
                  </a:moveTo>
                  <a:lnTo>
                    <a:pt x="1" y="3433"/>
                  </a:lnTo>
                  <a:lnTo>
                    <a:pt x="34661" y="3433"/>
                  </a:lnTo>
                  <a:lnTo>
                    <a:pt x="3466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5" name="Google Shape;428;p28">
              <a:extLst>
                <a:ext uri="{FF2B5EF4-FFF2-40B4-BE49-F238E27FC236}">
                  <a16:creationId xmlns:a16="http://schemas.microsoft.com/office/drawing/2014/main" id="{AC59E483-0F70-C85E-9F18-7FB750FA48D7}"/>
                </a:ext>
              </a:extLst>
            </p:cNvPr>
            <p:cNvSpPr/>
            <p:nvPr/>
          </p:nvSpPr>
          <p:spPr>
            <a:xfrm>
              <a:off x="5180573" y="3535575"/>
              <a:ext cx="322818" cy="329163"/>
            </a:xfrm>
            <a:custGeom>
              <a:avLst/>
              <a:gdLst/>
              <a:ahLst/>
              <a:cxnLst/>
              <a:rect l="l" t="t" r="r" b="b"/>
              <a:pathLst>
                <a:path w="21266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21265" y="21684"/>
                  </a:lnTo>
                  <a:lnTo>
                    <a:pt x="21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9;p28">
              <a:extLst>
                <a:ext uri="{FF2B5EF4-FFF2-40B4-BE49-F238E27FC236}">
                  <a16:creationId xmlns:a16="http://schemas.microsoft.com/office/drawing/2014/main" id="{25D49D8A-0274-EDA1-7282-81018C426D2B}"/>
                </a:ext>
              </a:extLst>
            </p:cNvPr>
            <p:cNvSpPr/>
            <p:nvPr/>
          </p:nvSpPr>
          <p:spPr>
            <a:xfrm>
              <a:off x="5242842" y="3644719"/>
              <a:ext cx="218729" cy="109463"/>
            </a:xfrm>
            <a:custGeom>
              <a:avLst/>
              <a:gdLst/>
              <a:ahLst/>
              <a:cxnLst/>
              <a:rect l="l" t="t" r="r" b="b"/>
              <a:pathLst>
                <a:path w="14409" h="7211" extrusionOk="0">
                  <a:moveTo>
                    <a:pt x="13060" y="1"/>
                  </a:moveTo>
                  <a:cubicBezTo>
                    <a:pt x="12832" y="1"/>
                    <a:pt x="12594" y="102"/>
                    <a:pt x="12391" y="345"/>
                  </a:cubicBezTo>
                  <a:lnTo>
                    <a:pt x="6950" y="5117"/>
                  </a:lnTo>
                  <a:lnTo>
                    <a:pt x="1592" y="345"/>
                  </a:lnTo>
                  <a:cubicBezTo>
                    <a:pt x="1424" y="178"/>
                    <a:pt x="1194" y="94"/>
                    <a:pt x="964" y="94"/>
                  </a:cubicBezTo>
                  <a:cubicBezTo>
                    <a:pt x="734" y="94"/>
                    <a:pt x="503" y="178"/>
                    <a:pt x="336" y="345"/>
                  </a:cubicBezTo>
                  <a:cubicBezTo>
                    <a:pt x="1" y="764"/>
                    <a:pt x="1" y="1266"/>
                    <a:pt x="336" y="1601"/>
                  </a:cubicBezTo>
                  <a:lnTo>
                    <a:pt x="6364" y="6959"/>
                  </a:lnTo>
                  <a:cubicBezTo>
                    <a:pt x="6531" y="7127"/>
                    <a:pt x="6761" y="7210"/>
                    <a:pt x="6992" y="7210"/>
                  </a:cubicBezTo>
                  <a:cubicBezTo>
                    <a:pt x="7222" y="7210"/>
                    <a:pt x="7452" y="7127"/>
                    <a:pt x="7619" y="6959"/>
                  </a:cubicBezTo>
                  <a:lnTo>
                    <a:pt x="13647" y="1685"/>
                  </a:lnTo>
                  <a:cubicBezTo>
                    <a:pt x="14408" y="987"/>
                    <a:pt x="13776" y="1"/>
                    <a:pt x="13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0;p28">
              <a:extLst>
                <a:ext uri="{FF2B5EF4-FFF2-40B4-BE49-F238E27FC236}">
                  <a16:creationId xmlns:a16="http://schemas.microsoft.com/office/drawing/2014/main" id="{46AAACE2-E1C3-F008-403E-E1315AC53368}"/>
                </a:ext>
              </a:extLst>
            </p:cNvPr>
            <p:cNvSpPr/>
            <p:nvPr/>
          </p:nvSpPr>
          <p:spPr>
            <a:xfrm>
              <a:off x="5683836" y="3292847"/>
              <a:ext cx="704079" cy="155049"/>
            </a:xfrm>
            <a:custGeom>
              <a:avLst/>
              <a:gdLst/>
              <a:ahLst/>
              <a:cxnLst/>
              <a:rect l="l" t="t" r="r" b="b"/>
              <a:pathLst>
                <a:path w="46382" h="10214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1;p28">
              <a:extLst>
                <a:ext uri="{FF2B5EF4-FFF2-40B4-BE49-F238E27FC236}">
                  <a16:creationId xmlns:a16="http://schemas.microsoft.com/office/drawing/2014/main" id="{C76C702F-32A0-7F2D-E790-52EC21829653}"/>
                </a:ext>
              </a:extLst>
            </p:cNvPr>
            <p:cNvSpPr/>
            <p:nvPr/>
          </p:nvSpPr>
          <p:spPr>
            <a:xfrm>
              <a:off x="5683836" y="3100941"/>
              <a:ext cx="704079" cy="155064"/>
            </a:xfrm>
            <a:custGeom>
              <a:avLst/>
              <a:gdLst/>
              <a:ahLst/>
              <a:cxnLst/>
              <a:rect l="l" t="t" r="r" b="b"/>
              <a:pathLst>
                <a:path w="46382" h="10215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2;p28">
              <a:extLst>
                <a:ext uri="{FF2B5EF4-FFF2-40B4-BE49-F238E27FC236}">
                  <a16:creationId xmlns:a16="http://schemas.microsoft.com/office/drawing/2014/main" id="{B179ADB3-C7C2-29E3-2670-BF47C2120506}"/>
                </a:ext>
              </a:extLst>
            </p:cNvPr>
            <p:cNvSpPr/>
            <p:nvPr/>
          </p:nvSpPr>
          <p:spPr>
            <a:xfrm>
              <a:off x="6387899" y="3102216"/>
              <a:ext cx="155049" cy="155049"/>
            </a:xfrm>
            <a:custGeom>
              <a:avLst/>
              <a:gdLst/>
              <a:ahLst/>
              <a:cxnLst/>
              <a:rect l="l" t="t" r="r" b="b"/>
              <a:pathLst>
                <a:path w="10214" h="10214" extrusionOk="0">
                  <a:moveTo>
                    <a:pt x="0" y="0"/>
                  </a:moveTo>
                  <a:lnTo>
                    <a:pt x="0" y="10214"/>
                  </a:lnTo>
                  <a:lnTo>
                    <a:pt x="10214" y="10214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3;p28">
              <a:extLst>
                <a:ext uri="{FF2B5EF4-FFF2-40B4-BE49-F238E27FC236}">
                  <a16:creationId xmlns:a16="http://schemas.microsoft.com/office/drawing/2014/main" id="{FF229A53-B944-7F74-6C93-F3273D30C3A7}"/>
                </a:ext>
              </a:extLst>
            </p:cNvPr>
            <p:cNvSpPr/>
            <p:nvPr/>
          </p:nvSpPr>
          <p:spPr>
            <a:xfrm>
              <a:off x="6579790" y="3182275"/>
              <a:ext cx="744746" cy="714234"/>
            </a:xfrm>
            <a:custGeom>
              <a:avLst/>
              <a:gdLst/>
              <a:ahLst/>
              <a:cxnLst/>
              <a:rect l="l" t="t" r="r" b="b"/>
              <a:pathLst>
                <a:path w="49061" h="47051" extrusionOk="0">
                  <a:moveTo>
                    <a:pt x="1" y="1"/>
                  </a:moveTo>
                  <a:lnTo>
                    <a:pt x="1" y="47051"/>
                  </a:lnTo>
                  <a:lnTo>
                    <a:pt x="49060" y="47051"/>
                  </a:lnTo>
                  <a:lnTo>
                    <a:pt x="4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4;p28">
              <a:extLst>
                <a:ext uri="{FF2B5EF4-FFF2-40B4-BE49-F238E27FC236}">
                  <a16:creationId xmlns:a16="http://schemas.microsoft.com/office/drawing/2014/main" id="{6D4E61FA-5507-C695-7E3C-32B9347F886C}"/>
                </a:ext>
              </a:extLst>
            </p:cNvPr>
            <p:cNvSpPr/>
            <p:nvPr/>
          </p:nvSpPr>
          <p:spPr>
            <a:xfrm>
              <a:off x="6668745" y="3215322"/>
              <a:ext cx="728230" cy="623427"/>
            </a:xfrm>
            <a:custGeom>
              <a:avLst/>
              <a:gdLst/>
              <a:ahLst/>
              <a:cxnLst/>
              <a:rect l="l" t="t" r="r" b="b"/>
              <a:pathLst>
                <a:path w="47973" h="41069" extrusionOk="0">
                  <a:moveTo>
                    <a:pt x="20698" y="2821"/>
                  </a:moveTo>
                  <a:cubicBezTo>
                    <a:pt x="25039" y="2821"/>
                    <a:pt x="29467" y="4434"/>
                    <a:pt x="33070" y="8037"/>
                  </a:cubicBezTo>
                  <a:cubicBezTo>
                    <a:pt x="44121" y="19172"/>
                    <a:pt x="36251" y="38176"/>
                    <a:pt x="20512" y="38176"/>
                  </a:cubicBezTo>
                  <a:cubicBezTo>
                    <a:pt x="10801" y="38176"/>
                    <a:pt x="2931" y="30223"/>
                    <a:pt x="2931" y="20512"/>
                  </a:cubicBezTo>
                  <a:cubicBezTo>
                    <a:pt x="2931" y="9866"/>
                    <a:pt x="11625" y="2821"/>
                    <a:pt x="20698" y="2821"/>
                  </a:cubicBezTo>
                  <a:close/>
                  <a:moveTo>
                    <a:pt x="20512" y="0"/>
                  </a:moveTo>
                  <a:cubicBezTo>
                    <a:pt x="9210" y="0"/>
                    <a:pt x="1" y="9126"/>
                    <a:pt x="1" y="20512"/>
                  </a:cubicBezTo>
                  <a:cubicBezTo>
                    <a:pt x="1" y="32859"/>
                    <a:pt x="10118" y="41068"/>
                    <a:pt x="20681" y="41068"/>
                  </a:cubicBezTo>
                  <a:cubicBezTo>
                    <a:pt x="25730" y="41068"/>
                    <a:pt x="30882" y="39192"/>
                    <a:pt x="35079" y="34995"/>
                  </a:cubicBezTo>
                  <a:cubicBezTo>
                    <a:pt x="47972" y="22102"/>
                    <a:pt x="38847" y="0"/>
                    <a:pt x="2051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22" name="Google Shape;435;p28">
              <a:extLst>
                <a:ext uri="{FF2B5EF4-FFF2-40B4-BE49-F238E27FC236}">
                  <a16:creationId xmlns:a16="http://schemas.microsoft.com/office/drawing/2014/main" id="{863200D2-9CEC-22BF-5E40-C71B4CA087C1}"/>
                </a:ext>
              </a:extLst>
            </p:cNvPr>
            <p:cNvSpPr/>
            <p:nvPr/>
          </p:nvSpPr>
          <p:spPr>
            <a:xfrm>
              <a:off x="6905128" y="3364010"/>
              <a:ext cx="186835" cy="328040"/>
            </a:xfrm>
            <a:custGeom>
              <a:avLst/>
              <a:gdLst/>
              <a:ahLst/>
              <a:cxnLst/>
              <a:rect l="l" t="t" r="r" b="b"/>
              <a:pathLst>
                <a:path w="12308" h="21610" extrusionOk="0">
                  <a:moveTo>
                    <a:pt x="1508" y="0"/>
                  </a:moveTo>
                  <a:cubicBezTo>
                    <a:pt x="671" y="0"/>
                    <a:pt x="1" y="670"/>
                    <a:pt x="1" y="1507"/>
                  </a:cubicBezTo>
                  <a:lnTo>
                    <a:pt x="84" y="1507"/>
                  </a:lnTo>
                  <a:lnTo>
                    <a:pt x="84" y="20177"/>
                  </a:lnTo>
                  <a:cubicBezTo>
                    <a:pt x="28" y="21028"/>
                    <a:pt x="740" y="21610"/>
                    <a:pt x="1492" y="21610"/>
                  </a:cubicBezTo>
                  <a:cubicBezTo>
                    <a:pt x="1849" y="21610"/>
                    <a:pt x="2216" y="21478"/>
                    <a:pt x="2512" y="21181"/>
                  </a:cubicBezTo>
                  <a:lnTo>
                    <a:pt x="11889" y="11889"/>
                  </a:lnTo>
                  <a:cubicBezTo>
                    <a:pt x="12140" y="11554"/>
                    <a:pt x="12307" y="11219"/>
                    <a:pt x="12307" y="10800"/>
                  </a:cubicBezTo>
                  <a:cubicBezTo>
                    <a:pt x="12307" y="10465"/>
                    <a:pt x="12140" y="10047"/>
                    <a:pt x="11889" y="9796"/>
                  </a:cubicBezTo>
                  <a:lnTo>
                    <a:pt x="2512" y="419"/>
                  </a:lnTo>
                  <a:cubicBezTo>
                    <a:pt x="2261" y="168"/>
                    <a:pt x="1843" y="0"/>
                    <a:pt x="150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66593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Login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699" y="1346047"/>
            <a:ext cx="4035555" cy="2797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100" dirty="0" err="1">
                <a:latin typeface="Times New Roman"/>
                <a:cs typeface="Times New Roman"/>
              </a:rPr>
              <a:t>Sebelum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memasuki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halaman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monitoring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kegiatan</a:t>
            </a:r>
            <a:r>
              <a:rPr lang="en-ID" spc="-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keagamaan</a:t>
            </a:r>
            <a:r>
              <a:rPr lang="en-ID" sz="1100" spc="-5" dirty="0">
                <a:latin typeface="Times New Roman"/>
                <a:cs typeface="Times New Roman"/>
              </a:rPr>
              <a:t>,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anda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diharuskan</a:t>
            </a:r>
            <a:r>
              <a:rPr lang="en-ID" sz="1100" spc="-5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untuk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login </a:t>
            </a:r>
            <a:r>
              <a:rPr lang="en-ID" sz="1100" spc="-26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terlebih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dahulu</a:t>
            </a:r>
            <a:r>
              <a:rPr lang="en-ID" sz="1100" spc="-5" dirty="0">
                <a:latin typeface="Times New Roman"/>
                <a:cs typeface="Times New Roman"/>
              </a:rPr>
              <a:t>.</a:t>
            </a:r>
          </a:p>
          <a:p>
            <a:pPr marL="469265" lvl="1" indent="-229235" algn="just">
              <a:lnSpc>
                <a:spcPct val="100000"/>
              </a:lnSpc>
              <a:spcBef>
                <a:spcPts val="5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Buka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aplikasi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browser</a:t>
            </a:r>
            <a:r>
              <a:rPr lang="en-ID" sz="11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yang</a:t>
            </a:r>
            <a:r>
              <a:rPr lang="en-ID" sz="11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ada</a:t>
            </a:r>
            <a:r>
              <a:rPr lang="en-ID" sz="11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pada</a:t>
            </a:r>
            <a:r>
              <a:rPr lang="en-ID" sz="11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komputer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atau</a:t>
            </a:r>
            <a:r>
              <a:rPr lang="en-ID" sz="11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ponsel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anda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</a:p>
          <a:p>
            <a:pPr marL="469265" lvl="1" indent="-229235" algn="just">
              <a:lnSpc>
                <a:spcPct val="100000"/>
              </a:lnSpc>
              <a:spcBef>
                <a:spcPts val="45"/>
              </a:spcBef>
              <a:buAutoNum type="alphaLcPeriod"/>
              <a:tabLst>
                <a:tab pos="469900" algn="l"/>
              </a:tabLst>
            </a:pP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Ketikkan</a:t>
            </a:r>
            <a:r>
              <a:rPr lang="en-ID" sz="11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alamat</a:t>
            </a:r>
            <a:r>
              <a:rPr lang="en-ID" sz="11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url</a:t>
            </a:r>
            <a:r>
              <a:rPr lang="en-ID" sz="11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u="sng" spc="-10" dirty="0">
                <a:solidFill>
                  <a:srgbClr val="48FFD5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https://www.monitoringminbi.my.id/</a:t>
            </a:r>
            <a:r>
              <a:rPr lang="en-ID" sz="1100" spc="30" dirty="0">
                <a:solidFill>
                  <a:schemeClr val="bg1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pada</a:t>
            </a:r>
            <a:r>
              <a:rPr lang="en-ID" sz="1100" spc="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baris</a:t>
            </a:r>
            <a:r>
              <a:rPr lang="en-ID" sz="11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alamat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lang="en-ID" sz="11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address</a:t>
            </a:r>
            <a:r>
              <a:rPr lang="en-ID" sz="1100" i="1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bar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).</a:t>
            </a:r>
            <a:endParaRPr lang="en-ID" sz="15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69265" marR="5080" lvl="1" indent="-228600" algn="just">
              <a:lnSpc>
                <a:spcPct val="103200"/>
              </a:lnSpc>
              <a:buAutoNum type="alphaLcPeriod"/>
              <a:tabLst>
                <a:tab pos="469900" algn="l"/>
              </a:tabLst>
            </a:pPr>
            <a:r>
              <a:rPr lang="en-ID" sz="1100" spc="-15" dirty="0" err="1">
                <a:solidFill>
                  <a:schemeClr val="bg1"/>
                </a:solidFill>
                <a:latin typeface="Times New Roman"/>
                <a:cs typeface="Times New Roman"/>
              </a:rPr>
              <a:t>Tekan</a:t>
            </a:r>
            <a:r>
              <a:rPr lang="en-ID" sz="11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tombol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enter/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masuk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maka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form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login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untuk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mengakses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halaman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monitoring 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kegiatan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keagamaan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akan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muncul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.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Setelah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muncul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form login,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masukkan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email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sebagai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username 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dan</a:t>
            </a:r>
            <a:r>
              <a:rPr lang="en-ID" sz="11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password</a:t>
            </a:r>
            <a:r>
              <a:rPr lang="en-ID" sz="11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anda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</a:p>
          <a:p>
            <a:pPr marL="469265" marR="5080" lvl="1" indent="-228600" algn="just">
              <a:lnSpc>
                <a:spcPct val="103200"/>
              </a:lnSpc>
              <a:buFont typeface="Roboto Mono Thin"/>
              <a:buAutoNum type="alphaLcPeriod"/>
              <a:tabLst>
                <a:tab pos="469900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Jika</a:t>
            </a:r>
            <a:r>
              <a:rPr lang="en-ID" sz="1100" spc="17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tidak</a:t>
            </a:r>
            <a:r>
              <a:rPr lang="en-ID" sz="1100" spc="175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ada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kesalahan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pada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Username/Password</a:t>
            </a:r>
            <a:r>
              <a:rPr lang="en-ID" sz="1100" spc="18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yang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anda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isikan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pada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Form</a:t>
            </a:r>
            <a:r>
              <a:rPr lang="en-ID" sz="1100" spc="195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login, </a:t>
            </a:r>
            <a:r>
              <a:rPr lang="en-ID" sz="1100" spc="-26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maka</a:t>
            </a:r>
            <a:r>
              <a:rPr lang="en-ID" sz="1100" spc="-1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secara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otomatis</a:t>
            </a:r>
            <a:r>
              <a:rPr lang="en-ID" sz="1100" spc="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anda</a:t>
            </a:r>
            <a:r>
              <a:rPr lang="en-ID" sz="1100" spc="-1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akan</a:t>
            </a:r>
            <a:r>
              <a:rPr lang="en-ID" sz="1100" spc="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diarahkan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ke</a:t>
            </a:r>
            <a:r>
              <a:rPr lang="en-ID" sz="1100" spc="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halaman</a:t>
            </a:r>
            <a:r>
              <a:rPr lang="en-ID" sz="1100" spc="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utama</a:t>
            </a:r>
            <a:r>
              <a:rPr lang="en-ID" sz="1100" spc="-5" dirty="0">
                <a:latin typeface="Times New Roman"/>
                <a:cs typeface="Times New Roman"/>
              </a:rPr>
              <a:t>/dashboard.</a:t>
            </a:r>
            <a:endParaRPr lang="en-ID" sz="1100" dirty="0">
              <a:latin typeface="Times New Roman"/>
              <a:cs typeface="Times New Roman"/>
            </a:endParaRPr>
          </a:p>
          <a:p>
            <a:pPr marL="469265" marR="5080" lvl="1" indent="-228600" algn="just">
              <a:lnSpc>
                <a:spcPct val="103200"/>
              </a:lnSpc>
              <a:buAutoNum type="alphaLcPeriod"/>
              <a:tabLst>
                <a:tab pos="469900" algn="l"/>
              </a:tabLst>
            </a:pPr>
            <a:endParaRPr lang="en-ID" sz="11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121228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6213;p52">
            <a:extLst>
              <a:ext uri="{FF2B5EF4-FFF2-40B4-BE49-F238E27FC236}">
                <a16:creationId xmlns:a16="http://schemas.microsoft.com/office/drawing/2014/main" id="{223FBF86-2CBA-BC30-4199-40F65C3CC6E5}"/>
              </a:ext>
            </a:extLst>
          </p:cNvPr>
          <p:cNvGrpSpPr/>
          <p:nvPr/>
        </p:nvGrpSpPr>
        <p:grpSpPr>
          <a:xfrm>
            <a:off x="2597653" y="108699"/>
            <a:ext cx="1237348" cy="1237348"/>
            <a:chOff x="1492675" y="4992125"/>
            <a:chExt cx="481825" cy="481825"/>
          </a:xfrm>
          <a:solidFill>
            <a:srgbClr val="00FF00"/>
          </a:solidFill>
        </p:grpSpPr>
        <p:sp>
          <p:nvSpPr>
            <p:cNvPr id="9" name="Google Shape;6214;p52">
              <a:extLst>
                <a:ext uri="{FF2B5EF4-FFF2-40B4-BE49-F238E27FC236}">
                  <a16:creationId xmlns:a16="http://schemas.microsoft.com/office/drawing/2014/main" id="{2172BA95-9A58-E36E-A141-B900D3ED9094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215;p52">
              <a:extLst>
                <a:ext uri="{FF2B5EF4-FFF2-40B4-BE49-F238E27FC236}">
                  <a16:creationId xmlns:a16="http://schemas.microsoft.com/office/drawing/2014/main" id="{E2A41BDA-9CFC-7429-4A9F-5A70E58AB4C6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6216;p52">
            <a:extLst>
              <a:ext uri="{FF2B5EF4-FFF2-40B4-BE49-F238E27FC236}">
                <a16:creationId xmlns:a16="http://schemas.microsoft.com/office/drawing/2014/main" id="{EDF48053-337A-D1ED-8830-0133179F7787}"/>
              </a:ext>
            </a:extLst>
          </p:cNvPr>
          <p:cNvGrpSpPr/>
          <p:nvPr/>
        </p:nvGrpSpPr>
        <p:grpSpPr>
          <a:xfrm>
            <a:off x="1307238" y="3757892"/>
            <a:ext cx="1295554" cy="1295554"/>
            <a:chOff x="2085525" y="4992125"/>
            <a:chExt cx="481825" cy="481825"/>
          </a:xfrm>
          <a:solidFill>
            <a:srgbClr val="FF0000"/>
          </a:solidFill>
        </p:grpSpPr>
        <p:sp>
          <p:nvSpPr>
            <p:cNvPr id="12" name="Google Shape;6217;p52">
              <a:extLst>
                <a:ext uri="{FF2B5EF4-FFF2-40B4-BE49-F238E27FC236}">
                  <a16:creationId xmlns:a16="http://schemas.microsoft.com/office/drawing/2014/main" id="{31251CEA-318E-BA7C-EC34-CC5B3DAF6AAF}"/>
                </a:ext>
              </a:extLst>
            </p:cNvPr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3" name="Google Shape;6218;p52">
              <a:extLst>
                <a:ext uri="{FF2B5EF4-FFF2-40B4-BE49-F238E27FC236}">
                  <a16:creationId xmlns:a16="http://schemas.microsoft.com/office/drawing/2014/main" id="{D65A3A05-F8D1-2580-9ABA-98701C0B12F0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A04C9B3-1CCC-D72F-1B3E-CD7E93DB2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30" y="96983"/>
            <a:ext cx="1965798" cy="26605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049B51-4E2E-4B86-6063-E7CD12DF1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056" y="2334878"/>
            <a:ext cx="1944645" cy="27185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A8E2A195-B89C-9E5B-DD74-0E1F56228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9613FA90-B54D-EE3B-CE3B-30F1469DFBC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66593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Dashboard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66A77206-F54A-ED43-2D6D-F1B22BFCDA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699" y="1346047"/>
            <a:ext cx="4035555" cy="2797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5080" algn="just">
              <a:lnSpc>
                <a:spcPct val="103600"/>
              </a:lnSpc>
              <a:spcBef>
                <a:spcPts val="55"/>
              </a:spcBef>
            </a:pPr>
            <a:r>
              <a:rPr lang="en-ID" sz="1100" dirty="0">
                <a:latin typeface="Times New Roman"/>
                <a:cs typeface="Times New Roman"/>
              </a:rPr>
              <a:t>Pada</a:t>
            </a:r>
            <a:r>
              <a:rPr lang="en-ID" sz="1100" spc="200" dirty="0">
                <a:latin typeface="Times New Roman"/>
                <a:cs typeface="Times New Roman"/>
              </a:rPr>
              <a:t> </a:t>
            </a:r>
            <a:r>
              <a:rPr lang="en-ID" sz="1100" dirty="0">
                <a:latin typeface="Times New Roman"/>
                <a:cs typeface="Times New Roman"/>
              </a:rPr>
              <a:t>menu</a:t>
            </a:r>
            <a:r>
              <a:rPr lang="en-ID" sz="1100" spc="20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dashboard</a:t>
            </a:r>
            <a:r>
              <a:rPr lang="en-ID" sz="1100" spc="22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orang</a:t>
            </a:r>
            <a:r>
              <a:rPr lang="en-ID" sz="1100" spc="21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tua</a:t>
            </a:r>
            <a:r>
              <a:rPr lang="en-ID" sz="1100" spc="22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terdapat</a:t>
            </a:r>
            <a:r>
              <a:rPr lang="en-ID" sz="1100" spc="21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beberapa</a:t>
            </a:r>
            <a:r>
              <a:rPr lang="en-ID" sz="1100" spc="2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fitur</a:t>
            </a:r>
            <a:r>
              <a:rPr lang="en-ID" sz="1100" spc="21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diantaranya</a:t>
            </a:r>
            <a:r>
              <a:rPr lang="en-ID" sz="1100" spc="21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terdapat</a:t>
            </a:r>
            <a:r>
              <a:rPr lang="en-ID" sz="1100" spc="204" dirty="0">
                <a:latin typeface="Times New Roman"/>
                <a:cs typeface="Times New Roman"/>
              </a:rPr>
              <a:t> </a:t>
            </a:r>
            <a:r>
              <a:rPr lang="en-ID" sz="1100" dirty="0">
                <a:latin typeface="Times New Roman"/>
                <a:cs typeface="Times New Roman"/>
              </a:rPr>
              <a:t>chart</a:t>
            </a:r>
            <a:r>
              <a:rPr lang="en-ID" sz="1100" spc="204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jumlah</a:t>
            </a:r>
            <a:r>
              <a:rPr lang="en-ID" sz="1100" spc="-5" dirty="0">
                <a:latin typeface="Times New Roman"/>
                <a:cs typeface="Times New Roman"/>
              </a:rPr>
              <a:t> </a:t>
            </a:r>
            <a:r>
              <a:rPr lang="en-ID" sz="1100" spc="-260" dirty="0">
                <a:latin typeface="Times New Roman"/>
                <a:cs typeface="Times New Roman"/>
              </a:rPr>
              <a:t> </a:t>
            </a:r>
            <a:r>
              <a:rPr lang="en-ID" sz="1100" dirty="0">
                <a:latin typeface="Times New Roman"/>
                <a:cs typeface="Times New Roman"/>
              </a:rPr>
              <a:t>guru </a:t>
            </a:r>
            <a:r>
              <a:rPr lang="en-ID" sz="1100" spc="-5" dirty="0">
                <a:latin typeface="Times New Roman"/>
                <a:cs typeface="Times New Roman"/>
              </a:rPr>
              <a:t>dan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siswa</a:t>
            </a:r>
            <a:r>
              <a:rPr lang="en-ID" sz="1100" spc="-5" dirty="0">
                <a:latin typeface="Times New Roman"/>
                <a:cs typeface="Times New Roman"/>
              </a:rPr>
              <a:t>,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Data</a:t>
            </a:r>
            <a:r>
              <a:rPr lang="en-ID" sz="1100" spc="-1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Monitoring,</a:t>
            </a:r>
            <a:r>
              <a:rPr lang="en-ID" sz="1100" dirty="0">
                <a:latin typeface="Times New Roman"/>
                <a:cs typeface="Times New Roman"/>
              </a:rPr>
              <a:t> dan </a:t>
            </a:r>
            <a:r>
              <a:rPr lang="en-ID" sz="1100" spc="-5" dirty="0" err="1">
                <a:latin typeface="Times New Roman"/>
                <a:cs typeface="Times New Roman"/>
              </a:rPr>
              <a:t>Profil</a:t>
            </a:r>
            <a:r>
              <a:rPr lang="en-ID" sz="1100" spc="-5" dirty="0">
                <a:latin typeface="Times New Roman"/>
                <a:cs typeface="Times New Roman"/>
              </a:rPr>
              <a:t>.</a:t>
            </a:r>
            <a:endParaRPr lang="en-ID" sz="1100" dirty="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1370"/>
              </a:lnSpc>
              <a:spcBef>
                <a:spcPts val="40"/>
              </a:spcBef>
              <a:buAutoNum type="alphaLcPeriod"/>
              <a:tabLst>
                <a:tab pos="240665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Pada</a:t>
            </a:r>
            <a:r>
              <a:rPr lang="en-ID" sz="1100" spc="165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tulisan</a:t>
            </a:r>
            <a:r>
              <a:rPr lang="en-ID" sz="1100" spc="165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Monitoring</a:t>
            </a:r>
            <a:r>
              <a:rPr lang="en-ID" sz="1100" spc="15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MINBI</a:t>
            </a:r>
            <a:r>
              <a:rPr lang="en-ID" sz="1100" spc="170" dirty="0">
                <a:latin typeface="Times New Roman"/>
                <a:cs typeface="Times New Roman"/>
              </a:rPr>
              <a:t> </a:t>
            </a:r>
            <a:r>
              <a:rPr lang="en-ID" sz="1100" dirty="0">
                <a:latin typeface="Times New Roman"/>
                <a:cs typeface="Times New Roman"/>
              </a:rPr>
              <a:t>dan</a:t>
            </a:r>
            <a:r>
              <a:rPr lang="en-ID" sz="1100" spc="18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Dashboard</a:t>
            </a:r>
            <a:r>
              <a:rPr lang="en-ID" sz="1100" spc="16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apabila</a:t>
            </a:r>
            <a:r>
              <a:rPr lang="en-ID" sz="1100" spc="180" dirty="0">
                <a:latin typeface="Times New Roman"/>
                <a:cs typeface="Times New Roman"/>
              </a:rPr>
              <a:t> </a:t>
            </a:r>
            <a:r>
              <a:rPr lang="en-ID" sz="1100" spc="-10" dirty="0">
                <a:latin typeface="Times New Roman"/>
                <a:cs typeface="Times New Roman"/>
              </a:rPr>
              <a:t>di</a:t>
            </a:r>
            <a:r>
              <a:rPr lang="en-ID" sz="1100" spc="18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klik</a:t>
            </a:r>
            <a:r>
              <a:rPr lang="en-ID" sz="1100" spc="17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maka</a:t>
            </a:r>
            <a:r>
              <a:rPr lang="en-ID" sz="1100" spc="18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akan</a:t>
            </a:r>
            <a:r>
              <a:rPr lang="en-ID" sz="1100" spc="18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kembali</a:t>
            </a:r>
            <a:r>
              <a:rPr lang="en-ID" sz="1100" spc="185" dirty="0">
                <a:latin typeface="Times New Roman"/>
                <a:cs typeface="Times New Roman"/>
              </a:rPr>
              <a:t> </a:t>
            </a:r>
            <a:r>
              <a:rPr lang="en-ID" sz="1100" spc="-10" dirty="0" err="1">
                <a:latin typeface="Times New Roman"/>
                <a:cs typeface="Times New Roman"/>
              </a:rPr>
              <a:t>ke</a:t>
            </a:r>
            <a:r>
              <a:rPr lang="en-ID" sz="1100" spc="-10" dirty="0">
                <a:latin typeface="Times New Roman"/>
                <a:cs typeface="Times New Roman"/>
              </a:rPr>
              <a:t> </a:t>
            </a:r>
            <a:r>
              <a:rPr lang="en-ID" sz="1100" spc="-26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halaman</a:t>
            </a:r>
            <a:r>
              <a:rPr lang="en-ID" sz="1100" spc="-1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utama</a:t>
            </a:r>
            <a:r>
              <a:rPr lang="en-ID" sz="1100" spc="-5" dirty="0">
                <a:latin typeface="Times New Roman"/>
                <a:cs typeface="Times New Roman"/>
              </a:rPr>
              <a:t>/Dashboard.</a:t>
            </a:r>
          </a:p>
          <a:p>
            <a:pPr marL="241300" marR="5080" indent="-228600" algn="just">
              <a:lnSpc>
                <a:spcPct val="103800"/>
              </a:lnSpc>
              <a:spcBef>
                <a:spcPts val="50"/>
              </a:spcBef>
              <a:buAutoNum type="alphaLcPeriod" startAt="2"/>
              <a:tabLst>
                <a:tab pos="241300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Menu</a:t>
            </a:r>
            <a:r>
              <a:rPr lang="en-ID" sz="1100" spc="18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Data</a:t>
            </a:r>
            <a:r>
              <a:rPr lang="en-ID" sz="1100" spc="185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Monitoring</a:t>
            </a:r>
            <a:r>
              <a:rPr lang="en-ID" sz="1100" spc="18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akan</a:t>
            </a:r>
            <a:r>
              <a:rPr lang="en-ID" sz="1100" spc="18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menampilkan</a:t>
            </a:r>
            <a:r>
              <a:rPr lang="en-ID" sz="1100" spc="18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fitur</a:t>
            </a:r>
            <a:r>
              <a:rPr lang="en-ID" sz="1100" spc="19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untuk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monitoring</a:t>
            </a:r>
            <a:r>
              <a:rPr lang="en-ID" sz="1100" spc="18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kegiatan</a:t>
            </a:r>
            <a:r>
              <a:rPr lang="en-ID" sz="1100" spc="18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keagamaan</a:t>
            </a:r>
            <a:r>
              <a:rPr lang="en-ID" sz="1100" spc="-5" dirty="0">
                <a:latin typeface="Times New Roman"/>
                <a:cs typeface="Times New Roman"/>
              </a:rPr>
              <a:t> </a:t>
            </a:r>
            <a:r>
              <a:rPr lang="en-ID" sz="1100" spc="-260" dirty="0">
                <a:latin typeface="Times New Roman"/>
                <a:cs typeface="Times New Roman"/>
              </a:rPr>
              <a:t> </a:t>
            </a:r>
            <a:r>
              <a:rPr lang="en-ID" sz="1100" dirty="0">
                <a:latin typeface="Times New Roman"/>
                <a:cs typeface="Times New Roman"/>
              </a:rPr>
              <a:t>dan </a:t>
            </a:r>
            <a:r>
              <a:rPr lang="en-ID" sz="1100" spc="-5" dirty="0">
                <a:latin typeface="Times New Roman"/>
                <a:cs typeface="Times New Roman"/>
              </a:rPr>
              <a:t>monitoring</a:t>
            </a:r>
            <a:r>
              <a:rPr lang="en-ID" sz="1100" spc="-1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kegiatan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harian</a:t>
            </a:r>
            <a:r>
              <a:rPr lang="en-ID" sz="1100" spc="-5" dirty="0">
                <a:latin typeface="Times New Roman"/>
                <a:cs typeface="Times New Roman"/>
              </a:rPr>
              <a:t>.</a:t>
            </a:r>
            <a:endParaRPr lang="en-ID" sz="1100" dirty="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ct val="102699"/>
              </a:lnSpc>
              <a:spcBef>
                <a:spcPts val="15"/>
              </a:spcBef>
              <a:buAutoNum type="alphaLcPeriod" startAt="2"/>
              <a:tabLst>
                <a:tab pos="240665" algn="l"/>
                <a:tab pos="241300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Menu</a:t>
            </a:r>
            <a:r>
              <a:rPr lang="en-ID" sz="1100" spc="11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profil</a:t>
            </a:r>
            <a:r>
              <a:rPr lang="en-ID" sz="1100" spc="130" dirty="0">
                <a:latin typeface="Times New Roman"/>
                <a:cs typeface="Times New Roman"/>
              </a:rPr>
              <a:t> </a:t>
            </a:r>
            <a:r>
              <a:rPr lang="en-ID" sz="1100" spc="-10" dirty="0">
                <a:latin typeface="Times New Roman"/>
                <a:cs typeface="Times New Roman"/>
              </a:rPr>
              <a:t>di</a:t>
            </a:r>
            <a:r>
              <a:rPr lang="en-ID" sz="1100" spc="13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pojok</a:t>
            </a:r>
            <a:r>
              <a:rPr lang="en-ID" sz="1100" spc="114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kanan</a:t>
            </a:r>
            <a:r>
              <a:rPr lang="en-ID" sz="1100" spc="13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atas</a:t>
            </a:r>
            <a:r>
              <a:rPr lang="en-ID" sz="1100" spc="12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berfungsi</a:t>
            </a:r>
            <a:r>
              <a:rPr lang="en-ID" sz="1100" spc="12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untuk</a:t>
            </a:r>
            <a:r>
              <a:rPr lang="en-ID" sz="1100" spc="114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melihat</a:t>
            </a:r>
            <a:r>
              <a:rPr lang="en-ID" sz="1100" spc="13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profil</a:t>
            </a:r>
            <a:r>
              <a:rPr lang="en-ID" sz="1100" spc="12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serta</a:t>
            </a:r>
            <a:r>
              <a:rPr lang="en-ID" sz="1100" spc="13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untuk</a:t>
            </a:r>
            <a:r>
              <a:rPr lang="en-ID" sz="1100" spc="114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form</a:t>
            </a:r>
            <a:r>
              <a:rPr lang="en-ID" sz="1100" spc="12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logout </a:t>
            </a:r>
            <a:r>
              <a:rPr lang="en-ID" sz="1100" spc="-26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atau</a:t>
            </a:r>
            <a:r>
              <a:rPr lang="en-ID" sz="1100" spc="-15" dirty="0">
                <a:latin typeface="Times New Roman"/>
                <a:cs typeface="Times New Roman"/>
              </a:rPr>
              <a:t> </a:t>
            </a:r>
            <a:r>
              <a:rPr lang="en-ID" sz="1100" spc="-10" dirty="0" err="1">
                <a:latin typeface="Times New Roman"/>
                <a:cs typeface="Times New Roman"/>
              </a:rPr>
              <a:t>keluar</a:t>
            </a:r>
            <a:r>
              <a:rPr lang="en-ID" sz="1100" spc="-10" dirty="0">
                <a:latin typeface="Times New Roman"/>
                <a:cs typeface="Times New Roman"/>
              </a:rPr>
              <a:t>.</a:t>
            </a:r>
            <a:endParaRPr lang="en-ID" sz="1100" dirty="0">
              <a:latin typeface="Times New Roman"/>
              <a:cs typeface="Times New Roman"/>
            </a:endParaRPr>
          </a:p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endParaRPr lang="en-ID" sz="1100" dirty="0">
              <a:latin typeface="Times New Roman"/>
              <a:cs typeface="Times New Roman"/>
            </a:endParaRPr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1FAAC439-F866-B4E8-8A4E-94700F84694B}"/>
              </a:ext>
            </a:extLst>
          </p:cNvPr>
          <p:cNvCxnSpPr/>
          <p:nvPr/>
        </p:nvCxnSpPr>
        <p:spPr>
          <a:xfrm>
            <a:off x="4969825" y="121228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284388-76F8-0501-3DE6-730459490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2" y="1297325"/>
            <a:ext cx="4741225" cy="289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0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2F42F61B-E97B-3CDF-750D-755017B3B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0EB3B96D-00C1-9CED-E929-1811F509AC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66593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Data Monitoring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E492BD63-4649-9895-AD8E-4FBDF44AC3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699" y="1346047"/>
            <a:ext cx="4035555" cy="2797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Data Monitoring akan menampilkan dan mengoperasikan monitoring kegiatan keagamaan dan monitoring harian.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keagamaan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agama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Tahsin,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tahfiz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mahfudhot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dk1"/>
              </a:buClr>
            </a:pPr>
            <a:r>
              <a:rPr lang="en-ID" dirty="0">
                <a:latin typeface="Times New Roman"/>
                <a:cs typeface="Times New Roman"/>
              </a:rPr>
              <a:t>- Monitoring </a:t>
            </a:r>
            <a:r>
              <a:rPr lang="en-ID" dirty="0" err="1">
                <a:latin typeface="Times New Roman"/>
                <a:cs typeface="Times New Roman"/>
              </a:rPr>
              <a:t>Keagamaan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diisi</a:t>
            </a:r>
            <a:r>
              <a:rPr lang="en-ID" dirty="0">
                <a:latin typeface="Times New Roman"/>
                <a:cs typeface="Times New Roman"/>
              </a:rPr>
              <a:t> oleh guru.</a:t>
            </a:r>
          </a:p>
          <a:p>
            <a:pPr marL="0" indent="0" algn="just">
              <a:buClr>
                <a:schemeClr val="dk1"/>
              </a:buClr>
            </a:pPr>
            <a:r>
              <a:rPr lang="en-ID" sz="1100" dirty="0">
                <a:latin typeface="Times New Roman"/>
                <a:cs typeface="Times New Roman"/>
              </a:rPr>
              <a:t>- Monitoring </a:t>
            </a:r>
            <a:r>
              <a:rPr lang="en-ID" sz="1100" dirty="0" err="1">
                <a:latin typeface="Times New Roman"/>
                <a:cs typeface="Times New Roman"/>
              </a:rPr>
              <a:t>Harian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diisi</a:t>
            </a:r>
            <a:r>
              <a:rPr lang="en-ID" sz="1100" dirty="0">
                <a:latin typeface="Times New Roman"/>
                <a:cs typeface="Times New Roman"/>
              </a:rPr>
              <a:t> oleh orang </a:t>
            </a:r>
            <a:r>
              <a:rPr lang="en-ID" sz="1100" dirty="0" err="1">
                <a:latin typeface="Times New Roman"/>
                <a:cs typeface="Times New Roman"/>
              </a:rPr>
              <a:t>tua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siswa</a:t>
            </a:r>
            <a:r>
              <a:rPr lang="en-ID" sz="1100" dirty="0">
                <a:latin typeface="Times New Roman"/>
                <a:cs typeface="Times New Roman"/>
              </a:rPr>
              <a:t>.</a:t>
            </a:r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92F3CAB1-8A31-BF2A-E86D-FCABDB9EB35F}"/>
              </a:ext>
            </a:extLst>
          </p:cNvPr>
          <p:cNvCxnSpPr/>
          <p:nvPr/>
        </p:nvCxnSpPr>
        <p:spPr>
          <a:xfrm>
            <a:off x="4969825" y="121228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object 7">
            <a:extLst>
              <a:ext uri="{FF2B5EF4-FFF2-40B4-BE49-F238E27FC236}">
                <a16:creationId xmlns:a16="http://schemas.microsoft.com/office/drawing/2014/main" id="{C41E21C3-9863-ABA2-2B6D-367CA8F6A97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710" y="342839"/>
            <a:ext cx="4163290" cy="2228911"/>
          </a:xfrm>
          <a:prstGeom prst="rect">
            <a:avLst/>
          </a:prstGeom>
        </p:spPr>
      </p:pic>
      <p:pic>
        <p:nvPicPr>
          <p:cNvPr id="3" name="object 5">
            <a:extLst>
              <a:ext uri="{FF2B5EF4-FFF2-40B4-BE49-F238E27FC236}">
                <a16:creationId xmlns:a16="http://schemas.microsoft.com/office/drawing/2014/main" id="{BFEA4FE3-B2F0-AFCB-165F-136DBBB465A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710" y="2744710"/>
            <a:ext cx="4163290" cy="22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1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D011360C-DA20-B7DA-CE44-ADCFEDA3A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C45D0B-CAAC-A3CD-6442-427404AC18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7" y="3351066"/>
            <a:ext cx="3024585" cy="1542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294C48-32A9-BB54-DB2D-96B0776D62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75" y="721479"/>
            <a:ext cx="3024319" cy="1542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E981E7-8898-3B3A-43C1-9226A72A82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7" y="729898"/>
            <a:ext cx="3012646" cy="1536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947816-56A5-53A9-AEA2-95C82DF288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69" y="2025880"/>
            <a:ext cx="3023861" cy="1542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EA17FA-DA40-91F7-2617-C43638F005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75" y="3351066"/>
            <a:ext cx="3024319" cy="154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62;p24">
            <a:extLst>
              <a:ext uri="{FF2B5EF4-FFF2-40B4-BE49-F238E27FC236}">
                <a16:creationId xmlns:a16="http://schemas.microsoft.com/office/drawing/2014/main" id="{FE256264-D435-9091-CF64-67F8B1221F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36457" y="123298"/>
            <a:ext cx="427108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bg1"/>
                </a:solidFill>
              </a:rPr>
              <a:t>Monitoring Keagamaan</a:t>
            </a:r>
            <a:endParaRPr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5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69F3E81A-D225-44D0-40B2-FDDE92A0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B1CC3218-54B9-DA5B-DBB3-13813A657E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66593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Monitoring Harian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A2D6EE97-97D2-4D34-66C7-2145B24733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699" y="1346047"/>
            <a:ext cx="4035555" cy="2797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Monitoring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Harian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berisikan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monitoring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kegiatan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harian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siswa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mengenai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sehari-hari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siswa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dimunculkan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monitoring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Pada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bagian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jawaban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terdiri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tipe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pilihan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isian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tipe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pilihan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orang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hanya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memilih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jawaban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tipe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isian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orang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harus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mengisi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manual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pertanyaan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Pada menu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lihat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kalender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memunculkan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 yang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diisi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Lalu orang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tua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mengisinya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lihat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admin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mengisi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monitoring.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041A88AD-0089-6602-B3DA-104B7C342DC8}"/>
              </a:ext>
            </a:extLst>
          </p:cNvPr>
          <p:cNvCxnSpPr/>
          <p:nvPr/>
        </p:nvCxnSpPr>
        <p:spPr>
          <a:xfrm>
            <a:off x="4969825" y="121228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D684495-4FF6-804E-4DC9-D3061CA232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87" y="53110"/>
            <a:ext cx="4595250" cy="234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319CFE-D4B6-1BCF-5B30-1EA3D4FDD5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46" t="6186"/>
          <a:stretch/>
        </p:blipFill>
        <p:spPr bwMode="auto">
          <a:xfrm>
            <a:off x="260387" y="2530603"/>
            <a:ext cx="4633312" cy="25691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22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6CED0E9F-9B5F-1DB9-7F2A-04DA0B902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303910CF-8A0F-A42A-7869-17F6045EFB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66593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Feedback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8E859852-70E3-94F0-343E-EAAC0C302B6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699" y="1346047"/>
            <a:ext cx="4035555" cy="2797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100" dirty="0">
                <a:latin typeface="Times New Roman"/>
                <a:cs typeface="Times New Roman"/>
              </a:rPr>
              <a:t>Prang </a:t>
            </a:r>
            <a:r>
              <a:rPr lang="en-ID" sz="1100" dirty="0" err="1">
                <a:latin typeface="Times New Roman"/>
                <a:cs typeface="Times New Roman"/>
              </a:rPr>
              <a:t>tua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dapat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memberi</a:t>
            </a:r>
            <a:r>
              <a:rPr lang="en-ID" sz="1100" dirty="0">
                <a:latin typeface="Times New Roman"/>
                <a:cs typeface="Times New Roman"/>
              </a:rPr>
              <a:t> Feedback </a:t>
            </a:r>
            <a:r>
              <a:rPr lang="en-ID" sz="1100" dirty="0" err="1">
                <a:latin typeface="Times New Roman"/>
                <a:cs typeface="Times New Roman"/>
              </a:rPr>
              <a:t>untuk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menandai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bahwa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kegiatan</a:t>
            </a:r>
            <a:r>
              <a:rPr lang="en-ID" sz="1100" dirty="0">
                <a:latin typeface="Times New Roman"/>
                <a:cs typeface="Times New Roman"/>
              </a:rPr>
              <a:t> yang </a:t>
            </a:r>
            <a:r>
              <a:rPr lang="en-ID" sz="1100" dirty="0" err="1">
                <a:latin typeface="Times New Roman"/>
                <a:cs typeface="Times New Roman"/>
              </a:rPr>
              <a:t>dilakukakukan</a:t>
            </a:r>
            <a:r>
              <a:rPr lang="en-ID" sz="1100" dirty="0">
                <a:latin typeface="Times New Roman"/>
                <a:cs typeface="Times New Roman"/>
              </a:rPr>
              <a:t> oleh </a:t>
            </a:r>
            <a:r>
              <a:rPr lang="en-ID" sz="1100" dirty="0" err="1">
                <a:latin typeface="Times New Roman"/>
                <a:cs typeface="Times New Roman"/>
              </a:rPr>
              <a:t>siswa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siswi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telah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diterima</a:t>
            </a:r>
            <a:r>
              <a:rPr lang="en-ID" sz="1100" dirty="0">
                <a:latin typeface="Times New Roman"/>
                <a:cs typeface="Times New Roman"/>
              </a:rPr>
              <a:t> oleh orang </a:t>
            </a:r>
            <a:r>
              <a:rPr lang="en-ID" sz="1100" dirty="0" err="1">
                <a:latin typeface="Times New Roman"/>
                <a:cs typeface="Times New Roman"/>
              </a:rPr>
              <a:t>tua</a:t>
            </a:r>
            <a:r>
              <a:rPr lang="en-ID" sz="1100" dirty="0">
                <a:latin typeface="Times New Roman"/>
                <a:cs typeface="Times New Roman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>
              <a:latin typeface="Times New Roman"/>
              <a:cs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>
                <a:latin typeface="Times New Roman"/>
                <a:cs typeface="Times New Roman"/>
              </a:rPr>
              <a:t>Pada </a:t>
            </a:r>
            <a:r>
              <a:rPr lang="en-ID" dirty="0" err="1">
                <a:latin typeface="Times New Roman"/>
                <a:cs typeface="Times New Roman"/>
              </a:rPr>
              <a:t>gambar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pertama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isi</a:t>
            </a:r>
            <a:r>
              <a:rPr lang="en-ID" dirty="0">
                <a:latin typeface="Times New Roman"/>
                <a:cs typeface="Times New Roman"/>
              </a:rPr>
              <a:t> feedback </a:t>
            </a:r>
            <a:r>
              <a:rPr lang="en-ID" dirty="0" err="1">
                <a:latin typeface="Times New Roman"/>
                <a:cs typeface="Times New Roman"/>
              </a:rPr>
              <a:t>adalah</a:t>
            </a:r>
            <a:r>
              <a:rPr lang="en-ID" dirty="0">
                <a:latin typeface="Times New Roman"/>
                <a:cs typeface="Times New Roman"/>
              </a:rPr>
              <a:t> form </a:t>
            </a:r>
            <a:r>
              <a:rPr lang="en-ID" dirty="0" err="1">
                <a:latin typeface="Times New Roman"/>
                <a:cs typeface="Times New Roman"/>
              </a:rPr>
              <a:t>untuk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memberikan</a:t>
            </a:r>
            <a:r>
              <a:rPr lang="en-ID" dirty="0">
                <a:latin typeface="Times New Roman"/>
                <a:cs typeface="Times New Roman"/>
              </a:rPr>
              <a:t> feedback </a:t>
            </a:r>
            <a:r>
              <a:rPr lang="en-ID" dirty="0" err="1">
                <a:latin typeface="Times New Roman"/>
                <a:cs typeface="Times New Roman"/>
              </a:rPr>
              <a:t>dari</a:t>
            </a:r>
            <a:r>
              <a:rPr lang="en-ID" dirty="0">
                <a:latin typeface="Times New Roman"/>
                <a:cs typeface="Times New Roman"/>
              </a:rPr>
              <a:t> orang </a:t>
            </a:r>
            <a:r>
              <a:rPr lang="en-ID" dirty="0" err="1">
                <a:latin typeface="Times New Roman"/>
                <a:cs typeface="Times New Roman"/>
              </a:rPr>
              <a:t>tua</a:t>
            </a:r>
            <a:r>
              <a:rPr lang="en-ID" dirty="0">
                <a:latin typeface="Times New Roman"/>
                <a:cs typeface="Times New Roman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>
              <a:latin typeface="Times New Roman"/>
              <a:cs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>
                <a:latin typeface="Times New Roman"/>
                <a:cs typeface="Times New Roman"/>
              </a:rPr>
              <a:t>Pada </a:t>
            </a:r>
            <a:r>
              <a:rPr lang="en-ID" dirty="0" err="1">
                <a:latin typeface="Times New Roman"/>
                <a:cs typeface="Times New Roman"/>
              </a:rPr>
              <a:t>gambar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kedua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adalah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ketika</a:t>
            </a:r>
            <a:r>
              <a:rPr lang="en-ID" dirty="0">
                <a:latin typeface="Times New Roman"/>
                <a:cs typeface="Times New Roman"/>
              </a:rPr>
              <a:t> orang </a:t>
            </a:r>
            <a:r>
              <a:rPr lang="en-ID" dirty="0" err="1">
                <a:latin typeface="Times New Roman"/>
                <a:cs typeface="Times New Roman"/>
              </a:rPr>
              <a:t>tua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telah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mengisi</a:t>
            </a:r>
            <a:r>
              <a:rPr lang="en-ID" dirty="0">
                <a:latin typeface="Times New Roman"/>
                <a:cs typeface="Times New Roman"/>
              </a:rPr>
              <a:t> feedback.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>
              <a:latin typeface="Times New Roman"/>
              <a:cs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>
                <a:latin typeface="Times New Roman"/>
                <a:cs typeface="Times New Roman"/>
              </a:rPr>
              <a:t>Pada </a:t>
            </a:r>
            <a:r>
              <a:rPr lang="en-ID" dirty="0" err="1">
                <a:latin typeface="Times New Roman"/>
                <a:cs typeface="Times New Roman"/>
              </a:rPr>
              <a:t>gambar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ketiga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ialah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perbedaan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warna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tombol</a:t>
            </a:r>
            <a:r>
              <a:rPr lang="en-ID" dirty="0">
                <a:latin typeface="Times New Roman"/>
                <a:cs typeface="Times New Roman"/>
              </a:rPr>
              <a:t> feedback Ketika </a:t>
            </a:r>
            <a:r>
              <a:rPr lang="en-ID" dirty="0" err="1">
                <a:latin typeface="Times New Roman"/>
                <a:cs typeface="Times New Roman"/>
              </a:rPr>
              <a:t>belum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diisi</a:t>
            </a:r>
            <a:r>
              <a:rPr lang="en-ID" dirty="0">
                <a:latin typeface="Times New Roman"/>
                <a:cs typeface="Times New Roman"/>
              </a:rPr>
              <a:t> dan </a:t>
            </a:r>
            <a:r>
              <a:rPr lang="en-ID" dirty="0" err="1">
                <a:latin typeface="Times New Roman"/>
                <a:cs typeface="Times New Roman"/>
              </a:rPr>
              <a:t>sudah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diisi</a:t>
            </a:r>
            <a:r>
              <a:rPr lang="en-ID" dirty="0">
                <a:latin typeface="Times New Roman"/>
                <a:cs typeface="Times New Roman"/>
              </a:rPr>
              <a:t>.</a:t>
            </a:r>
            <a:endParaRPr dirty="0"/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364B40A7-E9F5-C9DC-1058-AF40DB692025}"/>
              </a:ext>
            </a:extLst>
          </p:cNvPr>
          <p:cNvCxnSpPr/>
          <p:nvPr/>
        </p:nvCxnSpPr>
        <p:spPr>
          <a:xfrm>
            <a:off x="4969825" y="121228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172999B-89FB-F275-32D5-5B1F0056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447058"/>
            <a:ext cx="4476750" cy="252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F4D89E-4277-A8A9-9011-F6B607357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1593332"/>
            <a:ext cx="4476750" cy="698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158B10-AC57-1F7B-1E76-CFC9E2D40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176904"/>
            <a:ext cx="4476750" cy="122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6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428E9C53-7A22-1BE7-63B5-7163846C1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1009D38B-F462-569D-8F1D-D3D7E977E7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66593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Profil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8E508ADF-7D74-CDF4-DADA-CC597B726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699" y="1346047"/>
            <a:ext cx="4035555" cy="2797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ujung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kanan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halaman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terdapat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profil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logout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keluar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Menu Edit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mengubah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tua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Menu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ubah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password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mengubah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password user.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</a:rPr>
              <a:t>- Log Out </a:t>
            </a:r>
            <a:r>
              <a:rPr lang="en-US" dirty="0" err="1">
                <a:latin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keluar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24C88DAD-BA3B-5907-9112-773135DBFB83}"/>
              </a:ext>
            </a:extLst>
          </p:cNvPr>
          <p:cNvCxnSpPr/>
          <p:nvPr/>
        </p:nvCxnSpPr>
        <p:spPr>
          <a:xfrm>
            <a:off x="4969825" y="121228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3623B5D-6CE9-D08D-E9BE-890D047D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78" y="785786"/>
            <a:ext cx="4593460" cy="6066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E293EB-3430-C990-5E93-3D4ABE0BF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78" y="1876955"/>
            <a:ext cx="4593460" cy="23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75195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526</Words>
  <Application>Microsoft Office PowerPoint</Application>
  <PresentationFormat>On-screen Show (16:9)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 Light</vt:lpstr>
      <vt:lpstr>Times New Roman</vt:lpstr>
      <vt:lpstr>Roboto Mono Thin</vt:lpstr>
      <vt:lpstr>Calibri</vt:lpstr>
      <vt:lpstr>Roboto Black</vt:lpstr>
      <vt:lpstr>Arial</vt:lpstr>
      <vt:lpstr>Roboto Thin</vt:lpstr>
      <vt:lpstr>WEB PROPOSAL</vt:lpstr>
      <vt:lpstr>APLIKASI MONITORING KEGIATAN KEAGAMAAN</vt:lpstr>
      <vt:lpstr>PETUNJUK PENGGUNAAN APLIKASI UNTUK ORANG TUA</vt:lpstr>
      <vt:lpstr>Login</vt:lpstr>
      <vt:lpstr>Dashboard</vt:lpstr>
      <vt:lpstr>Data Monitoring</vt:lpstr>
      <vt:lpstr>Monitoring Keagamaan</vt:lpstr>
      <vt:lpstr>Monitoring Harian</vt:lpstr>
      <vt:lpstr>Feedback</vt:lpstr>
      <vt:lpstr>Profil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MONITORING KEGIATAN KEAGAMAAN</dc:title>
  <dc:creator>Syifaul Haq Muhtar</dc:creator>
  <cp:lastModifiedBy>Syifaul Haq Muhtar</cp:lastModifiedBy>
  <cp:revision>9</cp:revision>
  <dcterms:modified xsi:type="dcterms:W3CDTF">2024-02-23T01:40:36Z</dcterms:modified>
</cp:coreProperties>
</file>