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Google Shape;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95daa790a6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95daa790a6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95daa790a6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95daa790a6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95daa790a6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95daa790a6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8e211b31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8e211b31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8e211b2a6c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8e211b2a6c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295daa790a6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" name="Google Shape;41;g295daa790a6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295daa790a6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295daa790a6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29bcd75782b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29bcd75782b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95daa790a6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95daa790a6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14 isolates ** 1 isolate missing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turtle positive with salmonella at Intake and Discharge with Salmonella (potentially also had Kleb at intake)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 the other growth, 3 were potentially Kleb at intake → unsure if we have isolates for them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9bcd75782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9bcd75782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I/R sample note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95daa790a6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95daa790a6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95daa790a6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95daa790a6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95daa790a6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95daa790a6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457200" y="2266950"/>
            <a:ext cx="8229600" cy="23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2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480"/>
              </a:spcBef>
              <a:spcAft>
                <a:spcPts val="0"/>
              </a:spcAft>
              <a:buSzPts val="2400"/>
              <a:buChar char="•"/>
              <a:defRPr/>
            </a:lvl1pPr>
            <a:lvl2pPr marL="914400" lvl="1" indent="-381000" rtl="0">
              <a:spcBef>
                <a:spcPts val="480"/>
              </a:spcBef>
              <a:spcAft>
                <a:spcPts val="0"/>
              </a:spcAft>
              <a:buSzPts val="2400"/>
              <a:buChar char="–"/>
              <a:defRPr/>
            </a:lvl2pPr>
            <a:lvl3pPr marL="1371600" lvl="2" indent="-342900" rtl="0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17500" rtl="0">
              <a:spcBef>
                <a:spcPts val="280"/>
              </a:spcBef>
              <a:spcAft>
                <a:spcPts val="0"/>
              </a:spcAft>
              <a:buSzPts val="1400"/>
              <a:buChar char="–"/>
              <a:defRPr/>
            </a:lvl4pPr>
            <a:lvl5pPr marL="2286000" lvl="4" indent="-292100" rtl="0">
              <a:spcBef>
                <a:spcPts val="200"/>
              </a:spcBef>
              <a:spcAft>
                <a:spcPts val="0"/>
              </a:spcAft>
              <a:buSzPts val="1000"/>
              <a:buChar char="»"/>
              <a:defRPr/>
            </a:lvl5pPr>
            <a:lvl6pPr marL="2743200" lvl="5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marL="3200400" lvl="6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marL="3657600" lvl="7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marL="4114800" lvl="8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2266950"/>
            <a:ext cx="8229600" cy="23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0" y="0"/>
            <a:ext cx="9144000" cy="3429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ctrTitle"/>
          </p:nvPr>
        </p:nvSpPr>
        <p:spPr>
          <a:xfrm>
            <a:off x="486308" y="519150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Turtle Rescue Team AMR Collab</a:t>
            </a:r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ubTitle" idx="1"/>
          </p:nvPr>
        </p:nvSpPr>
        <p:spPr>
          <a:xfrm>
            <a:off x="1712525" y="2315475"/>
            <a:ext cx="6400800" cy="131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2023  </a:t>
            </a:r>
            <a:endParaRPr/>
          </a:p>
        </p:txBody>
      </p:sp>
      <p:pic>
        <p:nvPicPr>
          <p:cNvPr id="38" name="Google Shape;38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188" y="2315463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/>
        </p:nvSpPr>
        <p:spPr>
          <a:xfrm>
            <a:off x="3265975" y="380100"/>
            <a:ext cx="5804700" cy="3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Study Population by Outcome (N=102)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</p:txBody>
      </p:sp>
      <p:pic>
        <p:nvPicPr>
          <p:cNvPr id="121" name="Google Shape;121;p18"/>
          <p:cNvPicPr preferRelativeResize="0"/>
          <p:nvPr/>
        </p:nvPicPr>
        <p:blipFill rotWithShape="1">
          <a:blip r:embed="rId3">
            <a:alphaModFix/>
          </a:blip>
          <a:srcRect t="6820"/>
          <a:stretch/>
        </p:blipFill>
        <p:spPr>
          <a:xfrm>
            <a:off x="2731425" y="1136625"/>
            <a:ext cx="6279525" cy="3697089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8"/>
          <p:cNvSpPr txBox="1"/>
          <p:nvPr/>
        </p:nvSpPr>
        <p:spPr>
          <a:xfrm>
            <a:off x="4838800" y="3827975"/>
            <a:ext cx="505500" cy="3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chemeClr val="dk1"/>
                </a:solidFill>
              </a:rPr>
              <a:t>(9.8%)</a:t>
            </a:r>
            <a:endParaRPr sz="800" b="1">
              <a:solidFill>
                <a:schemeClr val="dk1"/>
              </a:solidFill>
            </a:endParaRPr>
          </a:p>
        </p:txBody>
      </p:sp>
      <p:sp>
        <p:nvSpPr>
          <p:cNvPr id="123" name="Google Shape;123;p18"/>
          <p:cNvSpPr txBox="1"/>
          <p:nvPr/>
        </p:nvSpPr>
        <p:spPr>
          <a:xfrm>
            <a:off x="3543625" y="3980375"/>
            <a:ext cx="626400" cy="3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chemeClr val="dk1"/>
                </a:solidFill>
              </a:rPr>
              <a:t>(6.8%)</a:t>
            </a:r>
            <a:endParaRPr sz="800" b="1">
              <a:solidFill>
                <a:schemeClr val="dk1"/>
              </a:solidFill>
            </a:endParaRPr>
          </a:p>
        </p:txBody>
      </p:sp>
      <p:sp>
        <p:nvSpPr>
          <p:cNvPr id="124" name="Google Shape;124;p18"/>
          <p:cNvSpPr txBox="1"/>
          <p:nvPr/>
        </p:nvSpPr>
        <p:spPr>
          <a:xfrm>
            <a:off x="5855125" y="2482825"/>
            <a:ext cx="626400" cy="3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chemeClr val="dk1"/>
                </a:solidFill>
              </a:rPr>
              <a:t>(32.3%)</a:t>
            </a:r>
            <a:endParaRPr sz="800" b="1">
              <a:solidFill>
                <a:schemeClr val="dk1"/>
              </a:solidFill>
            </a:endParaRPr>
          </a:p>
        </p:txBody>
      </p:sp>
      <p:sp>
        <p:nvSpPr>
          <p:cNvPr id="125" name="Google Shape;125;p18"/>
          <p:cNvSpPr txBox="1"/>
          <p:nvPr/>
        </p:nvSpPr>
        <p:spPr>
          <a:xfrm>
            <a:off x="7117575" y="1427675"/>
            <a:ext cx="565500" cy="3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chemeClr val="dk1"/>
                </a:solidFill>
              </a:rPr>
              <a:t>(50.9%)</a:t>
            </a:r>
            <a:endParaRPr sz="800" b="1">
              <a:solidFill>
                <a:schemeClr val="dk1"/>
              </a:solidFill>
            </a:endParaRPr>
          </a:p>
        </p:txBody>
      </p:sp>
      <p:pic>
        <p:nvPicPr>
          <p:cNvPr id="126" name="Google Shape;12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956859"/>
            <a:ext cx="2553549" cy="16278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>
            <a:spLocks noGrp="1"/>
          </p:cNvSpPr>
          <p:nvPr>
            <p:ph type="ctrTitle"/>
          </p:nvPr>
        </p:nvSpPr>
        <p:spPr>
          <a:xfrm>
            <a:off x="685800" y="530569"/>
            <a:ext cx="7772400" cy="11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Presenting Condition by Sex, Species</a:t>
            </a:r>
            <a:endParaRPr/>
          </a:p>
        </p:txBody>
      </p:sp>
      <p:pic>
        <p:nvPicPr>
          <p:cNvPr id="132" name="Google Shape;13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2800" y="1489019"/>
            <a:ext cx="7078395" cy="32056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>
            <a:spLocks noGrp="1"/>
          </p:cNvSpPr>
          <p:nvPr>
            <p:ph type="ctrTitle"/>
          </p:nvPr>
        </p:nvSpPr>
        <p:spPr>
          <a:xfrm>
            <a:off x="626500" y="500922"/>
            <a:ext cx="7772400" cy="59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Outcome by Sex, Species </a:t>
            </a:r>
            <a:endParaRPr/>
          </a:p>
        </p:txBody>
      </p:sp>
      <p:pic>
        <p:nvPicPr>
          <p:cNvPr id="138" name="Google Shape;13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575" y="1288797"/>
            <a:ext cx="7922324" cy="37467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863" y="495300"/>
            <a:ext cx="7534275" cy="449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>
            <a:spLocks noGrp="1"/>
          </p:cNvSpPr>
          <p:nvPr>
            <p:ph type="ctrTitle"/>
          </p:nvPr>
        </p:nvSpPr>
        <p:spPr>
          <a:xfrm>
            <a:off x="611700" y="570669"/>
            <a:ext cx="7772400" cy="11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Antibiotic Use by Outcome</a:t>
            </a:r>
            <a:endParaRPr/>
          </a:p>
        </p:txBody>
      </p:sp>
      <p:pic>
        <p:nvPicPr>
          <p:cNvPr id="149" name="Google Shape;14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00" y="1787469"/>
            <a:ext cx="7772400" cy="170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ctrTitle"/>
          </p:nvPr>
        </p:nvSpPr>
        <p:spPr>
          <a:xfrm>
            <a:off x="537575" y="500944"/>
            <a:ext cx="7772400" cy="11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Study Goals </a:t>
            </a:r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ubTitle" idx="1"/>
          </p:nvPr>
        </p:nvSpPr>
        <p:spPr>
          <a:xfrm>
            <a:off x="537575" y="1521800"/>
            <a:ext cx="8109000" cy="33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48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Identify the presence of and characterize antimicrobial resistant bacteria among TRT turtles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Assess the feasibility of using admitted TRT native NC turtle patients as bioindicators of local antimicrobial resistance in the environment</a:t>
            </a:r>
            <a:endParaRPr sz="2000"/>
          </a:p>
          <a:p>
            <a:pPr marL="45720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ctrTitle"/>
          </p:nvPr>
        </p:nvSpPr>
        <p:spPr>
          <a:xfrm>
            <a:off x="537575" y="500944"/>
            <a:ext cx="7772400" cy="11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 </a:t>
            </a:r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ubTitle" idx="1"/>
          </p:nvPr>
        </p:nvSpPr>
        <p:spPr>
          <a:xfrm>
            <a:off x="537575" y="1521800"/>
            <a:ext cx="8109000" cy="33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000"/>
              <a:t>Enrolled admitted TRT native turtles from April to June 2023 </a:t>
            </a:r>
            <a:endParaRPr sz="2000"/>
          </a:p>
          <a:p>
            <a:pPr marL="457200" lvl="0" indent="-355600" algn="l" rtl="0">
              <a:spcBef>
                <a:spcPts val="48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Collected data on morphological characteristics, originating location and clinical treatment 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Collected intake and discharge cloacal swabs (as was possible) and processed samples for </a:t>
            </a:r>
            <a:r>
              <a:rPr lang="en" sz="2000" i="1"/>
              <a:t>E.coli</a:t>
            </a:r>
            <a:r>
              <a:rPr lang="en" sz="2000"/>
              <a:t> (and </a:t>
            </a:r>
            <a:r>
              <a:rPr lang="en" sz="2000" i="1"/>
              <a:t>Klebsiella</a:t>
            </a:r>
            <a:r>
              <a:rPr lang="en" sz="2000"/>
              <a:t>?) and </a:t>
            </a:r>
            <a:r>
              <a:rPr lang="en" sz="2000" i="1"/>
              <a:t>Salmonella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/>
          <p:nvPr/>
        </p:nvSpPr>
        <p:spPr>
          <a:xfrm>
            <a:off x="609600" y="6096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Study Population</a:t>
            </a:r>
            <a:endParaRPr/>
          </a:p>
        </p:txBody>
      </p:sp>
      <p:pic>
        <p:nvPicPr>
          <p:cNvPr id="62" name="Google Shape;62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59123"/>
            <a:ext cx="9144001" cy="30252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1975" y="304800"/>
            <a:ext cx="6260050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/>
          <p:nvPr/>
        </p:nvSpPr>
        <p:spPr>
          <a:xfrm>
            <a:off x="7839075" y="4286250"/>
            <a:ext cx="1047900" cy="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*I/R → Positive Salmonella spp. Sample from  Intake and Discharge</a:t>
            </a:r>
            <a:endParaRPr sz="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5"/>
          <p:cNvPicPr preferRelativeResize="0"/>
          <p:nvPr/>
        </p:nvPicPr>
        <p:blipFill rotWithShape="1">
          <a:blip r:embed="rId3">
            <a:alphaModFix/>
          </a:blip>
          <a:srcRect t="7604"/>
          <a:stretch/>
        </p:blipFill>
        <p:spPr>
          <a:xfrm>
            <a:off x="1945700" y="1189325"/>
            <a:ext cx="5252625" cy="3880076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 txBox="1"/>
          <p:nvPr/>
        </p:nvSpPr>
        <p:spPr>
          <a:xfrm>
            <a:off x="1117513" y="465925"/>
            <a:ext cx="6909000" cy="3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Study Population by Species (N=102)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5257800" y="1333500"/>
            <a:ext cx="809700" cy="3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</a:rPr>
              <a:t>(21.6%)</a:t>
            </a:r>
            <a:endParaRPr sz="1000" b="1">
              <a:solidFill>
                <a:schemeClr val="dk1"/>
              </a:solidFill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3895725" y="1790700"/>
            <a:ext cx="809700" cy="3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</a:rPr>
              <a:t>(0.9%)</a:t>
            </a:r>
            <a:endParaRPr sz="1000" b="1">
              <a:solidFill>
                <a:schemeClr val="dk1"/>
              </a:solidFill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4657800" y="2257425"/>
            <a:ext cx="714300" cy="3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</a:rPr>
              <a:t>(12.7%)</a:t>
            </a:r>
            <a:endParaRPr sz="1000" b="1">
              <a:solidFill>
                <a:schemeClr val="dk1"/>
              </a:solidFill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4019550" y="2724150"/>
            <a:ext cx="809700" cy="3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</a:rPr>
              <a:t>(2.9%)</a:t>
            </a:r>
            <a:endParaRPr sz="1000" b="1">
              <a:solidFill>
                <a:schemeClr val="dk1"/>
              </a:solidFill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4167150" y="3190875"/>
            <a:ext cx="809700" cy="3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</a:rPr>
              <a:t>(4.9%)</a:t>
            </a:r>
            <a:endParaRPr sz="1000" b="1">
              <a:solidFill>
                <a:schemeClr val="dk1"/>
              </a:solidFill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7000875" y="3676650"/>
            <a:ext cx="809700" cy="3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</a:rPr>
              <a:t>(49.0%)</a:t>
            </a:r>
            <a:endParaRPr sz="1000" b="1">
              <a:solidFill>
                <a:schemeClr val="dk1"/>
              </a:solidFill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4343400" y="4124325"/>
            <a:ext cx="809700" cy="3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</a:rPr>
              <a:t>(7.8%)</a:t>
            </a:r>
            <a:endParaRPr sz="10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752" y="1264076"/>
            <a:ext cx="4024374" cy="3217399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6"/>
          <p:cNvSpPr txBox="1"/>
          <p:nvPr/>
        </p:nvSpPr>
        <p:spPr>
          <a:xfrm>
            <a:off x="1117513" y="465925"/>
            <a:ext cx="6909000" cy="3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Study Population by Sex and Age Class (N=102)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94" name="Google Shape;94;p16"/>
          <p:cNvSpPr txBox="1"/>
          <p:nvPr/>
        </p:nvSpPr>
        <p:spPr>
          <a:xfrm>
            <a:off x="984175" y="1733550"/>
            <a:ext cx="809700" cy="3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</a:rPr>
              <a:t>(46.1%)</a:t>
            </a:r>
            <a:endParaRPr sz="1000" b="1">
              <a:solidFill>
                <a:schemeClr val="dk1"/>
              </a:solidFill>
            </a:endParaRPr>
          </a:p>
        </p:txBody>
      </p:sp>
      <p:sp>
        <p:nvSpPr>
          <p:cNvPr id="95" name="Google Shape;95;p16"/>
          <p:cNvSpPr txBox="1"/>
          <p:nvPr/>
        </p:nvSpPr>
        <p:spPr>
          <a:xfrm>
            <a:off x="2133675" y="2173650"/>
            <a:ext cx="809700" cy="3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</a:rPr>
              <a:t>(38.2%)</a:t>
            </a:r>
            <a:endParaRPr sz="1000" b="1">
              <a:solidFill>
                <a:schemeClr val="dk1"/>
              </a:solidFill>
            </a:endParaRPr>
          </a:p>
        </p:txBody>
      </p:sp>
      <p:sp>
        <p:nvSpPr>
          <p:cNvPr id="96" name="Google Shape;96;p16"/>
          <p:cNvSpPr txBox="1"/>
          <p:nvPr/>
        </p:nvSpPr>
        <p:spPr>
          <a:xfrm>
            <a:off x="3286125" y="3240450"/>
            <a:ext cx="809700" cy="3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</a:rPr>
              <a:t>(15.6%)</a:t>
            </a:r>
            <a:endParaRPr sz="1000" b="1">
              <a:solidFill>
                <a:schemeClr val="dk1"/>
              </a:solidFill>
            </a:endParaRPr>
          </a:p>
        </p:txBody>
      </p:sp>
      <p:pic>
        <p:nvPicPr>
          <p:cNvPr id="97" name="Google Shape;9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9125" y="1273650"/>
            <a:ext cx="4708200" cy="3198258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6"/>
          <p:cNvSpPr txBox="1"/>
          <p:nvPr/>
        </p:nvSpPr>
        <p:spPr>
          <a:xfrm>
            <a:off x="5219700" y="3733800"/>
            <a:ext cx="809700" cy="3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chemeClr val="dk1"/>
                </a:solidFill>
              </a:rPr>
              <a:t>(9.8%)</a:t>
            </a:r>
            <a:endParaRPr sz="800" b="1">
              <a:solidFill>
                <a:schemeClr val="dk1"/>
              </a:solidFill>
            </a:endParaRPr>
          </a:p>
        </p:txBody>
      </p:sp>
      <p:sp>
        <p:nvSpPr>
          <p:cNvPr id="99" name="Google Shape;99;p16"/>
          <p:cNvSpPr txBox="1"/>
          <p:nvPr/>
        </p:nvSpPr>
        <p:spPr>
          <a:xfrm>
            <a:off x="6511013" y="1628775"/>
            <a:ext cx="809700" cy="3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chemeClr val="dk1"/>
                </a:solidFill>
              </a:rPr>
              <a:t>(87.3%)</a:t>
            </a:r>
            <a:endParaRPr sz="800" b="1">
              <a:solidFill>
                <a:schemeClr val="dk1"/>
              </a:solidFill>
            </a:endParaRPr>
          </a:p>
        </p:txBody>
      </p:sp>
      <p:sp>
        <p:nvSpPr>
          <p:cNvPr id="100" name="Google Shape;100;p16"/>
          <p:cNvSpPr txBox="1"/>
          <p:nvPr/>
        </p:nvSpPr>
        <p:spPr>
          <a:xfrm>
            <a:off x="7800975" y="3884250"/>
            <a:ext cx="809700" cy="3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chemeClr val="dk1"/>
                </a:solidFill>
              </a:rPr>
              <a:t>(2.9%)</a:t>
            </a:r>
            <a:endParaRPr sz="8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7"/>
          <p:cNvPicPr preferRelativeResize="0"/>
          <p:nvPr/>
        </p:nvPicPr>
        <p:blipFill rotWithShape="1">
          <a:blip r:embed="rId3">
            <a:alphaModFix/>
          </a:blip>
          <a:srcRect l="783" t="5767"/>
          <a:stretch/>
        </p:blipFill>
        <p:spPr>
          <a:xfrm>
            <a:off x="1685925" y="1085850"/>
            <a:ext cx="6160601" cy="362447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7"/>
          <p:cNvSpPr txBox="1"/>
          <p:nvPr/>
        </p:nvSpPr>
        <p:spPr>
          <a:xfrm>
            <a:off x="882800" y="354625"/>
            <a:ext cx="7890000" cy="5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Study Population by Presenting Condition (N=102)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07" name="Google Shape;107;p17"/>
          <p:cNvSpPr txBox="1"/>
          <p:nvPr/>
        </p:nvSpPr>
        <p:spPr>
          <a:xfrm>
            <a:off x="3467100" y="4248150"/>
            <a:ext cx="809700" cy="3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chemeClr val="dk1"/>
                </a:solidFill>
              </a:rPr>
              <a:t>(3.9%)</a:t>
            </a:r>
            <a:endParaRPr sz="800" b="1">
              <a:solidFill>
                <a:schemeClr val="dk1"/>
              </a:solidFill>
            </a:endParaRPr>
          </a:p>
        </p:txBody>
      </p:sp>
      <p:sp>
        <p:nvSpPr>
          <p:cNvPr id="108" name="Google Shape;108;p17"/>
          <p:cNvSpPr txBox="1"/>
          <p:nvPr/>
        </p:nvSpPr>
        <p:spPr>
          <a:xfrm>
            <a:off x="3876675" y="2000250"/>
            <a:ext cx="809700" cy="3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chemeClr val="dk1"/>
                </a:solidFill>
              </a:rPr>
              <a:t>(6.8%)</a:t>
            </a:r>
            <a:endParaRPr sz="800" b="1">
              <a:solidFill>
                <a:schemeClr val="dk1"/>
              </a:solidFill>
            </a:endParaRPr>
          </a:p>
        </p:txBody>
      </p:sp>
      <p:sp>
        <p:nvSpPr>
          <p:cNvPr id="109" name="Google Shape;109;p17"/>
          <p:cNvSpPr txBox="1"/>
          <p:nvPr/>
        </p:nvSpPr>
        <p:spPr>
          <a:xfrm>
            <a:off x="3819525" y="1181100"/>
            <a:ext cx="809700" cy="3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chemeClr val="dk1"/>
                </a:solidFill>
              </a:rPr>
              <a:t>(4.9%)</a:t>
            </a:r>
            <a:endParaRPr sz="800" b="1">
              <a:solidFill>
                <a:schemeClr val="dk1"/>
              </a:solidFill>
            </a:endParaRPr>
          </a:p>
        </p:txBody>
      </p:sp>
      <p:sp>
        <p:nvSpPr>
          <p:cNvPr id="110" name="Google Shape;110;p17"/>
          <p:cNvSpPr txBox="1"/>
          <p:nvPr/>
        </p:nvSpPr>
        <p:spPr>
          <a:xfrm>
            <a:off x="3762300" y="1590675"/>
            <a:ext cx="809700" cy="3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chemeClr val="dk1"/>
                </a:solidFill>
              </a:rPr>
              <a:t>(3.9%)</a:t>
            </a:r>
            <a:endParaRPr sz="800" b="1">
              <a:solidFill>
                <a:schemeClr val="dk1"/>
              </a:solidFill>
            </a:endParaRPr>
          </a:p>
        </p:txBody>
      </p:sp>
      <p:sp>
        <p:nvSpPr>
          <p:cNvPr id="111" name="Google Shape;111;p17"/>
          <p:cNvSpPr txBox="1"/>
          <p:nvPr/>
        </p:nvSpPr>
        <p:spPr>
          <a:xfrm>
            <a:off x="3990975" y="2372688"/>
            <a:ext cx="809700" cy="3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chemeClr val="dk1"/>
                </a:solidFill>
              </a:rPr>
              <a:t>(7.8%)</a:t>
            </a:r>
            <a:endParaRPr sz="800" b="1">
              <a:solidFill>
                <a:schemeClr val="dk1"/>
              </a:solidFill>
            </a:endParaRPr>
          </a:p>
        </p:txBody>
      </p:sp>
      <p:sp>
        <p:nvSpPr>
          <p:cNvPr id="112" name="Google Shape;112;p17"/>
          <p:cNvSpPr txBox="1"/>
          <p:nvPr/>
        </p:nvSpPr>
        <p:spPr>
          <a:xfrm>
            <a:off x="3686175" y="2714613"/>
            <a:ext cx="809700" cy="3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chemeClr val="dk1"/>
                </a:solidFill>
              </a:rPr>
              <a:t>(1.9%)</a:t>
            </a:r>
            <a:endParaRPr sz="800" b="1">
              <a:solidFill>
                <a:schemeClr val="dk1"/>
              </a:solidFill>
            </a:endParaRPr>
          </a:p>
        </p:txBody>
      </p:sp>
      <p:sp>
        <p:nvSpPr>
          <p:cNvPr id="113" name="Google Shape;113;p17"/>
          <p:cNvSpPr txBox="1"/>
          <p:nvPr/>
        </p:nvSpPr>
        <p:spPr>
          <a:xfrm>
            <a:off x="3762300" y="3124188"/>
            <a:ext cx="809700" cy="3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chemeClr val="dk1"/>
                </a:solidFill>
              </a:rPr>
              <a:t>(2.9%)</a:t>
            </a:r>
            <a:endParaRPr sz="800" b="1">
              <a:solidFill>
                <a:schemeClr val="dk1"/>
              </a:solidFill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7639050" y="3522288"/>
            <a:ext cx="809700" cy="3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chemeClr val="dk1"/>
                </a:solidFill>
              </a:rPr>
              <a:t>(67.6%)</a:t>
            </a:r>
            <a:endParaRPr sz="800" b="1">
              <a:solidFill>
                <a:schemeClr val="dk1"/>
              </a:solidFill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3876675" y="3920400"/>
            <a:ext cx="809700" cy="3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chemeClr val="dk1"/>
                </a:solidFill>
              </a:rPr>
              <a:t>(3.9%)</a:t>
            </a:r>
            <a:endParaRPr sz="8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cstate-ppt-template-horiz-center-logo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CC110A"/>
      </a:accent1>
      <a:accent2>
        <a:srgbClr val="990200"/>
      </a:accent2>
      <a:accent3>
        <a:srgbClr val="BFBFBF"/>
      </a:accent3>
      <a:accent4>
        <a:srgbClr val="808080"/>
      </a:accent4>
      <a:accent5>
        <a:srgbClr val="5F5F5F"/>
      </a:accent5>
      <a:accent6>
        <a:srgbClr val="4D4D4D"/>
      </a:accent6>
      <a:hlink>
        <a:srgbClr val="1F2B5F"/>
      </a:hlink>
      <a:folHlink>
        <a:srgbClr val="77126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287</Words>
  <Application>Microsoft Office PowerPoint</Application>
  <PresentationFormat>On-screen Show (16:9)</PresentationFormat>
  <Paragraphs>50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ncstate-ppt-template-horiz-center-logo</vt:lpstr>
      <vt:lpstr>Turtle Rescue Team AMR Collab</vt:lpstr>
      <vt:lpstr>Study Goals </vt:lpstr>
      <vt:lpstr>Data Collection </vt:lpstr>
      <vt:lpstr>Results</vt:lpstr>
      <vt:lpstr>Study Population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Presenting Condition by Sex, Species</vt:lpstr>
      <vt:lpstr>Outcome by Sex, Species </vt:lpstr>
      <vt:lpstr>PowerPoint Presentation</vt:lpstr>
      <vt:lpstr>Antibiotic Use by Outcome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Turtle Rescue Team AMR Collab</dc:title>
  <dc:creator>Grace Faulkner</dc:creator>
  <cp:lastModifiedBy>Grace Faulkner</cp:lastModifiedBy>
  <cp:revision>1</cp:revision>
  <dcterms:modified xsi:type="dcterms:W3CDTF">2024-01-31T19:10:38Z</dcterms:modified>
</cp:coreProperties>
</file>