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91" r:id="rId3"/>
    <p:sldId id="302" r:id="rId4"/>
    <p:sldId id="304" r:id="rId5"/>
    <p:sldId id="278" r:id="rId6"/>
    <p:sldId id="295" r:id="rId7"/>
    <p:sldId id="305" r:id="rId8"/>
    <p:sldId id="306" r:id="rId9"/>
    <p:sldId id="269" r:id="rId10"/>
    <p:sldId id="307" r:id="rId11"/>
    <p:sldId id="261" r:id="rId12"/>
    <p:sldId id="308" r:id="rId13"/>
    <p:sldId id="283" r:id="rId14"/>
    <p:sldId id="294" r:id="rId15"/>
    <p:sldId id="287" r:id="rId16"/>
    <p:sldId id="288" r:id="rId17"/>
    <p:sldId id="289" r:id="rId18"/>
    <p:sldId id="282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82440" autoAdjust="0"/>
  </p:normalViewPr>
  <p:slideViewPr>
    <p:cSldViewPr>
      <p:cViewPr varScale="1">
        <p:scale>
          <a:sx n="63" d="100"/>
          <a:sy n="63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DA96-CAE7-43C7-9D07-7158C7F2ECAF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77517-008E-460F-8491-FD91A2403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Software </a:t>
            </a:r>
            <a:r>
              <a:rPr lang="en-US" dirty="0" smtClean="0"/>
              <a:t>engineering points:</a:t>
            </a:r>
            <a:r>
              <a:rPr lang="en-US" baseline="0" dirty="0" smtClean="0"/>
              <a:t> minor changes to </a:t>
            </a:r>
            <a:r>
              <a:rPr lang="en-US" baseline="0" dirty="0" err="1" smtClean="0"/>
              <a:t>perfctr</a:t>
            </a:r>
            <a:r>
              <a:rPr lang="en-US" baseline="0" dirty="0" smtClean="0"/>
              <a:t> lib, and complete reuse of architecture-dependent code in both guest kernel and hypervisor driver.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diagram shows that intra-domain and inter-domain switches will affect how events must be counted. Since we have global counters, we have to take both type of context switches into account to correctly implement per-thread virtualization.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User </a:t>
            </a:r>
            <a:r>
              <a:rPr lang="en-US" dirty="0" smtClean="0"/>
              <a:t>level threads have</a:t>
            </a:r>
            <a:r>
              <a:rPr lang="en-US" baseline="0" dirty="0" smtClean="0"/>
              <a:t> direct access! Low overhead! No system call required!</a:t>
            </a:r>
          </a:p>
          <a:p>
            <a:pPr>
              <a:buFontTx/>
              <a:buChar char="-"/>
            </a:pPr>
            <a:r>
              <a:rPr lang="en-US" baseline="0" dirty="0" smtClean="0"/>
              <a:t>- Requires that kernel updates and exposes data structures to user level thread.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Read-only memory mapping to user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Advantage:</a:t>
            </a:r>
            <a:r>
              <a:rPr lang="en-US" baseline="0" dirty="0" smtClean="0"/>
              <a:t> no expensive writes to PMU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the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what a VCPU is (one sentence)</a:t>
            </a:r>
          </a:p>
          <a:p>
            <a:r>
              <a:rPr lang="en-US" dirty="0" smtClean="0"/>
              <a:t>Introduce</a:t>
            </a:r>
            <a:r>
              <a:rPr lang="en-US" baseline="0" dirty="0" smtClean="0"/>
              <a:t> who updates which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</a:t>
            </a:r>
            <a:r>
              <a:rPr lang="en-US" baseline="0" dirty="0" smtClean="0"/>
              <a:t> benefits: </a:t>
            </a:r>
            <a:r>
              <a:rPr lang="en-US" baseline="0" dirty="0" err="1" smtClean="0"/>
              <a:t>hypercall</a:t>
            </a:r>
            <a:r>
              <a:rPr lang="en-US" baseline="0" dirty="0" smtClean="0"/>
              <a:t> batching, </a:t>
            </a:r>
            <a:r>
              <a:rPr lang="en-US" baseline="0" dirty="0" err="1" smtClean="0"/>
              <a:t>hypercall</a:t>
            </a:r>
            <a:r>
              <a:rPr lang="en-US" baseline="0" dirty="0" smtClean="0"/>
              <a:t> is not always necessary, overhead can be </a:t>
            </a:r>
            <a:r>
              <a:rPr lang="en-US" baseline="0" smtClean="0"/>
              <a:t>accounted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7517-008E-460F-8491-FD91A2403FE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3F9E-341E-4A64-9FD2-6B6C2531ABB9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1E3C-BE71-4251-A94B-B224E2BAC67D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49C-EC09-41DF-BEC2-C092D8A7925A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2FE2-4AAF-4C2A-99E9-45E640D01819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FB48-6E44-49FF-9AC3-EAD2FB0C7ADF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CD33-9D03-4EA1-8858-F0E26B675C7C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8513-73AC-499A-A9BC-FEE96DFBF4A1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FF0D-C973-4287-B853-5C65DBAF2299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5284-4E4D-4C92-963E-3B8BC07C3F2C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5C54-D4B3-44D6-9295-CE5AF8BD263B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6471-750C-40B6-8087-820A75DC886C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D3BEC4-788E-4979-99CB-C59BD4454265}" type="datetime1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D41775-4061-496A-B0D2-614E5FBF88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.vt.edu/~rnikol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Ruslan</a:t>
            </a:r>
            <a:r>
              <a:rPr lang="en-US" dirty="0" smtClean="0"/>
              <a:t> </a:t>
            </a:r>
            <a:r>
              <a:rPr lang="en-US" dirty="0" err="1" smtClean="0"/>
              <a:t>Nikolaev</a:t>
            </a:r>
            <a:r>
              <a:rPr lang="en-US" dirty="0" smtClean="0"/>
              <a:t> and </a:t>
            </a:r>
            <a:r>
              <a:rPr lang="en-US" dirty="0" err="1" smtClean="0"/>
              <a:t>Godmar</a:t>
            </a:r>
            <a:r>
              <a:rPr lang="en-US" dirty="0" smtClean="0"/>
              <a:t> Back</a:t>
            </a:r>
          </a:p>
          <a:p>
            <a:r>
              <a:rPr lang="en-US" dirty="0" smtClean="0"/>
              <a:t>Virginia Polytechnic Institute</a:t>
            </a:r>
          </a:p>
          <a:p>
            <a:r>
              <a:rPr lang="en-US" dirty="0" smtClean="0"/>
              <a:t>Blacksburg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Perfctr-Xen</a:t>
            </a:r>
            <a:r>
              <a:rPr lang="en-US" dirty="0" smtClean="0"/>
              <a:t>: A framework for </a:t>
            </a:r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C</a:t>
            </a:r>
            <a:r>
              <a:rPr lang="en-US" dirty="0" smtClean="0"/>
              <a:t>ounter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Perfctr-Xen</a:t>
            </a:r>
            <a:r>
              <a:rPr lang="en-US" dirty="0" smtClean="0"/>
              <a:t>: A-mode counters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3657600"/>
            <a:ext cx="99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4495800"/>
            <a:ext cx="76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705099" y="40767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4" idx="0"/>
          </p:cNvCxnSpPr>
          <p:nvPr/>
        </p:nvCxnSpPr>
        <p:spPr>
          <a:xfrm>
            <a:off x="3886200" y="3657600"/>
            <a:ext cx="1295400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467100" y="40767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343400" y="4495800"/>
            <a:ext cx="1676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4495800"/>
            <a:ext cx="1676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5334000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7200900" y="2709565"/>
            <a:ext cx="0" cy="1905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828800" y="3276600"/>
            <a:ext cx="6781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828800" y="4953000"/>
            <a:ext cx="6781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3505200"/>
            <a:ext cx="129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0400" y="43550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5955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1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4381500" y="3162300"/>
            <a:ext cx="3048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16200000">
            <a:off x="7048502" y="2857499"/>
            <a:ext cx="304798" cy="1905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96000" y="3200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924800" y="3200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828800" y="3657600"/>
            <a:ext cx="1295400" cy="690265"/>
            <a:chOff x="1828800" y="3848100"/>
            <a:chExt cx="1295400" cy="690265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2476500" y="3505200"/>
              <a:ext cx="304800" cy="990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0" y="4076700"/>
              <a:ext cx="12811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err="1" smtClean="0"/>
                <a:t>Sum</a:t>
              </a:r>
              <a:r>
                <a:rPr lang="en-US" sz="1600" i="1" dirty="0" err="1" smtClean="0"/>
                <a:t>thread</a:t>
              </a:r>
              <a:endParaRPr lang="en-US" sz="16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038600" y="3881735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Sum</a:t>
            </a:r>
            <a:r>
              <a:rPr lang="en-US" sz="1600" i="1" dirty="0" err="1" smtClean="0"/>
              <a:t>vcpu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248400" y="3881735"/>
            <a:ext cx="2234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Phys(t</a:t>
            </a:r>
            <a:r>
              <a:rPr lang="en-US" sz="1600" i="1" dirty="0" smtClean="0"/>
              <a:t>2</a:t>
            </a:r>
            <a:r>
              <a:rPr lang="en-US" sz="2400" i="1" dirty="0" smtClean="0"/>
              <a:t>)-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endParaRPr lang="en-US" sz="16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46304" y="6248400"/>
            <a:ext cx="457200" cy="457200"/>
          </a:xfrm>
        </p:spPr>
        <p:txBody>
          <a:bodyPr/>
          <a:lstStyle/>
          <a:p>
            <a:fld id="{BCD41775-4061-496A-B0D2-614E5FBF88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24600" y="2514600"/>
            <a:ext cx="243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r>
              <a:rPr lang="en-US" sz="1600" i="1" dirty="0" smtClean="0"/>
              <a:t> </a:t>
            </a:r>
            <a:r>
              <a:rPr lang="en-US" sz="2400" i="1" dirty="0" smtClean="0"/>
              <a:t>= Phys(t</a:t>
            </a:r>
            <a:r>
              <a:rPr lang="en-US" sz="1600" i="1" dirty="0" smtClean="0"/>
              <a:t>1</a:t>
            </a:r>
            <a:r>
              <a:rPr lang="en-US" sz="2400" i="1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3" grpId="0"/>
      <p:bldP spid="34" grpId="0"/>
      <p:bldP spid="38" grpId="0"/>
      <p:bldP spid="48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Perfctr-Xen</a:t>
            </a:r>
            <a:r>
              <a:rPr lang="en-US" dirty="0" smtClean="0"/>
              <a:t>: A-mode counters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33600" y="3848100"/>
            <a:ext cx="99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4686300"/>
            <a:ext cx="76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705099" y="42672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6" idx="0"/>
          </p:cNvCxnSpPr>
          <p:nvPr/>
        </p:nvCxnSpPr>
        <p:spPr>
          <a:xfrm rot="10800000" flipH="1">
            <a:off x="4267200" y="3848100"/>
            <a:ext cx="91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467100" y="42672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343400" y="4686300"/>
            <a:ext cx="1676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410200" y="4686300"/>
            <a:ext cx="1676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5524500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7200900" y="2900065"/>
            <a:ext cx="0" cy="1905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828800" y="3467100"/>
            <a:ext cx="6781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828800" y="5143500"/>
            <a:ext cx="6781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3400" y="3695700"/>
            <a:ext cx="129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0400" y="45455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10400" y="61457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1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 rot="16200000">
            <a:off x="2476500" y="3505200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4381500" y="3352800"/>
            <a:ext cx="3048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" y="1371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Hypervisor: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vcpu</a:t>
            </a:r>
            <a:r>
              <a:rPr lang="en-US" sz="2400" dirty="0" smtClean="0"/>
              <a:t> = 0,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r>
              <a:rPr lang="en-US" sz="2400" dirty="0" smtClean="0"/>
              <a:t> = Phys(t</a:t>
            </a:r>
            <a:r>
              <a:rPr lang="en-US" sz="1600" dirty="0" smtClean="0"/>
              <a:t>1</a:t>
            </a:r>
            <a:r>
              <a:rPr lang="en-US" sz="2400" dirty="0" smtClean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2133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Hypervisor: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vcpu</a:t>
            </a:r>
            <a:r>
              <a:rPr lang="en-US" sz="1600" i="1" dirty="0" smtClean="0"/>
              <a:t> =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vcpu</a:t>
            </a:r>
            <a:r>
              <a:rPr lang="en-US" sz="1600" dirty="0" smtClean="0"/>
              <a:t> </a:t>
            </a:r>
            <a:r>
              <a:rPr lang="en-US" sz="2400" dirty="0" smtClean="0"/>
              <a:t>+ (Phys(t</a:t>
            </a:r>
            <a:r>
              <a:rPr lang="en-US" sz="1600" dirty="0" smtClean="0"/>
              <a:t>3</a:t>
            </a:r>
            <a:r>
              <a:rPr lang="en-US" sz="2400" dirty="0" smtClean="0"/>
              <a:t>) –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r>
              <a:rPr lang="en-US" sz="2400" dirty="0" smtClean="0"/>
              <a:t>)</a:t>
            </a:r>
            <a:r>
              <a:rPr lang="en-US" sz="2400" i="1" dirty="0" smtClean="0"/>
              <a:t>  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2514600"/>
            <a:ext cx="807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Hypervisor: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r>
              <a:rPr lang="en-US" sz="2400" i="1" dirty="0" smtClean="0"/>
              <a:t> </a:t>
            </a:r>
            <a:r>
              <a:rPr lang="en-US" sz="2400" dirty="0" smtClean="0"/>
              <a:t>= Phys(t</a:t>
            </a:r>
            <a:r>
              <a:rPr lang="en-US" sz="1600" dirty="0" smtClean="0"/>
              <a:t>4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rot="16200000">
            <a:off x="7048502" y="3047999"/>
            <a:ext cx="304798" cy="19050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96000" y="33909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924800" y="33909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6" name="Left Brace 35"/>
          <p:cNvSpPr/>
          <p:nvPr/>
        </p:nvSpPr>
        <p:spPr>
          <a:xfrm rot="5400000">
            <a:off x="3924300" y="3505200"/>
            <a:ext cx="304800" cy="381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3886200" y="3848100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28800" y="4076700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Sum</a:t>
            </a:r>
            <a:r>
              <a:rPr lang="en-US" sz="1600" i="1" dirty="0" err="1" smtClean="0"/>
              <a:t>thread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4038600" y="4072235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Sum</a:t>
            </a:r>
            <a:r>
              <a:rPr lang="en-US" sz="1600" i="1" dirty="0" err="1" smtClean="0"/>
              <a:t>vcpu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4521698" y="3390900"/>
            <a:ext cx="149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Start*</a:t>
            </a:r>
            <a:r>
              <a:rPr lang="en-US" sz="1600" i="1" dirty="0" smtClean="0"/>
              <a:t>thread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6248400" y="4072235"/>
            <a:ext cx="2234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Phys(t</a:t>
            </a:r>
            <a:r>
              <a:rPr lang="en-US" sz="1600" i="1" dirty="0" smtClean="0"/>
              <a:t>5</a:t>
            </a:r>
            <a:r>
              <a:rPr lang="en-US" sz="2400" i="1" dirty="0" smtClean="0"/>
              <a:t>)-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endParaRPr lang="en-US" sz="1600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146304" y="6248400"/>
            <a:ext cx="457200" cy="457200"/>
          </a:xfrm>
        </p:spPr>
        <p:txBody>
          <a:bodyPr/>
          <a:lstStyle/>
          <a:p>
            <a:fld id="{BCD41775-4061-496A-B0D2-614E5FBF88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81400" y="33909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191000" y="33909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181600" y="3810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28956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Log</a:t>
            </a:r>
            <a:r>
              <a:rPr lang="en-US" sz="1600" i="1" dirty="0" err="1" smtClean="0"/>
              <a:t>thread</a:t>
            </a:r>
            <a:r>
              <a:rPr lang="en-US" sz="1600" i="1" dirty="0" smtClean="0"/>
              <a:t> =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thread</a:t>
            </a:r>
            <a:r>
              <a:rPr lang="en-US" sz="1600" dirty="0" smtClean="0"/>
              <a:t> </a:t>
            </a:r>
            <a:r>
              <a:rPr lang="en-US" sz="2400" dirty="0" smtClean="0"/>
              <a:t>+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vcpu</a:t>
            </a:r>
            <a:r>
              <a:rPr lang="en-US" sz="2400" dirty="0" smtClean="0"/>
              <a:t> + (Phys(t</a:t>
            </a:r>
            <a:r>
              <a:rPr lang="en-US" sz="1600" dirty="0" smtClean="0"/>
              <a:t>5</a:t>
            </a:r>
            <a:r>
              <a:rPr lang="en-US" sz="2400" dirty="0" smtClean="0"/>
              <a:t>) –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r>
              <a:rPr lang="en-US" sz="2400" dirty="0" smtClean="0"/>
              <a:t>) - </a:t>
            </a:r>
            <a:r>
              <a:rPr lang="en-US" sz="2400" i="1" dirty="0" smtClean="0"/>
              <a:t>Start*</a:t>
            </a:r>
            <a:r>
              <a:rPr lang="en-US" sz="1600" i="1" dirty="0" smtClean="0"/>
              <a:t>thread</a:t>
            </a:r>
            <a:r>
              <a:rPr lang="en-US" sz="2400" dirty="0" smtClean="0"/>
              <a:t> </a:t>
            </a:r>
            <a:r>
              <a:rPr lang="en-US" sz="2400" i="1" dirty="0" smtClean="0"/>
              <a:t>  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7200" y="1748135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Guest: </a:t>
            </a:r>
            <a:r>
              <a:rPr lang="en-US" sz="2400" i="1" dirty="0" smtClean="0"/>
              <a:t>Start*</a:t>
            </a:r>
            <a:r>
              <a:rPr lang="en-US" sz="1600" i="1" dirty="0" smtClean="0"/>
              <a:t>thread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vcpu</a:t>
            </a:r>
            <a:r>
              <a:rPr lang="en-US" sz="2400" i="1" dirty="0" smtClean="0"/>
              <a:t> </a:t>
            </a:r>
            <a:r>
              <a:rPr lang="en-US" sz="2400" dirty="0" smtClean="0"/>
              <a:t>+ (Phys(t</a:t>
            </a:r>
            <a:r>
              <a:rPr lang="en-US" sz="1600" dirty="0" smtClean="0"/>
              <a:t>2</a:t>
            </a:r>
            <a:r>
              <a:rPr lang="en-US" sz="2400" dirty="0" smtClean="0"/>
              <a:t>) –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r>
              <a:rPr lang="en-US" sz="2400" dirty="0" smtClean="0"/>
              <a:t>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581400" y="3886200"/>
            <a:ext cx="2370649" cy="2724329"/>
            <a:chOff x="3581400" y="3886200"/>
            <a:chExt cx="2370649" cy="2724329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3183583" y="4588818"/>
              <a:ext cx="1633835" cy="228600"/>
            </a:xfrm>
            <a:prstGeom prst="line">
              <a:avLst/>
            </a:prstGeom>
            <a:ln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390901" y="4610103"/>
              <a:ext cx="1600201" cy="152398"/>
            </a:xfrm>
            <a:prstGeom prst="line">
              <a:avLst/>
            </a:prstGeom>
            <a:ln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581400" y="5410200"/>
              <a:ext cx="23706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9900"/>
                  </a:solidFill>
                </a:rPr>
                <a:t>Hypercall</a:t>
              </a:r>
              <a:r>
                <a:rPr lang="en-US" dirty="0" smtClean="0">
                  <a:solidFill>
                    <a:srgbClr val="009900"/>
                  </a:solidFill>
                </a:rPr>
                <a:t>:</a:t>
              </a: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rgbClr val="009900"/>
                  </a:solidFill>
                </a:rPr>
                <a:t> Activate configuration</a:t>
              </a: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rgbClr val="009900"/>
                  </a:solidFill>
                </a:rPr>
                <a:t> </a:t>
              </a:r>
              <a:r>
                <a:rPr lang="en-US" dirty="0" err="1" smtClean="0">
                  <a:solidFill>
                    <a:srgbClr val="009900"/>
                  </a:solidFill>
                </a:rPr>
                <a:t>Sum</a:t>
              </a:r>
              <a:r>
                <a:rPr lang="en-US" baseline="-25000" dirty="0" err="1" smtClean="0">
                  <a:solidFill>
                    <a:srgbClr val="009900"/>
                  </a:solidFill>
                </a:rPr>
                <a:t>vcpu</a:t>
              </a:r>
              <a:r>
                <a:rPr lang="en-US" dirty="0" smtClean="0">
                  <a:solidFill>
                    <a:srgbClr val="009900"/>
                  </a:solidFill>
                </a:rPr>
                <a:t> </a:t>
              </a:r>
              <a:r>
                <a:rPr lang="en-US" dirty="0" smtClean="0">
                  <a:solidFill>
                    <a:srgbClr val="009900"/>
                  </a:solidFill>
                  <a:latin typeface="Times New Roman"/>
                  <a:cs typeface="Times New Roman"/>
                </a:rPr>
                <a:t>←</a:t>
              </a:r>
              <a:r>
                <a:rPr lang="en-US" dirty="0" smtClean="0">
                  <a:solidFill>
                    <a:srgbClr val="009900"/>
                  </a:solidFill>
                </a:rPr>
                <a:t>0</a:t>
              </a: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rgbClr val="009900"/>
                  </a:solidFill>
                </a:rPr>
                <a:t> </a:t>
              </a:r>
              <a:r>
                <a:rPr lang="en-US" dirty="0" err="1" smtClean="0">
                  <a:solidFill>
                    <a:srgbClr val="009900"/>
                  </a:solidFill>
                </a:rPr>
                <a:t>Start</a:t>
              </a:r>
              <a:r>
                <a:rPr lang="en-US" baseline="-25000" dirty="0" err="1" smtClean="0">
                  <a:solidFill>
                    <a:srgbClr val="009900"/>
                  </a:solidFill>
                </a:rPr>
                <a:t>vcpu</a:t>
              </a:r>
              <a:r>
                <a:rPr lang="en-US" dirty="0" smtClean="0">
                  <a:solidFill>
                    <a:srgbClr val="009900"/>
                  </a:solidFill>
                  <a:latin typeface="Times New Roman"/>
                  <a:cs typeface="Times New Roman"/>
                </a:rPr>
                <a:t> ←</a:t>
              </a:r>
              <a:r>
                <a:rPr lang="en-US" dirty="0" smtClean="0">
                  <a:solidFill>
                    <a:srgbClr val="009900"/>
                  </a:solidFill>
                  <a:cs typeface="Times New Roman"/>
                </a:rPr>
                <a:t>Phys(t1)</a:t>
              </a:r>
              <a:endParaRPr lang="en-US" dirty="0">
                <a:solidFill>
                  <a:srgbClr val="0099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 animBg="1"/>
      <p:bldP spid="24" grpId="0" animBg="1"/>
      <p:bldP spid="27" grpId="0"/>
      <p:bldP spid="28" grpId="0"/>
      <p:bldP spid="30" grpId="0"/>
      <p:bldP spid="31" grpId="0" animBg="1"/>
      <p:bldP spid="33" grpId="0"/>
      <p:bldP spid="34" grpId="0"/>
      <p:bldP spid="36" grpId="0" animBg="1"/>
      <p:bldP spid="35" grpId="0"/>
      <p:bldP spid="38" grpId="0"/>
      <p:bldP spid="40" grpId="0"/>
      <p:bldP spid="48" grpId="0"/>
      <p:bldP spid="39" grpId="0"/>
      <p:bldP spid="42" grpId="0"/>
      <p:bldP spid="43" grpId="0"/>
      <p:bldP spid="44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Perfctr-Xen</a:t>
            </a:r>
            <a:r>
              <a:rPr lang="en-US" dirty="0" smtClean="0"/>
              <a:t>: I-mode counters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Suspension </a:t>
            </a:r>
            <a:r>
              <a:rPr lang="en-US" dirty="0" err="1" smtClean="0"/>
              <a:t>hypercall</a:t>
            </a:r>
            <a:r>
              <a:rPr lang="en-US" dirty="0" smtClean="0"/>
              <a:t> to increment </a:t>
            </a:r>
            <a:r>
              <a:rPr lang="en-US" dirty="0" err="1" smtClean="0"/>
              <a:t>Sum</a:t>
            </a:r>
            <a:r>
              <a:rPr lang="en-US" sz="1700" dirty="0" err="1" smtClean="0"/>
              <a:t>vcpu</a:t>
            </a:r>
            <a:r>
              <a:rPr lang="en-US" dirty="0" smtClean="0"/>
              <a:t> and sample </a:t>
            </a:r>
            <a:r>
              <a:rPr lang="en-US" dirty="0" err="1" smtClean="0"/>
              <a:t>Start</a:t>
            </a:r>
            <a:r>
              <a:rPr lang="en-US" sz="1700" dirty="0" err="1" smtClean="0"/>
              <a:t>vcpu</a:t>
            </a:r>
            <a:endParaRPr lang="en-US" sz="1700" dirty="0" smtClean="0"/>
          </a:p>
          <a:p>
            <a:r>
              <a:rPr lang="en-US" dirty="0" smtClean="0"/>
              <a:t>Resumption </a:t>
            </a:r>
            <a:r>
              <a:rPr lang="en-US" dirty="0" err="1" smtClean="0"/>
              <a:t>hypercall</a:t>
            </a:r>
            <a:r>
              <a:rPr lang="en-US" dirty="0" smtClean="0"/>
              <a:t> to restore per-VCPU 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886200"/>
            <a:ext cx="2362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 Counter Registers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148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vcpu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err="1" smtClean="0"/>
              <a:t>Start</a:t>
            </a:r>
            <a:r>
              <a:rPr lang="en-US" sz="1600" dirty="0" err="1" smtClean="0"/>
              <a:t>vcpu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010400" y="39624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thread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 err="1" smtClean="0"/>
              <a:t>Start</a:t>
            </a:r>
            <a:r>
              <a:rPr lang="en-US" sz="1600" dirty="0" err="1" smtClean="0"/>
              <a:t>thread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43600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0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048000" y="4495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943600" y="4495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2600" y="3048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Intra-domain context switch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3048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Inter-domain context switch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55626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Log</a:t>
            </a:r>
            <a:r>
              <a:rPr lang="en-US" sz="1600" i="1" dirty="0" err="1" smtClean="0"/>
              <a:t>thread</a:t>
            </a:r>
            <a:r>
              <a:rPr lang="en-US" sz="1600" i="1" dirty="0" smtClean="0"/>
              <a:t> =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vcpu</a:t>
            </a:r>
            <a:r>
              <a:rPr lang="en-US" sz="2400" dirty="0" smtClean="0"/>
              <a:t> + (Phys(t) –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vcpu</a:t>
            </a:r>
            <a:r>
              <a:rPr lang="en-US" sz="2400" dirty="0" smtClean="0"/>
              <a:t>)</a:t>
            </a:r>
            <a:r>
              <a:rPr lang="en-US" sz="2400" i="1" dirty="0" smtClean="0"/>
              <a:t>  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0198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24200" y="457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Perfctr-Xen</a:t>
            </a:r>
            <a:r>
              <a:rPr lang="en-US" dirty="0" smtClean="0"/>
              <a:t>: Interrupt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Hypervisor delivers overflow interrupts to guest via VIRQ_PERFCTR virtual interrupts</a:t>
            </a:r>
          </a:p>
          <a:p>
            <a:r>
              <a:rPr lang="en-US" dirty="0" smtClean="0"/>
              <a:t>Upon receipt, guest kernel signals user thread</a:t>
            </a:r>
          </a:p>
          <a:p>
            <a:r>
              <a:rPr lang="en-US" dirty="0" smtClean="0"/>
              <a:t>Virtual interrupts are delivered asynchronously (as soft interrupts)</a:t>
            </a:r>
          </a:p>
          <a:p>
            <a:r>
              <a:rPr lang="en-US" dirty="0" smtClean="0"/>
              <a:t>Guest must ensure that overflow interrupt is delivered to correct thread by rechecking overflow status</a:t>
            </a:r>
          </a:p>
          <a:p>
            <a:pPr lvl="1"/>
            <a:r>
              <a:rPr lang="en-US" dirty="0" smtClean="0"/>
              <a:t>If thread causing overflow is suspended before virtual interrupt arrives at guest, mark as pending and deliver on next resume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Baseline: native execution</a:t>
            </a:r>
          </a:p>
          <a:p>
            <a:r>
              <a:rPr lang="en-US" dirty="0" smtClean="0"/>
              <a:t>Exercise multiple VCPU/PCPU scenarios</a:t>
            </a:r>
          </a:p>
          <a:p>
            <a:r>
              <a:rPr lang="en-US" dirty="0" smtClean="0"/>
              <a:t>Exercise multiple virtualization modes</a:t>
            </a:r>
          </a:p>
          <a:p>
            <a:pPr lvl="1"/>
            <a:r>
              <a:rPr lang="en-US" dirty="0" err="1" smtClean="0"/>
              <a:t>Paravirtualization</a:t>
            </a:r>
            <a:endParaRPr lang="en-US" dirty="0" smtClean="0"/>
          </a:p>
          <a:p>
            <a:pPr lvl="1"/>
            <a:r>
              <a:rPr lang="en-US" dirty="0" smtClean="0"/>
              <a:t>Hardware-assisted virtualization (HVM)</a:t>
            </a:r>
          </a:p>
          <a:p>
            <a:pPr lvl="1"/>
            <a:r>
              <a:rPr lang="en-US" dirty="0" smtClean="0"/>
              <a:t>Hybrid mode (HVM + guest enhancement)  </a:t>
            </a:r>
          </a:p>
          <a:p>
            <a:r>
              <a:rPr lang="en-US" dirty="0" smtClean="0"/>
              <a:t>Correctness of implementation and accuracy of results</a:t>
            </a:r>
          </a:p>
          <a:p>
            <a:pPr lvl="1"/>
            <a:r>
              <a:rPr lang="en-US" dirty="0" err="1" smtClean="0"/>
              <a:t>Microbenchmarks</a:t>
            </a:r>
            <a:r>
              <a:rPr lang="en-US" dirty="0" smtClean="0"/>
              <a:t> for a-mode, PAPI test for </a:t>
            </a:r>
            <a:r>
              <a:rPr lang="en-US" dirty="0" err="1" smtClean="0"/>
              <a:t>i</a:t>
            </a:r>
            <a:r>
              <a:rPr lang="en-US" dirty="0" smtClean="0"/>
              <a:t>-mode</a:t>
            </a:r>
          </a:p>
          <a:p>
            <a:pPr lvl="1"/>
            <a:r>
              <a:rPr lang="en-US" dirty="0" err="1" smtClean="0"/>
              <a:t>Macrobenchmarks</a:t>
            </a:r>
            <a:r>
              <a:rPr lang="en-US" dirty="0" smtClean="0"/>
              <a:t>:  SPEC CPU 2006</a:t>
            </a:r>
          </a:p>
          <a:p>
            <a:pPr lvl="1"/>
            <a:r>
              <a:rPr lang="en-US" dirty="0" smtClean="0"/>
              <a:t>Verify Profiling (</a:t>
            </a:r>
            <a:r>
              <a:rPr lang="en-US" dirty="0" err="1" smtClean="0"/>
              <a:t>HPCToolkit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Microbenchmarks</a:t>
            </a:r>
            <a:endParaRPr lang="en-US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914400" y="1524000"/>
          <a:ext cx="4800600" cy="4800600"/>
        </p:xfrm>
        <a:graphic>
          <a:graphicData uri="http://schemas.openxmlformats.org/presentationml/2006/ole">
            <p:oleObj spid="_x0000_s47107" name="Acrobat Document" r:id="rId4" imgW="4800465" imgH="4800600" progId="AcroExch.Document.7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486400" y="1676400"/>
            <a:ext cx="3276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Each domain on 2 dedicated PCPUs; each thread on a dedicated VCPU.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Each domain on a dedicated PCPU; all threads in a domain on a shared VCPU.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 domains on a shared PCPU; all threads on a shared VCPU.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Random migration PCPUs and VCPUs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CPU2006: L2 Cache Misses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62600" y="1981200"/>
            <a:ext cx="312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Native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Fully-virtualized Dom1 and Dom2, each on a dedicated 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Fully-virtualized Dom1 and Dom2 on the same 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Paravirtualized</a:t>
            </a:r>
            <a:r>
              <a:rPr lang="en-US" sz="2000" dirty="0" smtClean="0"/>
              <a:t> Dom0 and Dom1, each on a dedicated 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Paravirtualized</a:t>
            </a:r>
            <a:r>
              <a:rPr lang="en-US" sz="2000" dirty="0" smtClean="0"/>
              <a:t> Dom0 and Dom1 on the same core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685800" y="1676400"/>
          <a:ext cx="4800600" cy="4800600"/>
        </p:xfrm>
        <a:graphic>
          <a:graphicData uri="http://schemas.openxmlformats.org/presentationml/2006/ole">
            <p:oleObj spid="_x0000_s81922" name="Acrobat Document" r:id="rId3" imgW="4800465" imgH="4800600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 CPU2006: L2 Cache References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518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562600" y="1981200"/>
            <a:ext cx="3124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Native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Fully-virtualized Dom1 and Dom2, each on a dedicated 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Fully-virtualized Dom1 and Dom2 on the same 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Paravirtualized</a:t>
            </a:r>
            <a:r>
              <a:rPr lang="en-US" sz="2000" dirty="0" smtClean="0"/>
              <a:t> Dom0 and Dom1, each on a dedicated 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Paravirtualized</a:t>
            </a:r>
            <a:r>
              <a:rPr lang="en-US" sz="2000" dirty="0" smtClean="0"/>
              <a:t> Dom0 and Dom1 on the same core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counter support for VMM</a:t>
            </a:r>
          </a:p>
          <a:p>
            <a:pPr lvl="1"/>
            <a:r>
              <a:rPr lang="en-US" dirty="0" err="1" smtClean="0"/>
              <a:t>XenoProf</a:t>
            </a:r>
            <a:r>
              <a:rPr lang="en-US" dirty="0" smtClean="0"/>
              <a:t> [</a:t>
            </a:r>
            <a:r>
              <a:rPr lang="en-US" dirty="0" err="1" smtClean="0"/>
              <a:t>Menon</a:t>
            </a:r>
            <a:r>
              <a:rPr lang="en-US" dirty="0" smtClean="0"/>
              <a:t> 2005]</a:t>
            </a:r>
          </a:p>
          <a:p>
            <a:pPr lvl="1"/>
            <a:r>
              <a:rPr lang="en-US" dirty="0" smtClean="0"/>
              <a:t>Counter Virtualization for KVM [Du 2010, 2011]</a:t>
            </a:r>
          </a:p>
          <a:p>
            <a:pPr lvl="1"/>
            <a:r>
              <a:rPr lang="en-US" dirty="0" smtClean="0"/>
              <a:t>VTSS++ system [</a:t>
            </a:r>
            <a:r>
              <a:rPr lang="en-US" dirty="0" err="1" smtClean="0"/>
              <a:t>Bratanov</a:t>
            </a:r>
            <a:r>
              <a:rPr lang="en-US" dirty="0" smtClean="0"/>
              <a:t> 2009]</a:t>
            </a:r>
          </a:p>
          <a:p>
            <a:r>
              <a:rPr lang="en-US" dirty="0" smtClean="0"/>
              <a:t>Performance counters in non-virtualized systems</a:t>
            </a:r>
          </a:p>
          <a:p>
            <a:pPr marL="514350" indent="-51435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perf_counter</a:t>
            </a:r>
            <a:r>
              <a:rPr lang="en-US" dirty="0" smtClean="0"/>
              <a:t>, </a:t>
            </a:r>
            <a:r>
              <a:rPr lang="en-US" dirty="0" err="1" smtClean="0"/>
              <a:t>Perfmon</a:t>
            </a:r>
            <a:r>
              <a:rPr lang="en-US" dirty="0" smtClean="0"/>
              <a:t> [</a:t>
            </a:r>
            <a:r>
              <a:rPr lang="en-US" dirty="0" err="1" smtClean="0"/>
              <a:t>Eranian</a:t>
            </a:r>
            <a:r>
              <a:rPr lang="en-US" dirty="0" smtClean="0"/>
              <a:t> 2006], Intel </a:t>
            </a:r>
            <a:r>
              <a:rPr lang="en-US" dirty="0" err="1" smtClean="0"/>
              <a:t>VTune</a:t>
            </a:r>
            <a:r>
              <a:rPr lang="en-US" dirty="0" smtClean="0"/>
              <a:t>, AMD Code Analyst</a:t>
            </a:r>
          </a:p>
          <a:p>
            <a:r>
              <a:rPr lang="en-US" dirty="0" smtClean="0"/>
              <a:t>Higher-level libraries:</a:t>
            </a:r>
          </a:p>
          <a:p>
            <a:pPr lvl="1"/>
            <a:r>
              <a:rPr lang="en-US" dirty="0" smtClean="0"/>
              <a:t>PAPI [Browne 1999]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PerfCtr-Xen</a:t>
            </a:r>
            <a:endParaRPr lang="en-US" dirty="0" smtClean="0"/>
          </a:p>
          <a:p>
            <a:pPr marL="788670" lvl="1" indent="-514350">
              <a:buFont typeface="Arial" pitchFamily="34" charset="0"/>
              <a:buChar char="•"/>
            </a:pPr>
            <a:r>
              <a:rPr lang="en-US" dirty="0" smtClean="0"/>
              <a:t>Efficient and accurate per-thread virtualization of hardware event counters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en-US" dirty="0" smtClean="0"/>
              <a:t>Supports all commonly used virtualization modes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en-US" dirty="0" smtClean="0"/>
              <a:t>Plug-in Compatibility with PAPI, </a:t>
            </a:r>
            <a:r>
              <a:rPr lang="en-US" dirty="0" err="1" smtClean="0"/>
              <a:t>HPCToolkit</a:t>
            </a:r>
            <a:r>
              <a:rPr lang="en-US" dirty="0" smtClean="0"/>
              <a:t>, etc.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en-US" dirty="0" smtClean="0"/>
              <a:t>Techniques extend to other Type I hypervisors and low-level virtualization libraries</a:t>
            </a:r>
          </a:p>
          <a:p>
            <a:endParaRPr lang="en-US" dirty="0" smtClean="0"/>
          </a:p>
          <a:p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http://people.cs.vt.edu/~rnikola/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(LGPL license)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IaaS</a:t>
            </a:r>
            <a:r>
              <a:rPr lang="en-US" dirty="0" smtClean="0"/>
              <a:t> widely use virtual machine monitors</a:t>
            </a:r>
          </a:p>
          <a:p>
            <a:pPr lvl="1"/>
            <a:r>
              <a:rPr lang="en-US" dirty="0" smtClean="0"/>
              <a:t>Type 1 hypervisors: </a:t>
            </a:r>
            <a:r>
              <a:rPr lang="en-US" dirty="0" err="1" smtClean="0"/>
              <a:t>Xen</a:t>
            </a:r>
            <a:r>
              <a:rPr lang="en-US" dirty="0" smtClean="0"/>
              <a:t>, KVM, ESX …</a:t>
            </a:r>
          </a:p>
          <a:p>
            <a:r>
              <a:rPr lang="en-US" dirty="0" smtClean="0"/>
              <a:t>Commonly used performance analysis tools (e.g., PAPI) cannot be used because existing VMM and guests do not provide necessary per-thread virtualization support for hardware event counters</a:t>
            </a:r>
          </a:p>
          <a:p>
            <a:r>
              <a:rPr lang="en-US" dirty="0" smtClean="0"/>
              <a:t>Our contribution: </a:t>
            </a:r>
            <a:r>
              <a:rPr lang="en-US" dirty="0" err="1" smtClean="0"/>
              <a:t>Perfctr-Xen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Framework for performance counter virtualization</a:t>
            </a:r>
          </a:p>
          <a:p>
            <a:pPr lvl="1"/>
            <a:r>
              <a:rPr lang="en-US" dirty="0" smtClean="0"/>
              <a:t>Software-compatible with widely used </a:t>
            </a:r>
            <a:r>
              <a:rPr lang="en-US" dirty="0" err="1" smtClean="0"/>
              <a:t>perfctr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Techniques for collaboration of guest and hypervisor</a:t>
            </a:r>
          </a:p>
          <a:p>
            <a:r>
              <a:rPr lang="en-US" dirty="0" smtClean="0"/>
              <a:t>Experimental 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Performance Counter Virtualization 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XenoProf</a:t>
            </a:r>
            <a:endParaRPr lang="en-US" dirty="0" smtClean="0"/>
          </a:p>
          <a:p>
            <a:pPr lvl="1"/>
            <a:r>
              <a:rPr lang="en-US" dirty="0" smtClean="0"/>
              <a:t>Extension of </a:t>
            </a:r>
            <a:r>
              <a:rPr lang="en-US" dirty="0" err="1" smtClean="0"/>
              <a:t>Oprofile</a:t>
            </a:r>
            <a:r>
              <a:rPr lang="en-US" dirty="0" smtClean="0"/>
              <a:t> system-wide profiler</a:t>
            </a:r>
          </a:p>
          <a:p>
            <a:pPr lvl="1"/>
            <a:r>
              <a:rPr lang="en-US" dirty="0" smtClean="0"/>
              <a:t>Does not provide per-domain abstraction of hardware counter facilities (supports only 1 domain at a time)</a:t>
            </a:r>
          </a:p>
          <a:p>
            <a:r>
              <a:rPr lang="en-US" dirty="0" smtClean="0"/>
              <a:t>VPMU driver</a:t>
            </a:r>
          </a:p>
          <a:p>
            <a:pPr lvl="1"/>
            <a:r>
              <a:rPr lang="en-US" dirty="0" smtClean="0"/>
              <a:t>Treats PMU registers like ordinary registers (saved/restored by VMM)</a:t>
            </a:r>
          </a:p>
          <a:p>
            <a:pPr lvl="1"/>
            <a:r>
              <a:rPr lang="en-US" dirty="0" smtClean="0"/>
              <a:t>Requires use of hardware assisted virtualization mode; support for limited number of architecture generations since VMM must contain architecture-specific code</a:t>
            </a:r>
          </a:p>
          <a:p>
            <a:pPr lvl="1"/>
            <a:r>
              <a:rPr lang="en-US" dirty="0" smtClean="0"/>
              <a:t>Not compatible with all architectures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38200" y="4419600"/>
            <a:ext cx="2286000" cy="990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Perfctr-Xen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3749040" cy="533400"/>
          </a:xfrm>
        </p:spPr>
        <p:txBody>
          <a:bodyPr/>
          <a:lstStyle/>
          <a:p>
            <a:r>
              <a:rPr lang="en-US" dirty="0" err="1" smtClean="0"/>
              <a:t>Perfctr</a:t>
            </a:r>
            <a:r>
              <a:rPr lang="en-US" dirty="0" smtClean="0"/>
              <a:t> (Native)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"/>
          </p:nvPr>
        </p:nvSpPr>
        <p:spPr>
          <a:xfrm>
            <a:off x="4933950" y="1295400"/>
            <a:ext cx="3749040" cy="533400"/>
          </a:xfrm>
        </p:spPr>
        <p:txBody>
          <a:bodyPr/>
          <a:lstStyle/>
          <a:p>
            <a:r>
              <a:rPr lang="en-US" dirty="0" err="1" smtClean="0"/>
              <a:t>Perfctr-Xen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105400" y="1981200"/>
            <a:ext cx="1828800" cy="838994"/>
            <a:chOff x="5105400" y="2438400"/>
            <a:chExt cx="1828800" cy="838994"/>
          </a:xfrm>
        </p:grpSpPr>
        <p:sp>
          <p:nvSpPr>
            <p:cNvPr id="5" name="Rectangle 4"/>
            <p:cNvSpPr/>
            <p:nvPr/>
          </p:nvSpPr>
          <p:spPr>
            <a:xfrm>
              <a:off x="5105400" y="243840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PerfExplorer</a:t>
              </a:r>
              <a:r>
                <a:rPr lang="en-US" dirty="0" smtClean="0"/>
                <a:t>,</a:t>
              </a:r>
            </a:p>
            <a:p>
              <a:pPr algn="ctr"/>
              <a:r>
                <a:rPr lang="en-US" dirty="0" err="1" smtClean="0"/>
                <a:t>HPCToolkit</a:t>
              </a:r>
              <a:r>
                <a:rPr lang="en-US" dirty="0" smtClean="0"/>
                <a:t>, etc.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5867400" y="31242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05400" y="2819400"/>
            <a:ext cx="1828800" cy="838994"/>
            <a:chOff x="5105400" y="3276600"/>
            <a:chExt cx="1828800" cy="838994"/>
          </a:xfrm>
        </p:grpSpPr>
        <p:sp>
          <p:nvSpPr>
            <p:cNvPr id="6" name="Rectangle 5"/>
            <p:cNvSpPr/>
            <p:nvPr/>
          </p:nvSpPr>
          <p:spPr>
            <a:xfrm>
              <a:off x="5105400" y="327660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PAPI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867400" y="39624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29000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2590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High-level </a:t>
            </a:r>
            <a:br>
              <a:rPr lang="en-US" dirty="0" smtClean="0"/>
            </a:br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35814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Low-level </a:t>
            </a:r>
            <a:br>
              <a:rPr lang="en-US" dirty="0" smtClean="0"/>
            </a:br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66800" y="1981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PerfExplorer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HPCToolkit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66800" y="28194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PAPI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66800" y="3657600"/>
            <a:ext cx="18288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Perfctr</a:t>
            </a:r>
            <a:r>
              <a:rPr lang="en-US" dirty="0" smtClean="0"/>
              <a:t> Lib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0"/>
            <a:endCxn id="19" idx="2"/>
          </p:cNvCxnSpPr>
          <p:nvPr/>
        </p:nvCxnSpPr>
        <p:spPr>
          <a:xfrm rot="5400000" flipH="1" flipV="1">
            <a:off x="18288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0"/>
          </p:cNvCxnSpPr>
          <p:nvPr/>
        </p:nvCxnSpPr>
        <p:spPr>
          <a:xfrm rot="5400000" flipH="1" flipV="1">
            <a:off x="1828800" y="3505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6800" y="4495800"/>
            <a:ext cx="18288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Perfctr</a:t>
            </a:r>
            <a:r>
              <a:rPr lang="en-US" dirty="0" smtClean="0"/>
              <a:t> Driver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1829594" y="4342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53000" y="4419600"/>
            <a:ext cx="2286000" cy="990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Guest 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5638800"/>
            <a:ext cx="2286000" cy="990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err="1" smtClean="0">
                <a:solidFill>
                  <a:schemeClr val="bg1"/>
                </a:solidFill>
              </a:rPr>
              <a:t>Xen</a:t>
            </a:r>
            <a:r>
              <a:rPr lang="en-US" dirty="0" smtClean="0">
                <a:solidFill>
                  <a:schemeClr val="bg1"/>
                </a:solidFill>
              </a:rPr>
              <a:t> 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66800" y="4495800"/>
            <a:ext cx="18288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Perfctr</a:t>
            </a:r>
            <a:r>
              <a:rPr lang="en-US" dirty="0" smtClean="0"/>
              <a:t> Guest Driver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66800" y="4495800"/>
            <a:ext cx="1828800" cy="53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Perfctr-Xen</a:t>
            </a:r>
            <a:r>
              <a:rPr lang="en-US" dirty="0" smtClean="0"/>
              <a:t> Driver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66800" y="3657600"/>
            <a:ext cx="1828800" cy="762000"/>
            <a:chOff x="5105400" y="3810000"/>
            <a:chExt cx="1828800" cy="762000"/>
          </a:xfrm>
        </p:grpSpPr>
        <p:sp>
          <p:nvSpPr>
            <p:cNvPr id="30" name="Rectangle 29"/>
            <p:cNvSpPr/>
            <p:nvPr/>
          </p:nvSpPr>
          <p:spPr>
            <a:xfrm>
              <a:off x="5105400" y="3810000"/>
              <a:ext cx="1828800" cy="5334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Perfctr</a:t>
              </a:r>
              <a:r>
                <a:rPr lang="en-US" dirty="0" smtClean="0"/>
                <a:t> Lib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5868194" y="4418806"/>
              <a:ext cx="304800" cy="158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rot="5400000" flipH="1" flipV="1">
            <a:off x="5868194" y="5485606"/>
            <a:ext cx="304800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ight Brace 42"/>
          <p:cNvSpPr/>
          <p:nvPr/>
        </p:nvSpPr>
        <p:spPr>
          <a:xfrm>
            <a:off x="7239000" y="1905000"/>
            <a:ext cx="2286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522722" y="2286000"/>
            <a:ext cx="1621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Software</a:t>
            </a:r>
          </a:p>
          <a:p>
            <a:r>
              <a:rPr lang="en-US" sz="2400" dirty="0" smtClean="0"/>
              <a:t>Compatible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2663E-6 L 0.43334 -4.8266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185E-6 L 0.43333 0.1831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52288E-6 L 0.44166 -3.5228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3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Per-thread PMU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1534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Logical per-thread value includes only events incurred during the thread execution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3429000"/>
            <a:ext cx="91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267200"/>
            <a:ext cx="99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476500" y="38481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86200" y="3429000"/>
            <a:ext cx="91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467100" y="38481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962400" y="4267200"/>
            <a:ext cx="1676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4724400" y="4267200"/>
            <a:ext cx="16764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0600" y="5105400"/>
            <a:ext cx="76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3429000"/>
            <a:ext cx="1676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676400" y="3124200"/>
            <a:ext cx="5943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76400" y="4800600"/>
            <a:ext cx="5943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3276600"/>
            <a:ext cx="114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84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24600" y="5802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1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95600" y="2743200"/>
            <a:ext cx="1981200" cy="1066800"/>
            <a:chOff x="2971800" y="2737338"/>
            <a:chExt cx="1981200" cy="1148862"/>
          </a:xfrm>
        </p:grpSpPr>
        <p:sp>
          <p:nvSpPr>
            <p:cNvPr id="20" name="Rectangle 19"/>
            <p:cNvSpPr/>
            <p:nvPr/>
          </p:nvSpPr>
          <p:spPr>
            <a:xfrm>
              <a:off x="3352800" y="2737338"/>
              <a:ext cx="1600200" cy="6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Intradomain</a:t>
              </a:r>
              <a:endParaRPr lang="en-US" dirty="0" smtClean="0"/>
            </a:p>
            <a:p>
              <a:pPr algn="ctr"/>
              <a:r>
                <a:rPr lang="en-US" dirty="0" smtClean="0"/>
                <a:t>Switch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 flipV="1">
              <a:off x="2971800" y="3352800"/>
              <a:ext cx="685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505200" y="5334000"/>
            <a:ext cx="1600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Interdomain</a:t>
            </a:r>
            <a:endParaRPr lang="en-US" dirty="0" smtClean="0"/>
          </a:p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0"/>
          </p:cNvCxnSpPr>
          <p:nvPr/>
        </p:nvCxnSpPr>
        <p:spPr>
          <a:xfrm rot="5400000" flipH="1" flipV="1">
            <a:off x="4286250" y="4819650"/>
            <a:ext cx="533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9" grpId="0"/>
      <p:bldP spid="30" grpId="0"/>
      <p:bldP spid="31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Perfctr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D41775-4061-496A-B0D2-614E5FBF88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3600" y="4419600"/>
            <a:ext cx="64008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2200" y="4572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thread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thread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114800" y="4572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thread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thread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5791200" y="4572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thread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thread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276600" y="5715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endCxn id="7" idx="2"/>
          </p:cNvCxnSpPr>
          <p:nvPr/>
        </p:nvCxnSpPr>
        <p:spPr>
          <a:xfrm rot="10800000">
            <a:off x="3124200" y="5257800"/>
            <a:ext cx="533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V="1">
            <a:off x="4343400" y="5257800"/>
            <a:ext cx="533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2"/>
          </p:cNvCxnSpPr>
          <p:nvPr/>
        </p:nvCxnSpPr>
        <p:spPr>
          <a:xfrm rot="5400000" flipH="1" flipV="1">
            <a:off x="5905500" y="5067300"/>
            <a:ext cx="45720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676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472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Kernel level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579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257800" y="5715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3810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level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429000" y="3505200"/>
            <a:ext cx="3810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Perfctr</a:t>
            </a:r>
            <a:r>
              <a:rPr lang="en-US" dirty="0" smtClean="0">
                <a:solidFill>
                  <a:schemeClr val="tx1"/>
                </a:solidFill>
              </a:rPr>
              <a:t> library API or /dev/</a:t>
            </a:r>
            <a:r>
              <a:rPr lang="en-US" dirty="0" err="1" smtClean="0">
                <a:solidFill>
                  <a:schemeClr val="tx1"/>
                </a:solidFill>
              </a:rPr>
              <a:t>perfctr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6" idx="0"/>
          </p:cNvCxnSpPr>
          <p:nvPr/>
        </p:nvCxnSpPr>
        <p:spPr>
          <a:xfrm rot="5400000">
            <a:off x="5143500" y="42291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1534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Modes of operation</a:t>
            </a:r>
          </a:p>
          <a:p>
            <a:r>
              <a:rPr lang="en-US" dirty="0" smtClean="0"/>
              <a:t>A-mode: an event count in some region of a program</a:t>
            </a:r>
          </a:p>
          <a:p>
            <a:r>
              <a:rPr lang="en-US" dirty="0" smtClean="0"/>
              <a:t>I-mode: an interrupt after a certain number of events has occurred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Perfctr</a:t>
            </a:r>
            <a:r>
              <a:rPr lang="en-US" dirty="0" smtClean="0"/>
              <a:t>: A-mode counters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4724400"/>
            <a:ext cx="990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0" y="5562600"/>
            <a:ext cx="76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390899" y="51435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4724400"/>
            <a:ext cx="1066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4152900" y="51435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514600" y="4343400"/>
            <a:ext cx="5410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200" y="45720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0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Thread 1</a:t>
            </a:r>
          </a:p>
        </p:txBody>
      </p:sp>
      <p:sp>
        <p:nvSpPr>
          <p:cNvPr id="19" name="Left Brace 18"/>
          <p:cNvSpPr/>
          <p:nvPr/>
        </p:nvSpPr>
        <p:spPr>
          <a:xfrm rot="16200000">
            <a:off x="3162300" y="4381500"/>
            <a:ext cx="3048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4953000" y="4343400"/>
            <a:ext cx="3048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29400" y="4267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5029200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Sum</a:t>
            </a:r>
            <a:r>
              <a:rPr lang="en-US" sz="1600" i="1" dirty="0" err="1" smtClean="0"/>
              <a:t>thread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4648200" y="5029201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Phys(t</a:t>
            </a:r>
            <a:r>
              <a:rPr lang="en-US" sz="1600" i="1" dirty="0" smtClean="0"/>
              <a:t>2</a:t>
            </a:r>
            <a:r>
              <a:rPr lang="en-US" sz="2400" i="1" dirty="0" smtClean="0"/>
              <a:t>)-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thread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1447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Sum</a:t>
            </a:r>
            <a:r>
              <a:rPr lang="en-US" sz="1600" i="1" dirty="0" err="1" smtClean="0"/>
              <a:t>thread</a:t>
            </a:r>
            <a:r>
              <a:rPr lang="en-US" sz="2400" i="1" dirty="0" smtClean="0"/>
              <a:t> </a:t>
            </a:r>
            <a:r>
              <a:rPr lang="en-US" sz="2400" dirty="0" smtClean="0"/>
              <a:t>records accumulated event count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" y="1905000"/>
            <a:ext cx="807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records physical value to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thread</a:t>
            </a:r>
            <a:r>
              <a:rPr lang="en-US" sz="1600" i="1" dirty="0" smtClean="0"/>
              <a:t> </a:t>
            </a:r>
            <a:r>
              <a:rPr lang="en-US" sz="2400" dirty="0" smtClean="0"/>
              <a:t>= Phys(t</a:t>
            </a:r>
            <a:r>
              <a:rPr lang="en-US" sz="1600" dirty="0" smtClean="0"/>
              <a:t>1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3124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increments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thread</a:t>
            </a:r>
            <a:r>
              <a:rPr lang="en-US" sz="1600" i="1" dirty="0" smtClean="0"/>
              <a:t> =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thread</a:t>
            </a:r>
            <a:r>
              <a:rPr lang="en-US" sz="2400" i="1" dirty="0" smtClean="0"/>
              <a:t> + </a:t>
            </a:r>
            <a:r>
              <a:rPr lang="en-US" sz="2400" dirty="0" smtClean="0"/>
              <a:t>(Phys(t</a:t>
            </a:r>
            <a:r>
              <a:rPr lang="en-US" sz="1600" dirty="0" smtClean="0"/>
              <a:t>3</a:t>
            </a:r>
            <a:r>
              <a:rPr lang="en-US" sz="2400" dirty="0" smtClean="0"/>
              <a:t>) –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thread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495800" y="4267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562600" y="4267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2286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Thread samples physical value Phys(t</a:t>
            </a:r>
            <a:r>
              <a:rPr lang="en-US" sz="1600" dirty="0" smtClean="0"/>
              <a:t>2</a:t>
            </a:r>
            <a:r>
              <a:rPr lang="en-US" sz="2400" dirty="0" smtClean="0"/>
              <a:t>), computes</a:t>
            </a:r>
            <a:br>
              <a:rPr lang="en-US" sz="2400" dirty="0" smtClean="0"/>
            </a:br>
            <a:r>
              <a:rPr lang="en-US" sz="2400" dirty="0" smtClean="0"/>
              <a:t>Logical value </a:t>
            </a:r>
            <a:r>
              <a:rPr lang="en-US" sz="2400" i="1" dirty="0" err="1" smtClean="0"/>
              <a:t>Log</a:t>
            </a:r>
            <a:r>
              <a:rPr lang="en-US" sz="1600" i="1" dirty="0" err="1" smtClean="0"/>
              <a:t>thread</a:t>
            </a:r>
            <a:r>
              <a:rPr lang="en-US" sz="1600" i="1" dirty="0" smtClean="0"/>
              <a:t> = </a:t>
            </a:r>
            <a:r>
              <a:rPr lang="en-US" sz="2400" i="1" dirty="0" err="1" smtClean="0"/>
              <a:t>Sum</a:t>
            </a:r>
            <a:r>
              <a:rPr lang="en-US" sz="1600" i="1" dirty="0" err="1" smtClean="0"/>
              <a:t>thread</a:t>
            </a:r>
            <a:r>
              <a:rPr lang="en-US" sz="2400" i="1" dirty="0" smtClean="0"/>
              <a:t> + </a:t>
            </a:r>
            <a:r>
              <a:rPr lang="en-US" sz="2400" dirty="0" smtClean="0"/>
              <a:t>(Phys(t</a:t>
            </a:r>
            <a:r>
              <a:rPr lang="en-US" sz="1600" dirty="0" smtClean="0"/>
              <a:t>2</a:t>
            </a:r>
            <a:r>
              <a:rPr lang="en-US" sz="2400" dirty="0" smtClean="0"/>
              <a:t>) – 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thread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44" name="Straight Connector 43"/>
          <p:cNvCxnSpPr>
            <a:stCxn id="41" idx="0"/>
          </p:cNvCxnSpPr>
          <p:nvPr/>
        </p:nvCxnSpPr>
        <p:spPr>
          <a:xfrm>
            <a:off x="4572000" y="4724400"/>
            <a:ext cx="2438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48200" y="50292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Phys(t</a:t>
            </a:r>
            <a:r>
              <a:rPr lang="en-US" sz="1600" i="1" dirty="0" smtClean="0"/>
              <a:t>3</a:t>
            </a:r>
            <a:r>
              <a:rPr lang="en-US" sz="2400" i="1" dirty="0" smtClean="0"/>
              <a:t>)-</a:t>
            </a:r>
            <a:r>
              <a:rPr lang="en-US" sz="2400" i="1" dirty="0" err="1" smtClean="0"/>
              <a:t>Start</a:t>
            </a:r>
            <a:r>
              <a:rPr lang="en-US" sz="1600" i="1" dirty="0" err="1" smtClean="0"/>
              <a:t>thread</a:t>
            </a:r>
            <a:endParaRPr lang="en-US" sz="1600" dirty="0"/>
          </a:p>
        </p:txBody>
      </p:sp>
      <p:sp>
        <p:nvSpPr>
          <p:cNvPr id="41" name="Left Brace 40"/>
          <p:cNvSpPr/>
          <p:nvPr/>
        </p:nvSpPr>
        <p:spPr>
          <a:xfrm rot="16200000">
            <a:off x="5638800" y="3657600"/>
            <a:ext cx="3048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6591300" y="51435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33800" y="3505200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 smtClean="0"/>
              <a:t>Sum</a:t>
            </a:r>
            <a:r>
              <a:rPr lang="en-US" sz="1600" i="1" dirty="0" err="1" smtClean="0"/>
              <a:t>thread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4457700" y="42291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3505200" y="4191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0400" y="5562600"/>
            <a:ext cx="76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9" grpId="0" animBg="1"/>
      <p:bldP spid="20" grpId="0" animBg="1"/>
      <p:bldP spid="20" grpId="1" animBg="1"/>
      <p:bldP spid="22" grpId="0"/>
      <p:bldP spid="26" grpId="0"/>
      <p:bldP spid="26" grpId="1"/>
      <p:bldP spid="29" grpId="0"/>
      <p:bldP spid="29" grpId="1"/>
      <p:bldP spid="35" grpId="0"/>
      <p:bldP spid="36" grpId="0"/>
      <p:bldP spid="37" grpId="0"/>
      <p:bldP spid="53" grpId="0"/>
      <p:bldP spid="54" grpId="0"/>
      <p:bldP spid="33" grpId="0"/>
      <p:bldP spid="40" grpId="0"/>
      <p:bldP spid="41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Perfctr</a:t>
            </a:r>
            <a:r>
              <a:rPr lang="en-US" dirty="0" smtClean="0"/>
              <a:t>: I-mode counters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572000"/>
          </a:xfrm>
        </p:spPr>
        <p:txBody>
          <a:bodyPr/>
          <a:lstStyle/>
          <a:p>
            <a:r>
              <a:rPr lang="en-US" dirty="0" smtClean="0"/>
              <a:t>PMU registers trigger interrupt on zero-overflow</a:t>
            </a:r>
          </a:p>
          <a:p>
            <a:r>
              <a:rPr lang="en-US" dirty="0" smtClean="0"/>
              <a:t>Physical register initialized to negated sample period</a:t>
            </a:r>
          </a:p>
          <a:p>
            <a:r>
              <a:rPr lang="en-US" dirty="0" smtClean="0"/>
              <a:t>Requires that physical value be saved &amp; restored on each context switch</a:t>
            </a:r>
          </a:p>
          <a:p>
            <a:r>
              <a:rPr lang="en-US" dirty="0" smtClean="0"/>
              <a:t>Compute logical accumulated value similar to a-mode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724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/>
          <p:cNvSpPr/>
          <p:nvPr/>
        </p:nvSpPr>
        <p:spPr>
          <a:xfrm>
            <a:off x="4657956" y="3962400"/>
            <a:ext cx="304800" cy="609600"/>
          </a:xfrm>
          <a:prstGeom prst="lightningBol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514956" y="4724400"/>
            <a:ext cx="1447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200400" y="3962400"/>
            <a:ext cx="304800" cy="609600"/>
          </a:xfrm>
          <a:prstGeom prst="lightningBol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324456" y="47625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62500" y="47625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600" y="5105400"/>
            <a:ext cx="90120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-5000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1800" y="5105400"/>
            <a:ext cx="73609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-1, 0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1156" y="5105400"/>
            <a:ext cx="90120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-5000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9356" y="5105400"/>
            <a:ext cx="73609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-1, 0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962756" y="4724400"/>
            <a:ext cx="3266844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ghtning Bolt 23"/>
          <p:cNvSpPr/>
          <p:nvPr/>
        </p:nvSpPr>
        <p:spPr>
          <a:xfrm>
            <a:off x="6858000" y="3962400"/>
            <a:ext cx="304800" cy="609600"/>
          </a:xfrm>
          <a:prstGeom prst="lightningBol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6934200" y="4800600"/>
            <a:ext cx="457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5105400"/>
            <a:ext cx="90120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-5000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0" y="5105400"/>
            <a:ext cx="736099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-1, 0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6200" y="5105400"/>
            <a:ext cx="100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</a:rPr>
              <a:t>Events</a:t>
            </a:r>
            <a:endParaRPr lang="en-US" sz="2400" i="1" dirty="0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72400" y="42672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390900" y="5295900"/>
            <a:ext cx="533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838700" y="5295900"/>
            <a:ext cx="533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Perfctr-Xen</a:t>
            </a:r>
            <a:r>
              <a:rPr lang="en-US" dirty="0" smtClean="0"/>
              <a:t>: A-mode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0772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Requires cooperation of guest kernel and hypervisor: </a:t>
            </a:r>
          </a:p>
          <a:p>
            <a:pPr lvl="1"/>
            <a:r>
              <a:rPr lang="en-US" dirty="0" smtClean="0"/>
              <a:t>Guest: maintains per-thread state: </a:t>
            </a:r>
            <a:r>
              <a:rPr lang="en-US" dirty="0" err="1" smtClean="0"/>
              <a:t>Sum</a:t>
            </a:r>
            <a:r>
              <a:rPr lang="en-US" baseline="-25000" dirty="0" err="1" smtClean="0"/>
              <a:t>thread</a:t>
            </a:r>
            <a:r>
              <a:rPr lang="en-US" dirty="0" smtClean="0"/>
              <a:t>, </a:t>
            </a:r>
            <a:r>
              <a:rPr lang="en-US" dirty="0" err="1" smtClean="0"/>
              <a:t>Start</a:t>
            </a:r>
            <a:r>
              <a:rPr lang="en-US" baseline="-25000" dirty="0" err="1" smtClean="0"/>
              <a:t>thread</a:t>
            </a:r>
            <a:endParaRPr lang="en-US" dirty="0" smtClean="0"/>
          </a:p>
          <a:p>
            <a:pPr lvl="1"/>
            <a:r>
              <a:rPr lang="en-US" dirty="0" smtClean="0"/>
              <a:t>Hypervisor: a per-VCPU (Virtual CPU) state: </a:t>
            </a:r>
            <a:r>
              <a:rPr lang="en-US" dirty="0" err="1" smtClean="0"/>
              <a:t>Sum</a:t>
            </a:r>
            <a:r>
              <a:rPr lang="en-US" baseline="-25000" dirty="0" err="1" smtClean="0"/>
              <a:t>vcpu</a:t>
            </a:r>
            <a:r>
              <a:rPr lang="en-US" dirty="0" smtClean="0"/>
              <a:t>, </a:t>
            </a:r>
            <a:r>
              <a:rPr lang="en-US" dirty="0" err="1" smtClean="0"/>
              <a:t>Start</a:t>
            </a:r>
            <a:r>
              <a:rPr lang="en-US" baseline="-25000" dirty="0" err="1" smtClean="0"/>
              <a:t>vcpu</a:t>
            </a:r>
            <a:endParaRPr lang="en-US" dirty="0" smtClean="0"/>
          </a:p>
          <a:p>
            <a:r>
              <a:rPr lang="en-US" dirty="0" smtClean="0"/>
              <a:t>Guest kernel makes per-VCPU state available user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41775-4061-496A-B0D2-614E5FBF88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3505200"/>
            <a:ext cx="78486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36576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thread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thread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36576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thread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thread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4648200"/>
            <a:ext cx="53340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48006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vcpu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vcpu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953000" y="4800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vcpu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vcpu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6172200" y="36576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thread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thread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572000" y="57912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3" idx="0"/>
            <a:endCxn id="10" idx="2"/>
          </p:cNvCxnSpPr>
          <p:nvPr/>
        </p:nvCxnSpPr>
        <p:spPr>
          <a:xfrm rot="5400000" flipH="1" flipV="1">
            <a:off x="5410200" y="5410200"/>
            <a:ext cx="3048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2"/>
          </p:cNvCxnSpPr>
          <p:nvPr/>
        </p:nvCxnSpPr>
        <p:spPr>
          <a:xfrm rot="10800000">
            <a:off x="3810000" y="5486400"/>
            <a:ext cx="1219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2"/>
          </p:cNvCxnSpPr>
          <p:nvPr/>
        </p:nvCxnSpPr>
        <p:spPr>
          <a:xfrm rot="10800000">
            <a:off x="3657600" y="4343400"/>
            <a:ext cx="5334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2"/>
          </p:cNvCxnSpPr>
          <p:nvPr/>
        </p:nvCxnSpPr>
        <p:spPr>
          <a:xfrm flipV="1">
            <a:off x="4495800" y="4343400"/>
            <a:ext cx="7620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11" idx="2"/>
          </p:cNvCxnSpPr>
          <p:nvPr/>
        </p:nvCxnSpPr>
        <p:spPr>
          <a:xfrm rot="5400000" flipH="1" flipV="1">
            <a:off x="6134100" y="4000500"/>
            <a:ext cx="4572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056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VCPUs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96200" y="4038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3810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Guest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Hypervisor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" y="586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Hardware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 rot="2637908">
            <a:off x="1207192" y="472578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Read-only mapping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143000" y="3657600"/>
            <a:ext cx="16764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Sum</a:t>
            </a:r>
            <a:r>
              <a:rPr lang="en-US" sz="1600" dirty="0" err="1" smtClean="0"/>
              <a:t>vcpu</a:t>
            </a:r>
            <a:r>
              <a:rPr lang="en-US" sz="2400" dirty="0" smtClean="0"/>
              <a:t>, </a:t>
            </a:r>
            <a:r>
              <a:rPr lang="en-US" sz="2400" dirty="0" err="1" smtClean="0"/>
              <a:t>Start</a:t>
            </a:r>
            <a:r>
              <a:rPr lang="en-US" sz="1600" dirty="0" err="1" smtClean="0"/>
              <a:t>vcpu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9" idx="1"/>
            <a:endCxn id="35" idx="2"/>
          </p:cNvCxnSpPr>
          <p:nvPr/>
        </p:nvCxnSpPr>
        <p:spPr>
          <a:xfrm rot="10800000">
            <a:off x="1981200" y="4343400"/>
            <a:ext cx="914400" cy="8001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1566</TotalTime>
  <Words>1165</Words>
  <Application>Microsoft Office PowerPoint</Application>
  <PresentationFormat>On-screen Show (4:3)</PresentationFormat>
  <Paragraphs>284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Equity</vt:lpstr>
      <vt:lpstr>Acrobat Document</vt:lpstr>
      <vt:lpstr>Perfctr-Xen: A framework for Performance Counter Virtualization</vt:lpstr>
      <vt:lpstr>Overview</vt:lpstr>
      <vt:lpstr>Existing Performance Counter Virtualization Solutions</vt:lpstr>
      <vt:lpstr>Perfctr-Xen</vt:lpstr>
      <vt:lpstr>Per-thread PMU Virtualization</vt:lpstr>
      <vt:lpstr>Perfctr Library</vt:lpstr>
      <vt:lpstr>Perfctr: A-mode counters</vt:lpstr>
      <vt:lpstr>Perfctr: I-mode counters</vt:lpstr>
      <vt:lpstr>Perfctr-Xen: A-mode counters</vt:lpstr>
      <vt:lpstr>Perfctr-Xen: A-mode counters</vt:lpstr>
      <vt:lpstr>Perfctr-Xen: A-mode counters</vt:lpstr>
      <vt:lpstr>Perfctr-Xen: I-mode counters</vt:lpstr>
      <vt:lpstr>Perfctr-Xen: Interrupt delivery</vt:lpstr>
      <vt:lpstr>Experimental Results</vt:lpstr>
      <vt:lpstr>Microbenchmarks</vt:lpstr>
      <vt:lpstr>SPEC CPU2006: L2 Cache Misses</vt:lpstr>
      <vt:lpstr>SPEC CPU2006: L2 Cache References</vt:lpstr>
      <vt:lpstr>Related Work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Perfctr-Xen: A framework for Performance Counter Virtualization</dc:title>
  <dc:creator>Ruslan</dc:creator>
  <cp:lastModifiedBy>Ruslan</cp:lastModifiedBy>
  <cp:revision>322</cp:revision>
  <dcterms:created xsi:type="dcterms:W3CDTF">2011-02-16T14:26:23Z</dcterms:created>
  <dcterms:modified xsi:type="dcterms:W3CDTF">2011-03-22T22:17:49Z</dcterms:modified>
</cp:coreProperties>
</file>