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9" r:id="rId2"/>
    <p:sldId id="311" r:id="rId3"/>
    <p:sldId id="267" r:id="rId4"/>
    <p:sldId id="262" r:id="rId5"/>
    <p:sldId id="263" r:id="rId6"/>
    <p:sldId id="264" r:id="rId7"/>
    <p:sldId id="265" r:id="rId8"/>
    <p:sldId id="290" r:id="rId9"/>
    <p:sldId id="298" r:id="rId10"/>
    <p:sldId id="297" r:id="rId11"/>
    <p:sldId id="303" r:id="rId12"/>
    <p:sldId id="304" r:id="rId13"/>
    <p:sldId id="305" r:id="rId14"/>
    <p:sldId id="306" r:id="rId15"/>
    <p:sldId id="307" r:id="rId16"/>
    <p:sldId id="309" r:id="rId17"/>
    <p:sldId id="308" r:id="rId18"/>
    <p:sldId id="310" r:id="rId19"/>
    <p:sldId id="312" r:id="rId2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p:restoredTop sz="94671"/>
  </p:normalViewPr>
  <p:slideViewPr>
    <p:cSldViewPr snapToGrid="0" snapToObjects="1">
      <p:cViewPr>
        <p:scale>
          <a:sx n="88" d="100"/>
          <a:sy n="88" d="100"/>
        </p:scale>
        <p:origin x="1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99D2B-EF01-694E-B1C5-CDE6444C2E3C}" type="datetimeFigureOut">
              <a:rPr lang="es-ES_tradnl" smtClean="0"/>
              <a:t>2/12/17</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DC1B0-732C-8742-83D3-F5EF612E3EE5}" type="slidenum">
              <a:rPr lang="es-ES_tradnl" smtClean="0"/>
              <a:t>‹Nr.›</a:t>
            </a:fld>
            <a:endParaRPr lang="es-ES_tradnl"/>
          </a:p>
        </p:txBody>
      </p:sp>
    </p:spTree>
    <p:extLst>
      <p:ext uri="{BB962C8B-B14F-4D97-AF65-F5344CB8AC3E}">
        <p14:creationId xmlns:p14="http://schemas.microsoft.com/office/powerpoint/2010/main" val="44198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a:t>
            </a:fld>
            <a:endParaRPr lang="es-ES_tradnl"/>
          </a:p>
        </p:txBody>
      </p:sp>
    </p:spTree>
    <p:extLst>
      <p:ext uri="{BB962C8B-B14F-4D97-AF65-F5344CB8AC3E}">
        <p14:creationId xmlns:p14="http://schemas.microsoft.com/office/powerpoint/2010/main" val="1918638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10</a:t>
            </a:fld>
            <a:endParaRPr lang="es-ES_tradnl"/>
          </a:p>
        </p:txBody>
      </p:sp>
    </p:spTree>
    <p:extLst>
      <p:ext uri="{BB962C8B-B14F-4D97-AF65-F5344CB8AC3E}">
        <p14:creationId xmlns:p14="http://schemas.microsoft.com/office/powerpoint/2010/main" val="282382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11</a:t>
            </a:fld>
            <a:endParaRPr lang="es-ES_tradnl"/>
          </a:p>
        </p:txBody>
      </p:sp>
    </p:spTree>
    <p:extLst>
      <p:ext uri="{BB962C8B-B14F-4D97-AF65-F5344CB8AC3E}">
        <p14:creationId xmlns:p14="http://schemas.microsoft.com/office/powerpoint/2010/main" val="1366055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12</a:t>
            </a:fld>
            <a:endParaRPr lang="es-ES_tradnl"/>
          </a:p>
        </p:txBody>
      </p:sp>
    </p:spTree>
    <p:extLst>
      <p:ext uri="{BB962C8B-B14F-4D97-AF65-F5344CB8AC3E}">
        <p14:creationId xmlns:p14="http://schemas.microsoft.com/office/powerpoint/2010/main" val="209191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13</a:t>
            </a:fld>
            <a:endParaRPr lang="es-ES_tradnl"/>
          </a:p>
        </p:txBody>
      </p:sp>
    </p:spTree>
    <p:extLst>
      <p:ext uri="{BB962C8B-B14F-4D97-AF65-F5344CB8AC3E}">
        <p14:creationId xmlns:p14="http://schemas.microsoft.com/office/powerpoint/2010/main" val="13050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14</a:t>
            </a:fld>
            <a:endParaRPr lang="es-ES_tradnl"/>
          </a:p>
        </p:txBody>
      </p:sp>
    </p:spTree>
    <p:extLst>
      <p:ext uri="{BB962C8B-B14F-4D97-AF65-F5344CB8AC3E}">
        <p14:creationId xmlns:p14="http://schemas.microsoft.com/office/powerpoint/2010/main" val="101917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15</a:t>
            </a:fld>
            <a:endParaRPr lang="es-ES_tradnl"/>
          </a:p>
        </p:txBody>
      </p:sp>
    </p:spTree>
    <p:extLst>
      <p:ext uri="{BB962C8B-B14F-4D97-AF65-F5344CB8AC3E}">
        <p14:creationId xmlns:p14="http://schemas.microsoft.com/office/powerpoint/2010/main" val="1784865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16</a:t>
            </a:fld>
            <a:endParaRPr lang="es-ES_tradnl"/>
          </a:p>
        </p:txBody>
      </p:sp>
    </p:spTree>
    <p:extLst>
      <p:ext uri="{BB962C8B-B14F-4D97-AF65-F5344CB8AC3E}">
        <p14:creationId xmlns:p14="http://schemas.microsoft.com/office/powerpoint/2010/main" val="77589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17</a:t>
            </a:fld>
            <a:endParaRPr lang="es-ES_tradnl"/>
          </a:p>
        </p:txBody>
      </p:sp>
    </p:spTree>
    <p:extLst>
      <p:ext uri="{BB962C8B-B14F-4D97-AF65-F5344CB8AC3E}">
        <p14:creationId xmlns:p14="http://schemas.microsoft.com/office/powerpoint/2010/main" val="1291849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18</a:t>
            </a:fld>
            <a:endParaRPr lang="es-ES_tradnl"/>
          </a:p>
        </p:txBody>
      </p:sp>
    </p:spTree>
    <p:extLst>
      <p:ext uri="{BB962C8B-B14F-4D97-AF65-F5344CB8AC3E}">
        <p14:creationId xmlns:p14="http://schemas.microsoft.com/office/powerpoint/2010/main" val="1169614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19</a:t>
            </a:fld>
            <a:endParaRPr lang="es-ES_tradnl"/>
          </a:p>
        </p:txBody>
      </p:sp>
    </p:spTree>
    <p:extLst>
      <p:ext uri="{BB962C8B-B14F-4D97-AF65-F5344CB8AC3E}">
        <p14:creationId xmlns:p14="http://schemas.microsoft.com/office/powerpoint/2010/main" val="8981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2</a:t>
            </a:fld>
            <a:endParaRPr lang="es-ES_tradnl"/>
          </a:p>
        </p:txBody>
      </p:sp>
    </p:spTree>
    <p:extLst>
      <p:ext uri="{BB962C8B-B14F-4D97-AF65-F5344CB8AC3E}">
        <p14:creationId xmlns:p14="http://schemas.microsoft.com/office/powerpoint/2010/main" val="966707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3</a:t>
            </a:fld>
            <a:endParaRPr lang="es-ES_tradnl"/>
          </a:p>
        </p:txBody>
      </p:sp>
    </p:spTree>
    <p:extLst>
      <p:ext uri="{BB962C8B-B14F-4D97-AF65-F5344CB8AC3E}">
        <p14:creationId xmlns:p14="http://schemas.microsoft.com/office/powerpoint/2010/main" val="839012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4</a:t>
            </a:fld>
            <a:endParaRPr lang="es-ES_tradnl"/>
          </a:p>
        </p:txBody>
      </p:sp>
    </p:spTree>
    <p:extLst>
      <p:ext uri="{BB962C8B-B14F-4D97-AF65-F5344CB8AC3E}">
        <p14:creationId xmlns:p14="http://schemas.microsoft.com/office/powerpoint/2010/main" val="62008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5</a:t>
            </a:fld>
            <a:endParaRPr lang="es-ES_tradnl"/>
          </a:p>
        </p:txBody>
      </p:sp>
    </p:spTree>
    <p:extLst>
      <p:ext uri="{BB962C8B-B14F-4D97-AF65-F5344CB8AC3E}">
        <p14:creationId xmlns:p14="http://schemas.microsoft.com/office/powerpoint/2010/main" val="144315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6</a:t>
            </a:fld>
            <a:endParaRPr lang="es-ES_tradnl"/>
          </a:p>
        </p:txBody>
      </p:sp>
    </p:spTree>
    <p:extLst>
      <p:ext uri="{BB962C8B-B14F-4D97-AF65-F5344CB8AC3E}">
        <p14:creationId xmlns:p14="http://schemas.microsoft.com/office/powerpoint/2010/main" val="106954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7</a:t>
            </a:fld>
            <a:endParaRPr lang="es-ES_tradnl"/>
          </a:p>
        </p:txBody>
      </p:sp>
    </p:spTree>
    <p:extLst>
      <p:ext uri="{BB962C8B-B14F-4D97-AF65-F5344CB8AC3E}">
        <p14:creationId xmlns:p14="http://schemas.microsoft.com/office/powerpoint/2010/main" val="1873296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8</a:t>
            </a:fld>
            <a:endParaRPr lang="es-ES_tradnl"/>
          </a:p>
        </p:txBody>
      </p:sp>
    </p:spTree>
    <p:extLst>
      <p:ext uri="{BB962C8B-B14F-4D97-AF65-F5344CB8AC3E}">
        <p14:creationId xmlns:p14="http://schemas.microsoft.com/office/powerpoint/2010/main" val="2001246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DC1B0-732C-8742-83D3-F5EF612E3EE5}" type="slidenum">
              <a:rPr lang="es-ES_tradnl" smtClean="0"/>
              <a:t>9</a:t>
            </a:fld>
            <a:endParaRPr lang="es-ES_tradnl"/>
          </a:p>
        </p:txBody>
      </p:sp>
    </p:spTree>
    <p:extLst>
      <p:ext uri="{BB962C8B-B14F-4D97-AF65-F5344CB8AC3E}">
        <p14:creationId xmlns:p14="http://schemas.microsoft.com/office/powerpoint/2010/main" val="175580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_tradnl"/>
          </a:p>
        </p:txBody>
      </p:sp>
      <p:sp>
        <p:nvSpPr>
          <p:cNvPr id="4" name="Marcador de fecha 3"/>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96776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80854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213432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s-ES_tradnl"/>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320961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207155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4"/>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156549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6"/>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30036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s-ES_tradnl"/>
          </a:p>
        </p:txBody>
      </p:sp>
      <p:sp>
        <p:nvSpPr>
          <p:cNvPr id="3" name="Marcador de fecha 2"/>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170010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136215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157456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FBDB2F8-0B3E-4949-B51B-6DA84BBFAB70}" type="datetimeFigureOut">
              <a:rPr lang="es-ES_tradnl" smtClean="0"/>
              <a:t>2/12/17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3205032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DB2F8-0B3E-4949-B51B-6DA84BBFAB70}" type="datetimeFigureOut">
              <a:rPr lang="es-ES_tradnl" smtClean="0"/>
              <a:t>2/12/17</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6B953-DAED-F94C-A9BA-416EB82D2790}" type="slidenum">
              <a:rPr lang="es-ES_tradnl" smtClean="0"/>
              <a:t>‹Nr.›</a:t>
            </a:fld>
            <a:endParaRPr lang="es-ES_tradnl"/>
          </a:p>
        </p:txBody>
      </p:sp>
    </p:spTree>
    <p:extLst>
      <p:ext uri="{BB962C8B-B14F-4D97-AF65-F5344CB8AC3E}">
        <p14:creationId xmlns:p14="http://schemas.microsoft.com/office/powerpoint/2010/main" val="177035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1.tiff"/><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1.tiff"/><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1.tiff"/><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1.tiff"/><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1.tiff"/><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1.tiff"/><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1.tiff"/><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7.tiff"/><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8.tiff"/><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8.tif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8.tiff"/><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8.tiff"/><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9.tiff"/><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CuadroTexto 6"/>
          <p:cNvSpPr txBox="1"/>
          <p:nvPr/>
        </p:nvSpPr>
        <p:spPr>
          <a:xfrm rot="20585692">
            <a:off x="1064364" y="2834831"/>
            <a:ext cx="5567550" cy="1508105"/>
          </a:xfrm>
          <a:prstGeom prst="rect">
            <a:avLst/>
          </a:prstGeom>
          <a:noFill/>
        </p:spPr>
        <p:txBody>
          <a:bodyPr wrap="none" rtlCol="0">
            <a:spAutoFit/>
          </a:bodyPr>
          <a:lstStyle/>
          <a:p>
            <a:r>
              <a:rPr lang="es-ES_tradnl" sz="4800" b="1" dirty="0" smtClean="0">
                <a:solidFill>
                  <a:srgbClr val="002060"/>
                </a:solidFill>
                <a:latin typeface="Georgia" charset="0"/>
                <a:ea typeface="Georgia" charset="0"/>
                <a:cs typeface="Georgia" charset="0"/>
              </a:rPr>
              <a:t>RESTAURANDO </a:t>
            </a:r>
          </a:p>
          <a:p>
            <a:r>
              <a:rPr lang="es-ES_tradnl" sz="4400" b="1" dirty="0" smtClean="0">
                <a:solidFill>
                  <a:schemeClr val="accent4">
                    <a:lumMod val="50000"/>
                  </a:schemeClr>
                </a:solidFill>
                <a:latin typeface="Georgia" charset="0"/>
                <a:ea typeface="Georgia" charset="0"/>
                <a:cs typeface="Georgia" charset="0"/>
              </a:rPr>
              <a:t>“El altar de Dios”</a:t>
            </a:r>
            <a:endParaRPr lang="es-ES_tradnl" sz="4400" b="1" dirty="0">
              <a:solidFill>
                <a:schemeClr val="accent4">
                  <a:lumMod val="50000"/>
                </a:schemeClr>
              </a:solidFill>
              <a:latin typeface="Georgia" charset="0"/>
              <a:ea typeface="Georgia" charset="0"/>
              <a:cs typeface="Georgia" charset="0"/>
            </a:endParaRPr>
          </a:p>
        </p:txBody>
      </p:sp>
      <p:pic>
        <p:nvPicPr>
          <p:cNvPr id="9" name="Imagen 8" descr="elias.jpg"/>
          <p:cNvPicPr>
            <a:picLocks noChangeAspect="1"/>
          </p:cNvPicPr>
          <p:nvPr/>
        </p:nvPicPr>
        <p:blipFill>
          <a:blip r:embed="rId4">
            <a:extLst>
              <a:ext uri="{28A0092B-C50C-407E-A947-70E740481C1C}">
                <a14:useLocalDpi xmlns:a14="http://schemas.microsoft.com/office/drawing/2010/main" val="0"/>
              </a:ext>
            </a:extLst>
          </a:blip>
          <a:srcRect t="4982" b="5322"/>
          <a:stretch>
            <a:fillRect/>
          </a:stretch>
        </p:blipFill>
        <p:spPr bwMode="auto">
          <a:xfrm>
            <a:off x="6325110" y="1640114"/>
            <a:ext cx="5433094" cy="3860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uadroTexto 4"/>
          <p:cNvSpPr txBox="1"/>
          <p:nvPr/>
        </p:nvSpPr>
        <p:spPr>
          <a:xfrm>
            <a:off x="2322286" y="464457"/>
            <a:ext cx="9129485" cy="800219"/>
          </a:xfrm>
          <a:prstGeom prst="rect">
            <a:avLst/>
          </a:prstGeom>
          <a:noFill/>
        </p:spPr>
        <p:txBody>
          <a:bodyPr wrap="square" rtlCol="0">
            <a:spAutoFit/>
          </a:bodyPr>
          <a:lstStyle/>
          <a:p>
            <a:pPr algn="ctr"/>
            <a:r>
              <a:rPr lang="es-ES_tradnl" sz="2800" b="1" dirty="0" smtClean="0">
                <a:latin typeface="Georgia" charset="0"/>
                <a:ea typeface="Georgia" charset="0"/>
                <a:cs typeface="Georgia" charset="0"/>
              </a:rPr>
              <a:t>D</a:t>
            </a:r>
            <a:r>
              <a:rPr lang="es-ES" sz="2800" b="1" dirty="0" smtClean="0">
                <a:latin typeface="Georgia" charset="0"/>
                <a:ea typeface="Georgia" charset="0"/>
                <a:cs typeface="Georgia" charset="0"/>
              </a:rPr>
              <a:t>ÍA MUNDIAL DE MAYORDOMÍA CRISTIANA</a:t>
            </a:r>
            <a:endParaRPr lang="es-ES_tradnl" sz="2800" b="1" dirty="0" smtClean="0">
              <a:latin typeface="Georgia" charset="0"/>
              <a:ea typeface="Georgia" charset="0"/>
              <a:cs typeface="Georgia" charset="0"/>
            </a:endParaRPr>
          </a:p>
          <a:p>
            <a:pPr algn="ctr"/>
            <a:r>
              <a:rPr lang="es-ES_tradnl" b="1" dirty="0" smtClean="0">
                <a:latin typeface="Georgia" charset="0"/>
                <a:ea typeface="Georgia" charset="0"/>
                <a:cs typeface="Georgia" charset="0"/>
              </a:rPr>
              <a:t>SERM</a:t>
            </a:r>
            <a:r>
              <a:rPr lang="es-ES" b="1" dirty="0" smtClean="0">
                <a:latin typeface="Georgia" charset="0"/>
                <a:ea typeface="Georgia" charset="0"/>
                <a:cs typeface="Georgia" charset="0"/>
              </a:rPr>
              <a:t>ÓN PARA EL 16 DE DICIEMBRE DE 2017</a:t>
            </a:r>
            <a:endParaRPr lang="es-ES_tradnl" b="1" dirty="0">
              <a:latin typeface="Georgia" charset="0"/>
              <a:ea typeface="Georgia" charset="0"/>
              <a:cs typeface="Georgia" charset="0"/>
            </a:endParaRPr>
          </a:p>
        </p:txBody>
      </p:sp>
      <p:sp>
        <p:nvSpPr>
          <p:cNvPr id="6" name="CuadroTexto 5"/>
          <p:cNvSpPr txBox="1"/>
          <p:nvPr/>
        </p:nvSpPr>
        <p:spPr>
          <a:xfrm>
            <a:off x="7649028" y="5791200"/>
            <a:ext cx="3135795" cy="769441"/>
          </a:xfrm>
          <a:prstGeom prst="rect">
            <a:avLst/>
          </a:prstGeom>
          <a:noFill/>
        </p:spPr>
        <p:txBody>
          <a:bodyPr wrap="none" rtlCol="0">
            <a:spAutoFit/>
          </a:bodyPr>
          <a:lstStyle/>
          <a:p>
            <a:r>
              <a:rPr lang="es-ES_tradnl" sz="2400" b="1" dirty="0" smtClean="0">
                <a:latin typeface="Georgia" charset="0"/>
                <a:ea typeface="Georgia" charset="0"/>
                <a:cs typeface="Georgia" charset="0"/>
              </a:rPr>
              <a:t>Pr</a:t>
            </a:r>
            <a:r>
              <a:rPr lang="es-ES_tradnl" sz="2400" b="1" dirty="0">
                <a:latin typeface="Georgia" charset="0"/>
                <a:ea typeface="Georgia" charset="0"/>
                <a:cs typeface="Georgia" charset="0"/>
              </a:rPr>
              <a:t>.</a:t>
            </a:r>
            <a:r>
              <a:rPr lang="es-ES_tradnl" sz="2400" b="1" dirty="0" smtClean="0">
                <a:latin typeface="Georgia" charset="0"/>
                <a:ea typeface="Georgia" charset="0"/>
                <a:cs typeface="Georgia" charset="0"/>
              </a:rPr>
              <a:t> </a:t>
            </a:r>
            <a:r>
              <a:rPr lang="es-ES_tradnl" sz="2400" b="1" dirty="0" err="1" smtClean="0">
                <a:latin typeface="Georgia" charset="0"/>
                <a:ea typeface="Georgia" charset="0"/>
                <a:cs typeface="Georgia" charset="0"/>
              </a:rPr>
              <a:t>Efra</a:t>
            </a:r>
            <a:r>
              <a:rPr lang="es-ES" sz="2400" b="1" dirty="0" err="1" smtClean="0">
                <a:latin typeface="Georgia" charset="0"/>
                <a:ea typeface="Georgia" charset="0"/>
                <a:cs typeface="Georgia" charset="0"/>
              </a:rPr>
              <a:t>ín</a:t>
            </a:r>
            <a:r>
              <a:rPr lang="es-ES" sz="2400" b="1" dirty="0" smtClean="0">
                <a:latin typeface="Georgia" charset="0"/>
                <a:ea typeface="Georgia" charset="0"/>
                <a:cs typeface="Georgia" charset="0"/>
              </a:rPr>
              <a:t> Choque,</a:t>
            </a:r>
          </a:p>
          <a:p>
            <a:r>
              <a:rPr lang="es-ES" sz="2000" b="1" dirty="0" smtClean="0">
                <a:latin typeface="Georgia" charset="0"/>
                <a:ea typeface="Georgia" charset="0"/>
                <a:cs typeface="Georgia" charset="0"/>
              </a:rPr>
              <a:t>Unión Boliviana</a:t>
            </a:r>
            <a:endParaRPr lang="es-ES_tradnl" sz="2000" b="1" dirty="0">
              <a:latin typeface="Georgia" charset="0"/>
              <a:ea typeface="Georgia" charset="0"/>
              <a:cs typeface="Georgia" charset="0"/>
            </a:endParaRPr>
          </a:p>
        </p:txBody>
      </p:sp>
    </p:spTree>
    <p:extLst>
      <p:ext uri="{BB962C8B-B14F-4D97-AF65-F5344CB8AC3E}">
        <p14:creationId xmlns:p14="http://schemas.microsoft.com/office/powerpoint/2010/main" val="486163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246744"/>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CUMPLIMIENTO DEL PACTO</a:t>
            </a:r>
            <a:endParaRPr lang="es-ES" sz="3600" b="1" dirty="0" smtClean="0">
              <a:latin typeface="Georgia" charset="0"/>
              <a:ea typeface="Georgia" charset="0"/>
              <a:cs typeface="Georgia" charset="0"/>
            </a:endParaRPr>
          </a:p>
        </p:txBody>
      </p:sp>
      <p:sp>
        <p:nvSpPr>
          <p:cNvPr id="7" name="CuadroTexto 6"/>
          <p:cNvSpPr txBox="1"/>
          <p:nvPr/>
        </p:nvSpPr>
        <p:spPr>
          <a:xfrm>
            <a:off x="1061680" y="1193118"/>
            <a:ext cx="6485749" cy="5109091"/>
          </a:xfrm>
          <a:prstGeom prst="rect">
            <a:avLst/>
          </a:prstGeom>
          <a:noFill/>
        </p:spPr>
        <p:txBody>
          <a:bodyPr wrap="square" rtlCol="0">
            <a:spAutoFit/>
          </a:bodyPr>
          <a:lstStyle/>
          <a:p>
            <a:r>
              <a:rPr lang="es-ES_tradnl" sz="2300" b="1" dirty="0" smtClean="0">
                <a:latin typeface="Georgia" charset="0"/>
                <a:ea typeface="Georgia" charset="0"/>
                <a:cs typeface="Georgia" charset="0"/>
              </a:rPr>
              <a:t>Jacob </a:t>
            </a:r>
            <a:r>
              <a:rPr lang="es-ES_tradnl" sz="2300" b="1" dirty="0" err="1" smtClean="0">
                <a:latin typeface="Georgia" charset="0"/>
                <a:ea typeface="Georgia" charset="0"/>
                <a:cs typeface="Georgia" charset="0"/>
              </a:rPr>
              <a:t>regres</a:t>
            </a:r>
            <a:r>
              <a:rPr lang="es-ES" sz="2300" b="1" dirty="0" err="1" smtClean="0">
                <a:latin typeface="Georgia" charset="0"/>
                <a:ea typeface="Georgia" charset="0"/>
                <a:cs typeface="Georgia" charset="0"/>
              </a:rPr>
              <a:t>ó</a:t>
            </a:r>
            <a:r>
              <a:rPr lang="es-ES" sz="2300" b="1" dirty="0" smtClean="0">
                <a:latin typeface="Georgia" charset="0"/>
                <a:ea typeface="Georgia" charset="0"/>
                <a:cs typeface="Georgia" charset="0"/>
              </a:rPr>
              <a:t> a </a:t>
            </a:r>
            <a:r>
              <a:rPr lang="es-ES" sz="2300" b="1" dirty="0" err="1" smtClean="0">
                <a:latin typeface="Georgia" charset="0"/>
                <a:ea typeface="Georgia" charset="0"/>
                <a:cs typeface="Georgia" charset="0"/>
              </a:rPr>
              <a:t>Bet</a:t>
            </a:r>
            <a:r>
              <a:rPr lang="es-ES" sz="2300" b="1" dirty="0" smtClean="0">
                <a:latin typeface="Georgia" charset="0"/>
                <a:ea typeface="Georgia" charset="0"/>
                <a:cs typeface="Georgia" charset="0"/>
              </a:rPr>
              <a:t>-el restauró su pacto.</a:t>
            </a:r>
          </a:p>
          <a:p>
            <a:pPr lvl="1"/>
            <a:endParaRPr lang="es-ES" sz="2300" dirty="0" smtClean="0">
              <a:latin typeface="Georgia" charset="0"/>
              <a:ea typeface="Georgia" charset="0"/>
              <a:cs typeface="Georgia" charset="0"/>
            </a:endParaRPr>
          </a:p>
          <a:p>
            <a:pPr marL="457200" indent="-457200">
              <a:buFont typeface="+mj-lt"/>
              <a:buAutoNum type="alphaLcParenR" startAt="8"/>
            </a:pPr>
            <a:r>
              <a:rPr lang="es-ES" sz="2300" b="1" dirty="0" smtClean="0">
                <a:latin typeface="Georgia" charset="0"/>
                <a:ea typeface="Georgia" charset="0"/>
                <a:cs typeface="Georgia" charset="0"/>
              </a:rPr>
              <a:t>Cumplimiento de la promesa. </a:t>
            </a:r>
            <a:r>
              <a:rPr lang="es-ES" sz="2300" dirty="0" smtClean="0">
                <a:latin typeface="Georgia" charset="0"/>
                <a:ea typeface="Georgia" charset="0"/>
                <a:cs typeface="Georgia" charset="0"/>
              </a:rPr>
              <a:t>Jacob, como todo ser humano, no siempre fue fiel en cumplir su pacto. Pero: </a:t>
            </a:r>
            <a:r>
              <a:rPr lang="es-ES" sz="2300" b="1" dirty="0" smtClean="0">
                <a:latin typeface="Georgia" charset="0"/>
                <a:ea typeface="Georgia" charset="0"/>
                <a:cs typeface="Georgia" charset="0"/>
              </a:rPr>
              <a:t>“Edificó un altar” (</a:t>
            </a:r>
            <a:r>
              <a:rPr lang="es-ES" sz="2300" b="1" dirty="0" err="1" smtClean="0">
                <a:latin typeface="Georgia" charset="0"/>
                <a:ea typeface="Georgia" charset="0"/>
                <a:cs typeface="Georgia" charset="0"/>
              </a:rPr>
              <a:t>Gn</a:t>
            </a:r>
            <a:r>
              <a:rPr lang="es-ES" sz="2300" b="1" dirty="0" smtClean="0">
                <a:latin typeface="Georgia" charset="0"/>
                <a:ea typeface="Georgia" charset="0"/>
                <a:cs typeface="Georgia" charset="0"/>
              </a:rPr>
              <a:t> 35:7). </a:t>
            </a:r>
            <a:r>
              <a:rPr lang="es-ES" sz="2300" u="sng" dirty="0" smtClean="0">
                <a:latin typeface="Georgia" charset="0"/>
                <a:ea typeface="Georgia" charset="0"/>
                <a:cs typeface="Georgia" charset="0"/>
              </a:rPr>
              <a:t>Restauró</a:t>
            </a:r>
            <a:r>
              <a:rPr lang="es-ES" sz="2300" dirty="0" smtClean="0">
                <a:latin typeface="Georgia" charset="0"/>
                <a:ea typeface="Georgia" charset="0"/>
                <a:cs typeface="Georgia" charset="0"/>
              </a:rPr>
              <a:t> su pacto nuevamente consagrando su vida a Dios (</a:t>
            </a:r>
            <a:r>
              <a:rPr lang="es-ES" sz="2300" dirty="0" err="1" smtClean="0">
                <a:latin typeface="Georgia" charset="0"/>
                <a:ea typeface="Georgia" charset="0"/>
                <a:cs typeface="Georgia" charset="0"/>
              </a:rPr>
              <a:t>Gn</a:t>
            </a:r>
            <a:r>
              <a:rPr lang="es-ES" sz="2300" dirty="0" smtClean="0">
                <a:latin typeface="Georgia" charset="0"/>
                <a:ea typeface="Georgia" charset="0"/>
                <a:cs typeface="Georgia" charset="0"/>
              </a:rPr>
              <a:t> 35: 9-15). El diezmo carece de sentido si no se estudia en el contexto de la adoración y la gratitud</a:t>
            </a:r>
          </a:p>
          <a:p>
            <a:pPr marL="457200" indent="-457200">
              <a:buFont typeface="+mj-lt"/>
              <a:buAutoNum type="alphaLcParenR" startAt="8"/>
            </a:pPr>
            <a:endParaRPr lang="es-ES" sz="2400" b="1" dirty="0">
              <a:latin typeface="Georgia" charset="0"/>
              <a:ea typeface="Georgia" charset="0"/>
              <a:cs typeface="Georgia" charset="0"/>
            </a:endParaRPr>
          </a:p>
          <a:p>
            <a:pPr marL="457200" indent="-457200">
              <a:buFont typeface="+mj-lt"/>
              <a:buAutoNum type="alphaLcParenR" startAt="8"/>
            </a:pPr>
            <a:r>
              <a:rPr lang="es-ES" sz="2300" b="1" dirty="0" smtClean="0">
                <a:latin typeface="Georgia" charset="0"/>
                <a:ea typeface="Georgia" charset="0"/>
                <a:cs typeface="Georgia" charset="0"/>
              </a:rPr>
              <a:t>El pacto debe cumplirse. </a:t>
            </a:r>
            <a:r>
              <a:rPr lang="es-ES" sz="2300" dirty="0" smtClean="0">
                <a:latin typeface="Georgia" charset="0"/>
                <a:ea typeface="Georgia" charset="0"/>
                <a:cs typeface="Georgia" charset="0"/>
              </a:rPr>
              <a:t>El voto (Pacto)</a:t>
            </a:r>
            <a:r>
              <a:rPr lang="es-ES_tradnl" sz="2400" dirty="0" smtClean="0">
                <a:latin typeface="Georgia" charset="0"/>
                <a:ea typeface="Georgia" charset="0"/>
                <a:cs typeface="Georgia" charset="0"/>
              </a:rPr>
              <a:t> </a:t>
            </a:r>
            <a:r>
              <a:rPr lang="es-ES_tradnl" sz="2400" dirty="0">
                <a:latin typeface="Georgia" charset="0"/>
                <a:ea typeface="Georgia" charset="0"/>
                <a:cs typeface="Georgia" charset="0"/>
              </a:rPr>
              <a:t>es el acto más solemne mediante el cual una persona expresa confianza en el Señor. </a:t>
            </a:r>
            <a:endParaRPr lang="es-ES" sz="2300" dirty="0" smtClean="0">
              <a:latin typeface="Georgia" charset="0"/>
              <a:ea typeface="Georgia" charset="0"/>
              <a:cs typeface="Georgia" charset="0"/>
            </a:endParaRPr>
          </a:p>
        </p:txBody>
      </p:sp>
      <p:pic>
        <p:nvPicPr>
          <p:cNvPr id="9" name="Imagen 8"/>
          <p:cNvPicPr>
            <a:picLocks noChangeAspect="1"/>
          </p:cNvPicPr>
          <p:nvPr/>
        </p:nvPicPr>
        <p:blipFill>
          <a:blip r:embed="rId8"/>
          <a:stretch>
            <a:fillRect/>
          </a:stretch>
        </p:blipFill>
        <p:spPr>
          <a:xfrm>
            <a:off x="7698063" y="1766451"/>
            <a:ext cx="4017257" cy="4579257"/>
          </a:xfrm>
          <a:prstGeom prst="rect">
            <a:avLst/>
          </a:prstGeom>
        </p:spPr>
      </p:pic>
    </p:spTree>
    <p:extLst>
      <p:ext uri="{BB962C8B-B14F-4D97-AF65-F5344CB8AC3E}">
        <p14:creationId xmlns:p14="http://schemas.microsoft.com/office/powerpoint/2010/main" val="535769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174174"/>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CONCLUSIONES</a:t>
            </a:r>
            <a:endParaRPr lang="es-ES" sz="3600" b="1" dirty="0" smtClean="0">
              <a:latin typeface="Georgia" charset="0"/>
              <a:ea typeface="Georgia" charset="0"/>
              <a:cs typeface="Georgia" charset="0"/>
            </a:endParaRPr>
          </a:p>
        </p:txBody>
      </p:sp>
      <p:sp>
        <p:nvSpPr>
          <p:cNvPr id="7" name="CuadroTexto 6"/>
          <p:cNvSpPr txBox="1"/>
          <p:nvPr/>
        </p:nvSpPr>
        <p:spPr>
          <a:xfrm>
            <a:off x="1061680" y="946375"/>
            <a:ext cx="6485749" cy="5401479"/>
          </a:xfrm>
          <a:prstGeom prst="rect">
            <a:avLst/>
          </a:prstGeom>
          <a:noFill/>
        </p:spPr>
        <p:txBody>
          <a:bodyPr wrap="square" rtlCol="0">
            <a:spAutoFit/>
          </a:bodyPr>
          <a:lstStyle/>
          <a:p>
            <a:r>
              <a:rPr lang="es-ES" sz="2300" b="1" dirty="0" smtClean="0">
                <a:latin typeface="Georgia" charset="0"/>
                <a:ea typeface="Georgia" charset="0"/>
                <a:cs typeface="Georgia" charset="0"/>
              </a:rPr>
              <a:t>¿Qué aprendimos hoy?</a:t>
            </a:r>
          </a:p>
          <a:p>
            <a:pPr lvl="1"/>
            <a:endParaRPr lang="es-ES" sz="2300" dirty="0" smtClean="0">
              <a:latin typeface="Georgia" charset="0"/>
              <a:ea typeface="Georgia" charset="0"/>
              <a:cs typeface="Georgia" charset="0"/>
            </a:endParaRPr>
          </a:p>
          <a:p>
            <a:pPr marL="457200" indent="-457200">
              <a:buFont typeface="+mj-lt"/>
              <a:buAutoNum type="alphaLcParenR"/>
            </a:pPr>
            <a:r>
              <a:rPr lang="es-ES" sz="2300" b="1" dirty="0" smtClean="0">
                <a:latin typeface="Georgia" charset="0"/>
                <a:ea typeface="Georgia" charset="0"/>
                <a:cs typeface="Georgia" charset="0"/>
              </a:rPr>
              <a:t>De Moisés: </a:t>
            </a:r>
            <a:r>
              <a:rPr lang="es-ES" sz="2300" dirty="0" smtClean="0">
                <a:latin typeface="Georgia" charset="0"/>
                <a:ea typeface="Georgia" charset="0"/>
                <a:cs typeface="Georgia" charset="0"/>
              </a:rPr>
              <a:t>El altar de Dios está en el santuario, no hay nada mejor que adorar a Dios en Templo, la iglesia. “Donde están dos o tres reunidos en mi nombre, allí estoy yo…” (Mt 18:20), dice el Señor.</a:t>
            </a:r>
          </a:p>
          <a:p>
            <a:pPr marL="457200" indent="-457200">
              <a:buFont typeface="+mj-lt"/>
              <a:buAutoNum type="alphaLcParenR"/>
            </a:pPr>
            <a:endParaRPr lang="es-ES" sz="2300" dirty="0" smtClean="0">
              <a:latin typeface="Georgia" charset="0"/>
              <a:ea typeface="Georgia" charset="0"/>
              <a:cs typeface="Georgia" charset="0"/>
            </a:endParaRPr>
          </a:p>
          <a:p>
            <a:pPr marL="457200" indent="-457200">
              <a:buFont typeface="+mj-lt"/>
              <a:buAutoNum type="alphaLcParenR"/>
            </a:pPr>
            <a:r>
              <a:rPr lang="es-ES" sz="2300" b="1" dirty="0" smtClean="0">
                <a:latin typeface="Georgia" charset="0"/>
                <a:ea typeface="Georgia" charset="0"/>
                <a:cs typeface="Georgia" charset="0"/>
              </a:rPr>
              <a:t>De Elías: </a:t>
            </a:r>
            <a:r>
              <a:rPr lang="es-ES" sz="2300" dirty="0" smtClean="0">
                <a:latin typeface="Georgia" charset="0"/>
                <a:ea typeface="Georgia" charset="0"/>
                <a:cs typeface="Georgia" charset="0"/>
              </a:rPr>
              <a:t>Hay muchos altares que deben ser restaurados. Necesitamos un reavivamiento espiritual y una reforma en nuestra vida. A quién vamos a servir?. “No todo el que me dice Señor, Señor, entrará en el reino de los cielos, sino aquel que hace la voluntad de mi padre…” (Mt 7:21).</a:t>
            </a:r>
          </a:p>
        </p:txBody>
      </p:sp>
      <p:pic>
        <p:nvPicPr>
          <p:cNvPr id="9" name="Imagen 8"/>
          <p:cNvPicPr>
            <a:picLocks noChangeAspect="1"/>
          </p:cNvPicPr>
          <p:nvPr/>
        </p:nvPicPr>
        <p:blipFill>
          <a:blip r:embed="rId8"/>
          <a:stretch>
            <a:fillRect/>
          </a:stretch>
        </p:blipFill>
        <p:spPr>
          <a:xfrm>
            <a:off x="7698063" y="1679367"/>
            <a:ext cx="4017257" cy="4579257"/>
          </a:xfrm>
          <a:prstGeom prst="rect">
            <a:avLst/>
          </a:prstGeom>
        </p:spPr>
      </p:pic>
    </p:spTree>
    <p:extLst>
      <p:ext uri="{BB962C8B-B14F-4D97-AF65-F5344CB8AC3E}">
        <p14:creationId xmlns:p14="http://schemas.microsoft.com/office/powerpoint/2010/main" val="815657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174174"/>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CONCLUSIONES…</a:t>
            </a:r>
            <a:endParaRPr lang="es-ES" sz="3600" b="1" dirty="0" smtClean="0">
              <a:latin typeface="Georgia" charset="0"/>
              <a:ea typeface="Georgia" charset="0"/>
              <a:cs typeface="Georgia" charset="0"/>
            </a:endParaRPr>
          </a:p>
        </p:txBody>
      </p:sp>
      <p:sp>
        <p:nvSpPr>
          <p:cNvPr id="7" name="CuadroTexto 6"/>
          <p:cNvSpPr txBox="1"/>
          <p:nvPr/>
        </p:nvSpPr>
        <p:spPr>
          <a:xfrm>
            <a:off x="1061680" y="1236663"/>
            <a:ext cx="6485749" cy="5262979"/>
          </a:xfrm>
          <a:prstGeom prst="rect">
            <a:avLst/>
          </a:prstGeom>
          <a:noFill/>
        </p:spPr>
        <p:txBody>
          <a:bodyPr wrap="square" rtlCol="0">
            <a:spAutoFit/>
          </a:bodyPr>
          <a:lstStyle/>
          <a:p>
            <a:r>
              <a:rPr lang="es-ES" sz="2400" b="1" dirty="0" smtClean="0">
                <a:latin typeface="Georgia" charset="0"/>
                <a:ea typeface="Georgia" charset="0"/>
                <a:cs typeface="Georgia" charset="0"/>
              </a:rPr>
              <a:t>¿Qué aprendimos hoy?</a:t>
            </a:r>
          </a:p>
          <a:p>
            <a:pPr lvl="1"/>
            <a:endParaRPr lang="es-ES" sz="2400" dirty="0" smtClean="0">
              <a:latin typeface="Georgia" charset="0"/>
              <a:ea typeface="Georgia" charset="0"/>
              <a:cs typeface="Georgia" charset="0"/>
            </a:endParaRPr>
          </a:p>
          <a:p>
            <a:pPr marL="457200" indent="-457200">
              <a:buFont typeface="+mj-lt"/>
              <a:buAutoNum type="alphaLcParenR" startAt="3"/>
            </a:pPr>
            <a:r>
              <a:rPr lang="es-ES" sz="2400" b="1" dirty="0" smtClean="0">
                <a:latin typeface="Georgia" charset="0"/>
                <a:ea typeface="Georgia" charset="0"/>
                <a:cs typeface="Georgia" charset="0"/>
              </a:rPr>
              <a:t>De Jacob: </a:t>
            </a:r>
            <a:r>
              <a:rPr lang="es-ES" sz="2400" dirty="0" smtClean="0">
                <a:latin typeface="Georgia" charset="0"/>
                <a:ea typeface="Georgia" charset="0"/>
                <a:cs typeface="Georgia" charset="0"/>
              </a:rPr>
              <a:t>Todos en algún momento hemos hecho un voto de fidelidad a Dios como Jacob. Esencialmente cuando nos convertimos. Pasan los años, y hemos caído en la rutina y el olvido. </a:t>
            </a:r>
          </a:p>
          <a:p>
            <a:pPr marL="457200" indent="-457200">
              <a:buFont typeface="+mj-lt"/>
              <a:buAutoNum type="alphaLcParenR" startAt="3"/>
            </a:pPr>
            <a:endParaRPr lang="es-ES" sz="2400" dirty="0">
              <a:latin typeface="Georgia" charset="0"/>
              <a:ea typeface="Georgia" charset="0"/>
              <a:cs typeface="Georgia" charset="0"/>
            </a:endParaRPr>
          </a:p>
          <a:p>
            <a:pPr marL="457200" indent="-457200">
              <a:buFont typeface="+mj-lt"/>
              <a:buAutoNum type="alphaLcParenR" startAt="3"/>
            </a:pPr>
            <a:r>
              <a:rPr lang="es-ES" sz="2400" b="1" dirty="0" smtClean="0">
                <a:latin typeface="Georgia" charset="0"/>
                <a:ea typeface="Georgia" charset="0"/>
                <a:cs typeface="Georgia" charset="0"/>
              </a:rPr>
              <a:t>Es necesario volver a </a:t>
            </a:r>
            <a:r>
              <a:rPr lang="es-ES" sz="2400" b="1" dirty="0" err="1" smtClean="0">
                <a:latin typeface="Georgia" charset="0"/>
                <a:ea typeface="Georgia" charset="0"/>
                <a:cs typeface="Georgia" charset="0"/>
              </a:rPr>
              <a:t>Bet</a:t>
            </a:r>
            <a:r>
              <a:rPr lang="es-ES" sz="2400" b="1" dirty="0" smtClean="0">
                <a:latin typeface="Georgia" charset="0"/>
                <a:ea typeface="Georgia" charset="0"/>
                <a:cs typeface="Georgia" charset="0"/>
              </a:rPr>
              <a:t>-el para cumplir con mi promesa. </a:t>
            </a:r>
            <a:r>
              <a:rPr lang="es-ES" sz="2400" dirty="0" smtClean="0">
                <a:latin typeface="Georgia" charset="0"/>
                <a:ea typeface="Georgia" charset="0"/>
                <a:cs typeface="Georgia" charset="0"/>
              </a:rPr>
              <a:t>El Señor nos dice hoy “… haz dejado tu primer amor. Recuerda por tanto de dónde haz caído y arrepiéntete, y haz las primeras obras…”  (</a:t>
            </a:r>
            <a:r>
              <a:rPr lang="es-ES" sz="2400" dirty="0" err="1" smtClean="0">
                <a:latin typeface="Georgia" charset="0"/>
                <a:ea typeface="Georgia" charset="0"/>
                <a:cs typeface="Georgia" charset="0"/>
              </a:rPr>
              <a:t>Apo</a:t>
            </a:r>
            <a:r>
              <a:rPr lang="es-ES" sz="2400" dirty="0" smtClean="0">
                <a:latin typeface="Georgia" charset="0"/>
                <a:ea typeface="Georgia" charset="0"/>
                <a:cs typeface="Georgia" charset="0"/>
              </a:rPr>
              <a:t> 2:4-5). </a:t>
            </a:r>
          </a:p>
        </p:txBody>
      </p:sp>
      <p:pic>
        <p:nvPicPr>
          <p:cNvPr id="9" name="Imagen 8"/>
          <p:cNvPicPr>
            <a:picLocks noChangeAspect="1"/>
          </p:cNvPicPr>
          <p:nvPr/>
        </p:nvPicPr>
        <p:blipFill>
          <a:blip r:embed="rId8"/>
          <a:stretch>
            <a:fillRect/>
          </a:stretch>
        </p:blipFill>
        <p:spPr>
          <a:xfrm>
            <a:off x="7698063" y="1679367"/>
            <a:ext cx="4017257" cy="4579257"/>
          </a:xfrm>
          <a:prstGeom prst="rect">
            <a:avLst/>
          </a:prstGeom>
        </p:spPr>
      </p:pic>
    </p:spTree>
    <p:extLst>
      <p:ext uri="{BB962C8B-B14F-4D97-AF65-F5344CB8AC3E}">
        <p14:creationId xmlns:p14="http://schemas.microsoft.com/office/powerpoint/2010/main" val="1337398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174174"/>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REFLEXIONES DE E. G. DE WHITE</a:t>
            </a:r>
            <a:endParaRPr lang="es-ES" sz="3600" b="1" dirty="0" smtClean="0">
              <a:latin typeface="Georgia" charset="0"/>
              <a:ea typeface="Georgia" charset="0"/>
              <a:cs typeface="Georgia" charset="0"/>
            </a:endParaRPr>
          </a:p>
        </p:txBody>
      </p:sp>
      <p:sp>
        <p:nvSpPr>
          <p:cNvPr id="7" name="CuadroTexto 6"/>
          <p:cNvSpPr txBox="1"/>
          <p:nvPr/>
        </p:nvSpPr>
        <p:spPr>
          <a:xfrm>
            <a:off x="1061680" y="801232"/>
            <a:ext cx="6681883" cy="5632311"/>
          </a:xfrm>
          <a:prstGeom prst="rect">
            <a:avLst/>
          </a:prstGeom>
          <a:noFill/>
        </p:spPr>
        <p:txBody>
          <a:bodyPr wrap="square" rtlCol="0">
            <a:spAutoFit/>
          </a:bodyPr>
          <a:lstStyle/>
          <a:p>
            <a:endParaRPr lang="es-ES" sz="2400" b="1" dirty="0" smtClean="0">
              <a:latin typeface="Georgia" charset="0"/>
              <a:ea typeface="Georgia" charset="0"/>
              <a:cs typeface="Georgia" charset="0"/>
            </a:endParaRPr>
          </a:p>
          <a:p>
            <a:r>
              <a:rPr lang="es-ES_tradnl" sz="2400" dirty="0" smtClean="0">
                <a:latin typeface="Georgia" charset="0"/>
                <a:ea typeface="Georgia" charset="0"/>
                <a:cs typeface="Georgia" charset="0"/>
              </a:rPr>
              <a:t>“Jacob </a:t>
            </a:r>
            <a:r>
              <a:rPr lang="es-ES_tradnl" sz="2400" dirty="0">
                <a:latin typeface="Georgia" charset="0"/>
                <a:ea typeface="Georgia" charset="0"/>
                <a:cs typeface="Georgia" charset="0"/>
              </a:rPr>
              <a:t>hizo ese voto mientras se hallaba refrigerado por los rocíos de la gracia, y vigorizado por la presencia y la seguridad de Dios. </a:t>
            </a:r>
            <a:r>
              <a:rPr lang="es-ES_tradnl" sz="2400" dirty="0">
                <a:solidFill>
                  <a:srgbClr val="C00000"/>
                </a:solidFill>
                <a:latin typeface="Georgia" charset="0"/>
                <a:ea typeface="Georgia" charset="0"/>
                <a:cs typeface="Georgia" charset="0"/>
              </a:rPr>
              <a:t>Después que hubo pasado la gloria divina, tuvo tentaciones</a:t>
            </a:r>
            <a:r>
              <a:rPr lang="es-ES_tradnl" sz="2400" dirty="0">
                <a:latin typeface="Georgia" charset="0"/>
                <a:ea typeface="Georgia" charset="0"/>
                <a:cs typeface="Georgia" charset="0"/>
              </a:rPr>
              <a:t>, como los hombres de nuestra época, pero fue fiel a su voto, y no quiso albergar pensamientos referentes a la posibilidad de quedar libre de la promesa que había hecho. Podría haber razonado de manera muy similar a como lo hacen los hombres de hoy, diciéndose que esta revelación era tan sólo un sueño, que estaba muy excitado cuando formuló ese voto y por tanto no necesitaba cumplirlo; </a:t>
            </a:r>
            <a:r>
              <a:rPr lang="es-ES_tradnl" sz="2400" dirty="0">
                <a:solidFill>
                  <a:srgbClr val="C00000"/>
                </a:solidFill>
                <a:latin typeface="Georgia" charset="0"/>
                <a:ea typeface="Georgia" charset="0"/>
                <a:cs typeface="Georgia" charset="0"/>
              </a:rPr>
              <a:t>pero no obró </a:t>
            </a:r>
            <a:r>
              <a:rPr lang="es-ES_tradnl" sz="2400" dirty="0" smtClean="0">
                <a:solidFill>
                  <a:srgbClr val="C00000"/>
                </a:solidFill>
                <a:latin typeface="Georgia" charset="0"/>
                <a:ea typeface="Georgia" charset="0"/>
                <a:cs typeface="Georgia" charset="0"/>
              </a:rPr>
              <a:t>así</a:t>
            </a:r>
            <a:r>
              <a:rPr lang="es-ES_tradnl" sz="2400" dirty="0" smtClean="0">
                <a:latin typeface="Georgia" charset="0"/>
                <a:ea typeface="Georgia" charset="0"/>
                <a:cs typeface="Georgia" charset="0"/>
              </a:rPr>
              <a:t>”.</a:t>
            </a:r>
            <a:r>
              <a:rPr lang="es-ES_tradnl" sz="2400" dirty="0">
                <a:latin typeface="Georgia" charset="0"/>
                <a:ea typeface="Georgia" charset="0"/>
                <a:cs typeface="Georgia" charset="0"/>
              </a:rPr>
              <a:t> CMC </a:t>
            </a:r>
            <a:r>
              <a:rPr lang="es-ES_tradnl" sz="2400" dirty="0" smtClean="0">
                <a:latin typeface="Georgia" charset="0"/>
                <a:ea typeface="Georgia" charset="0"/>
                <a:cs typeface="Georgia" charset="0"/>
              </a:rPr>
              <a:t>103.3</a:t>
            </a:r>
            <a:r>
              <a:rPr lang="es-ES" sz="2400" dirty="0" smtClean="0">
                <a:latin typeface="Georgia" charset="0"/>
                <a:ea typeface="Georgia" charset="0"/>
                <a:cs typeface="Georgia" charset="0"/>
              </a:rPr>
              <a:t> </a:t>
            </a:r>
          </a:p>
        </p:txBody>
      </p:sp>
      <p:pic>
        <p:nvPicPr>
          <p:cNvPr id="5" name="Imagen 4"/>
          <p:cNvPicPr>
            <a:picLocks noChangeAspect="1"/>
          </p:cNvPicPr>
          <p:nvPr/>
        </p:nvPicPr>
        <p:blipFill>
          <a:blip r:embed="rId8"/>
          <a:stretch>
            <a:fillRect/>
          </a:stretch>
        </p:blipFill>
        <p:spPr>
          <a:xfrm>
            <a:off x="7743563" y="1338261"/>
            <a:ext cx="3780780" cy="5047536"/>
          </a:xfrm>
          <a:prstGeom prst="rect">
            <a:avLst/>
          </a:prstGeom>
        </p:spPr>
      </p:pic>
    </p:spTree>
    <p:extLst>
      <p:ext uri="{BB962C8B-B14F-4D97-AF65-F5344CB8AC3E}">
        <p14:creationId xmlns:p14="http://schemas.microsoft.com/office/powerpoint/2010/main" val="503171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174174"/>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RESTAURANDO EL ALTAR DEL DIEZMO</a:t>
            </a:r>
            <a:endParaRPr lang="es-ES" sz="3600" b="1" dirty="0" smtClean="0">
              <a:latin typeface="Georgia" charset="0"/>
              <a:ea typeface="Georgia" charset="0"/>
              <a:cs typeface="Georgia" charset="0"/>
            </a:endParaRPr>
          </a:p>
        </p:txBody>
      </p:sp>
      <p:sp>
        <p:nvSpPr>
          <p:cNvPr id="7" name="CuadroTexto 6"/>
          <p:cNvSpPr txBox="1"/>
          <p:nvPr/>
        </p:nvSpPr>
        <p:spPr>
          <a:xfrm>
            <a:off x="1061680" y="801232"/>
            <a:ext cx="6681883" cy="5632311"/>
          </a:xfrm>
          <a:prstGeom prst="rect">
            <a:avLst/>
          </a:prstGeom>
          <a:noFill/>
        </p:spPr>
        <p:txBody>
          <a:bodyPr wrap="square" rtlCol="0">
            <a:spAutoFit/>
          </a:bodyPr>
          <a:lstStyle/>
          <a:p>
            <a:endParaRPr lang="es-ES" sz="2400" b="1" dirty="0" smtClean="0">
              <a:latin typeface="Georgia" charset="0"/>
              <a:ea typeface="Georgia" charset="0"/>
              <a:cs typeface="Georgia" charset="0"/>
            </a:endParaRPr>
          </a:p>
          <a:p>
            <a:r>
              <a:rPr lang="es-ES_tradnl" sz="2400" dirty="0" smtClean="0">
                <a:latin typeface="Georgia" charset="0"/>
                <a:ea typeface="Georgia" charset="0"/>
                <a:cs typeface="Georgia" charset="0"/>
              </a:rPr>
              <a:t>“</a:t>
            </a:r>
            <a:r>
              <a:rPr lang="es-ES_tradnl" sz="2400" dirty="0">
                <a:latin typeface="Georgia" charset="0"/>
                <a:ea typeface="Georgia" charset="0"/>
                <a:cs typeface="Georgia" charset="0"/>
              </a:rPr>
              <a:t>En nuestra época, muchos fracasan donde Jacob tuvo éxito. Aquellos a quienes Dios concedió más riquezas, se inclinan con más intensidad a retener lo que tienen, porque deben dar una suma proporcional a su propiedad. Jacob dio el diezmo de todo lo que tenía, y luego, </a:t>
            </a:r>
            <a:r>
              <a:rPr lang="es-ES_tradnl" sz="2400" dirty="0">
                <a:solidFill>
                  <a:srgbClr val="C00000"/>
                </a:solidFill>
                <a:latin typeface="Georgia" charset="0"/>
                <a:ea typeface="Georgia" charset="0"/>
                <a:cs typeface="Georgia" charset="0"/>
              </a:rPr>
              <a:t>reconociendo que antes lo había empleado para su uso personal, dio al Señor el beneficio de lo que había usado para sí durante el tiempo que había estado en un país pagano y no podía pagar su voto.</a:t>
            </a:r>
            <a:r>
              <a:rPr lang="es-ES_tradnl" sz="2400" dirty="0">
                <a:latin typeface="Georgia" charset="0"/>
                <a:ea typeface="Georgia" charset="0"/>
                <a:cs typeface="Georgia" charset="0"/>
              </a:rPr>
              <a:t> Esto sumaba una cantidad elevada, pero no vaciló; no consideraba suyo, sino como del Señor, lo que había consagrado a </a:t>
            </a:r>
            <a:r>
              <a:rPr lang="es-ES_tradnl" sz="2400" dirty="0" smtClean="0">
                <a:latin typeface="Georgia" charset="0"/>
                <a:ea typeface="Georgia" charset="0"/>
                <a:cs typeface="Georgia" charset="0"/>
              </a:rPr>
              <a:t>Dios”.</a:t>
            </a:r>
            <a:r>
              <a:rPr lang="es-ES_tradnl" sz="2400" dirty="0">
                <a:latin typeface="Georgia" charset="0"/>
                <a:ea typeface="Georgia" charset="0"/>
                <a:cs typeface="Georgia" charset="0"/>
              </a:rPr>
              <a:t> CMC </a:t>
            </a:r>
            <a:r>
              <a:rPr lang="es-ES_tradnl" sz="2400" dirty="0" smtClean="0">
                <a:latin typeface="Georgia" charset="0"/>
                <a:ea typeface="Georgia" charset="0"/>
                <a:cs typeface="Georgia" charset="0"/>
              </a:rPr>
              <a:t>104.2</a:t>
            </a:r>
            <a:endParaRPr lang="es-ES_tradnl" sz="2400" dirty="0">
              <a:latin typeface="Georgia" charset="0"/>
              <a:ea typeface="Georgia" charset="0"/>
              <a:cs typeface="Georgia" charset="0"/>
            </a:endParaRPr>
          </a:p>
        </p:txBody>
      </p:sp>
      <p:pic>
        <p:nvPicPr>
          <p:cNvPr id="5" name="Imagen 4"/>
          <p:cNvPicPr>
            <a:picLocks noChangeAspect="1"/>
          </p:cNvPicPr>
          <p:nvPr/>
        </p:nvPicPr>
        <p:blipFill>
          <a:blip r:embed="rId8"/>
          <a:stretch>
            <a:fillRect/>
          </a:stretch>
        </p:blipFill>
        <p:spPr>
          <a:xfrm>
            <a:off x="7743563" y="1338261"/>
            <a:ext cx="3780780" cy="5047536"/>
          </a:xfrm>
          <a:prstGeom prst="rect">
            <a:avLst/>
          </a:prstGeom>
        </p:spPr>
      </p:pic>
    </p:spTree>
    <p:extLst>
      <p:ext uri="{BB962C8B-B14F-4D97-AF65-F5344CB8AC3E}">
        <p14:creationId xmlns:p14="http://schemas.microsoft.com/office/powerpoint/2010/main" val="2122628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174174"/>
            <a:ext cx="10746997" cy="954107"/>
          </a:xfrm>
          <a:prstGeom prst="rect">
            <a:avLst/>
          </a:prstGeom>
          <a:noFill/>
        </p:spPr>
        <p:txBody>
          <a:bodyPr wrap="square" rtlCol="0">
            <a:spAutoFit/>
          </a:bodyPr>
          <a:lstStyle/>
          <a:p>
            <a:pPr algn="ctr"/>
            <a:r>
              <a:rPr lang="es-ES_tradnl" sz="2800" b="1" dirty="0" smtClean="0">
                <a:latin typeface="Georgia" charset="0"/>
                <a:ea typeface="Georgia" charset="0"/>
                <a:cs typeface="Georgia" charset="0"/>
              </a:rPr>
              <a:t>¿QU</a:t>
            </a:r>
            <a:r>
              <a:rPr lang="es-ES" sz="2800" b="1" dirty="0" smtClean="0">
                <a:latin typeface="Georgia" charset="0"/>
                <a:ea typeface="Georgia" charset="0"/>
                <a:cs typeface="Georgia" charset="0"/>
              </a:rPr>
              <a:t>É HACER CON LOS DIEZMOS </a:t>
            </a:r>
            <a:r>
              <a:rPr lang="es-ES_tradnl" sz="2800" b="1" dirty="0" smtClean="0">
                <a:latin typeface="Georgia" charset="0"/>
                <a:ea typeface="Georgia" charset="0"/>
                <a:cs typeface="Georgia" charset="0"/>
              </a:rPr>
              <a:t>RETENIDOS </a:t>
            </a:r>
            <a:r>
              <a:rPr lang="es-ES_tradnl" sz="2800" b="1" dirty="0" smtClean="0">
                <a:latin typeface="Georgia" charset="0"/>
                <a:ea typeface="Georgia" charset="0"/>
                <a:cs typeface="Georgia" charset="0"/>
              </a:rPr>
              <a:t>Y/O </a:t>
            </a:r>
            <a:r>
              <a:rPr lang="es-ES_tradnl" sz="2800" b="1" dirty="0" smtClean="0">
                <a:latin typeface="Georgia" charset="0"/>
                <a:ea typeface="Georgia" charset="0"/>
                <a:cs typeface="Georgia" charset="0"/>
              </a:rPr>
              <a:t>ATRAZADOS?</a:t>
            </a:r>
            <a:endParaRPr lang="es-ES" sz="2800" b="1" dirty="0" smtClean="0">
              <a:latin typeface="Georgia" charset="0"/>
              <a:ea typeface="Georgia" charset="0"/>
              <a:cs typeface="Georgia" charset="0"/>
            </a:endParaRPr>
          </a:p>
        </p:txBody>
      </p:sp>
      <p:sp>
        <p:nvSpPr>
          <p:cNvPr id="7" name="CuadroTexto 6"/>
          <p:cNvSpPr txBox="1"/>
          <p:nvPr/>
        </p:nvSpPr>
        <p:spPr>
          <a:xfrm>
            <a:off x="1061680" y="1599518"/>
            <a:ext cx="6681883" cy="4524315"/>
          </a:xfrm>
          <a:prstGeom prst="rect">
            <a:avLst/>
          </a:prstGeom>
          <a:noFill/>
        </p:spPr>
        <p:txBody>
          <a:bodyPr wrap="square" rtlCol="0">
            <a:spAutoFit/>
          </a:bodyPr>
          <a:lstStyle/>
          <a:p>
            <a:r>
              <a:rPr lang="es-ES_tradnl" sz="2400" dirty="0" smtClean="0">
                <a:latin typeface="Georgia" charset="0"/>
                <a:ea typeface="Georgia" charset="0"/>
                <a:cs typeface="Georgia" charset="0"/>
              </a:rPr>
              <a:t>El 23 de diciembre de 1890, E. G. de White </a:t>
            </a:r>
            <a:r>
              <a:rPr lang="es-ES_tradnl" sz="2400" dirty="0" err="1" smtClean="0">
                <a:latin typeface="Georgia" charset="0"/>
                <a:ea typeface="Georgia" charset="0"/>
                <a:cs typeface="Georgia" charset="0"/>
              </a:rPr>
              <a:t>escribi</a:t>
            </a:r>
            <a:r>
              <a:rPr lang="es-ES" sz="2400" dirty="0" err="1" smtClean="0">
                <a:latin typeface="Georgia" charset="0"/>
                <a:ea typeface="Georgia" charset="0"/>
                <a:cs typeface="Georgia" charset="0"/>
              </a:rPr>
              <a:t>ó</a:t>
            </a:r>
            <a:r>
              <a:rPr lang="es-ES" sz="2400" dirty="0" smtClean="0">
                <a:latin typeface="Georgia" charset="0"/>
                <a:ea typeface="Georgia" charset="0"/>
                <a:cs typeface="Georgia" charset="0"/>
              </a:rPr>
              <a:t>:</a:t>
            </a:r>
            <a:endParaRPr lang="es-ES_tradnl" sz="2400" dirty="0" smtClean="0">
              <a:latin typeface="Georgia" charset="0"/>
              <a:ea typeface="Georgia" charset="0"/>
              <a:cs typeface="Georgia" charset="0"/>
            </a:endParaRPr>
          </a:p>
          <a:p>
            <a:endParaRPr lang="es-ES_tradnl" sz="2400" dirty="0">
              <a:latin typeface="Georgia" charset="0"/>
              <a:ea typeface="Georgia" charset="0"/>
              <a:cs typeface="Georgia" charset="0"/>
            </a:endParaRPr>
          </a:p>
          <a:p>
            <a:r>
              <a:rPr lang="es-ES_tradnl" sz="2400" dirty="0" smtClean="0">
                <a:latin typeface="Georgia" charset="0"/>
                <a:ea typeface="Georgia" charset="0"/>
                <a:cs typeface="Georgia" charset="0"/>
              </a:rPr>
              <a:t>“Muchas </a:t>
            </a:r>
            <a:r>
              <a:rPr lang="es-ES_tradnl" sz="2400" dirty="0">
                <a:latin typeface="Georgia" charset="0"/>
                <a:ea typeface="Georgia" charset="0"/>
                <a:cs typeface="Georgia" charset="0"/>
              </a:rPr>
              <a:t>personas durante largo tiempo no han tratado honradamente con Dios. </a:t>
            </a:r>
            <a:r>
              <a:rPr lang="es-ES_tradnl" sz="2400" dirty="0">
                <a:solidFill>
                  <a:srgbClr val="C00000"/>
                </a:solidFill>
                <a:latin typeface="Georgia" charset="0"/>
                <a:ea typeface="Georgia" charset="0"/>
                <a:cs typeface="Georgia" charset="0"/>
              </a:rPr>
              <a:t>Al no separar el diezmo cada semana </a:t>
            </a:r>
            <a:r>
              <a:rPr lang="es-ES_tradnl" sz="2400" dirty="0">
                <a:latin typeface="Georgia" charset="0"/>
                <a:ea typeface="Georgia" charset="0"/>
                <a:cs typeface="Georgia" charset="0"/>
              </a:rPr>
              <a:t>han dejado que éste se acumule hasta constituir una suma voluminosa, y ahora se resisten a pagarlo. Conservan esos diezmos atrasados y los utilizan como si les pertenecieran. </a:t>
            </a:r>
            <a:r>
              <a:rPr lang="es-ES_tradnl" sz="2400" dirty="0">
                <a:solidFill>
                  <a:srgbClr val="C00000"/>
                </a:solidFill>
                <a:latin typeface="Georgia" charset="0"/>
                <a:ea typeface="Georgia" charset="0"/>
                <a:cs typeface="Georgia" charset="0"/>
              </a:rPr>
              <a:t>Pero son propiedad de Dios</a:t>
            </a:r>
            <a:r>
              <a:rPr lang="es-ES_tradnl" sz="2400" dirty="0">
                <a:latin typeface="Georgia" charset="0"/>
                <a:ea typeface="Georgia" charset="0"/>
                <a:cs typeface="Georgia" charset="0"/>
              </a:rPr>
              <a:t> que ellos han rehusado poner en su </a:t>
            </a:r>
            <a:r>
              <a:rPr lang="es-ES_tradnl" sz="2400" dirty="0" smtClean="0">
                <a:latin typeface="Georgia" charset="0"/>
                <a:ea typeface="Georgia" charset="0"/>
                <a:cs typeface="Georgia" charset="0"/>
              </a:rPr>
              <a:t>tesorería”. CMC </a:t>
            </a:r>
            <a:r>
              <a:rPr lang="es-ES_tradnl" sz="2400" dirty="0">
                <a:latin typeface="Georgia" charset="0"/>
                <a:ea typeface="Georgia" charset="0"/>
                <a:cs typeface="Georgia" charset="0"/>
              </a:rPr>
              <a:t>101.2</a:t>
            </a:r>
          </a:p>
        </p:txBody>
      </p:sp>
      <p:pic>
        <p:nvPicPr>
          <p:cNvPr id="5" name="Imagen 4"/>
          <p:cNvPicPr>
            <a:picLocks noChangeAspect="1"/>
          </p:cNvPicPr>
          <p:nvPr/>
        </p:nvPicPr>
        <p:blipFill>
          <a:blip r:embed="rId8"/>
          <a:stretch>
            <a:fillRect/>
          </a:stretch>
        </p:blipFill>
        <p:spPr>
          <a:xfrm>
            <a:off x="7743563" y="1338261"/>
            <a:ext cx="3780780" cy="5047536"/>
          </a:xfrm>
          <a:prstGeom prst="rect">
            <a:avLst/>
          </a:prstGeom>
        </p:spPr>
      </p:pic>
    </p:spTree>
    <p:extLst>
      <p:ext uri="{BB962C8B-B14F-4D97-AF65-F5344CB8AC3E}">
        <p14:creationId xmlns:p14="http://schemas.microsoft.com/office/powerpoint/2010/main" val="396330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174174"/>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TESTIMONIOS DE E. G. WHITE</a:t>
            </a:r>
            <a:endParaRPr lang="es-ES" sz="3600" b="1" dirty="0" smtClean="0">
              <a:latin typeface="Georgia" charset="0"/>
              <a:ea typeface="Georgia" charset="0"/>
              <a:cs typeface="Georgia" charset="0"/>
            </a:endParaRPr>
          </a:p>
        </p:txBody>
      </p:sp>
      <p:sp>
        <p:nvSpPr>
          <p:cNvPr id="7" name="CuadroTexto 6"/>
          <p:cNvSpPr txBox="1"/>
          <p:nvPr/>
        </p:nvSpPr>
        <p:spPr>
          <a:xfrm>
            <a:off x="1061680" y="1410833"/>
            <a:ext cx="6681883" cy="4154984"/>
          </a:xfrm>
          <a:prstGeom prst="rect">
            <a:avLst/>
          </a:prstGeom>
          <a:noFill/>
        </p:spPr>
        <p:txBody>
          <a:bodyPr wrap="square" rtlCol="0">
            <a:spAutoFit/>
          </a:bodyPr>
          <a:lstStyle/>
          <a:p>
            <a:r>
              <a:rPr lang="es-ES_tradnl" sz="2400" dirty="0" smtClean="0">
                <a:latin typeface="Georgia" charset="0"/>
                <a:ea typeface="Georgia" charset="0"/>
                <a:cs typeface="Georgia" charset="0"/>
              </a:rPr>
              <a:t>“</a:t>
            </a:r>
            <a:r>
              <a:rPr lang="es-ES_tradnl" sz="2400" dirty="0">
                <a:latin typeface="Georgia" charset="0"/>
                <a:ea typeface="Georgia" charset="0"/>
                <a:cs typeface="Georgia" charset="0"/>
              </a:rPr>
              <a:t>Un hermano de distinguida apariencia, delegado de Tasmania, vino a verme y me dijo: </a:t>
            </a:r>
            <a:r>
              <a:rPr lang="es-ES" sz="2400" dirty="0" smtClean="0">
                <a:latin typeface="Georgia" charset="0"/>
                <a:ea typeface="Georgia" charset="0"/>
                <a:cs typeface="Georgia" charset="0"/>
              </a:rPr>
              <a:t>´</a:t>
            </a:r>
            <a:r>
              <a:rPr lang="es-ES_tradnl" sz="2400" dirty="0" smtClean="0">
                <a:solidFill>
                  <a:srgbClr val="C00000"/>
                </a:solidFill>
                <a:latin typeface="Georgia" charset="0"/>
                <a:ea typeface="Georgia" charset="0"/>
                <a:cs typeface="Georgia" charset="0"/>
              </a:rPr>
              <a:t>Me </a:t>
            </a:r>
            <a:r>
              <a:rPr lang="es-ES_tradnl" sz="2400" dirty="0">
                <a:solidFill>
                  <a:srgbClr val="C00000"/>
                </a:solidFill>
                <a:latin typeface="Georgia" charset="0"/>
                <a:ea typeface="Georgia" charset="0"/>
                <a:cs typeface="Georgia" charset="0"/>
              </a:rPr>
              <a:t>alegro de haberle oído hablar acerca del diezmo. No sabía que fuera una cosa tan importante. No seguiré </a:t>
            </a:r>
            <a:r>
              <a:rPr lang="es-ES_tradnl" sz="2400" dirty="0" smtClean="0">
                <a:solidFill>
                  <a:srgbClr val="C00000"/>
                </a:solidFill>
                <a:latin typeface="Georgia" charset="0"/>
                <a:ea typeface="Georgia" charset="0"/>
                <a:cs typeface="Georgia" charset="0"/>
              </a:rPr>
              <a:t>descuidándolo</a:t>
            </a:r>
            <a:r>
              <a:rPr lang="es-ES" sz="2400" dirty="0" smtClean="0">
                <a:solidFill>
                  <a:srgbClr val="C00000"/>
                </a:solidFill>
                <a:latin typeface="Georgia" charset="0"/>
                <a:ea typeface="Georgia" charset="0"/>
                <a:cs typeface="Georgia" charset="0"/>
              </a:rPr>
              <a:t>´</a:t>
            </a:r>
            <a:r>
              <a:rPr lang="es-ES_tradnl" sz="2400" dirty="0" smtClean="0">
                <a:solidFill>
                  <a:srgbClr val="C00000"/>
                </a:solidFill>
                <a:latin typeface="Georgia" charset="0"/>
                <a:ea typeface="Georgia" charset="0"/>
                <a:cs typeface="Georgia" charset="0"/>
              </a:rPr>
              <a:t>.</a:t>
            </a:r>
            <a:r>
              <a:rPr lang="es-ES_tradnl" sz="2400" dirty="0" smtClean="0">
                <a:latin typeface="Georgia" charset="0"/>
                <a:ea typeface="Georgia" charset="0"/>
                <a:cs typeface="Georgia" charset="0"/>
              </a:rPr>
              <a:t> </a:t>
            </a:r>
            <a:r>
              <a:rPr lang="es-ES_tradnl" sz="2400" dirty="0">
                <a:latin typeface="Georgia" charset="0"/>
                <a:ea typeface="Georgia" charset="0"/>
                <a:cs typeface="Georgia" charset="0"/>
              </a:rPr>
              <a:t>Y luego comenzó a calcular la cantidad de diezmo que debía </a:t>
            </a:r>
            <a:r>
              <a:rPr lang="es-ES_tradnl" sz="2400" dirty="0">
                <a:solidFill>
                  <a:srgbClr val="C00000"/>
                </a:solidFill>
                <a:latin typeface="Georgia" charset="0"/>
                <a:ea typeface="Georgia" charset="0"/>
                <a:cs typeface="Georgia" charset="0"/>
              </a:rPr>
              <a:t>durante los últimos veinte años</a:t>
            </a:r>
            <a:r>
              <a:rPr lang="es-ES_tradnl" sz="2400" dirty="0">
                <a:latin typeface="Georgia" charset="0"/>
                <a:ea typeface="Georgia" charset="0"/>
                <a:cs typeface="Georgia" charset="0"/>
              </a:rPr>
              <a:t>, y dijo que lo pagaría con tanta rapidez como pudiera, porque no quería que el pecado de haber robado a Dios, registrado en los libros del cielo, lo enfrentara en el juicio. CMC 102.1</a:t>
            </a:r>
          </a:p>
        </p:txBody>
      </p:sp>
      <p:pic>
        <p:nvPicPr>
          <p:cNvPr id="5" name="Imagen 4"/>
          <p:cNvPicPr>
            <a:picLocks noChangeAspect="1"/>
          </p:cNvPicPr>
          <p:nvPr/>
        </p:nvPicPr>
        <p:blipFill>
          <a:blip r:embed="rId8"/>
          <a:stretch>
            <a:fillRect/>
          </a:stretch>
        </p:blipFill>
        <p:spPr>
          <a:xfrm>
            <a:off x="7743563" y="1338261"/>
            <a:ext cx="3780780" cy="5047536"/>
          </a:xfrm>
          <a:prstGeom prst="rect">
            <a:avLst/>
          </a:prstGeom>
        </p:spPr>
      </p:pic>
    </p:spTree>
    <p:extLst>
      <p:ext uri="{BB962C8B-B14F-4D97-AF65-F5344CB8AC3E}">
        <p14:creationId xmlns:p14="http://schemas.microsoft.com/office/powerpoint/2010/main" val="1160440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174174"/>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TESTIMONIOS DE E. G. WHITE</a:t>
            </a:r>
            <a:endParaRPr lang="es-ES" sz="3600" b="1" dirty="0" smtClean="0">
              <a:latin typeface="Georgia" charset="0"/>
              <a:ea typeface="Georgia" charset="0"/>
              <a:cs typeface="Georgia" charset="0"/>
            </a:endParaRPr>
          </a:p>
        </p:txBody>
      </p:sp>
      <p:sp>
        <p:nvSpPr>
          <p:cNvPr id="7" name="CuadroTexto 6"/>
          <p:cNvSpPr txBox="1"/>
          <p:nvPr/>
        </p:nvSpPr>
        <p:spPr>
          <a:xfrm>
            <a:off x="1061680" y="1033461"/>
            <a:ext cx="6681883" cy="5632311"/>
          </a:xfrm>
          <a:prstGeom prst="rect">
            <a:avLst/>
          </a:prstGeom>
          <a:noFill/>
        </p:spPr>
        <p:txBody>
          <a:bodyPr wrap="square" rtlCol="0">
            <a:spAutoFit/>
          </a:bodyPr>
          <a:lstStyle/>
          <a:p>
            <a:r>
              <a:rPr lang="es-ES_tradnl" sz="2400" dirty="0" smtClean="0">
                <a:latin typeface="Georgia" charset="0"/>
                <a:ea typeface="Georgia" charset="0"/>
                <a:cs typeface="Georgia" charset="0"/>
              </a:rPr>
              <a:t>“</a:t>
            </a:r>
            <a:r>
              <a:rPr lang="es-ES_tradnl" sz="2400" dirty="0">
                <a:latin typeface="Georgia" charset="0"/>
                <a:ea typeface="Georgia" charset="0"/>
                <a:cs typeface="Georgia" charset="0"/>
              </a:rPr>
              <a:t>Una hermana de la iglesia de Melbourne ha traído once libras esterlinas [54 dólares] como </a:t>
            </a:r>
            <a:r>
              <a:rPr lang="es-ES_tradnl" sz="2400" dirty="0">
                <a:solidFill>
                  <a:srgbClr val="C00000"/>
                </a:solidFill>
                <a:latin typeface="Georgia" charset="0"/>
                <a:ea typeface="Georgia" charset="0"/>
                <a:cs typeface="Georgia" charset="0"/>
              </a:rPr>
              <a:t>diezmos atrasados</a:t>
            </a:r>
            <a:r>
              <a:rPr lang="es-ES_tradnl" sz="2400" dirty="0">
                <a:latin typeface="Georgia" charset="0"/>
                <a:ea typeface="Georgia" charset="0"/>
                <a:cs typeface="Georgia" charset="0"/>
              </a:rPr>
              <a:t> que ella no había comprendido que debía pagar. A medida que han recibido la luz muchas personas han confesado que están endeudadas con Dios y han manifestado su determinación de pagar esa deuda... </a:t>
            </a:r>
            <a:r>
              <a:rPr lang="es-ES_tradnl" sz="2400" dirty="0">
                <a:solidFill>
                  <a:srgbClr val="C00000"/>
                </a:solidFill>
                <a:latin typeface="Georgia" charset="0"/>
                <a:ea typeface="Georgia" charset="0"/>
                <a:cs typeface="Georgia" charset="0"/>
              </a:rPr>
              <a:t>Les propuse que llevaran a la tesorería sus pagarés</a:t>
            </a:r>
            <a:r>
              <a:rPr lang="es-ES_tradnl" sz="2400" dirty="0">
                <a:latin typeface="Georgia" charset="0"/>
                <a:ea typeface="Georgia" charset="0"/>
                <a:cs typeface="Georgia" charset="0"/>
              </a:rPr>
              <a:t> prometiendo pagar la cantidad completa correspondiente a un diezmo honrado tan pronto como pudieran obtener el dinero. Muchas cabezas se inclinaron manifestando asentimiento, y tengo confianza en que en el próximo año no tendremos, como ahora, una tesorería </a:t>
            </a:r>
            <a:r>
              <a:rPr lang="es-ES_tradnl" sz="2400" dirty="0" smtClean="0">
                <a:latin typeface="Georgia" charset="0"/>
                <a:ea typeface="Georgia" charset="0"/>
                <a:cs typeface="Georgia" charset="0"/>
              </a:rPr>
              <a:t>vacía”. </a:t>
            </a:r>
            <a:r>
              <a:rPr lang="es-ES_tradnl" sz="2400" i="1" dirty="0" smtClean="0">
                <a:latin typeface="Georgia" charset="0"/>
                <a:ea typeface="Georgia" charset="0"/>
                <a:cs typeface="Georgia" charset="0"/>
              </a:rPr>
              <a:t>CMC </a:t>
            </a:r>
            <a:r>
              <a:rPr lang="es-ES_tradnl" sz="2400" i="1" dirty="0">
                <a:latin typeface="Georgia" charset="0"/>
                <a:ea typeface="Georgia" charset="0"/>
                <a:cs typeface="Georgia" charset="0"/>
              </a:rPr>
              <a:t>101</a:t>
            </a:r>
            <a:r>
              <a:rPr lang="es-ES_tradnl" sz="2400" dirty="0" smtClean="0">
                <a:latin typeface="Georgia" charset="0"/>
                <a:ea typeface="Georgia" charset="0"/>
                <a:cs typeface="Georgia" charset="0"/>
              </a:rPr>
              <a:t>.</a:t>
            </a:r>
            <a:endParaRPr lang="es-ES_tradnl" sz="2400" dirty="0">
              <a:latin typeface="Georgia" charset="0"/>
              <a:ea typeface="Georgia" charset="0"/>
              <a:cs typeface="Georgia" charset="0"/>
            </a:endParaRPr>
          </a:p>
        </p:txBody>
      </p:sp>
      <p:pic>
        <p:nvPicPr>
          <p:cNvPr id="5" name="Imagen 4"/>
          <p:cNvPicPr>
            <a:picLocks noChangeAspect="1"/>
          </p:cNvPicPr>
          <p:nvPr/>
        </p:nvPicPr>
        <p:blipFill>
          <a:blip r:embed="rId8"/>
          <a:stretch>
            <a:fillRect/>
          </a:stretch>
        </p:blipFill>
        <p:spPr>
          <a:xfrm>
            <a:off x="7743563" y="1338261"/>
            <a:ext cx="3780780" cy="5047536"/>
          </a:xfrm>
          <a:prstGeom prst="rect">
            <a:avLst/>
          </a:prstGeom>
        </p:spPr>
      </p:pic>
    </p:spTree>
    <p:extLst>
      <p:ext uri="{BB962C8B-B14F-4D97-AF65-F5344CB8AC3E}">
        <p14:creationId xmlns:p14="http://schemas.microsoft.com/office/powerpoint/2010/main" val="1833494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174174"/>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LLAMADO</a:t>
            </a:r>
            <a:endParaRPr lang="es-ES" sz="3600" b="1" dirty="0" smtClean="0">
              <a:latin typeface="Georgia" charset="0"/>
              <a:ea typeface="Georgia" charset="0"/>
              <a:cs typeface="Georgia" charset="0"/>
            </a:endParaRPr>
          </a:p>
        </p:txBody>
      </p:sp>
      <p:pic>
        <p:nvPicPr>
          <p:cNvPr id="5" name="Imagen 4"/>
          <p:cNvPicPr>
            <a:picLocks noChangeAspect="1"/>
          </p:cNvPicPr>
          <p:nvPr/>
        </p:nvPicPr>
        <p:blipFill>
          <a:blip r:embed="rId8"/>
          <a:stretch>
            <a:fillRect/>
          </a:stretch>
        </p:blipFill>
        <p:spPr>
          <a:xfrm>
            <a:off x="8077392" y="1256185"/>
            <a:ext cx="3679180" cy="4911895"/>
          </a:xfrm>
          <a:prstGeom prst="rect">
            <a:avLst/>
          </a:prstGeom>
        </p:spPr>
      </p:pic>
      <p:sp>
        <p:nvSpPr>
          <p:cNvPr id="7" name="Rectángulo 6"/>
          <p:cNvSpPr/>
          <p:nvPr/>
        </p:nvSpPr>
        <p:spPr>
          <a:xfrm>
            <a:off x="1233714" y="1296965"/>
            <a:ext cx="6843678" cy="5262979"/>
          </a:xfrm>
          <a:prstGeom prst="rect">
            <a:avLst/>
          </a:prstGeom>
        </p:spPr>
        <p:txBody>
          <a:bodyPr wrap="square">
            <a:spAutoFit/>
          </a:bodyPr>
          <a:lstStyle/>
          <a:p>
            <a:pPr marL="457200" indent="-457200">
              <a:buFont typeface="+mj-lt"/>
              <a:buAutoNum type="arabicPeriod"/>
            </a:pPr>
            <a:r>
              <a:rPr lang="es-ES_tradnl" sz="2400" dirty="0" err="1" smtClean="0">
                <a:latin typeface="Georgia" charset="0"/>
                <a:ea typeface="Georgia" charset="0"/>
                <a:cs typeface="Georgia" charset="0"/>
              </a:rPr>
              <a:t>Aqu</a:t>
            </a:r>
            <a:r>
              <a:rPr lang="es-ES" sz="2400" dirty="0" smtClean="0">
                <a:latin typeface="Georgia" charset="0"/>
                <a:ea typeface="Georgia" charset="0"/>
                <a:cs typeface="Georgia" charset="0"/>
              </a:rPr>
              <a:t>í está el altar de Dios.</a:t>
            </a:r>
            <a:r>
              <a:rPr lang="es-ES" sz="2400" dirty="0">
                <a:latin typeface="Georgia" charset="0"/>
                <a:ea typeface="Georgia" charset="0"/>
                <a:cs typeface="Georgia" charset="0"/>
              </a:rPr>
              <a:t> </a:t>
            </a:r>
            <a:r>
              <a:rPr lang="es-ES" sz="2400" dirty="0" smtClean="0">
                <a:latin typeface="Georgia" charset="0"/>
                <a:ea typeface="Georgia" charset="0"/>
                <a:cs typeface="Georgia" charset="0"/>
              </a:rPr>
              <a:t>Aqu</a:t>
            </a:r>
            <a:r>
              <a:rPr lang="es-ES" sz="2400" dirty="0" smtClean="0">
                <a:latin typeface="Georgia" charset="0"/>
                <a:ea typeface="Georgia" charset="0"/>
                <a:cs typeface="Georgia" charset="0"/>
              </a:rPr>
              <a:t>í </a:t>
            </a:r>
            <a:r>
              <a:rPr lang="es-ES" sz="2400" dirty="0" smtClean="0">
                <a:latin typeface="Georgia" charset="0"/>
                <a:ea typeface="Georgia" charset="0"/>
                <a:cs typeface="Georgia" charset="0"/>
              </a:rPr>
              <a:t>Dios </a:t>
            </a:r>
            <a:r>
              <a:rPr lang="es-ES" sz="2400" dirty="0">
                <a:latin typeface="Georgia" charset="0"/>
                <a:ea typeface="Georgia" charset="0"/>
                <a:cs typeface="Georgia" charset="0"/>
              </a:rPr>
              <a:t>se revela y te dice “Yo soy el Dios de </a:t>
            </a:r>
            <a:r>
              <a:rPr lang="es-ES" sz="2400" dirty="0" smtClean="0">
                <a:latin typeface="Georgia" charset="0"/>
                <a:ea typeface="Georgia" charset="0"/>
                <a:cs typeface="Georgia" charset="0"/>
              </a:rPr>
              <a:t>Mois</a:t>
            </a:r>
            <a:r>
              <a:rPr lang="es-ES" sz="2400" dirty="0" smtClean="0">
                <a:latin typeface="Georgia" charset="0"/>
                <a:ea typeface="Georgia" charset="0"/>
                <a:cs typeface="Georgia" charset="0"/>
              </a:rPr>
              <a:t>és</a:t>
            </a:r>
            <a:r>
              <a:rPr lang="es-ES" sz="2400" dirty="0" smtClean="0">
                <a:latin typeface="Georgia" charset="0"/>
                <a:ea typeface="Georgia" charset="0"/>
                <a:cs typeface="Georgia" charset="0"/>
              </a:rPr>
              <a:t>, de El</a:t>
            </a:r>
            <a:r>
              <a:rPr lang="es-ES" sz="2400" dirty="0" smtClean="0">
                <a:latin typeface="Georgia" charset="0"/>
                <a:ea typeface="Georgia" charset="0"/>
                <a:cs typeface="Georgia" charset="0"/>
              </a:rPr>
              <a:t>ías </a:t>
            </a:r>
            <a:r>
              <a:rPr lang="es-ES" sz="2400" dirty="0" smtClean="0">
                <a:latin typeface="Georgia" charset="0"/>
                <a:ea typeface="Georgia" charset="0"/>
                <a:cs typeface="Georgia" charset="0"/>
              </a:rPr>
              <a:t>y de Jacob</a:t>
            </a:r>
            <a:r>
              <a:rPr lang="es-ES" sz="2400" dirty="0">
                <a:latin typeface="Georgia" charset="0"/>
                <a:ea typeface="Georgia" charset="0"/>
                <a:cs typeface="Georgia" charset="0"/>
              </a:rPr>
              <a:t>… </a:t>
            </a:r>
            <a:endParaRPr lang="es-ES" sz="2400" dirty="0" smtClean="0">
              <a:latin typeface="Georgia" charset="0"/>
              <a:ea typeface="Georgia" charset="0"/>
              <a:cs typeface="Georgia" charset="0"/>
            </a:endParaRPr>
          </a:p>
          <a:p>
            <a:pPr marL="457200" indent="-457200">
              <a:buFont typeface="+mj-lt"/>
              <a:buAutoNum type="arabicPeriod"/>
            </a:pPr>
            <a:endParaRPr lang="es-ES_tradnl" sz="2400" dirty="0" smtClean="0">
              <a:latin typeface="Georgia" charset="0"/>
              <a:ea typeface="Georgia" charset="0"/>
              <a:cs typeface="Georgia" charset="0"/>
            </a:endParaRPr>
          </a:p>
          <a:p>
            <a:pPr marL="457200" indent="-457200">
              <a:buFont typeface="+mj-lt"/>
              <a:buAutoNum type="arabicPeriod"/>
            </a:pPr>
            <a:r>
              <a:rPr lang="es-ES_tradnl" sz="2400" dirty="0" err="1" smtClean="0">
                <a:latin typeface="Georgia" charset="0"/>
                <a:ea typeface="Georgia" charset="0"/>
                <a:cs typeface="Georgia" charset="0"/>
              </a:rPr>
              <a:t>Est</a:t>
            </a:r>
            <a:r>
              <a:rPr lang="es-ES" sz="2400" dirty="0" smtClean="0">
                <a:latin typeface="Georgia" charset="0"/>
                <a:ea typeface="Georgia" charset="0"/>
                <a:cs typeface="Georgia" charset="0"/>
              </a:rPr>
              <a:t>á terminando el año. Hay alguien que siente que debe saldar sus diezmos y ofrendas? Por alguna razón, que sólo tu conoces, no pudiste ser fiel, ¿quieres estar “A cuentas con Dios”? </a:t>
            </a:r>
          </a:p>
          <a:p>
            <a:pPr marL="457200" indent="-457200">
              <a:buFont typeface="+mj-lt"/>
              <a:buAutoNum type="arabicPeriod"/>
            </a:pPr>
            <a:endParaRPr lang="es-ES" sz="2400" dirty="0">
              <a:latin typeface="Georgia" charset="0"/>
              <a:ea typeface="Georgia" charset="0"/>
              <a:cs typeface="Georgia" charset="0"/>
            </a:endParaRPr>
          </a:p>
          <a:p>
            <a:pPr marL="457200" indent="-457200">
              <a:buFont typeface="+mj-lt"/>
              <a:buAutoNum type="arabicPeriod"/>
            </a:pPr>
            <a:r>
              <a:rPr lang="es-ES" sz="2400" dirty="0" smtClean="0">
                <a:latin typeface="Georgia" charset="0"/>
                <a:ea typeface="Georgia" charset="0"/>
                <a:cs typeface="Georgia" charset="0"/>
              </a:rPr>
              <a:t>Llene este cheque, vamos a restituir los diezmos y las ofrendas atrasados. Ahora que ha llenado, traiga al altar este compromiso con fe, tal cuál hizo Jacob.</a:t>
            </a:r>
            <a:endParaRPr lang="es-ES_tradnl" sz="2400" i="1" dirty="0">
              <a:latin typeface="Georgia" charset="0"/>
              <a:ea typeface="Georgia" charset="0"/>
              <a:cs typeface="Georgia" charset="0"/>
            </a:endParaRPr>
          </a:p>
        </p:txBody>
      </p:sp>
    </p:spTree>
    <p:extLst>
      <p:ext uri="{BB962C8B-B14F-4D97-AF65-F5344CB8AC3E}">
        <p14:creationId xmlns:p14="http://schemas.microsoft.com/office/powerpoint/2010/main" val="797501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174174"/>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UNA </a:t>
            </a:r>
            <a:r>
              <a:rPr lang="es-ES" sz="3600" b="1" dirty="0" smtClean="0">
                <a:latin typeface="Georgia" charset="0"/>
                <a:ea typeface="Georgia" charset="0"/>
                <a:cs typeface="Georgia" charset="0"/>
              </a:rPr>
              <a:t>ÚLTIMA CITA:</a:t>
            </a:r>
            <a:endParaRPr lang="es-ES" sz="3600" b="1" dirty="0" smtClean="0">
              <a:latin typeface="Georgia" charset="0"/>
              <a:ea typeface="Georgia" charset="0"/>
              <a:cs typeface="Georgia" charset="0"/>
            </a:endParaRPr>
          </a:p>
        </p:txBody>
      </p:sp>
      <p:pic>
        <p:nvPicPr>
          <p:cNvPr id="5" name="Imagen 4"/>
          <p:cNvPicPr>
            <a:picLocks noChangeAspect="1"/>
          </p:cNvPicPr>
          <p:nvPr/>
        </p:nvPicPr>
        <p:blipFill>
          <a:blip r:embed="rId8"/>
          <a:stretch>
            <a:fillRect/>
          </a:stretch>
        </p:blipFill>
        <p:spPr>
          <a:xfrm>
            <a:off x="8077392" y="1256185"/>
            <a:ext cx="3679180" cy="4911895"/>
          </a:xfrm>
          <a:prstGeom prst="rect">
            <a:avLst/>
          </a:prstGeom>
        </p:spPr>
      </p:pic>
      <p:sp>
        <p:nvSpPr>
          <p:cNvPr id="7" name="Rectángulo 6"/>
          <p:cNvSpPr/>
          <p:nvPr/>
        </p:nvSpPr>
        <p:spPr>
          <a:xfrm>
            <a:off x="1233714" y="1296965"/>
            <a:ext cx="6843678" cy="4832092"/>
          </a:xfrm>
          <a:prstGeom prst="rect">
            <a:avLst/>
          </a:prstGeom>
        </p:spPr>
        <p:txBody>
          <a:bodyPr wrap="square">
            <a:spAutoFit/>
          </a:bodyPr>
          <a:lstStyle/>
          <a:p>
            <a:pPr marL="457200" indent="-457200">
              <a:buFont typeface="+mj-lt"/>
              <a:buAutoNum type="arabicPeriod" startAt="3"/>
            </a:pPr>
            <a:r>
              <a:rPr lang="es-ES_tradnl" sz="2800" dirty="0" smtClean="0">
                <a:latin typeface="Georgia" charset="0"/>
                <a:ea typeface="Georgia" charset="0"/>
                <a:cs typeface="Georgia" charset="0"/>
              </a:rPr>
              <a:t>“</a:t>
            </a:r>
            <a:r>
              <a:rPr lang="es-ES_tradnl" sz="2800" dirty="0" smtClean="0">
                <a:latin typeface="Georgia" charset="0"/>
                <a:ea typeface="Georgia" charset="0"/>
                <a:cs typeface="Georgia" charset="0"/>
              </a:rPr>
              <a:t>La </a:t>
            </a:r>
            <a:r>
              <a:rPr lang="es-ES_tradnl" sz="2800" dirty="0">
                <a:latin typeface="Georgia" charset="0"/>
                <a:ea typeface="Georgia" charset="0"/>
                <a:cs typeface="Georgia" charset="0"/>
              </a:rPr>
              <a:t>oración no tiene por objeto obrar un cambio en Dios; nos pone a nosotros en armonía con Dios. No reemplaza al deber. </a:t>
            </a:r>
            <a:r>
              <a:rPr lang="es-ES_tradnl" sz="2800" dirty="0">
                <a:solidFill>
                  <a:srgbClr val="C00000"/>
                </a:solidFill>
                <a:latin typeface="Georgia" charset="0"/>
                <a:ea typeface="Georgia" charset="0"/>
                <a:cs typeface="Georgia" charset="0"/>
              </a:rPr>
              <a:t>Dios nunca aceptará en lugar del diezmo la oración hecha con frecuencia y fervor. </a:t>
            </a:r>
            <a:r>
              <a:rPr lang="es-ES_tradnl" sz="2800" dirty="0">
                <a:latin typeface="Georgia" charset="0"/>
                <a:ea typeface="Georgia" charset="0"/>
                <a:cs typeface="Georgia" charset="0"/>
              </a:rPr>
              <a:t>La oración no pagará nuestras deudas a </a:t>
            </a:r>
            <a:r>
              <a:rPr lang="es-ES_tradnl" sz="2800" dirty="0" smtClean="0">
                <a:latin typeface="Georgia" charset="0"/>
                <a:ea typeface="Georgia" charset="0"/>
                <a:cs typeface="Georgia" charset="0"/>
              </a:rPr>
              <a:t>Dios”. </a:t>
            </a:r>
            <a:r>
              <a:rPr lang="es-ES_tradnl" sz="2400" dirty="0" smtClean="0">
                <a:latin typeface="Georgia" charset="0"/>
                <a:ea typeface="Georgia" charset="0"/>
                <a:cs typeface="Georgia" charset="0"/>
              </a:rPr>
              <a:t>EGW, </a:t>
            </a:r>
            <a:r>
              <a:rPr lang="es-ES_tradnl" sz="2400" i="1" dirty="0" smtClean="0">
                <a:latin typeface="Georgia" charset="0"/>
                <a:ea typeface="Georgia" charset="0"/>
                <a:cs typeface="Georgia" charset="0"/>
              </a:rPr>
              <a:t>Mensaje </a:t>
            </a:r>
            <a:r>
              <a:rPr lang="es-ES_tradnl" sz="2400" i="1" dirty="0" smtClean="0">
                <a:latin typeface="Georgia" charset="0"/>
                <a:ea typeface="Georgia" charset="0"/>
                <a:cs typeface="Georgia" charset="0"/>
              </a:rPr>
              <a:t>para los j</a:t>
            </a:r>
            <a:r>
              <a:rPr lang="es-ES" sz="2400" i="1" dirty="0" err="1" smtClean="0">
                <a:latin typeface="Georgia" charset="0"/>
                <a:ea typeface="Georgia" charset="0"/>
                <a:cs typeface="Georgia" charset="0"/>
              </a:rPr>
              <a:t>óvenes</a:t>
            </a:r>
            <a:r>
              <a:rPr lang="es-ES" sz="2400" i="1" dirty="0" smtClean="0">
                <a:latin typeface="Georgia" charset="0"/>
                <a:ea typeface="Georgia" charset="0"/>
                <a:cs typeface="Georgia" charset="0"/>
              </a:rPr>
              <a:t>, </a:t>
            </a:r>
            <a:r>
              <a:rPr lang="es-ES" sz="2400" i="1" dirty="0" smtClean="0">
                <a:latin typeface="Georgia" charset="0"/>
                <a:ea typeface="Georgia" charset="0"/>
                <a:cs typeface="Georgia" charset="0"/>
              </a:rPr>
              <a:t>174.4</a:t>
            </a:r>
            <a:endParaRPr lang="es-ES" sz="2800" i="1" dirty="0" smtClean="0">
              <a:latin typeface="Georgia" charset="0"/>
              <a:ea typeface="Georgia" charset="0"/>
              <a:cs typeface="Georgia" charset="0"/>
            </a:endParaRPr>
          </a:p>
          <a:p>
            <a:pPr marL="457200" indent="-457200">
              <a:buFont typeface="+mj-lt"/>
              <a:buAutoNum type="arabicPeriod" startAt="3"/>
            </a:pPr>
            <a:endParaRPr lang="es-ES" sz="2800" i="1" dirty="0">
              <a:latin typeface="Georgia" charset="0"/>
              <a:ea typeface="Georgia" charset="0"/>
              <a:cs typeface="Georgia" charset="0"/>
            </a:endParaRPr>
          </a:p>
          <a:p>
            <a:pPr marL="457200" indent="-457200">
              <a:buFont typeface="+mj-lt"/>
              <a:buAutoNum type="arabicPeriod" startAt="3"/>
            </a:pPr>
            <a:r>
              <a:rPr lang="es-ES_tradnl" sz="2800" i="1" dirty="0" err="1" smtClean="0">
                <a:latin typeface="Georgia" charset="0"/>
                <a:ea typeface="Georgia" charset="0"/>
                <a:cs typeface="Georgia" charset="0"/>
              </a:rPr>
              <a:t>Oraci</a:t>
            </a:r>
            <a:r>
              <a:rPr lang="es-ES" sz="2800" i="1" dirty="0" err="1" smtClean="0">
                <a:latin typeface="Georgia" charset="0"/>
                <a:ea typeface="Georgia" charset="0"/>
                <a:cs typeface="Georgia" charset="0"/>
              </a:rPr>
              <a:t>ón</a:t>
            </a:r>
            <a:r>
              <a:rPr lang="es-ES" sz="2800" i="1" dirty="0" smtClean="0">
                <a:latin typeface="Georgia" charset="0"/>
                <a:ea typeface="Georgia" charset="0"/>
                <a:cs typeface="Georgia" charset="0"/>
              </a:rPr>
              <a:t> de dedicación</a:t>
            </a:r>
            <a:endParaRPr lang="es-ES_tradnl" sz="2800" i="1" dirty="0">
              <a:latin typeface="Georgia" charset="0"/>
              <a:ea typeface="Georgia" charset="0"/>
              <a:cs typeface="Georgia" charset="0"/>
            </a:endParaRPr>
          </a:p>
        </p:txBody>
      </p:sp>
    </p:spTree>
    <p:extLst>
      <p:ext uri="{BB962C8B-B14F-4D97-AF65-F5344CB8AC3E}">
        <p14:creationId xmlns:p14="http://schemas.microsoft.com/office/powerpoint/2010/main" val="460372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Imagen 4"/>
          <p:cNvPicPr>
            <a:picLocks noChangeAspect="1"/>
          </p:cNvPicPr>
          <p:nvPr/>
        </p:nvPicPr>
        <p:blipFill>
          <a:blip r:embed="rId8"/>
          <a:stretch>
            <a:fillRect/>
          </a:stretch>
        </p:blipFill>
        <p:spPr>
          <a:xfrm>
            <a:off x="7669033" y="1854201"/>
            <a:ext cx="4348795" cy="3261596"/>
          </a:xfrm>
          <a:prstGeom prst="rect">
            <a:avLst/>
          </a:prstGeom>
        </p:spPr>
      </p:pic>
      <p:sp>
        <p:nvSpPr>
          <p:cNvPr id="6" name="CuadroTexto 5"/>
          <p:cNvSpPr txBox="1"/>
          <p:nvPr/>
        </p:nvSpPr>
        <p:spPr>
          <a:xfrm>
            <a:off x="1224691" y="1026876"/>
            <a:ext cx="6281331" cy="5478423"/>
          </a:xfrm>
          <a:prstGeom prst="rect">
            <a:avLst/>
          </a:prstGeom>
          <a:noFill/>
        </p:spPr>
        <p:txBody>
          <a:bodyPr wrap="square" rtlCol="0">
            <a:spAutoFit/>
          </a:bodyPr>
          <a:lstStyle/>
          <a:p>
            <a:pPr marL="457200" indent="-457200">
              <a:buFont typeface="+mj-lt"/>
              <a:buAutoNum type="arabicPeriod"/>
            </a:pPr>
            <a:r>
              <a:rPr lang="es-ES_tradnl" sz="2500" b="1" dirty="0" smtClean="0">
                <a:latin typeface="Georgia" charset="0"/>
                <a:ea typeface="Georgia" charset="0"/>
                <a:cs typeface="Georgia" charset="0"/>
              </a:rPr>
              <a:t>El Altar: </a:t>
            </a:r>
            <a:r>
              <a:rPr lang="es-ES_tradnl" sz="2500" dirty="0" smtClean="0">
                <a:latin typeface="Georgia" charset="0"/>
                <a:ea typeface="Georgia" charset="0"/>
                <a:cs typeface="Georgia" charset="0"/>
              </a:rPr>
              <a:t>Lugar para ofrecer sacrificios y/o holocaustos a Dios </a:t>
            </a:r>
            <a:r>
              <a:rPr lang="es-ES_tradnl" sz="2000" dirty="0" smtClean="0">
                <a:latin typeface="Georgia" charset="0"/>
                <a:ea typeface="Georgia" charset="0"/>
                <a:cs typeface="Georgia" charset="0"/>
              </a:rPr>
              <a:t>(</a:t>
            </a:r>
            <a:r>
              <a:rPr lang="es-ES_tradnl" sz="2000" dirty="0" err="1" smtClean="0">
                <a:latin typeface="Georgia" charset="0"/>
                <a:ea typeface="Georgia" charset="0"/>
                <a:cs typeface="Georgia" charset="0"/>
              </a:rPr>
              <a:t>Gn</a:t>
            </a:r>
            <a:r>
              <a:rPr lang="es-ES_tradnl" sz="2000" dirty="0" smtClean="0">
                <a:latin typeface="Georgia" charset="0"/>
                <a:ea typeface="Georgia" charset="0"/>
                <a:cs typeface="Georgia" charset="0"/>
              </a:rPr>
              <a:t> 8:20)</a:t>
            </a:r>
            <a:r>
              <a:rPr lang="es-ES_tradnl" sz="2500" dirty="0" smtClean="0">
                <a:latin typeface="Georgia" charset="0"/>
                <a:ea typeface="Georgia" charset="0"/>
                <a:cs typeface="Georgia" charset="0"/>
              </a:rPr>
              <a:t>. Lugar d</a:t>
            </a:r>
            <a:r>
              <a:rPr lang="es-ES" sz="2500" dirty="0" err="1" smtClean="0">
                <a:latin typeface="Georgia" charset="0"/>
                <a:ea typeface="Georgia" charset="0"/>
                <a:cs typeface="Georgia" charset="0"/>
              </a:rPr>
              <a:t>ónde</a:t>
            </a:r>
            <a:r>
              <a:rPr lang="es-ES" sz="2500" dirty="0" smtClean="0">
                <a:latin typeface="Georgia" charset="0"/>
                <a:ea typeface="Georgia" charset="0"/>
                <a:cs typeface="Georgia" charset="0"/>
              </a:rPr>
              <a:t> el adorador llevaba su ofrenda de fe </a:t>
            </a:r>
            <a:r>
              <a:rPr lang="es-ES" sz="2000" dirty="0" smtClean="0">
                <a:latin typeface="Georgia" charset="0"/>
                <a:ea typeface="Georgia" charset="0"/>
                <a:cs typeface="Georgia" charset="0"/>
              </a:rPr>
              <a:t>(</a:t>
            </a:r>
            <a:r>
              <a:rPr lang="es-ES" sz="2000" dirty="0" err="1" smtClean="0">
                <a:latin typeface="Georgia" charset="0"/>
                <a:ea typeface="Georgia" charset="0"/>
                <a:cs typeface="Georgia" charset="0"/>
              </a:rPr>
              <a:t>Gn</a:t>
            </a:r>
            <a:r>
              <a:rPr lang="es-ES" sz="2000" dirty="0" smtClean="0">
                <a:latin typeface="Georgia" charset="0"/>
                <a:ea typeface="Georgia" charset="0"/>
                <a:cs typeface="Georgia" charset="0"/>
              </a:rPr>
              <a:t> 4:3)</a:t>
            </a:r>
            <a:r>
              <a:rPr lang="es-ES" sz="2500" dirty="0" smtClean="0">
                <a:latin typeface="Georgia" charset="0"/>
                <a:ea typeface="Georgia" charset="0"/>
                <a:cs typeface="Georgia" charset="0"/>
              </a:rPr>
              <a:t>.</a:t>
            </a:r>
            <a:r>
              <a:rPr lang="es-ES_tradnl" sz="2500" b="1" dirty="0" smtClean="0">
                <a:latin typeface="Georgia" charset="0"/>
                <a:ea typeface="Georgia" charset="0"/>
                <a:cs typeface="Georgia" charset="0"/>
              </a:rPr>
              <a:t> </a:t>
            </a:r>
          </a:p>
          <a:p>
            <a:pPr marL="457200" indent="-457200">
              <a:buFont typeface="+mj-lt"/>
              <a:buAutoNum type="arabicPeriod"/>
            </a:pPr>
            <a:r>
              <a:rPr lang="es-ES" sz="2500" b="1" dirty="0" smtClean="0">
                <a:latin typeface="Georgia" charset="0"/>
                <a:ea typeface="Georgia" charset="0"/>
                <a:cs typeface="Georgia" charset="0"/>
              </a:rPr>
              <a:t>Significado: </a:t>
            </a:r>
            <a:r>
              <a:rPr lang="es-ES" sz="2500" dirty="0" smtClean="0">
                <a:latin typeface="Georgia" charset="0"/>
                <a:ea typeface="Georgia" charset="0"/>
                <a:cs typeface="Georgia" charset="0"/>
              </a:rPr>
              <a:t>Los altares eran lugares de encuentro con Dios. Allí se reconocía a Dios como el Soberano, el Señor de sus vidas, de su familia y de sus posesiones.</a:t>
            </a:r>
          </a:p>
          <a:p>
            <a:pPr marL="457200" indent="-457200">
              <a:buFont typeface="+mj-lt"/>
              <a:buAutoNum type="arabicPeriod"/>
            </a:pPr>
            <a:r>
              <a:rPr lang="es-ES_tradnl" sz="2500" b="1" dirty="0" smtClean="0">
                <a:latin typeface="Georgia" charset="0"/>
                <a:ea typeface="Georgia" charset="0"/>
                <a:cs typeface="Georgia" charset="0"/>
              </a:rPr>
              <a:t>En el A.T., </a:t>
            </a:r>
            <a:r>
              <a:rPr lang="es-ES_tradnl" sz="2500" dirty="0" smtClean="0">
                <a:latin typeface="Georgia" charset="0"/>
                <a:ea typeface="Georgia" charset="0"/>
                <a:cs typeface="Georgia" charset="0"/>
              </a:rPr>
              <a:t>Abraham, Isaac, Jacob, </a:t>
            </a:r>
            <a:r>
              <a:rPr lang="es-ES_tradnl" sz="2500" dirty="0" err="1" smtClean="0">
                <a:latin typeface="Georgia" charset="0"/>
                <a:ea typeface="Georgia" charset="0"/>
                <a:cs typeface="Georgia" charset="0"/>
              </a:rPr>
              <a:t>Mois</a:t>
            </a:r>
            <a:r>
              <a:rPr lang="es-ES" sz="2500" dirty="0" err="1" smtClean="0">
                <a:latin typeface="Georgia" charset="0"/>
                <a:ea typeface="Georgia" charset="0"/>
                <a:cs typeface="Georgia" charset="0"/>
              </a:rPr>
              <a:t>és</a:t>
            </a:r>
            <a:r>
              <a:rPr lang="es-ES" sz="2500" dirty="0" smtClean="0">
                <a:latin typeface="Georgia" charset="0"/>
                <a:ea typeface="Georgia" charset="0"/>
                <a:cs typeface="Georgia" charset="0"/>
              </a:rPr>
              <a:t>, Josué, Gedeón, Saúl, David, Salomón, Esdras y Elías</a:t>
            </a:r>
            <a:r>
              <a:rPr lang="es-ES_tradnl" sz="2500" dirty="0" smtClean="0">
                <a:latin typeface="Georgia" charset="0"/>
                <a:ea typeface="Georgia" charset="0"/>
                <a:cs typeface="Georgia" charset="0"/>
              </a:rPr>
              <a:t>, entendieron mejor el significado y la trascendencia de los altares de </a:t>
            </a:r>
            <a:r>
              <a:rPr lang="es-ES_tradnl" sz="2500" dirty="0" err="1" smtClean="0">
                <a:latin typeface="Georgia" charset="0"/>
                <a:ea typeface="Georgia" charset="0"/>
                <a:cs typeface="Georgia" charset="0"/>
              </a:rPr>
              <a:t>Jehov</a:t>
            </a:r>
            <a:r>
              <a:rPr lang="es-ES" sz="2500" dirty="0" smtClean="0">
                <a:latin typeface="Georgia" charset="0"/>
                <a:ea typeface="Georgia" charset="0"/>
                <a:cs typeface="Georgia" charset="0"/>
              </a:rPr>
              <a:t>á.</a:t>
            </a:r>
          </a:p>
        </p:txBody>
      </p:sp>
      <p:sp>
        <p:nvSpPr>
          <p:cNvPr id="7" name="CuadroTexto 6"/>
          <p:cNvSpPr txBox="1"/>
          <p:nvPr/>
        </p:nvSpPr>
        <p:spPr>
          <a:xfrm>
            <a:off x="4673600" y="145144"/>
            <a:ext cx="4241867" cy="646331"/>
          </a:xfrm>
          <a:prstGeom prst="rect">
            <a:avLst/>
          </a:prstGeom>
          <a:noFill/>
        </p:spPr>
        <p:txBody>
          <a:bodyPr wrap="none" rtlCol="0">
            <a:spAutoFit/>
          </a:bodyPr>
          <a:lstStyle/>
          <a:p>
            <a:r>
              <a:rPr lang="es-ES_tradnl" sz="3600" b="1" dirty="0" smtClean="0">
                <a:latin typeface="Georgia" charset="0"/>
                <a:ea typeface="Georgia" charset="0"/>
                <a:cs typeface="Georgia" charset="0"/>
              </a:rPr>
              <a:t>INTRODUCCI</a:t>
            </a:r>
            <a:r>
              <a:rPr lang="es-ES" sz="3600" b="1" dirty="0" smtClean="0">
                <a:latin typeface="Georgia" charset="0"/>
                <a:ea typeface="Georgia" charset="0"/>
                <a:cs typeface="Georgia" charset="0"/>
              </a:rPr>
              <a:t>ÓN</a:t>
            </a:r>
            <a:endParaRPr lang="es-ES_tradnl" sz="3600" b="1" dirty="0">
              <a:latin typeface="Georgia" charset="0"/>
              <a:ea typeface="Georgia" charset="0"/>
              <a:cs typeface="Georgia" charset="0"/>
            </a:endParaRPr>
          </a:p>
        </p:txBody>
      </p:sp>
      <p:sp>
        <p:nvSpPr>
          <p:cNvPr id="8" name="CuadroTexto 7"/>
          <p:cNvSpPr txBox="1"/>
          <p:nvPr/>
        </p:nvSpPr>
        <p:spPr>
          <a:xfrm>
            <a:off x="8781143" y="5907314"/>
            <a:ext cx="2061028" cy="523220"/>
          </a:xfrm>
          <a:prstGeom prst="rect">
            <a:avLst/>
          </a:prstGeom>
          <a:noFill/>
        </p:spPr>
        <p:txBody>
          <a:bodyPr wrap="square" rtlCol="0">
            <a:spAutoFit/>
          </a:bodyPr>
          <a:lstStyle/>
          <a:p>
            <a:r>
              <a:rPr lang="es-ES_tradnl" sz="2800" b="1" dirty="0" smtClean="0">
                <a:latin typeface="Georgia" charset="0"/>
                <a:ea typeface="Georgia" charset="0"/>
                <a:cs typeface="Georgia" charset="0"/>
              </a:rPr>
              <a:t>MOIS</a:t>
            </a:r>
            <a:r>
              <a:rPr lang="es-ES" sz="2800" b="1" dirty="0" smtClean="0">
                <a:latin typeface="Georgia" charset="0"/>
                <a:ea typeface="Georgia" charset="0"/>
                <a:cs typeface="Georgia" charset="0"/>
              </a:rPr>
              <a:t>ÉS…</a:t>
            </a:r>
            <a:endParaRPr lang="es-ES_tradnl" sz="2800" b="1" dirty="0">
              <a:latin typeface="Georgia" charset="0"/>
              <a:ea typeface="Georgia" charset="0"/>
              <a:cs typeface="Georgia" charset="0"/>
            </a:endParaRPr>
          </a:p>
        </p:txBody>
      </p:sp>
    </p:spTree>
    <p:extLst>
      <p:ext uri="{BB962C8B-B14F-4D97-AF65-F5344CB8AC3E}">
        <p14:creationId xmlns:p14="http://schemas.microsoft.com/office/powerpoint/2010/main" val="791228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534551" y="362858"/>
            <a:ext cx="10299614" cy="646331"/>
          </a:xfrm>
          <a:prstGeom prst="rect">
            <a:avLst/>
          </a:prstGeom>
          <a:noFill/>
        </p:spPr>
        <p:txBody>
          <a:bodyPr wrap="none" rtlCol="0">
            <a:spAutoFit/>
          </a:bodyPr>
          <a:lstStyle/>
          <a:p>
            <a:pPr algn="ctr"/>
            <a:r>
              <a:rPr lang="es-ES_tradnl" sz="3600" b="1" dirty="0">
                <a:latin typeface="Georgia" charset="0"/>
                <a:ea typeface="Georgia" charset="0"/>
                <a:cs typeface="Georgia" charset="0"/>
              </a:rPr>
              <a:t>1</a:t>
            </a:r>
            <a:r>
              <a:rPr lang="es-ES_tradnl" sz="3600" b="1" dirty="0" smtClean="0">
                <a:latin typeface="Georgia" charset="0"/>
                <a:ea typeface="Georgia" charset="0"/>
                <a:cs typeface="Georgia" charset="0"/>
              </a:rPr>
              <a:t>. MOIS</a:t>
            </a:r>
            <a:r>
              <a:rPr lang="es-ES" sz="3600" b="1" dirty="0" smtClean="0">
                <a:latin typeface="Georgia" charset="0"/>
                <a:ea typeface="Georgia" charset="0"/>
                <a:cs typeface="Georgia" charset="0"/>
              </a:rPr>
              <a:t>ÉS: </a:t>
            </a:r>
            <a:r>
              <a:rPr lang="es-ES_tradnl" sz="3600" b="1" dirty="0" smtClean="0">
                <a:latin typeface="Georgia" charset="0"/>
                <a:ea typeface="Georgia" charset="0"/>
                <a:cs typeface="Georgia" charset="0"/>
              </a:rPr>
              <a:t>EL ALTAR EN EL SANTUARIO</a:t>
            </a:r>
            <a:endParaRPr lang="es-ES" sz="3600" b="1" dirty="0" smtClean="0">
              <a:latin typeface="Georgia" charset="0"/>
              <a:ea typeface="Georgia" charset="0"/>
              <a:cs typeface="Georgia" charset="0"/>
            </a:endParaRPr>
          </a:p>
        </p:txBody>
      </p:sp>
      <p:sp>
        <p:nvSpPr>
          <p:cNvPr id="7" name="CuadroTexto 6"/>
          <p:cNvSpPr txBox="1"/>
          <p:nvPr/>
        </p:nvSpPr>
        <p:spPr>
          <a:xfrm>
            <a:off x="1061680" y="1483403"/>
            <a:ext cx="6202719" cy="4339650"/>
          </a:xfrm>
          <a:prstGeom prst="rect">
            <a:avLst/>
          </a:prstGeom>
          <a:noFill/>
        </p:spPr>
        <p:txBody>
          <a:bodyPr wrap="square" rtlCol="0">
            <a:spAutoFit/>
          </a:bodyPr>
          <a:lstStyle/>
          <a:p>
            <a:r>
              <a:rPr lang="es-ES_tradnl" sz="2300" b="1" dirty="0" smtClean="0">
                <a:latin typeface="Georgia" charset="0"/>
                <a:ea typeface="Georgia" charset="0"/>
                <a:cs typeface="Georgia" charset="0"/>
              </a:rPr>
              <a:t>Dios orden</a:t>
            </a:r>
            <a:r>
              <a:rPr lang="es-ES" sz="2300" b="1" dirty="0" err="1" smtClean="0">
                <a:latin typeface="Georgia" charset="0"/>
                <a:ea typeface="Georgia" charset="0"/>
                <a:cs typeface="Georgia" charset="0"/>
              </a:rPr>
              <a:t>ó</a:t>
            </a:r>
            <a:r>
              <a:rPr lang="es-ES" sz="2300" b="1" dirty="0" smtClean="0">
                <a:latin typeface="Georgia" charset="0"/>
                <a:ea typeface="Georgia" charset="0"/>
                <a:cs typeface="Georgia" charset="0"/>
              </a:rPr>
              <a:t> a Moisés construir altares:</a:t>
            </a:r>
          </a:p>
          <a:p>
            <a:endParaRPr lang="es-ES" sz="2300" b="1" dirty="0" smtClean="0">
              <a:latin typeface="Georgia" charset="0"/>
              <a:ea typeface="Georgia" charset="0"/>
              <a:cs typeface="Georgia" charset="0"/>
            </a:endParaRPr>
          </a:p>
          <a:p>
            <a:pPr marL="914400" lvl="1" indent="-457200">
              <a:buFont typeface="+mj-lt"/>
              <a:buAutoNum type="alphaLcParenR"/>
            </a:pPr>
            <a:r>
              <a:rPr lang="es-ES" sz="2300" b="1" dirty="0" smtClean="0">
                <a:latin typeface="Georgia" charset="0"/>
                <a:ea typeface="Georgia" charset="0"/>
                <a:cs typeface="Georgia" charset="0"/>
              </a:rPr>
              <a:t>El Altar del holocausto: </a:t>
            </a:r>
            <a:r>
              <a:rPr lang="es-ES" sz="2300" dirty="0" smtClean="0">
                <a:latin typeface="Georgia" charset="0"/>
                <a:ea typeface="Georgia" charset="0"/>
                <a:cs typeface="Georgia" charset="0"/>
              </a:rPr>
              <a:t>(Externo)</a:t>
            </a:r>
            <a:r>
              <a:rPr lang="es-ES" sz="2300" b="1" dirty="0" smtClean="0">
                <a:latin typeface="Georgia" charset="0"/>
                <a:ea typeface="Georgia" charset="0"/>
                <a:cs typeface="Georgia" charset="0"/>
              </a:rPr>
              <a:t>.  </a:t>
            </a:r>
            <a:r>
              <a:rPr lang="es-ES" sz="2300" dirty="0" err="1" smtClean="0">
                <a:latin typeface="Georgia" charset="0"/>
                <a:ea typeface="Georgia" charset="0"/>
                <a:cs typeface="Georgia" charset="0"/>
              </a:rPr>
              <a:t>Siginifica</a:t>
            </a:r>
            <a:r>
              <a:rPr lang="es-ES" sz="2300" dirty="0" smtClean="0">
                <a:latin typeface="Georgia" charset="0"/>
                <a:ea typeface="Georgia" charset="0"/>
                <a:cs typeface="Georgia" charset="0"/>
              </a:rPr>
              <a:t> mi relación visible con Dios. Adorando con </a:t>
            </a:r>
            <a:r>
              <a:rPr lang="es-ES_tradnl" sz="2300" dirty="0" smtClean="0">
                <a:latin typeface="Georgia" charset="0"/>
                <a:ea typeface="Georgia" charset="0"/>
                <a:cs typeface="Georgia" charset="0"/>
              </a:rPr>
              <a:t>ofrendas diarias de dinero, cosas o animales</a:t>
            </a:r>
            <a:r>
              <a:rPr lang="es-ES" sz="2300" dirty="0" smtClean="0">
                <a:latin typeface="Georgia" charset="0"/>
                <a:ea typeface="Georgia" charset="0"/>
                <a:cs typeface="Georgia" charset="0"/>
              </a:rPr>
              <a:t>.</a:t>
            </a:r>
          </a:p>
          <a:p>
            <a:pPr marL="914400" lvl="1" indent="-457200">
              <a:buFont typeface="+mj-lt"/>
              <a:buAutoNum type="alphaLcParenR"/>
            </a:pPr>
            <a:endParaRPr lang="es-ES" sz="2300" dirty="0" smtClean="0">
              <a:latin typeface="Georgia" charset="0"/>
              <a:ea typeface="Georgia" charset="0"/>
              <a:cs typeface="Georgia" charset="0"/>
            </a:endParaRPr>
          </a:p>
          <a:p>
            <a:pPr marL="914400" lvl="1" indent="-457200">
              <a:buFont typeface="+mj-lt"/>
              <a:buAutoNum type="alphaLcParenR"/>
            </a:pPr>
            <a:r>
              <a:rPr lang="es-ES" sz="2300" b="1" dirty="0" smtClean="0">
                <a:latin typeface="Georgia" charset="0"/>
                <a:ea typeface="Georgia" charset="0"/>
                <a:cs typeface="Georgia" charset="0"/>
              </a:rPr>
              <a:t>El Altar del incienso:</a:t>
            </a:r>
            <a:r>
              <a:rPr lang="es-ES" sz="2300" dirty="0" smtClean="0">
                <a:latin typeface="Georgia" charset="0"/>
                <a:ea typeface="Georgia" charset="0"/>
                <a:cs typeface="Georgia" charset="0"/>
              </a:rPr>
              <a:t> (Interno).</a:t>
            </a:r>
            <a:r>
              <a:rPr lang="es-ES" sz="2300" b="1" dirty="0" smtClean="0">
                <a:latin typeface="Georgia" charset="0"/>
                <a:ea typeface="Georgia" charset="0"/>
                <a:cs typeface="Georgia" charset="0"/>
              </a:rPr>
              <a:t> </a:t>
            </a:r>
            <a:r>
              <a:rPr lang="es-ES" sz="2300" dirty="0" smtClean="0">
                <a:latin typeface="Georgia" charset="0"/>
                <a:ea typeface="Georgia" charset="0"/>
                <a:cs typeface="Georgia" charset="0"/>
              </a:rPr>
              <a:t>Significa la adoración que se origina en el corazón. Reconocimiento de quién es Dios. Esta adoración sube como olor fragante del incienso delante de Dios.</a:t>
            </a:r>
            <a:endParaRPr lang="es-ES" sz="2300" b="1" dirty="0" smtClean="0">
              <a:latin typeface="Georgia" charset="0"/>
              <a:ea typeface="Georgia" charset="0"/>
              <a:cs typeface="Georgia" charset="0"/>
            </a:endParaRPr>
          </a:p>
        </p:txBody>
      </p:sp>
      <p:pic>
        <p:nvPicPr>
          <p:cNvPr id="9" name="Imagen 8"/>
          <p:cNvPicPr>
            <a:picLocks noChangeAspect="1"/>
          </p:cNvPicPr>
          <p:nvPr/>
        </p:nvPicPr>
        <p:blipFill>
          <a:blip r:embed="rId8"/>
          <a:stretch>
            <a:fillRect/>
          </a:stretch>
        </p:blipFill>
        <p:spPr>
          <a:xfrm>
            <a:off x="7408079" y="1947860"/>
            <a:ext cx="4298449" cy="3277283"/>
          </a:xfrm>
          <a:prstGeom prst="rect">
            <a:avLst/>
          </a:prstGeom>
        </p:spPr>
      </p:pic>
      <p:sp>
        <p:nvSpPr>
          <p:cNvPr id="10" name="CuadroTexto 9"/>
          <p:cNvSpPr txBox="1"/>
          <p:nvPr/>
        </p:nvSpPr>
        <p:spPr>
          <a:xfrm>
            <a:off x="8505371" y="5762171"/>
            <a:ext cx="2061028" cy="523220"/>
          </a:xfrm>
          <a:prstGeom prst="rect">
            <a:avLst/>
          </a:prstGeom>
          <a:noFill/>
        </p:spPr>
        <p:txBody>
          <a:bodyPr wrap="square" rtlCol="0">
            <a:spAutoFit/>
          </a:bodyPr>
          <a:lstStyle/>
          <a:p>
            <a:r>
              <a:rPr lang="es-ES_tradnl" sz="2800" b="1" dirty="0" smtClean="0">
                <a:latin typeface="Georgia" charset="0"/>
                <a:ea typeface="Georgia" charset="0"/>
                <a:cs typeface="Georgia" charset="0"/>
              </a:rPr>
              <a:t>EL</a:t>
            </a:r>
            <a:r>
              <a:rPr lang="es-ES" sz="2800" b="1" dirty="0" smtClean="0">
                <a:latin typeface="Georgia" charset="0"/>
                <a:ea typeface="Georgia" charset="0"/>
                <a:cs typeface="Georgia" charset="0"/>
              </a:rPr>
              <a:t>ÍAS…</a:t>
            </a:r>
            <a:endParaRPr lang="es-ES_tradnl" sz="2800" b="1" dirty="0">
              <a:latin typeface="Georgia" charset="0"/>
              <a:ea typeface="Georgia" charset="0"/>
              <a:cs typeface="Georgia" charset="0"/>
            </a:endParaRPr>
          </a:p>
        </p:txBody>
      </p:sp>
    </p:spTree>
    <p:extLst>
      <p:ext uri="{BB962C8B-B14F-4D97-AF65-F5344CB8AC3E}">
        <p14:creationId xmlns:p14="http://schemas.microsoft.com/office/powerpoint/2010/main" val="146573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Imagen 4"/>
          <p:cNvPicPr>
            <a:picLocks noChangeAspect="1"/>
          </p:cNvPicPr>
          <p:nvPr/>
        </p:nvPicPr>
        <p:blipFill>
          <a:blip r:embed="rId8"/>
          <a:stretch>
            <a:fillRect/>
          </a:stretch>
        </p:blipFill>
        <p:spPr>
          <a:xfrm>
            <a:off x="7264400" y="1875291"/>
            <a:ext cx="4762500" cy="3571875"/>
          </a:xfrm>
          <a:prstGeom prst="rect">
            <a:avLst/>
          </a:prstGeom>
        </p:spPr>
      </p:pic>
      <p:sp>
        <p:nvSpPr>
          <p:cNvPr id="6" name="CuadroTexto 5"/>
          <p:cNvSpPr txBox="1"/>
          <p:nvPr/>
        </p:nvSpPr>
        <p:spPr>
          <a:xfrm>
            <a:off x="2477904" y="130629"/>
            <a:ext cx="8412880" cy="646331"/>
          </a:xfrm>
          <a:prstGeom prst="rect">
            <a:avLst/>
          </a:prstGeom>
          <a:noFill/>
        </p:spPr>
        <p:txBody>
          <a:bodyPr wrap="none" rtlCol="0">
            <a:spAutoFit/>
          </a:bodyPr>
          <a:lstStyle/>
          <a:p>
            <a:pPr algn="ctr"/>
            <a:r>
              <a:rPr lang="es-ES_tradnl" sz="3600" b="1" dirty="0">
                <a:latin typeface="Georgia" charset="0"/>
                <a:ea typeface="Georgia" charset="0"/>
                <a:cs typeface="Georgia" charset="0"/>
              </a:rPr>
              <a:t>2</a:t>
            </a:r>
            <a:r>
              <a:rPr lang="es-ES_tradnl" sz="3600" b="1" dirty="0" smtClean="0">
                <a:latin typeface="Georgia" charset="0"/>
                <a:ea typeface="Georgia" charset="0"/>
                <a:cs typeface="Georgia" charset="0"/>
              </a:rPr>
              <a:t>. EL ALTAR DEL PROFETA EL</a:t>
            </a:r>
            <a:r>
              <a:rPr lang="es-ES" sz="3600" b="1" dirty="0" smtClean="0">
                <a:latin typeface="Georgia" charset="0"/>
                <a:ea typeface="Georgia" charset="0"/>
                <a:cs typeface="Georgia" charset="0"/>
              </a:rPr>
              <a:t>ÍAS</a:t>
            </a:r>
          </a:p>
        </p:txBody>
      </p:sp>
      <p:sp>
        <p:nvSpPr>
          <p:cNvPr id="7" name="CuadroTexto 6"/>
          <p:cNvSpPr txBox="1"/>
          <p:nvPr/>
        </p:nvSpPr>
        <p:spPr>
          <a:xfrm>
            <a:off x="1074057" y="1236661"/>
            <a:ext cx="6190343" cy="5632311"/>
          </a:xfrm>
          <a:prstGeom prst="rect">
            <a:avLst/>
          </a:prstGeom>
          <a:noFill/>
        </p:spPr>
        <p:txBody>
          <a:bodyPr wrap="square" rtlCol="0">
            <a:spAutoFit/>
          </a:bodyPr>
          <a:lstStyle/>
          <a:p>
            <a:pPr marL="457200" indent="-457200">
              <a:buFont typeface="+mj-lt"/>
              <a:buAutoNum type="arabicPeriod"/>
            </a:pPr>
            <a:r>
              <a:rPr lang="es-ES_tradnl" sz="2400" b="1" dirty="0" smtClean="0">
                <a:latin typeface="Georgia" charset="0"/>
                <a:ea typeface="Georgia" charset="0"/>
                <a:cs typeface="Georgia" charset="0"/>
              </a:rPr>
              <a:t>El trasfondo: (1Rey 16:29… 22:40)</a:t>
            </a:r>
          </a:p>
          <a:p>
            <a:pPr marL="914400" lvl="1" indent="-457200">
              <a:buFont typeface="+mj-lt"/>
              <a:buAutoNum type="alphaLcParenR"/>
            </a:pPr>
            <a:r>
              <a:rPr lang="es-ES_tradnl" sz="2400" b="1" dirty="0" smtClean="0">
                <a:latin typeface="Georgia" charset="0"/>
                <a:ea typeface="Georgia" charset="0"/>
                <a:cs typeface="Georgia" charset="0"/>
              </a:rPr>
              <a:t>Dios</a:t>
            </a:r>
            <a:r>
              <a:rPr lang="es-ES_tradnl" sz="2400" dirty="0" smtClean="0">
                <a:latin typeface="Georgia" charset="0"/>
                <a:ea typeface="Georgia" charset="0"/>
                <a:cs typeface="Georgia" charset="0"/>
              </a:rPr>
              <a:t> </a:t>
            </a:r>
            <a:r>
              <a:rPr lang="es-ES_tradnl" sz="2400" dirty="0" err="1" smtClean="0">
                <a:latin typeface="Georgia" charset="0"/>
                <a:ea typeface="Georgia" charset="0"/>
                <a:cs typeface="Georgia" charset="0"/>
              </a:rPr>
              <a:t>levant</a:t>
            </a:r>
            <a:r>
              <a:rPr lang="es-ES" sz="2400" dirty="0" err="1" smtClean="0">
                <a:latin typeface="Georgia" charset="0"/>
                <a:ea typeface="Georgia" charset="0"/>
                <a:cs typeface="Georgia" charset="0"/>
              </a:rPr>
              <a:t>ó</a:t>
            </a:r>
            <a:r>
              <a:rPr lang="es-ES" sz="2400" dirty="0" smtClean="0">
                <a:latin typeface="Georgia" charset="0"/>
                <a:ea typeface="Georgia" charset="0"/>
                <a:cs typeface="Georgia" charset="0"/>
              </a:rPr>
              <a:t> al profeta </a:t>
            </a:r>
            <a:r>
              <a:rPr lang="es-ES" sz="2400" b="1" dirty="0" smtClean="0">
                <a:latin typeface="Georgia" charset="0"/>
                <a:ea typeface="Georgia" charset="0"/>
                <a:cs typeface="Georgia" charset="0"/>
              </a:rPr>
              <a:t>Elías</a:t>
            </a:r>
            <a:r>
              <a:rPr lang="es-ES" sz="2400" dirty="0" smtClean="0">
                <a:latin typeface="Georgia" charset="0"/>
                <a:ea typeface="Georgia" charset="0"/>
                <a:cs typeface="Georgia" charset="0"/>
              </a:rPr>
              <a:t> en medio de una profunda crisis de la nación.</a:t>
            </a:r>
          </a:p>
          <a:p>
            <a:pPr marL="914400" lvl="1" indent="-457200">
              <a:buFont typeface="+mj-lt"/>
              <a:buAutoNum type="alphaLcParenR"/>
            </a:pPr>
            <a:endParaRPr lang="es-ES" sz="2400" dirty="0" smtClean="0">
              <a:latin typeface="Georgia" charset="0"/>
              <a:ea typeface="Georgia" charset="0"/>
              <a:cs typeface="Georgia" charset="0"/>
            </a:endParaRPr>
          </a:p>
          <a:p>
            <a:pPr marL="914400" lvl="1" indent="-457200">
              <a:buFont typeface="+mj-lt"/>
              <a:buAutoNum type="alphaLcParenR"/>
            </a:pPr>
            <a:r>
              <a:rPr lang="es-ES_tradnl" sz="2400" b="1" dirty="0" err="1" smtClean="0">
                <a:latin typeface="Georgia" charset="0"/>
                <a:ea typeface="Georgia" charset="0"/>
                <a:cs typeface="Georgia" charset="0"/>
              </a:rPr>
              <a:t>Acab</a:t>
            </a:r>
            <a:r>
              <a:rPr lang="es-ES_tradnl" sz="2400" dirty="0" smtClean="0">
                <a:latin typeface="Georgia" charset="0"/>
                <a:ea typeface="Georgia" charset="0"/>
                <a:cs typeface="Georgia" charset="0"/>
              </a:rPr>
              <a:t> gobernaba a </a:t>
            </a:r>
            <a:r>
              <a:rPr lang="es-ES_tradnl" sz="2400" dirty="0" err="1" smtClean="0">
                <a:latin typeface="Georgia" charset="0"/>
                <a:ea typeface="Georgia" charset="0"/>
                <a:cs typeface="Georgia" charset="0"/>
              </a:rPr>
              <a:t>Isra</a:t>
            </a:r>
            <a:r>
              <a:rPr lang="es-ES" sz="2400" dirty="0" smtClean="0">
                <a:latin typeface="Georgia" charset="0"/>
                <a:ea typeface="Georgia" charset="0"/>
                <a:cs typeface="Georgia" charset="0"/>
              </a:rPr>
              <a:t>él con una </a:t>
            </a:r>
            <a:r>
              <a:rPr lang="es-ES" sz="2400" b="1" dirty="0" smtClean="0">
                <a:latin typeface="Georgia" charset="0"/>
                <a:ea typeface="Georgia" charset="0"/>
                <a:cs typeface="Georgia" charset="0"/>
              </a:rPr>
              <a:t>influencia pagana y satánica</a:t>
            </a:r>
            <a:r>
              <a:rPr lang="es-ES" sz="2400" dirty="0" smtClean="0">
                <a:latin typeface="Georgia" charset="0"/>
                <a:ea typeface="Georgia" charset="0"/>
                <a:cs typeface="Georgia" charset="0"/>
              </a:rPr>
              <a:t> de su esposa </a:t>
            </a:r>
            <a:r>
              <a:rPr lang="es-ES" sz="2400" dirty="0" err="1" smtClean="0">
                <a:latin typeface="Georgia" charset="0"/>
                <a:ea typeface="Georgia" charset="0"/>
                <a:cs typeface="Georgia" charset="0"/>
              </a:rPr>
              <a:t>Jesabel</a:t>
            </a:r>
            <a:r>
              <a:rPr lang="es-ES" sz="2400" dirty="0" smtClean="0">
                <a:latin typeface="Georgia" charset="0"/>
                <a:ea typeface="Georgia" charset="0"/>
                <a:cs typeface="Georgia" charset="0"/>
              </a:rPr>
              <a:t>.</a:t>
            </a:r>
          </a:p>
          <a:p>
            <a:pPr marL="914400" lvl="1" indent="-457200">
              <a:buFont typeface="+mj-lt"/>
              <a:buAutoNum type="alphaLcParenR"/>
            </a:pPr>
            <a:endParaRPr lang="es-ES" sz="2400" dirty="0" smtClean="0">
              <a:latin typeface="Georgia" charset="0"/>
              <a:ea typeface="Georgia" charset="0"/>
              <a:cs typeface="Georgia" charset="0"/>
            </a:endParaRPr>
          </a:p>
          <a:p>
            <a:pPr marL="914400" lvl="1" indent="-457200">
              <a:buFont typeface="+mj-lt"/>
              <a:buAutoNum type="alphaLcParenR"/>
            </a:pPr>
            <a:r>
              <a:rPr lang="es-ES" sz="2400" b="1" dirty="0" smtClean="0">
                <a:latin typeface="Georgia" charset="0"/>
                <a:ea typeface="Georgia" charset="0"/>
                <a:cs typeface="Georgia" charset="0"/>
              </a:rPr>
              <a:t>La vida religiosa</a:t>
            </a:r>
            <a:r>
              <a:rPr lang="es-ES" sz="2400" dirty="0" smtClean="0">
                <a:latin typeface="Georgia" charset="0"/>
                <a:ea typeface="Georgia" charset="0"/>
                <a:cs typeface="Georgia" charset="0"/>
              </a:rPr>
              <a:t> era ministrada por 450 profetas de Baal y 400 sacerdotes de </a:t>
            </a:r>
            <a:r>
              <a:rPr lang="es-ES" sz="2400" dirty="0" err="1" smtClean="0">
                <a:latin typeface="Georgia" charset="0"/>
                <a:ea typeface="Georgia" charset="0"/>
                <a:cs typeface="Georgia" charset="0"/>
              </a:rPr>
              <a:t>Asera</a:t>
            </a:r>
            <a:r>
              <a:rPr lang="es-ES" sz="2400" dirty="0" smtClean="0">
                <a:latin typeface="Georgia" charset="0"/>
                <a:ea typeface="Georgia" charset="0"/>
                <a:cs typeface="Georgia" charset="0"/>
              </a:rPr>
              <a:t>, respaldados por el rey y la reina. </a:t>
            </a:r>
            <a:r>
              <a:rPr lang="es-ES" sz="2400" dirty="0" err="1" smtClean="0">
                <a:latin typeface="Georgia" charset="0"/>
                <a:ea typeface="Georgia" charset="0"/>
                <a:cs typeface="Georgia" charset="0"/>
              </a:rPr>
              <a:t>Israél</a:t>
            </a:r>
            <a:r>
              <a:rPr lang="es-ES" sz="2400" dirty="0" smtClean="0">
                <a:latin typeface="Georgia" charset="0"/>
                <a:ea typeface="Georgia" charset="0"/>
                <a:cs typeface="Georgia" charset="0"/>
              </a:rPr>
              <a:t> estaba sumido en </a:t>
            </a:r>
            <a:r>
              <a:rPr lang="es-ES" sz="2400" b="1" dirty="0" smtClean="0">
                <a:latin typeface="Georgia" charset="0"/>
                <a:ea typeface="Georgia" charset="0"/>
                <a:cs typeface="Georgia" charset="0"/>
              </a:rPr>
              <a:t>el peor </a:t>
            </a:r>
            <a:r>
              <a:rPr lang="es-ES" sz="2400" b="1" dirty="0" err="1" smtClean="0">
                <a:latin typeface="Georgia" charset="0"/>
                <a:ea typeface="Georgia" charset="0"/>
                <a:cs typeface="Georgia" charset="0"/>
              </a:rPr>
              <a:t>caós</a:t>
            </a:r>
            <a:r>
              <a:rPr lang="es-ES" sz="2400" b="1" dirty="0" smtClean="0">
                <a:latin typeface="Georgia" charset="0"/>
                <a:ea typeface="Georgia" charset="0"/>
                <a:cs typeface="Georgia" charset="0"/>
              </a:rPr>
              <a:t> espiritual</a:t>
            </a:r>
            <a:r>
              <a:rPr lang="es-ES" sz="2400" dirty="0" smtClean="0">
                <a:latin typeface="Georgia" charset="0"/>
                <a:ea typeface="Georgia" charset="0"/>
                <a:cs typeface="Georgia" charset="0"/>
              </a:rPr>
              <a:t> de su historia…</a:t>
            </a:r>
          </a:p>
        </p:txBody>
      </p:sp>
    </p:spTree>
    <p:extLst>
      <p:ext uri="{BB962C8B-B14F-4D97-AF65-F5344CB8AC3E}">
        <p14:creationId xmlns:p14="http://schemas.microsoft.com/office/powerpoint/2010/main" val="364701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Imagen 4"/>
          <p:cNvPicPr>
            <a:picLocks noChangeAspect="1"/>
          </p:cNvPicPr>
          <p:nvPr/>
        </p:nvPicPr>
        <p:blipFill>
          <a:blip r:embed="rId8"/>
          <a:stretch>
            <a:fillRect/>
          </a:stretch>
        </p:blipFill>
        <p:spPr>
          <a:xfrm>
            <a:off x="7264400" y="1904318"/>
            <a:ext cx="4762500" cy="3571875"/>
          </a:xfrm>
          <a:prstGeom prst="rect">
            <a:avLst/>
          </a:prstGeom>
        </p:spPr>
      </p:pic>
      <p:sp>
        <p:nvSpPr>
          <p:cNvPr id="6" name="CuadroTexto 5"/>
          <p:cNvSpPr txBox="1"/>
          <p:nvPr/>
        </p:nvSpPr>
        <p:spPr>
          <a:xfrm>
            <a:off x="1585035" y="290283"/>
            <a:ext cx="10198625" cy="646331"/>
          </a:xfrm>
          <a:prstGeom prst="rect">
            <a:avLst/>
          </a:prstGeom>
          <a:noFill/>
        </p:spPr>
        <p:txBody>
          <a:bodyPr wrap="none" rtlCol="0">
            <a:spAutoFit/>
          </a:bodyPr>
          <a:lstStyle/>
          <a:p>
            <a:pPr algn="ctr"/>
            <a:r>
              <a:rPr lang="es-ES_tradnl" sz="3600" b="1" dirty="0" smtClean="0">
                <a:latin typeface="Georgia" charset="0"/>
                <a:ea typeface="Georgia" charset="0"/>
                <a:cs typeface="Georgia" charset="0"/>
              </a:rPr>
              <a:t>REAVIVAMIENTO Y REFORMA DE EL</a:t>
            </a:r>
            <a:r>
              <a:rPr lang="es-ES" sz="3600" b="1" dirty="0" smtClean="0">
                <a:latin typeface="Georgia" charset="0"/>
                <a:ea typeface="Georgia" charset="0"/>
                <a:cs typeface="Georgia" charset="0"/>
              </a:rPr>
              <a:t>ÍAS</a:t>
            </a:r>
          </a:p>
        </p:txBody>
      </p:sp>
      <p:sp>
        <p:nvSpPr>
          <p:cNvPr id="7" name="CuadroTexto 6"/>
          <p:cNvSpPr txBox="1"/>
          <p:nvPr/>
        </p:nvSpPr>
        <p:spPr>
          <a:xfrm>
            <a:off x="1061680" y="1570490"/>
            <a:ext cx="6202719" cy="4339650"/>
          </a:xfrm>
          <a:prstGeom prst="rect">
            <a:avLst/>
          </a:prstGeom>
          <a:noFill/>
        </p:spPr>
        <p:txBody>
          <a:bodyPr wrap="square" rtlCol="0">
            <a:spAutoFit/>
          </a:bodyPr>
          <a:lstStyle/>
          <a:p>
            <a:pPr marL="457200" indent="-457200">
              <a:buFont typeface="+mj-lt"/>
              <a:buAutoNum type="arabicPeriod" startAt="2"/>
            </a:pPr>
            <a:r>
              <a:rPr lang="es-ES_tradnl" sz="2300" b="1" dirty="0" err="1" smtClean="0">
                <a:latin typeface="Georgia" charset="0"/>
                <a:ea typeface="Georgia" charset="0"/>
                <a:cs typeface="Georgia" charset="0"/>
              </a:rPr>
              <a:t>Qu</a:t>
            </a:r>
            <a:r>
              <a:rPr lang="es-ES" sz="2300" b="1" dirty="0" smtClean="0">
                <a:latin typeface="Georgia" charset="0"/>
                <a:ea typeface="Georgia" charset="0"/>
                <a:cs typeface="Georgia" charset="0"/>
              </a:rPr>
              <a:t>é hizo Elías?</a:t>
            </a:r>
          </a:p>
          <a:p>
            <a:pPr lvl="1"/>
            <a:endParaRPr lang="es-ES_tradnl" sz="2300" b="1" dirty="0">
              <a:latin typeface="Georgia" charset="0"/>
              <a:ea typeface="Georgia" charset="0"/>
              <a:cs typeface="Georgia" charset="0"/>
            </a:endParaRPr>
          </a:p>
          <a:p>
            <a:pPr marL="914400" lvl="1" indent="-457200">
              <a:buFont typeface="+mj-lt"/>
              <a:buAutoNum type="alphaLcParenR"/>
            </a:pPr>
            <a:r>
              <a:rPr lang="es-ES_tradnl" sz="2300" b="1" dirty="0" err="1" smtClean="0">
                <a:latin typeface="Georgia" charset="0"/>
                <a:ea typeface="Georgia" charset="0"/>
                <a:cs typeface="Georgia" charset="0"/>
              </a:rPr>
              <a:t>Reprendi</a:t>
            </a:r>
            <a:r>
              <a:rPr lang="es-ES" sz="2300" b="1" dirty="0" err="1" smtClean="0">
                <a:latin typeface="Georgia" charset="0"/>
                <a:ea typeface="Georgia" charset="0"/>
                <a:cs typeface="Georgia" charset="0"/>
              </a:rPr>
              <a:t>ó</a:t>
            </a:r>
            <a:r>
              <a:rPr lang="es-ES" sz="2300" b="1" dirty="0" smtClean="0">
                <a:latin typeface="Georgia" charset="0"/>
                <a:ea typeface="Georgia" charset="0"/>
                <a:cs typeface="Georgia" charset="0"/>
              </a:rPr>
              <a:t> al rey por su pecado. </a:t>
            </a:r>
            <a:r>
              <a:rPr lang="es-ES" sz="2300" dirty="0" smtClean="0">
                <a:latin typeface="Georgia" charset="0"/>
                <a:ea typeface="Georgia" charset="0"/>
                <a:cs typeface="Georgia" charset="0"/>
              </a:rPr>
              <a:t>“Yo no he turbado a Israel, si no tú… dejando los mandamientos de Jehová y siguiendo a los </a:t>
            </a:r>
            <a:r>
              <a:rPr lang="es-ES" sz="2300" dirty="0" err="1" smtClean="0">
                <a:latin typeface="Georgia" charset="0"/>
                <a:ea typeface="Georgia" charset="0"/>
                <a:cs typeface="Georgia" charset="0"/>
              </a:rPr>
              <a:t>baales</a:t>
            </a:r>
            <a:r>
              <a:rPr lang="es-ES" sz="2300" dirty="0" smtClean="0">
                <a:latin typeface="Georgia" charset="0"/>
                <a:ea typeface="Georgia" charset="0"/>
                <a:cs typeface="Georgia" charset="0"/>
              </a:rPr>
              <a:t>…” (1Rey 18:17…)</a:t>
            </a:r>
          </a:p>
          <a:p>
            <a:pPr marL="914400" lvl="1" indent="-457200">
              <a:buFont typeface="+mj-lt"/>
              <a:buAutoNum type="alphaLcParenR"/>
            </a:pPr>
            <a:endParaRPr lang="es-ES" sz="2300" b="1" dirty="0">
              <a:latin typeface="Georgia" charset="0"/>
              <a:ea typeface="Georgia" charset="0"/>
              <a:cs typeface="Georgia" charset="0"/>
            </a:endParaRPr>
          </a:p>
          <a:p>
            <a:pPr marL="914400" lvl="1" indent="-457200">
              <a:buFont typeface="+mj-lt"/>
              <a:buAutoNum type="alphaLcParenR"/>
            </a:pPr>
            <a:r>
              <a:rPr lang="es-ES_tradnl" sz="2300" b="1" dirty="0" err="1" smtClean="0">
                <a:latin typeface="Georgia" charset="0"/>
                <a:ea typeface="Georgia" charset="0"/>
                <a:cs typeface="Georgia" charset="0"/>
              </a:rPr>
              <a:t>Desafi</a:t>
            </a:r>
            <a:r>
              <a:rPr lang="es-ES" sz="2300" b="1" dirty="0" err="1" smtClean="0">
                <a:latin typeface="Georgia" charset="0"/>
                <a:ea typeface="Georgia" charset="0"/>
                <a:cs typeface="Georgia" charset="0"/>
              </a:rPr>
              <a:t>ó</a:t>
            </a:r>
            <a:r>
              <a:rPr lang="es-ES" sz="2300" b="1" dirty="0" smtClean="0">
                <a:latin typeface="Georgia" charset="0"/>
                <a:ea typeface="Georgia" charset="0"/>
                <a:cs typeface="Georgia" charset="0"/>
              </a:rPr>
              <a:t> a los falsos profetas. </a:t>
            </a:r>
            <a:r>
              <a:rPr lang="es-ES" sz="2300" dirty="0" smtClean="0">
                <a:latin typeface="Georgia" charset="0"/>
                <a:ea typeface="Georgia" charset="0"/>
                <a:cs typeface="Georgia" charset="0"/>
              </a:rPr>
              <a:t>“… ahora congrégame a todo Israel en el monte Carmelo y los 450 profetas de Baal y 400 sacerdotes de </a:t>
            </a:r>
            <a:r>
              <a:rPr lang="es-ES" sz="2300" dirty="0" err="1" smtClean="0">
                <a:latin typeface="Georgia" charset="0"/>
                <a:ea typeface="Georgia" charset="0"/>
                <a:cs typeface="Georgia" charset="0"/>
              </a:rPr>
              <a:t>Asera</a:t>
            </a:r>
            <a:r>
              <a:rPr lang="es-ES" sz="2300" dirty="0" smtClean="0">
                <a:latin typeface="Georgia" charset="0"/>
                <a:ea typeface="Georgia" charset="0"/>
                <a:cs typeface="Georgia" charset="0"/>
              </a:rPr>
              <a:t>…” (1Rey 18:18)</a:t>
            </a:r>
          </a:p>
        </p:txBody>
      </p:sp>
    </p:spTree>
    <p:extLst>
      <p:ext uri="{BB962C8B-B14F-4D97-AF65-F5344CB8AC3E}">
        <p14:creationId xmlns:p14="http://schemas.microsoft.com/office/powerpoint/2010/main" val="1487621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Imagen 4"/>
          <p:cNvPicPr>
            <a:picLocks noChangeAspect="1"/>
          </p:cNvPicPr>
          <p:nvPr/>
        </p:nvPicPr>
        <p:blipFill>
          <a:blip r:embed="rId8"/>
          <a:stretch>
            <a:fillRect/>
          </a:stretch>
        </p:blipFill>
        <p:spPr>
          <a:xfrm>
            <a:off x="7264400" y="1643062"/>
            <a:ext cx="4762500" cy="3571875"/>
          </a:xfrm>
          <a:prstGeom prst="rect">
            <a:avLst/>
          </a:prstGeom>
        </p:spPr>
      </p:pic>
      <p:sp>
        <p:nvSpPr>
          <p:cNvPr id="6" name="CuadroTexto 5"/>
          <p:cNvSpPr txBox="1"/>
          <p:nvPr/>
        </p:nvSpPr>
        <p:spPr>
          <a:xfrm>
            <a:off x="1585035" y="203199"/>
            <a:ext cx="10198625" cy="646331"/>
          </a:xfrm>
          <a:prstGeom prst="rect">
            <a:avLst/>
          </a:prstGeom>
          <a:noFill/>
        </p:spPr>
        <p:txBody>
          <a:bodyPr wrap="none" rtlCol="0">
            <a:spAutoFit/>
          </a:bodyPr>
          <a:lstStyle/>
          <a:p>
            <a:pPr algn="ctr"/>
            <a:r>
              <a:rPr lang="es-ES_tradnl" sz="3600" b="1" dirty="0" smtClean="0">
                <a:latin typeface="Georgia" charset="0"/>
                <a:ea typeface="Georgia" charset="0"/>
                <a:cs typeface="Georgia" charset="0"/>
              </a:rPr>
              <a:t>REAVIVAMIENTO Y REFORMA DE EL</a:t>
            </a:r>
            <a:r>
              <a:rPr lang="es-ES" sz="3600" b="1" dirty="0" smtClean="0">
                <a:latin typeface="Georgia" charset="0"/>
                <a:ea typeface="Georgia" charset="0"/>
                <a:cs typeface="Georgia" charset="0"/>
              </a:rPr>
              <a:t>ÍAS</a:t>
            </a:r>
          </a:p>
        </p:txBody>
      </p:sp>
      <p:sp>
        <p:nvSpPr>
          <p:cNvPr id="7" name="CuadroTexto 6"/>
          <p:cNvSpPr txBox="1"/>
          <p:nvPr/>
        </p:nvSpPr>
        <p:spPr>
          <a:xfrm>
            <a:off x="1061680" y="1207633"/>
            <a:ext cx="6202719" cy="4339650"/>
          </a:xfrm>
          <a:prstGeom prst="rect">
            <a:avLst/>
          </a:prstGeom>
          <a:noFill/>
        </p:spPr>
        <p:txBody>
          <a:bodyPr wrap="square" rtlCol="0">
            <a:spAutoFit/>
          </a:bodyPr>
          <a:lstStyle/>
          <a:p>
            <a:r>
              <a:rPr lang="es-ES_tradnl" sz="2300" b="1" dirty="0" smtClean="0">
                <a:latin typeface="Georgia" charset="0"/>
                <a:ea typeface="Georgia" charset="0"/>
                <a:cs typeface="Georgia" charset="0"/>
              </a:rPr>
              <a:t>… </a:t>
            </a:r>
            <a:r>
              <a:rPr lang="es-ES_tradnl" sz="2300" b="1" dirty="0" err="1" smtClean="0">
                <a:latin typeface="Georgia" charset="0"/>
                <a:ea typeface="Georgia" charset="0"/>
                <a:cs typeface="Georgia" charset="0"/>
              </a:rPr>
              <a:t>Qu</a:t>
            </a:r>
            <a:r>
              <a:rPr lang="es-ES" sz="2300" b="1" dirty="0" smtClean="0">
                <a:latin typeface="Georgia" charset="0"/>
                <a:ea typeface="Georgia" charset="0"/>
                <a:cs typeface="Georgia" charset="0"/>
              </a:rPr>
              <a:t>é hizo Elías?</a:t>
            </a:r>
          </a:p>
          <a:p>
            <a:endParaRPr lang="es-ES" sz="2300" b="1" dirty="0" smtClean="0">
              <a:latin typeface="Georgia" charset="0"/>
              <a:ea typeface="Georgia" charset="0"/>
              <a:cs typeface="Georgia" charset="0"/>
            </a:endParaRPr>
          </a:p>
          <a:p>
            <a:pPr marL="914400" lvl="1" indent="-457200">
              <a:buFont typeface="+mj-lt"/>
              <a:buAutoNum type="alphaLcParenR" startAt="3"/>
            </a:pPr>
            <a:r>
              <a:rPr lang="es-ES" sz="2300" b="1" dirty="0" smtClean="0">
                <a:latin typeface="Georgia" charset="0"/>
                <a:ea typeface="Georgia" charset="0"/>
                <a:cs typeface="Georgia" charset="0"/>
              </a:rPr>
              <a:t>Confrontó la falsedad. </a:t>
            </a:r>
            <a:r>
              <a:rPr lang="es-ES" sz="2300" dirty="0" smtClean="0">
                <a:latin typeface="Georgia" charset="0"/>
                <a:ea typeface="Georgia" charset="0"/>
                <a:cs typeface="Georgia" charset="0"/>
              </a:rPr>
              <a:t>“…Hasta cuándo claudicaréis vosotros entre dos pensamientos? Si Jehová es Dios seguidle; y si Baal, id en pos de él…” (1Rey 18:21)</a:t>
            </a:r>
          </a:p>
          <a:p>
            <a:pPr marL="914400" lvl="1" indent="-457200">
              <a:buFont typeface="+mj-lt"/>
              <a:buAutoNum type="alphaLcParenR" startAt="3"/>
            </a:pPr>
            <a:endParaRPr lang="es-ES" sz="2300" b="1" dirty="0">
              <a:latin typeface="Georgia" charset="0"/>
              <a:ea typeface="Georgia" charset="0"/>
              <a:cs typeface="Georgia" charset="0"/>
            </a:endParaRPr>
          </a:p>
          <a:p>
            <a:pPr marL="914400" lvl="1" indent="-457200">
              <a:buFont typeface="+mj-lt"/>
              <a:buAutoNum type="alphaLcParenR" startAt="3"/>
            </a:pPr>
            <a:r>
              <a:rPr lang="es-ES_tradnl" sz="2300" b="1" dirty="0" smtClean="0">
                <a:latin typeface="Georgia" charset="0"/>
                <a:ea typeface="Georgia" charset="0"/>
                <a:cs typeface="Georgia" charset="0"/>
              </a:rPr>
              <a:t>Hizo un Llamado a la unidad. “…</a:t>
            </a:r>
            <a:r>
              <a:rPr lang="es-ES_tradnl" sz="2300" dirty="0">
                <a:latin typeface="Georgia" charset="0"/>
                <a:ea typeface="Georgia" charset="0"/>
                <a:cs typeface="Georgia" charset="0"/>
              </a:rPr>
              <a:t>e</a:t>
            </a:r>
            <a:r>
              <a:rPr lang="es-ES_tradnl" sz="2300" dirty="0" smtClean="0">
                <a:latin typeface="Georgia" charset="0"/>
                <a:ea typeface="Georgia" charset="0"/>
                <a:cs typeface="Georgia" charset="0"/>
              </a:rPr>
              <a:t>ntonces dijo El</a:t>
            </a:r>
            <a:r>
              <a:rPr lang="es-ES" sz="2300" dirty="0" err="1" smtClean="0">
                <a:latin typeface="Georgia" charset="0"/>
                <a:ea typeface="Georgia" charset="0"/>
                <a:cs typeface="Georgia" charset="0"/>
              </a:rPr>
              <a:t>ías</a:t>
            </a:r>
            <a:r>
              <a:rPr lang="es-ES" sz="2300" dirty="0" smtClean="0">
                <a:latin typeface="Georgia" charset="0"/>
                <a:ea typeface="Georgia" charset="0"/>
                <a:cs typeface="Georgia" charset="0"/>
              </a:rPr>
              <a:t> a todo el pueblo: </a:t>
            </a:r>
            <a:r>
              <a:rPr lang="es-ES" sz="2300" dirty="0" err="1" smtClean="0">
                <a:latin typeface="Georgia" charset="0"/>
                <a:ea typeface="Georgia" charset="0"/>
                <a:cs typeface="Georgia" charset="0"/>
              </a:rPr>
              <a:t>acercáos</a:t>
            </a:r>
            <a:r>
              <a:rPr lang="es-ES" sz="2300" dirty="0" smtClean="0">
                <a:latin typeface="Georgia" charset="0"/>
                <a:ea typeface="Georgia" charset="0"/>
                <a:cs typeface="Georgia" charset="0"/>
              </a:rPr>
              <a:t> a mí; y el pueblo se acercó…” (1Rey 18:30a)</a:t>
            </a:r>
          </a:p>
        </p:txBody>
      </p:sp>
    </p:spTree>
    <p:extLst>
      <p:ext uri="{BB962C8B-B14F-4D97-AF65-F5344CB8AC3E}">
        <p14:creationId xmlns:p14="http://schemas.microsoft.com/office/powerpoint/2010/main" val="91345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Imagen 4"/>
          <p:cNvPicPr>
            <a:picLocks noChangeAspect="1"/>
          </p:cNvPicPr>
          <p:nvPr/>
        </p:nvPicPr>
        <p:blipFill>
          <a:blip r:embed="rId8"/>
          <a:stretch>
            <a:fillRect/>
          </a:stretch>
        </p:blipFill>
        <p:spPr>
          <a:xfrm>
            <a:off x="7264400" y="2049462"/>
            <a:ext cx="4762500" cy="3571875"/>
          </a:xfrm>
          <a:prstGeom prst="rect">
            <a:avLst/>
          </a:prstGeom>
        </p:spPr>
      </p:pic>
      <p:sp>
        <p:nvSpPr>
          <p:cNvPr id="6" name="CuadroTexto 5"/>
          <p:cNvSpPr txBox="1"/>
          <p:nvPr/>
        </p:nvSpPr>
        <p:spPr>
          <a:xfrm>
            <a:off x="1585035" y="362858"/>
            <a:ext cx="10198625" cy="646331"/>
          </a:xfrm>
          <a:prstGeom prst="rect">
            <a:avLst/>
          </a:prstGeom>
          <a:noFill/>
        </p:spPr>
        <p:txBody>
          <a:bodyPr wrap="none" rtlCol="0">
            <a:spAutoFit/>
          </a:bodyPr>
          <a:lstStyle/>
          <a:p>
            <a:pPr algn="ctr"/>
            <a:r>
              <a:rPr lang="es-ES_tradnl" sz="3600" b="1" dirty="0" smtClean="0">
                <a:latin typeface="Georgia" charset="0"/>
                <a:ea typeface="Georgia" charset="0"/>
                <a:cs typeface="Georgia" charset="0"/>
              </a:rPr>
              <a:t>REAVIVAMIENTO Y REFORMA DE EL</a:t>
            </a:r>
            <a:r>
              <a:rPr lang="es-ES" sz="3600" b="1" dirty="0" smtClean="0">
                <a:latin typeface="Georgia" charset="0"/>
                <a:ea typeface="Georgia" charset="0"/>
                <a:cs typeface="Georgia" charset="0"/>
              </a:rPr>
              <a:t>ÍAS</a:t>
            </a:r>
          </a:p>
        </p:txBody>
      </p:sp>
      <p:sp>
        <p:nvSpPr>
          <p:cNvPr id="7" name="CuadroTexto 6"/>
          <p:cNvSpPr txBox="1"/>
          <p:nvPr/>
        </p:nvSpPr>
        <p:spPr>
          <a:xfrm>
            <a:off x="1061680" y="1483403"/>
            <a:ext cx="6202719" cy="4693593"/>
          </a:xfrm>
          <a:prstGeom prst="rect">
            <a:avLst/>
          </a:prstGeom>
          <a:noFill/>
        </p:spPr>
        <p:txBody>
          <a:bodyPr wrap="square" rtlCol="0">
            <a:spAutoFit/>
          </a:bodyPr>
          <a:lstStyle/>
          <a:p>
            <a:r>
              <a:rPr lang="es-ES_tradnl" sz="2300" b="1" dirty="0" smtClean="0">
                <a:latin typeface="Georgia" charset="0"/>
                <a:ea typeface="Georgia" charset="0"/>
                <a:cs typeface="Georgia" charset="0"/>
              </a:rPr>
              <a:t>… </a:t>
            </a:r>
            <a:r>
              <a:rPr lang="es-ES_tradnl" sz="2300" b="1" dirty="0" err="1" smtClean="0">
                <a:latin typeface="Georgia" charset="0"/>
                <a:ea typeface="Georgia" charset="0"/>
                <a:cs typeface="Georgia" charset="0"/>
              </a:rPr>
              <a:t>Qu</a:t>
            </a:r>
            <a:r>
              <a:rPr lang="es-ES" sz="2300" b="1" dirty="0" smtClean="0">
                <a:latin typeface="Georgia" charset="0"/>
                <a:ea typeface="Georgia" charset="0"/>
                <a:cs typeface="Georgia" charset="0"/>
              </a:rPr>
              <a:t>é hizo Elías?</a:t>
            </a:r>
          </a:p>
          <a:p>
            <a:endParaRPr lang="es-ES" sz="2300" b="1" dirty="0" smtClean="0">
              <a:latin typeface="Georgia" charset="0"/>
              <a:ea typeface="Georgia" charset="0"/>
              <a:cs typeface="Georgia" charset="0"/>
            </a:endParaRPr>
          </a:p>
          <a:p>
            <a:pPr marL="914400" lvl="1" indent="-457200">
              <a:buFont typeface="+mj-lt"/>
              <a:buAutoNum type="alphaLcParenR" startAt="5"/>
            </a:pPr>
            <a:r>
              <a:rPr lang="es-ES" sz="2300" b="1" dirty="0" smtClean="0">
                <a:latin typeface="Georgia" charset="0"/>
                <a:ea typeface="Georgia" charset="0"/>
                <a:cs typeface="Georgia" charset="0"/>
              </a:rPr>
              <a:t>Restauró el Altar de Jehová. </a:t>
            </a:r>
            <a:r>
              <a:rPr lang="es-ES_tradnl" sz="2300" dirty="0" smtClean="0">
                <a:latin typeface="Georgia" charset="0"/>
                <a:ea typeface="Georgia" charset="0"/>
                <a:cs typeface="Georgia" charset="0"/>
              </a:rPr>
              <a:t>“… Y </a:t>
            </a:r>
            <a:r>
              <a:rPr lang="es-ES" sz="2300" dirty="0" smtClean="0">
                <a:latin typeface="Georgia" charset="0"/>
                <a:ea typeface="Georgia" charset="0"/>
                <a:cs typeface="Georgia" charset="0"/>
              </a:rPr>
              <a:t>él arregló el altar de Jehová que estaba arruinado…” (1Rey 18:30b).</a:t>
            </a:r>
          </a:p>
          <a:p>
            <a:pPr marL="914400" lvl="1" indent="-457200">
              <a:buFont typeface="+mj-lt"/>
              <a:buAutoNum type="alphaLcParenR" startAt="5"/>
            </a:pPr>
            <a:endParaRPr lang="es-ES" sz="2300" dirty="0" smtClean="0">
              <a:latin typeface="Georgia" charset="0"/>
              <a:ea typeface="Georgia" charset="0"/>
              <a:cs typeface="Georgia" charset="0"/>
            </a:endParaRPr>
          </a:p>
          <a:p>
            <a:pPr marL="914400" lvl="1" indent="-457200">
              <a:buFont typeface="+mj-lt"/>
              <a:buAutoNum type="alphaLcParenR" startAt="5"/>
            </a:pPr>
            <a:r>
              <a:rPr lang="es-ES" sz="2300" b="1" dirty="0" smtClean="0">
                <a:latin typeface="Georgia" charset="0"/>
                <a:ea typeface="Georgia" charset="0"/>
                <a:cs typeface="Georgia" charset="0"/>
              </a:rPr>
              <a:t>Confío en el poder de Dios. </a:t>
            </a:r>
            <a:r>
              <a:rPr lang="es-ES" sz="2300" dirty="0" smtClean="0">
                <a:latin typeface="Georgia" charset="0"/>
                <a:ea typeface="Georgia" charset="0"/>
                <a:cs typeface="Georgia" charset="0"/>
              </a:rPr>
              <a:t>“…después hizo una </a:t>
            </a:r>
            <a:r>
              <a:rPr lang="es-ES" sz="2300" dirty="0" err="1" smtClean="0">
                <a:latin typeface="Georgia" charset="0"/>
                <a:ea typeface="Georgia" charset="0"/>
                <a:cs typeface="Georgia" charset="0"/>
              </a:rPr>
              <a:t>sanja</a:t>
            </a:r>
            <a:r>
              <a:rPr lang="es-ES" sz="2300" dirty="0" smtClean="0">
                <a:latin typeface="Georgia" charset="0"/>
                <a:ea typeface="Georgia" charset="0"/>
                <a:cs typeface="Georgia" charset="0"/>
              </a:rPr>
              <a:t> alrededor del altar… preparó luego leña y cortó el buey en pedazos y lo puso sobre la leña. Y dijo: llenad cuatro cántaros de agua y derramadlo sobre el holocausto y sobre la leña” (1Rey 18:30b).</a:t>
            </a:r>
            <a:endParaRPr lang="es-ES" sz="2300" b="1" dirty="0" smtClean="0">
              <a:latin typeface="Georgia" charset="0"/>
              <a:ea typeface="Georgia" charset="0"/>
              <a:cs typeface="Georgia" charset="0"/>
            </a:endParaRPr>
          </a:p>
        </p:txBody>
      </p:sp>
      <p:sp>
        <p:nvSpPr>
          <p:cNvPr id="8" name="CuadroTexto 7"/>
          <p:cNvSpPr txBox="1"/>
          <p:nvPr/>
        </p:nvSpPr>
        <p:spPr>
          <a:xfrm>
            <a:off x="8781143" y="5907314"/>
            <a:ext cx="2061028" cy="523220"/>
          </a:xfrm>
          <a:prstGeom prst="rect">
            <a:avLst/>
          </a:prstGeom>
          <a:noFill/>
        </p:spPr>
        <p:txBody>
          <a:bodyPr wrap="square" rtlCol="0">
            <a:spAutoFit/>
          </a:bodyPr>
          <a:lstStyle/>
          <a:p>
            <a:r>
              <a:rPr lang="es-ES_tradnl" sz="2800" b="1" dirty="0" smtClean="0">
                <a:latin typeface="Georgia" charset="0"/>
                <a:ea typeface="Georgia" charset="0"/>
                <a:cs typeface="Georgia" charset="0"/>
              </a:rPr>
              <a:t>JACOB</a:t>
            </a:r>
            <a:r>
              <a:rPr lang="es-ES" sz="2800" b="1" dirty="0" smtClean="0">
                <a:latin typeface="Georgia" charset="0"/>
                <a:ea typeface="Georgia" charset="0"/>
                <a:cs typeface="Georgia" charset="0"/>
              </a:rPr>
              <a:t>…</a:t>
            </a:r>
            <a:endParaRPr lang="es-ES_tradnl" sz="2800" b="1" dirty="0">
              <a:latin typeface="Georgia" charset="0"/>
              <a:ea typeface="Georgia" charset="0"/>
              <a:cs typeface="Georgia" charset="0"/>
            </a:endParaRPr>
          </a:p>
        </p:txBody>
      </p:sp>
    </p:spTree>
    <p:extLst>
      <p:ext uri="{BB962C8B-B14F-4D97-AF65-F5344CB8AC3E}">
        <p14:creationId xmlns:p14="http://schemas.microsoft.com/office/powerpoint/2010/main" val="1469630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uadroTexto 5"/>
          <p:cNvSpPr txBox="1"/>
          <p:nvPr/>
        </p:nvSpPr>
        <p:spPr>
          <a:xfrm>
            <a:off x="1140203" y="362858"/>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3. EL ALTAR DE JACOB </a:t>
            </a:r>
            <a:r>
              <a:rPr lang="es-ES_tradnl" sz="3600" dirty="0" smtClean="0">
                <a:latin typeface="Georgia" charset="0"/>
                <a:ea typeface="Georgia" charset="0"/>
                <a:cs typeface="Georgia" charset="0"/>
              </a:rPr>
              <a:t>(Antecedentes)</a:t>
            </a:r>
            <a:endParaRPr lang="es-ES" sz="3600" dirty="0" smtClean="0">
              <a:latin typeface="Georgia" charset="0"/>
              <a:ea typeface="Georgia" charset="0"/>
              <a:cs typeface="Georgia" charset="0"/>
            </a:endParaRPr>
          </a:p>
        </p:txBody>
      </p:sp>
      <p:sp>
        <p:nvSpPr>
          <p:cNvPr id="7" name="CuadroTexto 6"/>
          <p:cNvSpPr txBox="1"/>
          <p:nvPr/>
        </p:nvSpPr>
        <p:spPr>
          <a:xfrm>
            <a:off x="1061680" y="1178602"/>
            <a:ext cx="6583995" cy="5509200"/>
          </a:xfrm>
          <a:prstGeom prst="rect">
            <a:avLst/>
          </a:prstGeom>
          <a:noFill/>
        </p:spPr>
        <p:txBody>
          <a:bodyPr wrap="square" rtlCol="0">
            <a:spAutoFit/>
          </a:bodyPr>
          <a:lstStyle/>
          <a:p>
            <a:pPr marL="457200" indent="-457200">
              <a:buFont typeface="+mj-lt"/>
              <a:buAutoNum type="alphaLcParenR"/>
            </a:pPr>
            <a:r>
              <a:rPr lang="es-ES" sz="2300" b="1" dirty="0" smtClean="0">
                <a:latin typeface="Georgia" charset="0"/>
                <a:ea typeface="Georgia" charset="0"/>
                <a:cs typeface="Georgia" charset="0"/>
              </a:rPr>
              <a:t>Perseguido por su hermano. </a:t>
            </a:r>
            <a:r>
              <a:rPr lang="es-ES" sz="2300" dirty="0" smtClean="0">
                <a:latin typeface="Georgia" charset="0"/>
                <a:ea typeface="Georgia" charset="0"/>
                <a:cs typeface="Georgia" charset="0"/>
              </a:rPr>
              <a:t>Jacob huye a </a:t>
            </a:r>
            <a:r>
              <a:rPr lang="es-ES" sz="2300" dirty="0" err="1" smtClean="0">
                <a:latin typeface="Georgia" charset="0"/>
                <a:ea typeface="Georgia" charset="0"/>
                <a:cs typeface="Georgia" charset="0"/>
              </a:rPr>
              <a:t>Padam-aram</a:t>
            </a:r>
            <a:r>
              <a:rPr lang="es-ES" sz="2300" dirty="0" smtClean="0">
                <a:latin typeface="Georgia" charset="0"/>
                <a:ea typeface="Georgia" charset="0"/>
                <a:cs typeface="Georgia" charset="0"/>
              </a:rPr>
              <a:t> casa de </a:t>
            </a:r>
            <a:r>
              <a:rPr lang="es-ES" sz="2300" dirty="0" err="1" smtClean="0">
                <a:latin typeface="Georgia" charset="0"/>
                <a:ea typeface="Georgia" charset="0"/>
                <a:cs typeface="Georgia" charset="0"/>
              </a:rPr>
              <a:t>Betuel</a:t>
            </a:r>
            <a:r>
              <a:rPr lang="es-ES" sz="2300" dirty="0" smtClean="0">
                <a:latin typeface="Georgia" charset="0"/>
                <a:ea typeface="Georgia" charset="0"/>
                <a:cs typeface="Georgia" charset="0"/>
              </a:rPr>
              <a:t>… (</a:t>
            </a:r>
            <a:r>
              <a:rPr lang="es-ES" sz="2300" dirty="0" err="1" smtClean="0">
                <a:latin typeface="Georgia" charset="0"/>
                <a:ea typeface="Georgia" charset="0"/>
                <a:cs typeface="Georgia" charset="0"/>
              </a:rPr>
              <a:t>Gn</a:t>
            </a:r>
            <a:r>
              <a:rPr lang="es-ES" sz="2300" dirty="0" smtClean="0">
                <a:latin typeface="Georgia" charset="0"/>
                <a:ea typeface="Georgia" charset="0"/>
                <a:cs typeface="Georgia" charset="0"/>
              </a:rPr>
              <a:t> 28:10). Viajando por un camino desconocido y a un lugar desconocido. Angustiado por su conciencia culpable. </a:t>
            </a:r>
          </a:p>
          <a:p>
            <a:pPr marL="457200" indent="-457200">
              <a:buFont typeface="+mj-lt"/>
              <a:buAutoNum type="alphaLcParenR"/>
            </a:pPr>
            <a:endParaRPr lang="es-ES" sz="2300" b="1" dirty="0">
              <a:latin typeface="Georgia" charset="0"/>
              <a:ea typeface="Georgia" charset="0"/>
              <a:cs typeface="Georgia" charset="0"/>
            </a:endParaRPr>
          </a:p>
          <a:p>
            <a:pPr marL="457200" indent="-457200">
              <a:buFont typeface="+mj-lt"/>
              <a:buAutoNum type="alphaLcParenR"/>
            </a:pPr>
            <a:r>
              <a:rPr lang="es-ES" sz="2300" b="1" dirty="0" smtClean="0">
                <a:latin typeface="Georgia" charset="0"/>
                <a:ea typeface="Georgia" charset="0"/>
                <a:cs typeface="Georgia" charset="0"/>
              </a:rPr>
              <a:t>Dios se aparece en Be-tel. </a:t>
            </a:r>
            <a:r>
              <a:rPr lang="es-ES" sz="2300" dirty="0" smtClean="0">
                <a:latin typeface="Georgia" charset="0"/>
                <a:ea typeface="Georgia" charset="0"/>
                <a:cs typeface="Georgia" charset="0"/>
              </a:rPr>
              <a:t>Jacob en sueños ve ángeles subiendo y bajando por una escalera que alcanza el cielo (28:10)</a:t>
            </a:r>
            <a:r>
              <a:rPr lang="es-ES" sz="2400" dirty="0" smtClean="0">
                <a:latin typeface="Georgia" charset="0"/>
                <a:ea typeface="Georgia" charset="0"/>
                <a:cs typeface="Georgia" charset="0"/>
              </a:rPr>
              <a:t>. La promesa de Dios: “Yo soy Jehová…” (</a:t>
            </a:r>
            <a:r>
              <a:rPr lang="es-ES" sz="2400" dirty="0" err="1" smtClean="0">
                <a:latin typeface="Georgia" charset="0"/>
                <a:ea typeface="Georgia" charset="0"/>
                <a:cs typeface="Georgia" charset="0"/>
              </a:rPr>
              <a:t>Gn</a:t>
            </a:r>
            <a:r>
              <a:rPr lang="es-ES" sz="2400" dirty="0" smtClean="0">
                <a:latin typeface="Georgia" charset="0"/>
                <a:ea typeface="Georgia" charset="0"/>
                <a:cs typeface="Georgia" charset="0"/>
              </a:rPr>
              <a:t> 28:13-15; </a:t>
            </a:r>
            <a:r>
              <a:rPr lang="es-ES" sz="2400" dirty="0" err="1" smtClean="0">
                <a:latin typeface="Georgia" charset="0"/>
                <a:ea typeface="Georgia" charset="0"/>
                <a:cs typeface="Georgia" charset="0"/>
              </a:rPr>
              <a:t>Jn</a:t>
            </a:r>
            <a:r>
              <a:rPr lang="es-ES" sz="2400" dirty="0" smtClean="0">
                <a:latin typeface="Georgia" charset="0"/>
                <a:ea typeface="Georgia" charset="0"/>
                <a:cs typeface="Georgia" charset="0"/>
              </a:rPr>
              <a:t> 1:43-51)</a:t>
            </a:r>
          </a:p>
          <a:p>
            <a:pPr marL="457200" indent="-457200">
              <a:buFont typeface="+mj-lt"/>
              <a:buAutoNum type="alphaLcParenR"/>
            </a:pPr>
            <a:endParaRPr lang="es-ES" sz="2400" dirty="0" smtClean="0">
              <a:latin typeface="Georgia" charset="0"/>
              <a:ea typeface="Georgia" charset="0"/>
              <a:cs typeface="Georgia" charset="0"/>
            </a:endParaRPr>
          </a:p>
          <a:p>
            <a:pPr marL="457200" indent="-457200">
              <a:buFont typeface="+mj-lt"/>
              <a:buAutoNum type="alphaLcParenR"/>
            </a:pPr>
            <a:r>
              <a:rPr lang="es-ES" sz="2400" b="1" dirty="0" smtClean="0">
                <a:latin typeface="Georgia" charset="0"/>
                <a:ea typeface="Georgia" charset="0"/>
                <a:cs typeface="Georgia" charset="0"/>
              </a:rPr>
              <a:t>Casa de Dios y puerta del cielo</a:t>
            </a:r>
            <a:r>
              <a:rPr lang="es-ES" sz="2400" dirty="0" smtClean="0">
                <a:latin typeface="Georgia" charset="0"/>
                <a:ea typeface="Georgia" charset="0"/>
                <a:cs typeface="Georgia" charset="0"/>
              </a:rPr>
              <a:t>. Jacob dijo: “Ciertamente Dios está en este lugar” (</a:t>
            </a:r>
            <a:r>
              <a:rPr lang="es-ES" sz="2400" dirty="0" err="1" smtClean="0">
                <a:latin typeface="Georgia" charset="0"/>
                <a:ea typeface="Georgia" charset="0"/>
                <a:cs typeface="Georgia" charset="0"/>
              </a:rPr>
              <a:t>Gn</a:t>
            </a:r>
            <a:r>
              <a:rPr lang="es-ES" sz="2400" dirty="0" smtClean="0">
                <a:latin typeface="Georgia" charset="0"/>
                <a:ea typeface="Georgia" charset="0"/>
                <a:cs typeface="Georgia" charset="0"/>
              </a:rPr>
              <a:t> 28:16-17).</a:t>
            </a:r>
            <a:endParaRPr lang="es-ES" sz="2300" dirty="0" smtClean="0">
              <a:latin typeface="Georgia" charset="0"/>
              <a:ea typeface="Georgia" charset="0"/>
              <a:cs typeface="Georgia" charset="0"/>
            </a:endParaRPr>
          </a:p>
        </p:txBody>
      </p:sp>
      <p:pic>
        <p:nvPicPr>
          <p:cNvPr id="8" name="Imagen 7"/>
          <p:cNvPicPr>
            <a:picLocks noChangeAspect="1"/>
          </p:cNvPicPr>
          <p:nvPr/>
        </p:nvPicPr>
        <p:blipFill>
          <a:blip r:embed="rId8"/>
          <a:stretch>
            <a:fillRect/>
          </a:stretch>
        </p:blipFill>
        <p:spPr>
          <a:xfrm>
            <a:off x="7808686" y="1367308"/>
            <a:ext cx="3848100" cy="5080000"/>
          </a:xfrm>
          <a:prstGeom prst="rect">
            <a:avLst/>
          </a:prstGeom>
        </p:spPr>
      </p:pic>
    </p:spTree>
    <p:extLst>
      <p:ext uri="{BB962C8B-B14F-4D97-AF65-F5344CB8AC3E}">
        <p14:creationId xmlns:p14="http://schemas.microsoft.com/office/powerpoint/2010/main" val="1866501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pic>
        <p:nvPicPr>
          <p:cNvPr id="2" name="Imagen 1" descr="elias.jpg"/>
          <p:cNvPicPr>
            <a:picLocks noChangeAspect="1"/>
          </p:cNvPicPr>
          <p:nvPr/>
        </p:nvPicPr>
        <p:blipFill rotWithShape="1">
          <a:blip r:embed="rId4">
            <a:extLst>
              <a:ext uri="{28A0092B-C50C-407E-A947-70E740481C1C}">
                <a14:useLocalDpi xmlns:a14="http://schemas.microsoft.com/office/drawing/2010/main" val="0"/>
              </a:ext>
            </a:extLst>
          </a:blip>
          <a:srcRect l="92784" t="4982" b="5323"/>
          <a:stretch/>
        </p:blipFill>
        <p:spPr bwMode="auto">
          <a:xfrm>
            <a:off x="0" y="0"/>
            <a:ext cx="1074057" cy="6858000"/>
          </a:xfrm>
          <a:prstGeom prst="rect">
            <a:avLst/>
          </a:prstGeom>
          <a:blipFill>
            <a:blip r:embed="rId5"/>
            <a:tile tx="0" ty="0" sx="100000" sy="100000" flip="none" algn="tl"/>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Imagen 2" descr="Logo_igles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10" y="0"/>
            <a:ext cx="748036" cy="857776"/>
          </a:xfrm>
          <a:prstGeom prst="rect">
            <a:avLst/>
          </a:prstGeom>
        </p:spPr>
      </p:pic>
      <p:pic>
        <p:nvPicPr>
          <p:cNvPr id="4" name="Imagen 6" descr="mordomya.jpg"/>
          <p:cNvPicPr>
            <a:picLocks noChangeAspect="1"/>
          </p:cNvPicPr>
          <p:nvPr/>
        </p:nvPicPr>
        <p:blipFill>
          <a:blip r:embed="rId7">
            <a:extLst>
              <a:ext uri="{28A0092B-C50C-407E-A947-70E740481C1C}">
                <a14:useLocalDpi xmlns:a14="http://schemas.microsoft.com/office/drawing/2010/main" val="0"/>
              </a:ext>
            </a:extLst>
          </a:blip>
          <a:srcRect l="12897" t="7307" r="14928"/>
          <a:stretch>
            <a:fillRect/>
          </a:stretch>
        </p:blipFill>
        <p:spPr bwMode="auto">
          <a:xfrm>
            <a:off x="150634" y="6174003"/>
            <a:ext cx="760412" cy="546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CuadroTexto 6"/>
          <p:cNvSpPr txBox="1"/>
          <p:nvPr/>
        </p:nvSpPr>
        <p:spPr>
          <a:xfrm>
            <a:off x="1061680" y="1193118"/>
            <a:ext cx="6485749" cy="5447645"/>
          </a:xfrm>
          <a:prstGeom prst="rect">
            <a:avLst/>
          </a:prstGeom>
          <a:noFill/>
        </p:spPr>
        <p:txBody>
          <a:bodyPr wrap="square" rtlCol="0">
            <a:spAutoFit/>
          </a:bodyPr>
          <a:lstStyle/>
          <a:p>
            <a:r>
              <a:rPr lang="es-ES" sz="2300" b="1" dirty="0" smtClean="0">
                <a:latin typeface="Georgia" charset="0"/>
                <a:ea typeface="Georgia" charset="0"/>
                <a:cs typeface="Georgia" charset="0"/>
              </a:rPr>
              <a:t>El contexto de adoración y gratitud…</a:t>
            </a:r>
          </a:p>
          <a:p>
            <a:pPr lvl="1"/>
            <a:endParaRPr lang="es-ES" sz="2300" dirty="0" smtClean="0">
              <a:latin typeface="Georgia" charset="0"/>
              <a:ea typeface="Georgia" charset="0"/>
              <a:cs typeface="Georgia" charset="0"/>
            </a:endParaRPr>
          </a:p>
          <a:p>
            <a:pPr marL="457200" indent="-457200">
              <a:buFont typeface="+mj-lt"/>
              <a:buAutoNum type="alphaLcParenR" startAt="4"/>
            </a:pPr>
            <a:r>
              <a:rPr lang="es-ES" sz="2300" b="1" dirty="0" smtClean="0">
                <a:latin typeface="Georgia" charset="0"/>
                <a:ea typeface="Georgia" charset="0"/>
                <a:cs typeface="Georgia" charset="0"/>
              </a:rPr>
              <a:t>“Esta piedra… será casa de Dios”. </a:t>
            </a:r>
            <a:r>
              <a:rPr lang="es-ES" sz="2300" dirty="0" smtClean="0">
                <a:latin typeface="Georgia" charset="0"/>
                <a:ea typeface="Georgia" charset="0"/>
                <a:cs typeface="Georgia" charset="0"/>
              </a:rPr>
              <a:t>La piedra fue ungida como casa de Dios (templo) en conmemoración (como pacto) de su encuentro con Dios. (Adoración)</a:t>
            </a:r>
          </a:p>
          <a:p>
            <a:pPr marL="457200" indent="-457200">
              <a:buFont typeface="+mj-lt"/>
              <a:buAutoNum type="alphaLcParenR" startAt="4"/>
            </a:pPr>
            <a:endParaRPr lang="es-ES" sz="2300" b="1" dirty="0">
              <a:latin typeface="Georgia" charset="0"/>
              <a:ea typeface="Georgia" charset="0"/>
              <a:cs typeface="Georgia" charset="0"/>
            </a:endParaRPr>
          </a:p>
          <a:p>
            <a:pPr marL="457200" indent="-457200">
              <a:buFont typeface="+mj-lt"/>
              <a:buAutoNum type="alphaLcParenR" startAt="4"/>
            </a:pPr>
            <a:r>
              <a:rPr lang="es-ES" sz="2300" b="1" dirty="0" smtClean="0">
                <a:latin typeface="Georgia" charset="0"/>
                <a:ea typeface="Georgia" charset="0"/>
                <a:cs typeface="Georgia" charset="0"/>
              </a:rPr>
              <a:t>“De todo lo que me dieres, el diezmo apartaré…”</a:t>
            </a:r>
            <a:r>
              <a:rPr lang="es-ES" sz="2300" dirty="0" smtClean="0">
                <a:latin typeface="Georgia" charset="0"/>
                <a:ea typeface="Georgia" charset="0"/>
                <a:cs typeface="Georgia" charset="0"/>
              </a:rPr>
              <a:t>. </a:t>
            </a:r>
            <a:r>
              <a:rPr lang="es-ES" sz="2400" dirty="0">
                <a:latin typeface="Georgia" charset="0"/>
                <a:ea typeface="Georgia" charset="0"/>
                <a:cs typeface="Georgia" charset="0"/>
              </a:rPr>
              <a:t>el voto de Jacob se selló con </a:t>
            </a:r>
            <a:r>
              <a:rPr lang="es-ES" sz="2400" dirty="0" smtClean="0">
                <a:latin typeface="Georgia" charset="0"/>
                <a:ea typeface="Georgia" charset="0"/>
                <a:cs typeface="Georgia" charset="0"/>
              </a:rPr>
              <a:t>la </a:t>
            </a:r>
            <a:r>
              <a:rPr lang="es-ES" sz="2400" dirty="0">
                <a:latin typeface="Georgia" charset="0"/>
                <a:ea typeface="Georgia" charset="0"/>
                <a:cs typeface="Georgia" charset="0"/>
              </a:rPr>
              <a:t>promesa de diezmo</a:t>
            </a:r>
            <a:r>
              <a:rPr lang="es-ES" sz="2400" dirty="0" smtClean="0">
                <a:latin typeface="Georgia" charset="0"/>
                <a:ea typeface="Georgia" charset="0"/>
                <a:cs typeface="Georgia" charset="0"/>
              </a:rPr>
              <a:t>. (Gratitud)</a:t>
            </a:r>
          </a:p>
          <a:p>
            <a:pPr marL="457200" indent="-457200">
              <a:buFont typeface="+mj-lt"/>
              <a:buAutoNum type="alphaLcParenR" startAt="4"/>
            </a:pPr>
            <a:endParaRPr lang="es-ES" sz="2400" b="1" dirty="0">
              <a:latin typeface="Georgia" charset="0"/>
              <a:ea typeface="Georgia" charset="0"/>
              <a:cs typeface="Georgia" charset="0"/>
            </a:endParaRPr>
          </a:p>
          <a:p>
            <a:pPr marL="457200" indent="-457200">
              <a:buFont typeface="+mj-lt"/>
              <a:buAutoNum type="alphaLcParenR" startAt="4"/>
            </a:pPr>
            <a:r>
              <a:rPr lang="es-ES" sz="2300" b="1" dirty="0" smtClean="0">
                <a:latin typeface="Georgia" charset="0"/>
                <a:ea typeface="Georgia" charset="0"/>
                <a:cs typeface="Georgia" charset="0"/>
              </a:rPr>
              <a:t>La respuesta de Dios: </a:t>
            </a:r>
            <a:r>
              <a:rPr lang="es-ES" sz="2300" dirty="0" smtClean="0">
                <a:latin typeface="Georgia" charset="0"/>
                <a:ea typeface="Georgia" charset="0"/>
                <a:cs typeface="Georgia" charset="0"/>
              </a:rPr>
              <a:t>Jacob regresó en paz a su casa, “sano y salvo…” (</a:t>
            </a:r>
            <a:r>
              <a:rPr lang="es-ES" sz="2300" dirty="0" err="1" smtClean="0">
                <a:latin typeface="Georgia" charset="0"/>
                <a:ea typeface="Georgia" charset="0"/>
                <a:cs typeface="Georgia" charset="0"/>
              </a:rPr>
              <a:t>Gn</a:t>
            </a:r>
            <a:r>
              <a:rPr lang="es-ES" sz="2300" dirty="0" smtClean="0">
                <a:latin typeface="Georgia" charset="0"/>
                <a:ea typeface="Georgia" charset="0"/>
                <a:cs typeface="Georgia" charset="0"/>
              </a:rPr>
              <a:t> 33:18) ¿Dios cumple sus promesas? SI o NO… Y Jacob?</a:t>
            </a:r>
          </a:p>
        </p:txBody>
      </p:sp>
      <p:pic>
        <p:nvPicPr>
          <p:cNvPr id="9" name="Imagen 8"/>
          <p:cNvPicPr>
            <a:picLocks noChangeAspect="1"/>
          </p:cNvPicPr>
          <p:nvPr/>
        </p:nvPicPr>
        <p:blipFill>
          <a:blip r:embed="rId8"/>
          <a:stretch>
            <a:fillRect/>
          </a:stretch>
        </p:blipFill>
        <p:spPr>
          <a:xfrm>
            <a:off x="7698063" y="1766451"/>
            <a:ext cx="4017257" cy="4579257"/>
          </a:xfrm>
          <a:prstGeom prst="rect">
            <a:avLst/>
          </a:prstGeom>
        </p:spPr>
      </p:pic>
      <p:sp>
        <p:nvSpPr>
          <p:cNvPr id="8" name="CuadroTexto 7"/>
          <p:cNvSpPr txBox="1"/>
          <p:nvPr/>
        </p:nvSpPr>
        <p:spPr>
          <a:xfrm>
            <a:off x="1140203" y="362858"/>
            <a:ext cx="10746997" cy="646331"/>
          </a:xfrm>
          <a:prstGeom prst="rect">
            <a:avLst/>
          </a:prstGeom>
          <a:noFill/>
        </p:spPr>
        <p:txBody>
          <a:bodyPr wrap="square" rtlCol="0">
            <a:spAutoFit/>
          </a:bodyPr>
          <a:lstStyle/>
          <a:p>
            <a:pPr algn="ctr"/>
            <a:r>
              <a:rPr lang="es-ES_tradnl" sz="3600" b="1" dirty="0" smtClean="0">
                <a:latin typeface="Georgia" charset="0"/>
                <a:ea typeface="Georgia" charset="0"/>
                <a:cs typeface="Georgia" charset="0"/>
              </a:rPr>
              <a:t>EL </a:t>
            </a:r>
            <a:r>
              <a:rPr lang="es-ES_tradnl" sz="3600" b="1" dirty="0" smtClean="0">
                <a:latin typeface="Georgia" charset="0"/>
                <a:ea typeface="Georgia" charset="0"/>
                <a:cs typeface="Georgia" charset="0"/>
              </a:rPr>
              <a:t>SOLEMNE PACTO DE JACOB</a:t>
            </a:r>
            <a:endParaRPr lang="es-ES" sz="3600" dirty="0" smtClean="0">
              <a:latin typeface="Georgia" charset="0"/>
              <a:ea typeface="Georgia" charset="0"/>
              <a:cs typeface="Georgia" charset="0"/>
            </a:endParaRPr>
          </a:p>
        </p:txBody>
      </p:sp>
    </p:spTree>
    <p:extLst>
      <p:ext uri="{BB962C8B-B14F-4D97-AF65-F5344CB8AC3E}">
        <p14:creationId xmlns:p14="http://schemas.microsoft.com/office/powerpoint/2010/main" val="1596502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13190</TotalTime>
  <Words>1829</Words>
  <Application>Microsoft Macintosh PowerPoint</Application>
  <PresentationFormat>Panorámica</PresentationFormat>
  <Paragraphs>119</Paragraphs>
  <Slides>19</Slides>
  <Notes>19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Calibri</vt:lpstr>
      <vt:lpstr>Calibri Light</vt:lpstr>
      <vt:lpstr>Georgia</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Usuario de Microsoft Office</cp:lastModifiedBy>
  <cp:revision>90</cp:revision>
  <dcterms:created xsi:type="dcterms:W3CDTF">2017-10-24T20:38:43Z</dcterms:created>
  <dcterms:modified xsi:type="dcterms:W3CDTF">2017-12-02T04:36:33Z</dcterms:modified>
</cp:coreProperties>
</file>