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a24f14e98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a24f14e9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a24f14e9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a24f14e9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a24f14e9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a24f14e9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a24f14e9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a24f14e9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a24f14e9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a24f14e9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a24f14e9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a24f14e9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a24f14e9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a24f14e9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a24f14e9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a24f14e9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a24f14e9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a24f14e9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d" sz="2600"/>
              <a:t>Automated Metadata Pipeline for YouTube and Spotify</a:t>
            </a:r>
            <a:endParaRPr sz="2600"/>
          </a:p>
        </p:txBody>
      </p:sp>
      <p:sp>
        <p:nvSpPr>
          <p:cNvPr id="135" name="Google Shape;135;p13"/>
          <p:cNvSpPr txBox="1"/>
          <p:nvPr>
            <p:ph idx="1" type="subTitle"/>
          </p:nvPr>
        </p:nvSpPr>
        <p:spPr>
          <a:xfrm>
            <a:off x="4014100" y="3060825"/>
            <a:ext cx="3470700" cy="506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id"/>
              <a:t>Building a Scalable Data Engineering Solution for Music Metadata Analysis.</a:t>
            </a:r>
            <a:endParaRPr/>
          </a:p>
        </p:txBody>
      </p:sp>
      <p:sp>
        <p:nvSpPr>
          <p:cNvPr id="136" name="Google Shape;136;p13"/>
          <p:cNvSpPr txBox="1"/>
          <p:nvPr>
            <p:ph idx="1" type="subTitle"/>
          </p:nvPr>
        </p:nvSpPr>
        <p:spPr>
          <a:xfrm>
            <a:off x="4310550" y="3789300"/>
            <a:ext cx="3470700" cy="506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id"/>
              <a:t>By: Faurel Gema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6" name="Google Shape;206;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2600"/>
              <a:t>Thank You..</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Rumusan Masalah</a:t>
            </a:r>
            <a:endParaRPr/>
          </a:p>
        </p:txBody>
      </p:sp>
      <p:sp>
        <p:nvSpPr>
          <p:cNvPr id="142" name="Google Shape;142;p14"/>
          <p:cNvSpPr txBox="1"/>
          <p:nvPr>
            <p:ph idx="1" type="body"/>
          </p:nvPr>
        </p:nvSpPr>
        <p:spPr>
          <a:xfrm>
            <a:off x="1297500" y="1197225"/>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id"/>
              <a:t>Masalah: </a:t>
            </a:r>
            <a:endParaRPr/>
          </a:p>
          <a:p>
            <a:pPr indent="-311150" lvl="0" marL="457200" rtl="0" algn="l">
              <a:spcBef>
                <a:spcPts val="1200"/>
              </a:spcBef>
              <a:spcAft>
                <a:spcPts val="0"/>
              </a:spcAft>
              <a:buSzPts val="1300"/>
              <a:buAutoNum type="arabicPeriod"/>
            </a:pPr>
            <a:r>
              <a:rPr lang="id"/>
              <a:t>Sulitnya menggabungkan metadata lagu dari berbagai platform (YouTube &amp; Spotify).</a:t>
            </a:r>
            <a:endParaRPr/>
          </a:p>
          <a:p>
            <a:pPr indent="-311150" lvl="0" marL="457200" rtl="0" algn="l">
              <a:spcBef>
                <a:spcPts val="0"/>
              </a:spcBef>
              <a:spcAft>
                <a:spcPts val="0"/>
              </a:spcAft>
              <a:buSzPts val="1300"/>
              <a:buAutoNum type="arabicPeriod"/>
            </a:pPr>
            <a:r>
              <a:rPr lang="id"/>
              <a:t>Perlu data terstruktur untuk analisis jumlah video per lagu dan ISRC per lagu.</a:t>
            </a:r>
            <a:endParaRPr/>
          </a:p>
          <a:p>
            <a:pPr indent="-311150" lvl="0" marL="457200" rtl="0" algn="l">
              <a:spcBef>
                <a:spcPts val="0"/>
              </a:spcBef>
              <a:spcAft>
                <a:spcPts val="0"/>
              </a:spcAft>
              <a:buSzPts val="1300"/>
              <a:buAutoNum type="arabicPeriod"/>
            </a:pPr>
            <a:r>
              <a:rPr lang="id"/>
              <a:t>Perlunya metadata media terkait katalog lagu yang sudah beredar.</a:t>
            </a:r>
            <a:endParaRPr/>
          </a:p>
          <a:p>
            <a:pPr indent="0" lvl="0" marL="0" rtl="0" algn="l">
              <a:spcBef>
                <a:spcPts val="1200"/>
              </a:spcBef>
              <a:spcAft>
                <a:spcPts val="0"/>
              </a:spcAft>
              <a:buNone/>
            </a:pPr>
            <a:r>
              <a:rPr lang="id"/>
              <a:t>Tujuan:</a:t>
            </a:r>
            <a:endParaRPr/>
          </a:p>
          <a:p>
            <a:pPr indent="-311150" lvl="0" marL="457200" rtl="0" algn="l">
              <a:spcBef>
                <a:spcPts val="1200"/>
              </a:spcBef>
              <a:spcAft>
                <a:spcPts val="0"/>
              </a:spcAft>
              <a:buSzPts val="1300"/>
              <a:buAutoNum type="arabicPeriod"/>
            </a:pPr>
            <a:r>
              <a:rPr lang="id"/>
              <a:t>Membangun pipeline otomatis untuk mengintegrasikan dan membersihkan data.</a:t>
            </a:r>
            <a:endParaRPr/>
          </a:p>
          <a:p>
            <a:pPr indent="-311150" lvl="0" marL="457200" rtl="0" algn="l">
              <a:spcBef>
                <a:spcPts val="0"/>
              </a:spcBef>
              <a:spcAft>
                <a:spcPts val="0"/>
              </a:spcAft>
              <a:buSzPts val="1300"/>
              <a:buAutoNum type="arabicPeriod"/>
            </a:pPr>
            <a:r>
              <a:rPr lang="id"/>
              <a:t>Mendukung analisis dan pelaporan berbasis data.</a:t>
            </a:r>
            <a:endParaRPr/>
          </a:p>
          <a:p>
            <a:pPr indent="-311150" lvl="0" marL="457200" rtl="0" algn="l">
              <a:spcBef>
                <a:spcPts val="0"/>
              </a:spcBef>
              <a:spcAft>
                <a:spcPts val="0"/>
              </a:spcAft>
              <a:buSzPts val="1300"/>
              <a:buAutoNum type="arabicPeriod"/>
            </a:pPr>
            <a:r>
              <a:rPr lang="id"/>
              <a:t>Tabel gabungan dan metadata untuk daftar informasi media dari lagu yang ada di katalog</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Arsitektur Proses ETL </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1305136" y="964950"/>
            <a:ext cx="6533724" cy="2678924"/>
          </a:xfrm>
          <a:prstGeom prst="rect">
            <a:avLst/>
          </a:prstGeom>
          <a:noFill/>
          <a:ln>
            <a:noFill/>
          </a:ln>
        </p:spPr>
      </p:pic>
      <p:sp>
        <p:nvSpPr>
          <p:cNvPr id="150" name="Google Shape;150;p15"/>
          <p:cNvSpPr/>
          <p:nvPr/>
        </p:nvSpPr>
        <p:spPr>
          <a:xfrm>
            <a:off x="306650" y="4000450"/>
            <a:ext cx="1947600" cy="65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700"/>
              <a:t>Ingestion (Google Sheets)</a:t>
            </a:r>
            <a:r>
              <a:rPr lang="id" sz="700"/>
              <a:t>:</a:t>
            </a:r>
            <a:endParaRPr sz="700"/>
          </a:p>
          <a:p>
            <a:pPr indent="0" lvl="0" marL="0" rtl="0" algn="ctr">
              <a:spcBef>
                <a:spcPts val="0"/>
              </a:spcBef>
              <a:spcAft>
                <a:spcPts val="0"/>
              </a:spcAft>
              <a:buNone/>
            </a:pPr>
            <a:r>
              <a:rPr lang="id" sz="700"/>
              <a:t>Data from the songs catalog is retrieved from Google Sheets</a:t>
            </a:r>
            <a:endParaRPr sz="1000">
              <a:latin typeface="Lato"/>
              <a:ea typeface="Lato"/>
              <a:cs typeface="Lato"/>
              <a:sym typeface="Lato"/>
            </a:endParaRPr>
          </a:p>
        </p:txBody>
      </p:sp>
      <p:sp>
        <p:nvSpPr>
          <p:cNvPr id="151" name="Google Shape;151;p15"/>
          <p:cNvSpPr/>
          <p:nvPr/>
        </p:nvSpPr>
        <p:spPr>
          <a:xfrm>
            <a:off x="2571150" y="4027900"/>
            <a:ext cx="1947600" cy="60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700"/>
              <a:t>Cleaning (Airflow: Extract Data)</a:t>
            </a:r>
            <a:r>
              <a:rPr lang="id" sz="700"/>
              <a:t>: </a:t>
            </a:r>
            <a:endParaRPr sz="700"/>
          </a:p>
          <a:p>
            <a:pPr indent="0" lvl="0" marL="0" rtl="0" algn="ctr">
              <a:spcBef>
                <a:spcPts val="0"/>
              </a:spcBef>
              <a:spcAft>
                <a:spcPts val="0"/>
              </a:spcAft>
              <a:buNone/>
            </a:pPr>
            <a:r>
              <a:rPr lang="id" sz="700"/>
              <a:t>The raw data is cleaned by removing duplicates and normalizing it for consistency.</a:t>
            </a:r>
            <a:endParaRPr sz="1000">
              <a:latin typeface="Lato"/>
              <a:ea typeface="Lato"/>
              <a:cs typeface="Lato"/>
              <a:sym typeface="Lato"/>
            </a:endParaRPr>
          </a:p>
        </p:txBody>
      </p:sp>
      <p:sp>
        <p:nvSpPr>
          <p:cNvPr id="152" name="Google Shape;152;p15"/>
          <p:cNvSpPr/>
          <p:nvPr/>
        </p:nvSpPr>
        <p:spPr>
          <a:xfrm>
            <a:off x="4801438" y="4027900"/>
            <a:ext cx="1947600" cy="60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700"/>
              <a:t>Transformation (Airflow: Transform &amp; Join)</a:t>
            </a:r>
            <a:r>
              <a:rPr lang="id" sz="700"/>
              <a:t>: </a:t>
            </a:r>
            <a:endParaRPr sz="700"/>
          </a:p>
          <a:p>
            <a:pPr indent="0" lvl="0" marL="0" rtl="0" algn="ctr">
              <a:spcBef>
                <a:spcPts val="0"/>
              </a:spcBef>
              <a:spcAft>
                <a:spcPts val="0"/>
              </a:spcAft>
              <a:buNone/>
            </a:pPr>
            <a:r>
              <a:rPr lang="id" sz="700"/>
              <a:t>The cleaned data is transformed and joined based on unique identifiers, such as ISRC or video IDs.</a:t>
            </a:r>
            <a:endParaRPr sz="700">
              <a:latin typeface="Lato"/>
              <a:ea typeface="Lato"/>
              <a:cs typeface="Lato"/>
              <a:sym typeface="Lato"/>
            </a:endParaRPr>
          </a:p>
        </p:txBody>
      </p:sp>
      <p:sp>
        <p:nvSpPr>
          <p:cNvPr id="153" name="Google Shape;153;p15"/>
          <p:cNvSpPr/>
          <p:nvPr/>
        </p:nvSpPr>
        <p:spPr>
          <a:xfrm>
            <a:off x="7031725" y="4027900"/>
            <a:ext cx="1833300" cy="60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700"/>
              <a:t>Storage (PostgreSQL)</a:t>
            </a:r>
            <a:r>
              <a:rPr lang="id" sz="700"/>
              <a:t>: </a:t>
            </a:r>
            <a:endParaRPr sz="700"/>
          </a:p>
          <a:p>
            <a:pPr indent="0" lvl="0" marL="0" rtl="0" algn="ctr">
              <a:spcBef>
                <a:spcPts val="0"/>
              </a:spcBef>
              <a:spcAft>
                <a:spcPts val="0"/>
              </a:spcAft>
              <a:buNone/>
            </a:pPr>
            <a:r>
              <a:rPr lang="id" sz="700"/>
              <a:t>Finally, the transformed data is stored in the PostgreSQL database (or a similar relational data warehouse) for easy querying and reporting.</a:t>
            </a:r>
            <a:endParaRPr sz="700">
              <a:latin typeface="Lato"/>
              <a:ea typeface="Lato"/>
              <a:cs typeface="Lato"/>
              <a:sym typeface="Lato"/>
            </a:endParaRPr>
          </a:p>
        </p:txBody>
      </p:sp>
      <p:cxnSp>
        <p:nvCxnSpPr>
          <p:cNvPr id="154" name="Google Shape;154;p15"/>
          <p:cNvCxnSpPr>
            <a:stCxn id="150" idx="3"/>
            <a:endCxn id="151" idx="1"/>
          </p:cNvCxnSpPr>
          <p:nvPr/>
        </p:nvCxnSpPr>
        <p:spPr>
          <a:xfrm>
            <a:off x="2254250" y="4329700"/>
            <a:ext cx="316800" cy="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15"/>
          <p:cNvCxnSpPr/>
          <p:nvPr/>
        </p:nvCxnSpPr>
        <p:spPr>
          <a:xfrm>
            <a:off x="4484588" y="4329700"/>
            <a:ext cx="316800" cy="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15"/>
          <p:cNvCxnSpPr/>
          <p:nvPr/>
        </p:nvCxnSpPr>
        <p:spPr>
          <a:xfrm>
            <a:off x="6749050" y="4329700"/>
            <a:ext cx="316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927150" y="105575"/>
            <a:ext cx="4810800" cy="44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sz="2000"/>
              <a:t>ERD (Entity-Relationship Diagram)</a:t>
            </a:r>
            <a:endParaRPr sz="2000"/>
          </a:p>
        </p:txBody>
      </p:sp>
      <p:sp>
        <p:nvSpPr>
          <p:cNvPr id="162" name="Google Shape;162;p16"/>
          <p:cNvSpPr txBox="1"/>
          <p:nvPr>
            <p:ph idx="1" type="body"/>
          </p:nvPr>
        </p:nvSpPr>
        <p:spPr>
          <a:xfrm>
            <a:off x="447100" y="3574625"/>
            <a:ext cx="7038900" cy="1088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id" sz="1185"/>
              <a:t>Contoh Studi Kasus:</a:t>
            </a:r>
            <a:endParaRPr sz="1185"/>
          </a:p>
          <a:p>
            <a:pPr indent="0" lvl="0" marL="0" rtl="0" algn="l">
              <a:lnSpc>
                <a:spcPct val="95000"/>
              </a:lnSpc>
              <a:spcBef>
                <a:spcPts val="1200"/>
              </a:spcBef>
              <a:spcAft>
                <a:spcPts val="0"/>
              </a:spcAft>
              <a:buSzPts val="605"/>
              <a:buNone/>
            </a:pPr>
            <a:r>
              <a:rPr lang="id" sz="1185"/>
              <a:t>Lagu: "Aku Tanpamu" (satu entri dalam tabel m_songs).</a:t>
            </a:r>
            <a:endParaRPr sz="1185"/>
          </a:p>
          <a:p>
            <a:pPr indent="0" lvl="0" marL="0" rtl="0" algn="l">
              <a:lnSpc>
                <a:spcPct val="95000"/>
              </a:lnSpc>
              <a:spcBef>
                <a:spcPts val="1200"/>
              </a:spcBef>
              <a:spcAft>
                <a:spcPts val="0"/>
              </a:spcAft>
              <a:buSzPts val="605"/>
              <a:buNone/>
            </a:pPr>
            <a:r>
              <a:rPr lang="id" sz="1185"/>
              <a:t>Rekaman: Versi asli oleh Maizura dengan ISRC IDA181930853 dan album "Soundtrack FTV". Versi live atau cover oleh artis lain dengan ISRC berbeda.Semua rekaman ini berhubungan dengan satu lagu yang sama di tabel m_songs.</a:t>
            </a:r>
            <a:endParaRPr sz="1185"/>
          </a:p>
          <a:p>
            <a:pPr indent="0" lvl="0" marL="0" rtl="0" algn="l">
              <a:lnSpc>
                <a:spcPct val="95000"/>
              </a:lnSpc>
              <a:spcBef>
                <a:spcPts val="1200"/>
              </a:spcBef>
              <a:spcAft>
                <a:spcPts val="1200"/>
              </a:spcAft>
              <a:buSzPts val="605"/>
              <a:buNone/>
            </a:pPr>
            <a:r>
              <a:t/>
            </a:r>
            <a:endParaRPr sz="1185"/>
          </a:p>
        </p:txBody>
      </p:sp>
      <p:pic>
        <p:nvPicPr>
          <p:cNvPr id="163" name="Google Shape;163;p16"/>
          <p:cNvPicPr preferRelativeResize="0"/>
          <p:nvPr/>
        </p:nvPicPr>
        <p:blipFill rotWithShape="1">
          <a:blip r:embed="rId3">
            <a:alphaModFix/>
          </a:blip>
          <a:srcRect b="9309" l="834" r="2115" t="8453"/>
          <a:stretch/>
        </p:blipFill>
        <p:spPr>
          <a:xfrm>
            <a:off x="369725" y="706625"/>
            <a:ext cx="8267407" cy="28679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1297500" y="393750"/>
            <a:ext cx="7038900" cy="53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Data Cleaning &amp; Transformation</a:t>
            </a:r>
            <a:endParaRPr/>
          </a:p>
        </p:txBody>
      </p:sp>
      <p:sp>
        <p:nvSpPr>
          <p:cNvPr id="169" name="Google Shape;169;p17"/>
          <p:cNvSpPr txBox="1"/>
          <p:nvPr>
            <p:ph idx="1" type="body"/>
          </p:nvPr>
        </p:nvSpPr>
        <p:spPr>
          <a:xfrm>
            <a:off x="942825" y="928050"/>
            <a:ext cx="3903600" cy="3675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id" sz="1035">
                <a:latin typeface="Arial"/>
                <a:ea typeface="Arial"/>
                <a:cs typeface="Arial"/>
                <a:sym typeface="Arial"/>
              </a:rPr>
              <a:t>Deduplication</a:t>
            </a:r>
            <a:br>
              <a:rPr b="1" lang="id" sz="1035">
                <a:latin typeface="Arial"/>
                <a:ea typeface="Arial"/>
                <a:cs typeface="Arial"/>
                <a:sym typeface="Arial"/>
              </a:rPr>
            </a:br>
            <a:r>
              <a:rPr lang="id" sz="1035">
                <a:latin typeface="Arial"/>
                <a:ea typeface="Arial"/>
                <a:cs typeface="Arial"/>
                <a:sym typeface="Arial"/>
              </a:rPr>
              <a:t>Menghapus data duplikat untuk memastikan bahwa setiap entri adalah unik.</a:t>
            </a:r>
            <a:br>
              <a:rPr lang="id" sz="1035">
                <a:latin typeface="Arial"/>
                <a:ea typeface="Arial"/>
                <a:cs typeface="Arial"/>
                <a:sym typeface="Arial"/>
              </a:rPr>
            </a:br>
            <a:r>
              <a:rPr i="1" lang="id" sz="1035">
                <a:latin typeface="Arial"/>
                <a:ea typeface="Arial"/>
                <a:cs typeface="Arial"/>
                <a:sym typeface="Arial"/>
              </a:rPr>
              <a:t>Contoh:</a:t>
            </a:r>
            <a:r>
              <a:rPr lang="id" sz="1035">
                <a:latin typeface="Arial"/>
                <a:ea typeface="Arial"/>
                <a:cs typeface="Arial"/>
                <a:sym typeface="Arial"/>
              </a:rPr>
              <a:t> Jika dua rekaman memiliki ISRC yang sama, hanya satu yang disimpan.</a:t>
            </a:r>
            <a:endParaRPr sz="1035">
              <a:latin typeface="Arial"/>
              <a:ea typeface="Arial"/>
              <a:cs typeface="Arial"/>
              <a:sym typeface="Arial"/>
            </a:endParaRPr>
          </a:p>
          <a:p>
            <a:pPr indent="0" lvl="0" marL="0" rtl="0" algn="l">
              <a:lnSpc>
                <a:spcPct val="95000"/>
              </a:lnSpc>
              <a:spcBef>
                <a:spcPts val="1200"/>
              </a:spcBef>
              <a:spcAft>
                <a:spcPts val="0"/>
              </a:spcAft>
              <a:buSzPts val="935"/>
              <a:buNone/>
            </a:pPr>
            <a:r>
              <a:rPr b="1" lang="id" sz="1035">
                <a:latin typeface="Arial"/>
                <a:ea typeface="Arial"/>
                <a:cs typeface="Arial"/>
                <a:sym typeface="Arial"/>
              </a:rPr>
              <a:t>Konsistensi Format</a:t>
            </a:r>
            <a:br>
              <a:rPr b="1" lang="id" sz="1035">
                <a:latin typeface="Arial"/>
                <a:ea typeface="Arial"/>
                <a:cs typeface="Arial"/>
                <a:sym typeface="Arial"/>
              </a:rPr>
            </a:br>
            <a:r>
              <a:rPr lang="id" sz="1035">
                <a:latin typeface="Arial"/>
                <a:ea typeface="Arial"/>
                <a:cs typeface="Arial"/>
                <a:sym typeface="Arial"/>
              </a:rPr>
              <a:t>Standarisasi format data seperti:</a:t>
            </a:r>
            <a:endParaRPr sz="1035">
              <a:latin typeface="Arial"/>
              <a:ea typeface="Arial"/>
              <a:cs typeface="Arial"/>
              <a:sym typeface="Arial"/>
            </a:endParaRPr>
          </a:p>
          <a:p>
            <a:pPr indent="-294322" lvl="0" marL="457200" rtl="0" algn="l">
              <a:lnSpc>
                <a:spcPct val="95000"/>
              </a:lnSpc>
              <a:spcBef>
                <a:spcPts val="1200"/>
              </a:spcBef>
              <a:spcAft>
                <a:spcPts val="0"/>
              </a:spcAft>
              <a:buClr>
                <a:schemeClr val="lt1"/>
              </a:buClr>
              <a:buSzPts val="1035"/>
              <a:buFont typeface="Arial"/>
              <a:buChar char="●"/>
            </a:pPr>
            <a:r>
              <a:rPr lang="id" sz="1035">
                <a:latin typeface="Arial"/>
                <a:ea typeface="Arial"/>
                <a:cs typeface="Arial"/>
                <a:sym typeface="Arial"/>
              </a:rPr>
              <a:t>Konversi tanggal menjadi format ISO 8601 (YYYY-MM-DD).</a:t>
            </a:r>
            <a:endParaRPr sz="1035">
              <a:latin typeface="Arial"/>
              <a:ea typeface="Arial"/>
              <a:cs typeface="Arial"/>
              <a:sym typeface="Arial"/>
            </a:endParaRPr>
          </a:p>
          <a:p>
            <a:pPr indent="-294322" lvl="0" marL="457200" rtl="0" algn="l">
              <a:lnSpc>
                <a:spcPct val="95000"/>
              </a:lnSpc>
              <a:spcBef>
                <a:spcPts val="0"/>
              </a:spcBef>
              <a:spcAft>
                <a:spcPts val="0"/>
              </a:spcAft>
              <a:buClr>
                <a:schemeClr val="lt1"/>
              </a:buClr>
              <a:buSzPts val="1035"/>
              <a:buFont typeface="Arial"/>
              <a:buChar char="●"/>
            </a:pPr>
            <a:r>
              <a:rPr lang="id" sz="1035">
                <a:latin typeface="Arial"/>
                <a:ea typeface="Arial"/>
                <a:cs typeface="Arial"/>
                <a:sym typeface="Arial"/>
              </a:rPr>
              <a:t>Penyesuaian penulisan huruf besar/kecil (contoh: "spotify" → "Spotify").</a:t>
            </a:r>
            <a:endParaRPr sz="1035">
              <a:latin typeface="Arial"/>
              <a:ea typeface="Arial"/>
              <a:cs typeface="Arial"/>
              <a:sym typeface="Arial"/>
            </a:endParaRPr>
          </a:p>
          <a:p>
            <a:pPr indent="-294322" lvl="0" marL="457200" rtl="0" algn="l">
              <a:lnSpc>
                <a:spcPct val="95000"/>
              </a:lnSpc>
              <a:spcBef>
                <a:spcPts val="0"/>
              </a:spcBef>
              <a:spcAft>
                <a:spcPts val="0"/>
              </a:spcAft>
              <a:buClr>
                <a:schemeClr val="lt1"/>
              </a:buClr>
              <a:buSzPts val="1035"/>
              <a:buFont typeface="Arial"/>
              <a:buChar char="●"/>
            </a:pPr>
            <a:r>
              <a:rPr lang="id" sz="1035">
                <a:latin typeface="Arial"/>
                <a:ea typeface="Arial"/>
                <a:cs typeface="Arial"/>
                <a:sym typeface="Arial"/>
              </a:rPr>
              <a:t>Normalisasi teks seperti nama lagu agar bebas dari spasi tambahan atau simbol tidak perlu</a:t>
            </a:r>
            <a:endParaRPr sz="1035">
              <a:latin typeface="Arial"/>
              <a:ea typeface="Arial"/>
              <a:cs typeface="Arial"/>
              <a:sym typeface="Arial"/>
            </a:endParaRPr>
          </a:p>
          <a:p>
            <a:pPr indent="0" lvl="0" marL="0" rtl="0" algn="l">
              <a:lnSpc>
                <a:spcPct val="95000"/>
              </a:lnSpc>
              <a:spcBef>
                <a:spcPts val="1200"/>
              </a:spcBef>
              <a:spcAft>
                <a:spcPts val="0"/>
              </a:spcAft>
              <a:buSzPts val="935"/>
              <a:buNone/>
            </a:pPr>
            <a:r>
              <a:rPr b="1" lang="id" sz="1035">
                <a:latin typeface="Arial"/>
                <a:ea typeface="Arial"/>
                <a:cs typeface="Arial"/>
                <a:sym typeface="Arial"/>
              </a:rPr>
              <a:t>Validasi Data</a:t>
            </a:r>
            <a:endParaRPr b="1" sz="1035">
              <a:latin typeface="Arial"/>
              <a:ea typeface="Arial"/>
              <a:cs typeface="Arial"/>
              <a:sym typeface="Arial"/>
            </a:endParaRPr>
          </a:p>
          <a:p>
            <a:pPr indent="0" lvl="0" marL="457200" rtl="0" algn="l">
              <a:lnSpc>
                <a:spcPct val="95000"/>
              </a:lnSpc>
              <a:spcBef>
                <a:spcPts val="1200"/>
              </a:spcBef>
              <a:spcAft>
                <a:spcPts val="0"/>
              </a:spcAft>
              <a:buNone/>
            </a:pPr>
            <a:r>
              <a:rPr lang="id" sz="1035">
                <a:latin typeface="Arial"/>
                <a:ea typeface="Arial"/>
                <a:cs typeface="Arial"/>
                <a:sym typeface="Arial"/>
              </a:rPr>
              <a:t>Memastikan bahwa setiap kolom mengikuti aturan bisnis tertentu, misalnya:</a:t>
            </a:r>
            <a:endParaRPr sz="1035">
              <a:latin typeface="Arial"/>
              <a:ea typeface="Arial"/>
              <a:cs typeface="Arial"/>
              <a:sym typeface="Arial"/>
            </a:endParaRPr>
          </a:p>
          <a:p>
            <a:pPr indent="-294322" lvl="0" marL="457200" rtl="0" algn="l">
              <a:lnSpc>
                <a:spcPct val="95000"/>
              </a:lnSpc>
              <a:spcBef>
                <a:spcPts val="1200"/>
              </a:spcBef>
              <a:spcAft>
                <a:spcPts val="0"/>
              </a:spcAft>
              <a:buSzPts val="1035"/>
              <a:buFont typeface="Arial"/>
              <a:buAutoNum type="arabicPeriod"/>
            </a:pPr>
            <a:r>
              <a:rPr b="1" lang="id" sz="1035">
                <a:latin typeface="Arial"/>
                <a:ea typeface="Arial"/>
                <a:cs typeface="Arial"/>
                <a:sym typeface="Arial"/>
              </a:rPr>
              <a:t>ISRC</a:t>
            </a:r>
            <a:r>
              <a:rPr lang="id" sz="1035">
                <a:latin typeface="Arial"/>
                <a:ea typeface="Arial"/>
                <a:cs typeface="Arial"/>
                <a:sym typeface="Arial"/>
              </a:rPr>
              <a:t> harus unik.</a:t>
            </a:r>
            <a:endParaRPr sz="1035">
              <a:latin typeface="Arial"/>
              <a:ea typeface="Arial"/>
              <a:cs typeface="Arial"/>
              <a:sym typeface="Arial"/>
            </a:endParaRPr>
          </a:p>
          <a:p>
            <a:pPr indent="-294322" lvl="0" marL="457200" rtl="0" algn="l">
              <a:lnSpc>
                <a:spcPct val="95000"/>
              </a:lnSpc>
              <a:spcBef>
                <a:spcPts val="0"/>
              </a:spcBef>
              <a:spcAft>
                <a:spcPts val="0"/>
              </a:spcAft>
              <a:buSzPts val="1035"/>
              <a:buFont typeface="Arial"/>
              <a:buAutoNum type="arabicPeriod"/>
            </a:pPr>
            <a:r>
              <a:rPr lang="id" sz="1035">
                <a:latin typeface="Arial"/>
                <a:ea typeface="Arial"/>
                <a:cs typeface="Arial"/>
                <a:sym typeface="Arial"/>
              </a:rPr>
              <a:t>Artist yang kosong diisi ‘unknown’</a:t>
            </a:r>
            <a:endParaRPr sz="1035">
              <a:latin typeface="Arial"/>
              <a:ea typeface="Arial"/>
              <a:cs typeface="Arial"/>
              <a:sym typeface="Arial"/>
            </a:endParaRPr>
          </a:p>
          <a:p>
            <a:pPr indent="-294322" lvl="0" marL="457200" rtl="0" algn="l">
              <a:lnSpc>
                <a:spcPct val="95000"/>
              </a:lnSpc>
              <a:spcBef>
                <a:spcPts val="0"/>
              </a:spcBef>
              <a:spcAft>
                <a:spcPts val="0"/>
              </a:spcAft>
              <a:buSzPts val="1035"/>
              <a:buFont typeface="Arial"/>
              <a:buAutoNum type="arabicPeriod"/>
            </a:pPr>
            <a:r>
              <a:rPr lang="id" sz="1035">
                <a:latin typeface="Arial"/>
                <a:ea typeface="Arial"/>
                <a:cs typeface="Arial"/>
                <a:sym typeface="Arial"/>
              </a:rPr>
              <a:t>Nama lagu tidak boleh kosong.</a:t>
            </a:r>
            <a:endParaRPr sz="1035">
              <a:latin typeface="Arial"/>
              <a:ea typeface="Arial"/>
              <a:cs typeface="Arial"/>
              <a:sym typeface="Arial"/>
            </a:endParaRPr>
          </a:p>
          <a:p>
            <a:pPr indent="-294322" lvl="0" marL="457200" rtl="0" algn="l">
              <a:lnSpc>
                <a:spcPct val="95000"/>
              </a:lnSpc>
              <a:spcBef>
                <a:spcPts val="0"/>
              </a:spcBef>
              <a:spcAft>
                <a:spcPts val="0"/>
              </a:spcAft>
              <a:buSzPts val="1035"/>
              <a:buFont typeface="Arial"/>
              <a:buAutoNum type="arabicPeriod"/>
            </a:pPr>
            <a:r>
              <a:rPr lang="id" sz="1035">
                <a:latin typeface="Arial"/>
                <a:ea typeface="Arial"/>
                <a:cs typeface="Arial"/>
                <a:sym typeface="Arial"/>
              </a:rPr>
              <a:t>Durasi lagu harus angka positif.</a:t>
            </a:r>
            <a:endParaRPr sz="1035">
              <a:latin typeface="Arial"/>
              <a:ea typeface="Arial"/>
              <a:cs typeface="Arial"/>
              <a:sym typeface="Arial"/>
            </a:endParaRPr>
          </a:p>
          <a:p>
            <a:pPr indent="0" lvl="0" marL="914400" rtl="0" algn="l">
              <a:lnSpc>
                <a:spcPct val="95000"/>
              </a:lnSpc>
              <a:spcBef>
                <a:spcPts val="1200"/>
              </a:spcBef>
              <a:spcAft>
                <a:spcPts val="0"/>
              </a:spcAft>
              <a:buNone/>
            </a:pPr>
            <a:r>
              <a:t/>
            </a:r>
            <a:endParaRPr sz="1035">
              <a:latin typeface="Arial"/>
              <a:ea typeface="Arial"/>
              <a:cs typeface="Arial"/>
              <a:sym typeface="Arial"/>
            </a:endParaRPr>
          </a:p>
          <a:p>
            <a:pPr indent="0" lvl="0" marL="0" rtl="0" algn="l">
              <a:lnSpc>
                <a:spcPct val="95000"/>
              </a:lnSpc>
              <a:spcBef>
                <a:spcPts val="1200"/>
              </a:spcBef>
              <a:spcAft>
                <a:spcPts val="1200"/>
              </a:spcAft>
              <a:buSzPts val="935"/>
              <a:buNone/>
            </a:pPr>
            <a:r>
              <a:t/>
            </a:r>
            <a:endParaRPr sz="1205"/>
          </a:p>
        </p:txBody>
      </p:sp>
      <p:pic>
        <p:nvPicPr>
          <p:cNvPr id="170" name="Google Shape;170;p17"/>
          <p:cNvPicPr preferRelativeResize="0"/>
          <p:nvPr/>
        </p:nvPicPr>
        <p:blipFill rotWithShape="1">
          <a:blip r:embed="rId3">
            <a:alphaModFix/>
          </a:blip>
          <a:srcRect b="54251" l="35756" r="16478" t="31929"/>
          <a:stretch/>
        </p:blipFill>
        <p:spPr>
          <a:xfrm>
            <a:off x="4915000" y="1737500"/>
            <a:ext cx="3903600" cy="705876"/>
          </a:xfrm>
          <a:prstGeom prst="rect">
            <a:avLst/>
          </a:prstGeom>
          <a:noFill/>
          <a:ln>
            <a:noFill/>
          </a:ln>
        </p:spPr>
      </p:pic>
      <p:cxnSp>
        <p:nvCxnSpPr>
          <p:cNvPr id="171" name="Google Shape;171;p17"/>
          <p:cNvCxnSpPr>
            <a:endCxn id="172" idx="0"/>
          </p:cNvCxnSpPr>
          <p:nvPr/>
        </p:nvCxnSpPr>
        <p:spPr>
          <a:xfrm>
            <a:off x="6866800" y="2443419"/>
            <a:ext cx="0" cy="755100"/>
          </a:xfrm>
          <a:prstGeom prst="straightConnector1">
            <a:avLst/>
          </a:prstGeom>
          <a:noFill/>
          <a:ln cap="flat" cmpd="sng" w="9525">
            <a:solidFill>
              <a:schemeClr val="dk2"/>
            </a:solidFill>
            <a:prstDash val="solid"/>
            <a:round/>
            <a:headEnd len="med" w="med" type="none"/>
            <a:tailEnd len="med" w="med" type="triangle"/>
          </a:ln>
        </p:spPr>
      </p:cxnSp>
      <p:sp>
        <p:nvSpPr>
          <p:cNvPr id="173" name="Google Shape;173;p17"/>
          <p:cNvSpPr txBox="1"/>
          <p:nvPr/>
        </p:nvSpPr>
        <p:spPr>
          <a:xfrm>
            <a:off x="4915000" y="1202425"/>
            <a:ext cx="19614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300">
                <a:solidFill>
                  <a:schemeClr val="lt1"/>
                </a:solidFill>
                <a:latin typeface="Lato"/>
                <a:ea typeface="Lato"/>
                <a:cs typeface="Lato"/>
                <a:sym typeface="Lato"/>
              </a:rPr>
              <a:t>Contoh Sederhana:</a:t>
            </a:r>
            <a:endParaRPr sz="1300">
              <a:solidFill>
                <a:schemeClr val="lt1"/>
              </a:solidFill>
              <a:latin typeface="Lato"/>
              <a:ea typeface="Lato"/>
              <a:cs typeface="Lato"/>
              <a:sym typeface="Lato"/>
            </a:endParaRPr>
          </a:p>
        </p:txBody>
      </p:sp>
      <p:pic>
        <p:nvPicPr>
          <p:cNvPr id="174" name="Google Shape;174;p17"/>
          <p:cNvPicPr preferRelativeResize="0"/>
          <p:nvPr/>
        </p:nvPicPr>
        <p:blipFill rotWithShape="1">
          <a:blip r:embed="rId4">
            <a:alphaModFix/>
          </a:blip>
          <a:srcRect b="28185" l="35428" r="18046" t="53489"/>
          <a:stretch/>
        </p:blipFill>
        <p:spPr>
          <a:xfrm>
            <a:off x="4978487" y="3115675"/>
            <a:ext cx="3776626" cy="929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1297488" y="0"/>
            <a:ext cx="7038900" cy="58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Implementation Of Airflow and Data Scheduler</a:t>
            </a:r>
            <a:endParaRPr/>
          </a:p>
        </p:txBody>
      </p:sp>
      <p:sp>
        <p:nvSpPr>
          <p:cNvPr id="180" name="Google Shape;180;p18"/>
          <p:cNvSpPr txBox="1"/>
          <p:nvPr>
            <p:ph idx="1" type="body"/>
          </p:nvPr>
        </p:nvSpPr>
        <p:spPr>
          <a:xfrm>
            <a:off x="1132925" y="12246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18"/>
          <p:cNvPicPr preferRelativeResize="0"/>
          <p:nvPr/>
        </p:nvPicPr>
        <p:blipFill rotWithShape="1">
          <a:blip r:embed="rId3">
            <a:alphaModFix/>
          </a:blip>
          <a:srcRect b="8621" l="0" r="1999" t="23810"/>
          <a:stretch/>
        </p:blipFill>
        <p:spPr>
          <a:xfrm>
            <a:off x="1439045" y="516598"/>
            <a:ext cx="6755818" cy="2911200"/>
          </a:xfrm>
          <a:prstGeom prst="rect">
            <a:avLst/>
          </a:prstGeom>
          <a:noFill/>
          <a:ln>
            <a:noFill/>
          </a:ln>
        </p:spPr>
      </p:pic>
      <p:sp>
        <p:nvSpPr>
          <p:cNvPr id="182" name="Google Shape;182;p18"/>
          <p:cNvSpPr txBox="1"/>
          <p:nvPr/>
        </p:nvSpPr>
        <p:spPr>
          <a:xfrm>
            <a:off x="1656600" y="3534150"/>
            <a:ext cx="6679800" cy="507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Lato"/>
              <a:buAutoNum type="arabicPeriod"/>
            </a:pPr>
            <a:r>
              <a:rPr lang="id" sz="1300">
                <a:solidFill>
                  <a:schemeClr val="lt1"/>
                </a:solidFill>
                <a:latin typeface="Lato"/>
                <a:ea typeface="Lato"/>
                <a:cs typeface="Lato"/>
                <a:sym typeface="Lato"/>
              </a:rPr>
              <a:t>Pertama, akan menjalankan Google sheet terlebih dahulu untuk update sumber code, lalu disimpan di tabel mappingan master, yaitu m_songs </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AutoNum type="arabicPeriod"/>
            </a:pPr>
            <a:r>
              <a:rPr lang="id" sz="1300">
                <a:solidFill>
                  <a:schemeClr val="lt1"/>
                </a:solidFill>
                <a:latin typeface="Lato"/>
                <a:ea typeface="Lato"/>
                <a:cs typeface="Lato"/>
                <a:sym typeface="Lato"/>
              </a:rPr>
              <a:t>Setelah sukses, maka akan mentrigger penarikan metadata spotify dan youtube</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AutoNum type="arabicPeriod"/>
            </a:pPr>
            <a:r>
              <a:rPr lang="id" sz="1300">
                <a:solidFill>
                  <a:schemeClr val="lt1"/>
                </a:solidFill>
                <a:latin typeface="Lato"/>
                <a:ea typeface="Lato"/>
                <a:cs typeface="Lato"/>
                <a:sym typeface="Lato"/>
              </a:rPr>
              <a:t>Jika 3 proses tadi sudah oke, maka akan menjalankan query untuk join data warehouse</a:t>
            </a: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Tentang Projek:</a:t>
            </a:r>
            <a:endParaRPr/>
          </a:p>
        </p:txBody>
      </p:sp>
      <p:sp>
        <p:nvSpPr>
          <p:cNvPr id="188" name="Google Shape;188;p19"/>
          <p:cNvSpPr txBox="1"/>
          <p:nvPr>
            <p:ph idx="1" type="body"/>
          </p:nvPr>
        </p:nvSpPr>
        <p:spPr>
          <a:xfrm>
            <a:off x="1160325" y="1018925"/>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b="1" lang="id">
                <a:latin typeface="Arial"/>
                <a:ea typeface="Arial"/>
                <a:cs typeface="Arial"/>
                <a:sym typeface="Arial"/>
              </a:rPr>
              <a:t>1. Data Pipeline Architecture</a:t>
            </a:r>
            <a:endParaRPr b="1">
              <a:latin typeface="Arial"/>
              <a:ea typeface="Arial"/>
              <a:cs typeface="Arial"/>
              <a:sym typeface="Arial"/>
            </a:endParaRPr>
          </a:p>
          <a:p>
            <a:pPr indent="0" lvl="0" marL="0" rtl="0" algn="l">
              <a:lnSpc>
                <a:spcPct val="95000"/>
              </a:lnSpc>
              <a:spcBef>
                <a:spcPts val="1200"/>
              </a:spcBef>
              <a:spcAft>
                <a:spcPts val="0"/>
              </a:spcAft>
              <a:buNone/>
            </a:pPr>
            <a:r>
              <a:rPr lang="id">
                <a:latin typeface="Arial"/>
                <a:ea typeface="Arial"/>
                <a:cs typeface="Arial"/>
                <a:sym typeface="Arial"/>
              </a:rPr>
              <a:t>Arsitektur ini dirancang untuk:</a:t>
            </a:r>
            <a:endParaRPr>
              <a:latin typeface="Arial"/>
              <a:ea typeface="Arial"/>
              <a:cs typeface="Arial"/>
              <a:sym typeface="Arial"/>
            </a:endParaRPr>
          </a:p>
          <a:p>
            <a:pPr indent="-311150" lvl="0" marL="457200" rtl="0" algn="l">
              <a:lnSpc>
                <a:spcPct val="95000"/>
              </a:lnSpc>
              <a:spcBef>
                <a:spcPts val="1200"/>
              </a:spcBef>
              <a:spcAft>
                <a:spcPts val="0"/>
              </a:spcAft>
              <a:buClr>
                <a:schemeClr val="lt1"/>
              </a:buClr>
              <a:buSzPts val="1300"/>
              <a:buFont typeface="Arial"/>
              <a:buChar char="●"/>
            </a:pPr>
            <a:r>
              <a:rPr b="1" lang="id">
                <a:latin typeface="Arial"/>
                <a:ea typeface="Arial"/>
                <a:cs typeface="Arial"/>
                <a:sym typeface="Arial"/>
              </a:rPr>
              <a:t>Ingesting Data</a:t>
            </a:r>
            <a:r>
              <a:rPr lang="id">
                <a:latin typeface="Arial"/>
                <a:ea typeface="Arial"/>
                <a:cs typeface="Arial"/>
                <a:sym typeface="Arial"/>
              </a:rPr>
              <a:t>: Data diambil dari Spotify API, YouTube API, dan Google Sheets menggunakan skrip Airflow.</a:t>
            </a:r>
            <a:endParaRPr>
              <a:latin typeface="Arial"/>
              <a:ea typeface="Arial"/>
              <a:cs typeface="Arial"/>
              <a:sym typeface="Arial"/>
            </a:endParaRPr>
          </a:p>
          <a:p>
            <a:pPr indent="-311150" lvl="0" marL="457200" rtl="0" algn="l">
              <a:lnSpc>
                <a:spcPct val="95000"/>
              </a:lnSpc>
              <a:spcBef>
                <a:spcPts val="0"/>
              </a:spcBef>
              <a:spcAft>
                <a:spcPts val="0"/>
              </a:spcAft>
              <a:buClr>
                <a:schemeClr val="lt1"/>
              </a:buClr>
              <a:buSzPts val="1300"/>
              <a:buFont typeface="Arial"/>
              <a:buChar char="●"/>
            </a:pPr>
            <a:r>
              <a:rPr b="1" lang="id">
                <a:latin typeface="Arial"/>
                <a:ea typeface="Arial"/>
                <a:cs typeface="Arial"/>
                <a:sym typeface="Arial"/>
              </a:rPr>
              <a:t>Processing Data</a:t>
            </a:r>
            <a:r>
              <a:rPr lang="id">
                <a:latin typeface="Arial"/>
                <a:ea typeface="Arial"/>
                <a:cs typeface="Arial"/>
                <a:sym typeface="Arial"/>
              </a:rPr>
              <a:t>:</a:t>
            </a:r>
            <a:endParaRPr>
              <a:latin typeface="Arial"/>
              <a:ea typeface="Arial"/>
              <a:cs typeface="Arial"/>
              <a:sym typeface="Arial"/>
            </a:endParaRPr>
          </a:p>
          <a:p>
            <a:pPr indent="-311150" lvl="1" marL="914400" rtl="0" algn="l">
              <a:lnSpc>
                <a:spcPct val="95000"/>
              </a:lnSpc>
              <a:spcBef>
                <a:spcPts val="0"/>
              </a:spcBef>
              <a:spcAft>
                <a:spcPts val="0"/>
              </a:spcAft>
              <a:buClr>
                <a:schemeClr val="lt1"/>
              </a:buClr>
              <a:buSzPts val="1300"/>
              <a:buFont typeface="Arial"/>
              <a:buChar char="○"/>
            </a:pPr>
            <a:r>
              <a:rPr b="1" lang="id" sz="1300">
                <a:latin typeface="Arial"/>
                <a:ea typeface="Arial"/>
                <a:cs typeface="Arial"/>
                <a:sym typeface="Arial"/>
              </a:rPr>
              <a:t>Transformasi</a:t>
            </a:r>
            <a:r>
              <a:rPr lang="id" sz="1300">
                <a:latin typeface="Arial"/>
                <a:ea typeface="Arial"/>
                <a:cs typeface="Arial"/>
                <a:sym typeface="Arial"/>
              </a:rPr>
              <a:t>: Melakukan standarisasi data seperti format tanggal dan teks.</a:t>
            </a:r>
            <a:endParaRPr sz="1300">
              <a:latin typeface="Arial"/>
              <a:ea typeface="Arial"/>
              <a:cs typeface="Arial"/>
              <a:sym typeface="Arial"/>
            </a:endParaRPr>
          </a:p>
          <a:p>
            <a:pPr indent="-311150" lvl="1" marL="914400" rtl="0" algn="l">
              <a:lnSpc>
                <a:spcPct val="95000"/>
              </a:lnSpc>
              <a:spcBef>
                <a:spcPts val="0"/>
              </a:spcBef>
              <a:spcAft>
                <a:spcPts val="0"/>
              </a:spcAft>
              <a:buClr>
                <a:schemeClr val="lt1"/>
              </a:buClr>
              <a:buSzPts val="1300"/>
              <a:buFont typeface="Arial"/>
              <a:buChar char="○"/>
            </a:pPr>
            <a:r>
              <a:rPr b="1" lang="id" sz="1300">
                <a:latin typeface="Arial"/>
                <a:ea typeface="Arial"/>
                <a:cs typeface="Arial"/>
                <a:sym typeface="Arial"/>
              </a:rPr>
              <a:t>Deduplication</a:t>
            </a:r>
            <a:r>
              <a:rPr lang="id" sz="1300">
                <a:latin typeface="Arial"/>
                <a:ea typeface="Arial"/>
                <a:cs typeface="Arial"/>
                <a:sym typeface="Arial"/>
              </a:rPr>
              <a:t>: Menghapus data duplikat berdasarkan kombinasi kunci unik seperti ISRC.</a:t>
            </a:r>
            <a:endParaRPr sz="1300">
              <a:latin typeface="Arial"/>
              <a:ea typeface="Arial"/>
              <a:cs typeface="Arial"/>
              <a:sym typeface="Arial"/>
            </a:endParaRPr>
          </a:p>
          <a:p>
            <a:pPr indent="-311150" lvl="1" marL="914400" rtl="0" algn="l">
              <a:lnSpc>
                <a:spcPct val="95000"/>
              </a:lnSpc>
              <a:spcBef>
                <a:spcPts val="0"/>
              </a:spcBef>
              <a:spcAft>
                <a:spcPts val="0"/>
              </a:spcAft>
              <a:buClr>
                <a:schemeClr val="lt1"/>
              </a:buClr>
              <a:buSzPts val="1300"/>
              <a:buFont typeface="Arial"/>
              <a:buChar char="○"/>
            </a:pPr>
            <a:r>
              <a:rPr b="1" lang="id" sz="1300">
                <a:latin typeface="Arial"/>
                <a:ea typeface="Arial"/>
                <a:cs typeface="Arial"/>
                <a:sym typeface="Arial"/>
              </a:rPr>
              <a:t>Standarisasi</a:t>
            </a:r>
            <a:r>
              <a:rPr lang="id" sz="1300">
                <a:latin typeface="Arial"/>
                <a:ea typeface="Arial"/>
                <a:cs typeface="Arial"/>
                <a:sym typeface="Arial"/>
              </a:rPr>
              <a:t>: Membuat format data seragam agar mudah dianalisis.</a:t>
            </a:r>
            <a:endParaRPr sz="1300">
              <a:latin typeface="Arial"/>
              <a:ea typeface="Arial"/>
              <a:cs typeface="Arial"/>
              <a:sym typeface="Arial"/>
            </a:endParaRPr>
          </a:p>
          <a:p>
            <a:pPr indent="-311150" lvl="0" marL="457200" rtl="0" algn="l">
              <a:lnSpc>
                <a:spcPct val="95000"/>
              </a:lnSpc>
              <a:spcBef>
                <a:spcPts val="0"/>
              </a:spcBef>
              <a:spcAft>
                <a:spcPts val="0"/>
              </a:spcAft>
              <a:buClr>
                <a:schemeClr val="lt1"/>
              </a:buClr>
              <a:buSzPts val="1300"/>
              <a:buFont typeface="Arial"/>
              <a:buChar char="●"/>
            </a:pPr>
            <a:r>
              <a:rPr b="1" lang="id">
                <a:latin typeface="Arial"/>
                <a:ea typeface="Arial"/>
                <a:cs typeface="Arial"/>
                <a:sym typeface="Arial"/>
              </a:rPr>
              <a:t>Storing Data</a:t>
            </a:r>
            <a:r>
              <a:rPr lang="id">
                <a:latin typeface="Arial"/>
                <a:ea typeface="Arial"/>
                <a:cs typeface="Arial"/>
                <a:sym typeface="Arial"/>
              </a:rPr>
              <a:t>: Data yang telah dibersihkan disimpan dalam database relasional seperti PostgreSQL atau BigQuery, dengan desain tabel yang teroptimasi untuk query analitik.</a:t>
            </a:r>
            <a:endParaRPr>
              <a:latin typeface="Arial"/>
              <a:ea typeface="Arial"/>
              <a:cs typeface="Arial"/>
              <a:sym typeface="Arial"/>
            </a:endParaRPr>
          </a:p>
          <a:p>
            <a:pPr indent="-311150" lvl="0" marL="457200" rtl="0" algn="l">
              <a:lnSpc>
                <a:spcPct val="95000"/>
              </a:lnSpc>
              <a:spcBef>
                <a:spcPts val="0"/>
              </a:spcBef>
              <a:spcAft>
                <a:spcPts val="0"/>
              </a:spcAft>
              <a:buClr>
                <a:schemeClr val="lt1"/>
              </a:buClr>
              <a:buSzPts val="1300"/>
              <a:buFont typeface="Arial"/>
              <a:buChar char="●"/>
            </a:pPr>
            <a:r>
              <a:rPr b="1" lang="id">
                <a:latin typeface="Arial"/>
                <a:ea typeface="Arial"/>
                <a:cs typeface="Arial"/>
                <a:sym typeface="Arial"/>
              </a:rPr>
              <a:t>Dokumentasi ERD</a:t>
            </a:r>
            <a:r>
              <a:rPr lang="id">
                <a:latin typeface="Arial"/>
                <a:ea typeface="Arial"/>
                <a:cs typeface="Arial"/>
                <a:sym typeface="Arial"/>
              </a:rPr>
              <a:t>: Database memiliki dokumentasi ERD lengkap, yang menjelaskan hubungan antar entitas dan memastikan integritas skema.</a:t>
            </a:r>
            <a:endParaRPr>
              <a:latin typeface="Arial"/>
              <a:ea typeface="Arial"/>
              <a:cs typeface="Arial"/>
              <a:sym typeface="Arial"/>
            </a:endParaRPr>
          </a:p>
          <a:p>
            <a:pPr indent="0" lvl="0" marL="0" rtl="0" algn="l">
              <a:lnSpc>
                <a:spcPct val="95000"/>
              </a:lnSpc>
              <a:spcBef>
                <a:spcPts val="1200"/>
              </a:spcBef>
              <a:spcAft>
                <a:spcPts val="12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1297500" y="1786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Kelebihan Pipeline:</a:t>
            </a:r>
            <a:endParaRPr/>
          </a:p>
        </p:txBody>
      </p:sp>
      <p:sp>
        <p:nvSpPr>
          <p:cNvPr id="194" name="Google Shape;194;p20"/>
          <p:cNvSpPr txBox="1"/>
          <p:nvPr>
            <p:ph idx="1" type="body"/>
          </p:nvPr>
        </p:nvSpPr>
        <p:spPr>
          <a:xfrm>
            <a:off x="1297500" y="1092700"/>
            <a:ext cx="7038900" cy="3386100"/>
          </a:xfrm>
          <a:prstGeom prst="rect">
            <a:avLst/>
          </a:prstGeom>
        </p:spPr>
        <p:txBody>
          <a:bodyPr anchorCtr="0" anchor="t" bIns="91425" lIns="91425" spcFirstLastPara="1" rIns="91425" wrap="square" tIns="91425">
            <a:normAutofit fontScale="92500" lnSpcReduction="20000"/>
          </a:bodyPr>
          <a:lstStyle/>
          <a:p>
            <a:pPr indent="0" lvl="0" marL="0" rtl="0" algn="l">
              <a:spcBef>
                <a:spcPts val="1400"/>
              </a:spcBef>
              <a:spcAft>
                <a:spcPts val="0"/>
              </a:spcAft>
              <a:buNone/>
            </a:pPr>
            <a:r>
              <a:rPr b="1" lang="id">
                <a:latin typeface="Arial"/>
                <a:ea typeface="Arial"/>
                <a:cs typeface="Arial"/>
                <a:sym typeface="Arial"/>
              </a:rPr>
              <a:t>Kelebihan Sistem</a:t>
            </a:r>
            <a:endParaRPr b="1">
              <a:latin typeface="Arial"/>
              <a:ea typeface="Arial"/>
              <a:cs typeface="Arial"/>
              <a:sym typeface="Arial"/>
            </a:endParaRPr>
          </a:p>
          <a:p>
            <a:pPr indent="-293211" lvl="0" marL="457200" rtl="0" algn="l">
              <a:spcBef>
                <a:spcPts val="1200"/>
              </a:spcBef>
              <a:spcAft>
                <a:spcPts val="0"/>
              </a:spcAft>
              <a:buClr>
                <a:schemeClr val="lt1"/>
              </a:buClr>
              <a:buSzPct val="100000"/>
              <a:buFont typeface="Arial"/>
              <a:buAutoNum type="arabicPeriod"/>
            </a:pPr>
            <a:r>
              <a:rPr b="1" lang="id" sz="1100">
                <a:latin typeface="Arial"/>
                <a:ea typeface="Arial"/>
                <a:cs typeface="Arial"/>
                <a:sym typeface="Arial"/>
              </a:rPr>
              <a:t>Otomatisasi oleh Scheduler</a:t>
            </a:r>
            <a:r>
              <a:rPr lang="id" sz="1100">
                <a:latin typeface="Arial"/>
                <a:ea typeface="Arial"/>
                <a:cs typeface="Arial"/>
                <a:sym typeface="Arial"/>
              </a:rPr>
              <a:t>:</a:t>
            </a:r>
            <a:br>
              <a:rPr lang="id" sz="1100">
                <a:latin typeface="Arial"/>
                <a:ea typeface="Arial"/>
                <a:cs typeface="Arial"/>
                <a:sym typeface="Arial"/>
              </a:rPr>
            </a:br>
            <a:r>
              <a:rPr lang="id" sz="1100">
                <a:latin typeface="Arial"/>
                <a:ea typeface="Arial"/>
                <a:cs typeface="Arial"/>
                <a:sym typeface="Arial"/>
              </a:rPr>
              <a:t>Dengan menggunakan scheduler (misalnya, Apache Airflow), pipeline mampu berjalan secara otomatis pada waktu yang telah ditentukan, mengurangi ketergantungan pada proses manual.</a:t>
            </a:r>
            <a:endParaRPr sz="1100">
              <a:latin typeface="Arial"/>
              <a:ea typeface="Arial"/>
              <a:cs typeface="Arial"/>
              <a:sym typeface="Arial"/>
            </a:endParaRPr>
          </a:p>
          <a:p>
            <a:pPr indent="-293211" lvl="0" marL="457200" rtl="0" algn="l">
              <a:spcBef>
                <a:spcPts val="0"/>
              </a:spcBef>
              <a:spcAft>
                <a:spcPts val="0"/>
              </a:spcAft>
              <a:buClr>
                <a:schemeClr val="lt1"/>
              </a:buClr>
              <a:buSzPct val="100000"/>
              <a:buFont typeface="Arial"/>
              <a:buAutoNum type="arabicPeriod"/>
            </a:pPr>
            <a:r>
              <a:rPr b="1" lang="id" sz="1100">
                <a:latin typeface="Arial"/>
                <a:ea typeface="Arial"/>
                <a:cs typeface="Arial"/>
                <a:sym typeface="Arial"/>
              </a:rPr>
              <a:t>Upsert untuk Menghindari Duplikasi</a:t>
            </a:r>
            <a:r>
              <a:rPr lang="id" sz="1100">
                <a:latin typeface="Arial"/>
                <a:ea typeface="Arial"/>
                <a:cs typeface="Arial"/>
                <a:sym typeface="Arial"/>
              </a:rPr>
              <a:t>:</a:t>
            </a:r>
            <a:br>
              <a:rPr lang="id" sz="1100">
                <a:latin typeface="Arial"/>
                <a:ea typeface="Arial"/>
                <a:cs typeface="Arial"/>
                <a:sym typeface="Arial"/>
              </a:rPr>
            </a:br>
            <a:r>
              <a:rPr lang="id" sz="1100">
                <a:latin typeface="Arial"/>
                <a:ea typeface="Arial"/>
                <a:cs typeface="Arial"/>
                <a:sym typeface="Arial"/>
              </a:rPr>
              <a:t>Mekanisme upsert memastikan data yang memiliki </a:t>
            </a:r>
            <a:r>
              <a:rPr b="1" lang="id" sz="1100">
                <a:latin typeface="Arial"/>
                <a:ea typeface="Arial"/>
                <a:cs typeface="Arial"/>
                <a:sym typeface="Arial"/>
              </a:rPr>
              <a:t>kombinasi primary key</a:t>
            </a:r>
            <a:r>
              <a:rPr lang="id" sz="1100">
                <a:latin typeface="Arial"/>
                <a:ea typeface="Arial"/>
                <a:cs typeface="Arial"/>
                <a:sym typeface="Arial"/>
              </a:rPr>
              <a:t> yang sama akan diupdate alih-alih dibuat duplikasi. Hal ini menjaga konsistensi data meskipun terdapat perubahan kecil dalam sumber data.</a:t>
            </a:r>
            <a:endParaRPr sz="1100">
              <a:latin typeface="Arial"/>
              <a:ea typeface="Arial"/>
              <a:cs typeface="Arial"/>
              <a:sym typeface="Arial"/>
            </a:endParaRPr>
          </a:p>
          <a:p>
            <a:pPr indent="-293211" lvl="0" marL="457200" rtl="0" algn="l">
              <a:spcBef>
                <a:spcPts val="0"/>
              </a:spcBef>
              <a:spcAft>
                <a:spcPts val="0"/>
              </a:spcAft>
              <a:buClr>
                <a:schemeClr val="lt1"/>
              </a:buClr>
              <a:buSzPct val="100000"/>
              <a:buFont typeface="Arial"/>
              <a:buAutoNum type="arabicPeriod"/>
            </a:pPr>
            <a:r>
              <a:rPr b="1" lang="id" sz="1100">
                <a:latin typeface="Arial"/>
                <a:ea typeface="Arial"/>
                <a:cs typeface="Arial"/>
                <a:sym typeface="Arial"/>
              </a:rPr>
              <a:t>Scalability</a:t>
            </a:r>
            <a:r>
              <a:rPr lang="id" sz="1100">
                <a:latin typeface="Arial"/>
                <a:ea typeface="Arial"/>
                <a:cs typeface="Arial"/>
                <a:sym typeface="Arial"/>
              </a:rPr>
              <a:t>:</a:t>
            </a:r>
            <a:br>
              <a:rPr lang="id" sz="1100">
                <a:latin typeface="Arial"/>
                <a:ea typeface="Arial"/>
                <a:cs typeface="Arial"/>
                <a:sym typeface="Arial"/>
              </a:rPr>
            </a:br>
            <a:r>
              <a:rPr lang="id" sz="1100">
                <a:latin typeface="Arial"/>
                <a:ea typeface="Arial"/>
                <a:cs typeface="Arial"/>
                <a:sym typeface="Arial"/>
              </a:rPr>
              <a:t>Sistem dapat dengan mudah diperluas untuk mendukung kebutuhan baru seperti penyimpanan ke solusi lain (misalnya, BigQuery, Snowflake) dengan menambahkan custom operator.</a:t>
            </a:r>
            <a:endParaRPr sz="1100">
              <a:latin typeface="Arial"/>
              <a:ea typeface="Arial"/>
              <a:cs typeface="Arial"/>
              <a:sym typeface="Arial"/>
            </a:endParaRPr>
          </a:p>
          <a:p>
            <a:pPr indent="-293211" lvl="0" marL="457200" rtl="0" algn="l">
              <a:spcBef>
                <a:spcPts val="0"/>
              </a:spcBef>
              <a:spcAft>
                <a:spcPts val="0"/>
              </a:spcAft>
              <a:buClr>
                <a:schemeClr val="lt1"/>
              </a:buClr>
              <a:buSzPct val="100000"/>
              <a:buFont typeface="Arial"/>
              <a:buAutoNum type="arabicPeriod"/>
            </a:pPr>
            <a:r>
              <a:rPr b="1" lang="id" sz="1100">
                <a:latin typeface="Arial"/>
                <a:ea typeface="Arial"/>
                <a:cs typeface="Arial"/>
                <a:sym typeface="Arial"/>
              </a:rPr>
              <a:t>Notifikasi Error via Email</a:t>
            </a:r>
            <a:r>
              <a:rPr lang="id" sz="1100">
                <a:latin typeface="Arial"/>
                <a:ea typeface="Arial"/>
                <a:cs typeface="Arial"/>
                <a:sym typeface="Arial"/>
              </a:rPr>
              <a:t>:</a:t>
            </a:r>
            <a:br>
              <a:rPr lang="id" sz="1100">
                <a:latin typeface="Arial"/>
                <a:ea typeface="Arial"/>
                <a:cs typeface="Arial"/>
                <a:sym typeface="Arial"/>
              </a:rPr>
            </a:br>
            <a:r>
              <a:rPr lang="id" sz="1100">
                <a:latin typeface="Arial"/>
                <a:ea typeface="Arial"/>
                <a:cs typeface="Arial"/>
                <a:sym typeface="Arial"/>
              </a:rPr>
              <a:t>Kesalahan yang terdeteksi dalam pipeline dikirimkan melalui notifikasi email, mempermudah tim untuk segera mengatasi masalah.</a:t>
            </a:r>
            <a:endParaRPr sz="1100">
              <a:latin typeface="Arial"/>
              <a:ea typeface="Arial"/>
              <a:cs typeface="Arial"/>
              <a:sym typeface="Arial"/>
            </a:endParaRPr>
          </a:p>
          <a:p>
            <a:pPr indent="-293211" lvl="0" marL="457200" rtl="0" algn="l">
              <a:spcBef>
                <a:spcPts val="0"/>
              </a:spcBef>
              <a:spcAft>
                <a:spcPts val="0"/>
              </a:spcAft>
              <a:buClr>
                <a:schemeClr val="lt1"/>
              </a:buClr>
              <a:buSzPct val="100000"/>
              <a:buFont typeface="Arial"/>
              <a:buAutoNum type="arabicPeriod"/>
            </a:pPr>
            <a:r>
              <a:rPr b="1" lang="id" sz="1100">
                <a:latin typeface="Arial"/>
                <a:ea typeface="Arial"/>
                <a:cs typeface="Arial"/>
                <a:sym typeface="Arial"/>
              </a:rPr>
              <a:t>Modular dan Mudah Dikembangkan</a:t>
            </a:r>
            <a:r>
              <a:rPr lang="id" sz="1100">
                <a:latin typeface="Arial"/>
                <a:ea typeface="Arial"/>
                <a:cs typeface="Arial"/>
                <a:sym typeface="Arial"/>
              </a:rPr>
              <a:t>:</a:t>
            </a:r>
            <a:br>
              <a:rPr lang="id" sz="1100">
                <a:latin typeface="Arial"/>
                <a:ea typeface="Arial"/>
                <a:cs typeface="Arial"/>
                <a:sym typeface="Arial"/>
              </a:rPr>
            </a:br>
            <a:r>
              <a:rPr lang="id" sz="1100">
                <a:latin typeface="Arial"/>
                <a:ea typeface="Arial"/>
                <a:cs typeface="Arial"/>
                <a:sym typeface="Arial"/>
              </a:rPr>
              <a:t>Pipeline dirancang secara modular sehingga setiap langkah (ingestion, cleaning, transformation, storage) dapat diubah atau diperbaiki tanpa memengaruhi bagian lain.</a:t>
            </a:r>
            <a:endParaRPr sz="1100">
              <a:latin typeface="Arial"/>
              <a:ea typeface="Arial"/>
              <a:cs typeface="Arial"/>
              <a:sym typeface="Arial"/>
            </a:endParaRPr>
          </a:p>
          <a:p>
            <a:pPr indent="-293211" lvl="0" marL="457200" rtl="0" algn="l">
              <a:spcBef>
                <a:spcPts val="0"/>
              </a:spcBef>
              <a:spcAft>
                <a:spcPts val="0"/>
              </a:spcAft>
              <a:buClr>
                <a:schemeClr val="lt1"/>
              </a:buClr>
              <a:buSzPct val="100000"/>
              <a:buFont typeface="Arial"/>
              <a:buAutoNum type="arabicPeriod"/>
            </a:pPr>
            <a:r>
              <a:rPr b="1" lang="id" sz="1100">
                <a:latin typeface="Arial"/>
                <a:ea typeface="Arial"/>
                <a:cs typeface="Arial"/>
                <a:sym typeface="Arial"/>
              </a:rPr>
              <a:t>Data Bersih dan Konsisten</a:t>
            </a:r>
            <a:r>
              <a:rPr lang="id" sz="1100">
                <a:latin typeface="Arial"/>
                <a:ea typeface="Arial"/>
                <a:cs typeface="Arial"/>
                <a:sym typeface="Arial"/>
              </a:rPr>
              <a:t>:</a:t>
            </a:r>
            <a:br>
              <a:rPr lang="id" sz="1100">
                <a:latin typeface="Arial"/>
                <a:ea typeface="Arial"/>
                <a:cs typeface="Arial"/>
                <a:sym typeface="Arial"/>
              </a:rPr>
            </a:br>
            <a:r>
              <a:rPr lang="id" sz="1100">
                <a:latin typeface="Arial"/>
                <a:ea typeface="Arial"/>
                <a:cs typeface="Arial"/>
                <a:sym typeface="Arial"/>
              </a:rPr>
              <a:t>Dengan penerapan deduplikasi, standarisasi, dan validasi, data yang disimpan dalam database siap digunakan untuk analisis tanpa proses pembersihan tambahan.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Kekurangan Pipeline</a:t>
            </a:r>
            <a:endParaRPr/>
          </a:p>
        </p:txBody>
      </p:sp>
      <p:sp>
        <p:nvSpPr>
          <p:cNvPr id="200" name="Google Shape;20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lt1"/>
              </a:buClr>
              <a:buSzPts val="1400"/>
              <a:buFont typeface="Arial"/>
              <a:buAutoNum type="arabicPeriod"/>
            </a:pPr>
            <a:r>
              <a:rPr b="1" lang="id" sz="1400">
                <a:latin typeface="Arial"/>
                <a:ea typeface="Arial"/>
                <a:cs typeface="Arial"/>
                <a:sym typeface="Arial"/>
              </a:rPr>
              <a:t>Quota Limit API YouTube</a:t>
            </a:r>
            <a:r>
              <a:rPr lang="id" sz="1400">
                <a:latin typeface="Arial"/>
                <a:ea typeface="Arial"/>
                <a:cs typeface="Arial"/>
                <a:sym typeface="Arial"/>
              </a:rPr>
              <a:t>:</a:t>
            </a:r>
            <a:br>
              <a:rPr lang="id" sz="1400">
                <a:latin typeface="Arial"/>
                <a:ea typeface="Arial"/>
                <a:cs typeface="Arial"/>
                <a:sym typeface="Arial"/>
              </a:rPr>
            </a:br>
            <a:r>
              <a:rPr lang="id" sz="1400">
                <a:latin typeface="Arial"/>
                <a:ea typeface="Arial"/>
                <a:cs typeface="Arial"/>
                <a:sym typeface="Arial"/>
              </a:rPr>
              <a:t>Batas kuota API YouTube membatasi jumlah data yang dapat diambil per hari, sehingga data yang diinginkan mungkin tidak selalu lengkap.</a:t>
            </a:r>
            <a:endParaRPr sz="1400">
              <a:latin typeface="Arial"/>
              <a:ea typeface="Arial"/>
              <a:cs typeface="Arial"/>
              <a:sym typeface="Arial"/>
            </a:endParaRPr>
          </a:p>
          <a:p>
            <a:pPr indent="-317500" lvl="0" marL="457200" rtl="0" algn="l">
              <a:spcBef>
                <a:spcPts val="0"/>
              </a:spcBef>
              <a:spcAft>
                <a:spcPts val="0"/>
              </a:spcAft>
              <a:buClr>
                <a:schemeClr val="lt1"/>
              </a:buClr>
              <a:buSzPts val="1400"/>
              <a:buFont typeface="Arial"/>
              <a:buAutoNum type="arabicPeriod"/>
            </a:pPr>
            <a:r>
              <a:rPr b="1" lang="id" sz="1400">
                <a:latin typeface="Arial"/>
                <a:ea typeface="Arial"/>
                <a:cs typeface="Arial"/>
                <a:sym typeface="Arial"/>
              </a:rPr>
              <a:t>Data Kosong pada Artist</a:t>
            </a:r>
            <a:r>
              <a:rPr lang="id" sz="1400">
                <a:latin typeface="Arial"/>
                <a:ea typeface="Arial"/>
                <a:cs typeface="Arial"/>
                <a:sym typeface="Arial"/>
              </a:rPr>
              <a:t>:</a:t>
            </a:r>
            <a:br>
              <a:rPr lang="id" sz="1400">
                <a:latin typeface="Arial"/>
                <a:ea typeface="Arial"/>
                <a:cs typeface="Arial"/>
                <a:sym typeface="Arial"/>
              </a:rPr>
            </a:br>
            <a:r>
              <a:rPr lang="id" sz="1400">
                <a:latin typeface="Arial"/>
                <a:ea typeface="Arial"/>
                <a:cs typeface="Arial"/>
                <a:sym typeface="Arial"/>
              </a:rPr>
              <a:t>Untuk mengatasi artist yang tidak ditemukan, nilai default seperti "Unknown" digunakan. Hal ini mencegah error namun kurang ideal untuk analisis mendalam terkait artis.</a:t>
            </a:r>
            <a:endParaRPr sz="1400">
              <a:latin typeface="Arial"/>
              <a:ea typeface="Arial"/>
              <a:cs typeface="Arial"/>
              <a:sym typeface="Arial"/>
            </a:endParaRPr>
          </a:p>
          <a:p>
            <a:pPr indent="0" lvl="0" marL="0" rtl="0" algn="l">
              <a:spcBef>
                <a:spcPts val="120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