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04" r:id="rId1"/>
  </p:sldMasterIdLst>
  <p:notesMasterIdLst>
    <p:notesMasterId r:id="rId14"/>
  </p:notesMasterIdLst>
  <p:sldIdLst>
    <p:sldId id="256" r:id="rId2"/>
    <p:sldId id="257" r:id="rId3"/>
    <p:sldId id="270" r:id="rId4"/>
    <p:sldId id="258" r:id="rId5"/>
    <p:sldId id="259" r:id="rId6"/>
    <p:sldId id="268" r:id="rId7"/>
    <p:sldId id="269" r:id="rId8"/>
    <p:sldId id="266" r:id="rId9"/>
    <p:sldId id="263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0941" autoAdjust="0"/>
  </p:normalViewPr>
  <p:slideViewPr>
    <p:cSldViewPr snapToGrid="0" snapToObjects="1">
      <p:cViewPr varScale="1">
        <p:scale>
          <a:sx n="105" d="100"/>
          <a:sy n="105" d="100"/>
        </p:scale>
        <p:origin x="774" y="10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B7FA8-552D-4C8A-8228-23271480353A}" type="datetimeFigureOut">
              <a:rPr lang="ko-KR" altLang="en-US" smtClean="0"/>
              <a:t>2023-12-01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DC612-C776-456F-94C0-C4772D01E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200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DC612-C776-456F-94C0-C4772D01E9D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948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rcParams</a:t>
            </a:r>
            <a:r>
              <a:rPr lang="ko-KR" altLang="en-US" smtClean="0"/>
              <a:t>는 그래프 한글 설정과 글자 크기 지정이라서 그래프와는 관계없음</a:t>
            </a:r>
            <a:endParaRPr lang="en-US" altLang="ko-KR" smtClean="0"/>
          </a:p>
          <a:p>
            <a:r>
              <a:rPr lang="ko-KR" altLang="en-US" smtClean="0"/>
              <a:t>서버별 </a:t>
            </a:r>
            <a:r>
              <a:rPr lang="en-US" altLang="ko-KR" smtClean="0"/>
              <a:t>6/7</a:t>
            </a:r>
            <a:r>
              <a:rPr lang="ko-KR" altLang="en-US" smtClean="0"/>
              <a:t>월 인구 그래프랑 형식 동일함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DC612-C776-456F-94C0-C4772D01E9D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400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메이플 유저 중 가장 비중이 높은 직업은 </a:t>
            </a:r>
            <a:r>
              <a:rPr lang="en-US" altLang="ko-KR" smtClean="0"/>
              <a:t>8.73%</a:t>
            </a:r>
            <a:r>
              <a:rPr lang="ko-KR" altLang="en-US" smtClean="0"/>
              <a:t>아델</a:t>
            </a:r>
            <a:r>
              <a:rPr lang="en-US" altLang="ko-KR" smtClean="0"/>
              <a:t>,</a:t>
            </a:r>
            <a:r>
              <a:rPr lang="ko-KR" altLang="en-US" smtClean="0"/>
              <a:t>다음이 소마</a:t>
            </a:r>
            <a:r>
              <a:rPr lang="en-US" altLang="ko-KR" smtClean="0"/>
              <a:t>/</a:t>
            </a:r>
            <a:r>
              <a:rPr lang="ko-KR" altLang="en-US" smtClean="0"/>
              <a:t>가장 비중이 낮은 직업은 </a:t>
            </a:r>
            <a:r>
              <a:rPr lang="en-US" altLang="ko-KR" smtClean="0"/>
              <a:t>2.51%</a:t>
            </a:r>
            <a:r>
              <a:rPr lang="ko-KR" altLang="en-US" smtClean="0"/>
              <a:t>은월</a:t>
            </a:r>
            <a:endParaRPr lang="en-US" altLang="ko-KR" smtClean="0"/>
          </a:p>
          <a:p>
            <a:r>
              <a:rPr lang="en-US" altLang="ko-KR" baseline="0" smtClean="0"/>
              <a:t>-</a:t>
            </a:r>
            <a:r>
              <a:rPr lang="ko-KR" altLang="en-US" baseline="0" smtClean="0"/>
              <a:t>아델은 외관이 미형이고 출시 초기에 성능이 좋아서 아델 인구가 많아짐</a:t>
            </a:r>
            <a:endParaRPr lang="en-US" altLang="ko-KR" baseline="0" smtClean="0"/>
          </a:p>
          <a:p>
            <a:r>
              <a:rPr lang="ko-KR" altLang="en-US" baseline="0" smtClean="0"/>
              <a:t>너프 이후에도 쿠폰으로 얻을 수 없는 피부색 등의 외형 요소로 인기가 있고 초기에 고렙까지 키운 아델을 삭제하지 않아서 그대로 통계에 들어감</a:t>
            </a:r>
            <a:endParaRPr lang="en-US" altLang="ko-KR" sz="8000" baseline="0" smtClean="0"/>
          </a:p>
          <a:p>
            <a:r>
              <a:rPr lang="en-US" altLang="ko-KR" baseline="0" smtClean="0"/>
              <a:t>**</a:t>
            </a:r>
            <a:r>
              <a:rPr lang="ko-KR" altLang="en-US" baseline="0" smtClean="0"/>
              <a:t>전체 직업 </a:t>
            </a:r>
            <a:r>
              <a:rPr lang="en-US" altLang="ko-KR" baseline="0" smtClean="0"/>
              <a:t>46</a:t>
            </a:r>
            <a:r>
              <a:rPr lang="ko-KR" altLang="en-US" baseline="0" smtClean="0"/>
              <a:t>종을 다 나타내면 너무 많아서 상위 </a:t>
            </a:r>
            <a:r>
              <a:rPr lang="en-US" altLang="ko-KR" baseline="0" smtClean="0"/>
              <a:t>15</a:t>
            </a:r>
            <a:r>
              <a:rPr lang="ko-KR" altLang="en-US" baseline="0" smtClean="0"/>
              <a:t>개만 잘랐음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DC612-C776-456F-94C0-C4772D01E9D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072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내가 슬라이드 노트가 될 상인가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DC612-C776-456F-94C0-C4772D01E9D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452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DC612-C776-456F-94C0-C4772D01E9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91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DC612-C776-456F-94C0-C4772D01E9D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475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-read_excel : xlsx</a:t>
            </a:r>
            <a:r>
              <a:rPr lang="ko-KR" altLang="en-US" baseline="0" smtClean="0"/>
              <a:t>파일을 불러오는 함수</a:t>
            </a:r>
            <a:endParaRPr lang="en-US" altLang="ko-KR" baseline="0" smtClean="0"/>
          </a:p>
          <a:p>
            <a:r>
              <a:rPr lang="en-US" altLang="ko-KR" baseline="0" smtClean="0"/>
              <a:t>-barplot :seaborn</a:t>
            </a:r>
            <a:r>
              <a:rPr lang="ko-KR" altLang="en-US" baseline="0" smtClean="0"/>
              <a:t>라이브러리 막대그래프 함수</a:t>
            </a:r>
            <a:endParaRPr lang="en-US" altLang="ko-KR" baseline="0" smtClean="0"/>
          </a:p>
          <a:p>
            <a:r>
              <a:rPr lang="ko-KR" altLang="en-US" baseline="0" smtClean="0"/>
              <a:t>그래프에서 보이는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축 이름은 지정한 </a:t>
            </a:r>
            <a:r>
              <a:rPr lang="en-US" altLang="ko-KR" baseline="0" smtClean="0"/>
              <a:t>x</a:t>
            </a:r>
            <a:r>
              <a:rPr lang="ko-KR" altLang="en-US" baseline="0" smtClean="0"/>
              <a:t>축 </a:t>
            </a:r>
            <a:r>
              <a:rPr lang="en-US" altLang="ko-KR" baseline="0" smtClean="0"/>
              <a:t>y</a:t>
            </a:r>
            <a:r>
              <a:rPr lang="ko-KR" altLang="en-US" baseline="0" smtClean="0"/>
              <a:t>축의 원래 이름을 따라가지만 </a:t>
            </a:r>
            <a:r>
              <a:rPr lang="en-US" altLang="ko-KR" baseline="0" smtClean="0"/>
              <a:t>xlabel ylabel</a:t>
            </a:r>
            <a:r>
              <a:rPr lang="ko-KR" altLang="en-US" baseline="0" smtClean="0"/>
              <a:t>로 축 이름을 정할 수 있음</a:t>
            </a:r>
            <a:endParaRPr lang="en-US" altLang="ko-KR" baseline="0" smtClean="0"/>
          </a:p>
          <a:p>
            <a:r>
              <a:rPr lang="en-US" altLang="ko-KR" baseline="0" smtClean="0"/>
              <a:t>-</a:t>
            </a:r>
            <a:r>
              <a:rPr lang="ko-KR" altLang="en-US" baseline="0" smtClean="0"/>
              <a:t>함수 앞에 붙은 </a:t>
            </a:r>
            <a:r>
              <a:rPr lang="en-US" altLang="ko-KR" baseline="0" smtClean="0"/>
              <a:t>pd/sns/plt</a:t>
            </a:r>
            <a:r>
              <a:rPr lang="ko-KR" altLang="en-US" baseline="0" smtClean="0"/>
              <a:t>는 각각 </a:t>
            </a:r>
            <a:r>
              <a:rPr lang="en-US" altLang="ko-KR" baseline="0" smtClean="0"/>
              <a:t>pandas/seaborn/matplotlib</a:t>
            </a:r>
            <a:r>
              <a:rPr lang="ko-KR" altLang="en-US" baseline="0" smtClean="0"/>
              <a:t>라이브러리를 의미함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DC612-C776-456F-94C0-C4772D01E9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706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대부분 인구 유지되거나 감소 중 리부트만 증가</a:t>
            </a:r>
            <a:r>
              <a:rPr lang="en-US" altLang="ko-KR" smtClean="0"/>
              <a:t>/</a:t>
            </a:r>
            <a:r>
              <a:rPr lang="ko-KR" altLang="en-US" smtClean="0"/>
              <a:t>증가량은 리부트</a:t>
            </a:r>
            <a:r>
              <a:rPr lang="en-US" altLang="ko-KR" smtClean="0"/>
              <a:t>2</a:t>
            </a:r>
            <a:r>
              <a:rPr lang="ko-KR" altLang="en-US" smtClean="0"/>
              <a:t>가 제일 많고 감소량은 루나와 엘리시움이 비등비등함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DC612-C776-456F-94C0-C4772D01E9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426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matplotlib</a:t>
            </a:r>
            <a:r>
              <a:rPr lang="ko-KR" altLang="en-US" smtClean="0"/>
              <a:t>라이브러리와</a:t>
            </a:r>
            <a:r>
              <a:rPr lang="en-US" altLang="ko-KR" baseline="0" smtClean="0"/>
              <a:t> seaborn</a:t>
            </a:r>
            <a:r>
              <a:rPr lang="ko-KR" altLang="en-US" baseline="0" smtClean="0"/>
              <a:t>라이브러리는 둘 다 차트를 만들 수 있음</a:t>
            </a:r>
            <a:endParaRPr lang="en-US" altLang="ko-KR" baseline="0" smtClean="0"/>
          </a:p>
          <a:p>
            <a:r>
              <a:rPr lang="en-US" altLang="ko-KR" baseline="0" smtClean="0"/>
              <a:t>-pie : matplotlib</a:t>
            </a:r>
            <a:r>
              <a:rPr lang="ko-KR" altLang="en-US" baseline="0" smtClean="0"/>
              <a:t>라이브러리 원그래프 함수</a:t>
            </a:r>
            <a:endParaRPr lang="en-US" altLang="ko-KR" baseline="0" smtClean="0"/>
          </a:p>
          <a:p>
            <a:r>
              <a:rPr lang="en-US" altLang="ko-KR" baseline="0" smtClean="0"/>
              <a:t>labels</a:t>
            </a:r>
            <a:r>
              <a:rPr lang="ko-KR" altLang="en-US" baseline="0" smtClean="0"/>
              <a:t>는 항목 이름</a:t>
            </a:r>
            <a:r>
              <a:rPr lang="en-US" altLang="ko-KR" baseline="0" smtClean="0"/>
              <a:t>, autopct</a:t>
            </a:r>
            <a:r>
              <a:rPr lang="ko-KR" altLang="en-US" baseline="0" smtClean="0"/>
              <a:t>는 항목 내부의 비율 표시를 의미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DC612-C776-456F-94C0-C4772D01E9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815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막대그래프 내용에서 </a:t>
            </a:r>
            <a:r>
              <a:rPr lang="en-US" altLang="ko-KR" smtClean="0"/>
              <a:t>7</a:t>
            </a:r>
            <a:r>
              <a:rPr lang="ko-KR" altLang="en-US" smtClean="0"/>
              <a:t>월 데이터만 원 그래프로 시각화함</a:t>
            </a:r>
            <a:r>
              <a:rPr lang="en-US" altLang="ko-KR" smtClean="0"/>
              <a:t>/</a:t>
            </a:r>
            <a:r>
              <a:rPr lang="ko-KR" altLang="en-US" smtClean="0"/>
              <a:t>가장 인구가 많은 서버는 리부트</a:t>
            </a:r>
            <a:endParaRPr lang="en-US" altLang="ko-KR" smtClean="0"/>
          </a:p>
          <a:p>
            <a:r>
              <a:rPr lang="en-US" altLang="ko-KR" smtClean="0"/>
              <a:t>-</a:t>
            </a:r>
            <a:r>
              <a:rPr lang="ko-KR" altLang="en-US" smtClean="0"/>
              <a:t>리부트는 일반 서버에서 현금으로 구매해야 하는 캐시 아이템을 인게임 재화인 메소로 살 수 있고 재화 획득량이 일반 서버보다 높기 때문에 인기가 많음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DC612-C776-456F-94C0-C4772D01E9D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879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-lineplot</a:t>
            </a:r>
            <a:r>
              <a:rPr lang="en-US" altLang="ko-KR" baseline="0" smtClean="0"/>
              <a:t> : seaborn</a:t>
            </a:r>
            <a:r>
              <a:rPr lang="ko-KR" altLang="en-US" baseline="0" smtClean="0"/>
              <a:t>라이브러리 꺾은선그래프 함수</a:t>
            </a:r>
            <a:endParaRPr lang="en-US" altLang="ko-KR" baseline="0" smtClean="0"/>
          </a:p>
          <a:p>
            <a:r>
              <a:rPr lang="ko-KR" altLang="en-US" baseline="0" smtClean="0"/>
              <a:t>그림처럼 그래프 </a:t>
            </a:r>
            <a:r>
              <a:rPr lang="en-US" altLang="ko-KR" baseline="0" smtClean="0"/>
              <a:t>4</a:t>
            </a:r>
            <a:r>
              <a:rPr lang="ko-KR" altLang="en-US" baseline="0" smtClean="0"/>
              <a:t>개 모두 기반이 되는 </a:t>
            </a:r>
            <a:r>
              <a:rPr lang="en-US" altLang="ko-KR" baseline="0" smtClean="0"/>
              <a:t>data</a:t>
            </a:r>
            <a:r>
              <a:rPr lang="ko-KR" altLang="en-US" baseline="0" smtClean="0"/>
              <a:t>와 </a:t>
            </a:r>
            <a:r>
              <a:rPr lang="en-US" altLang="ko-KR" baseline="0" smtClean="0"/>
              <a:t>x</a:t>
            </a:r>
            <a:r>
              <a:rPr lang="ko-KR" altLang="en-US" baseline="0" smtClean="0"/>
              <a:t>축이 같으면 한 그래프에 나타남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DC612-C776-456F-94C0-C4772D01E9D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132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리부트는 지속적 증가</a:t>
            </a:r>
            <a:r>
              <a:rPr lang="en-US" altLang="ko-KR" smtClean="0"/>
              <a:t>/</a:t>
            </a:r>
            <a:r>
              <a:rPr lang="ko-KR" altLang="en-US" smtClean="0"/>
              <a:t>루나</a:t>
            </a:r>
            <a:r>
              <a:rPr lang="en-US" altLang="ko-KR" smtClean="0"/>
              <a:t>,</a:t>
            </a:r>
            <a:r>
              <a:rPr lang="ko-KR" altLang="en-US" smtClean="0"/>
              <a:t>스카니아 지속적 감소</a:t>
            </a:r>
            <a:r>
              <a:rPr lang="en-US" altLang="ko-KR" smtClean="0"/>
              <a:t>/</a:t>
            </a:r>
            <a:r>
              <a:rPr lang="ko-KR" altLang="en-US" smtClean="0"/>
              <a:t>엘리시움은 </a:t>
            </a:r>
            <a:r>
              <a:rPr lang="en-US" altLang="ko-KR" smtClean="0"/>
              <a:t>5</a:t>
            </a:r>
            <a:r>
              <a:rPr lang="ko-KR" altLang="en-US" smtClean="0"/>
              <a:t>월부터 증가하다가 </a:t>
            </a:r>
            <a:r>
              <a:rPr lang="en-US" altLang="ko-KR" smtClean="0"/>
              <a:t>6</a:t>
            </a:r>
            <a:r>
              <a:rPr lang="ko-KR" altLang="en-US" smtClean="0"/>
              <a:t>월을 기점으로 다시 감소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DC612-C776-456F-94C0-C4772D01E9D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102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-2"/>
            <a:ext cx="12191999" cy="6858002"/>
            <a:chOff x="0" y="-2"/>
            <a:chExt cx="9144000" cy="6858002"/>
          </a:xfrm>
        </p:grpSpPr>
        <p:sp>
          <p:nvSpPr>
            <p:cNvPr id="8" name="직사각형 7"/>
            <p:cNvSpPr/>
            <p:nvPr/>
          </p:nvSpPr>
          <p:spPr>
            <a:xfrm>
              <a:off x="7858148" y="-2"/>
              <a:ext cx="1285852" cy="6858001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0" y="4500492"/>
              <a:ext cx="9093207" cy="787297"/>
              <a:chOff x="0" y="-1357346"/>
              <a:chExt cx="9144000" cy="1044575"/>
            </a:xfrm>
            <a:solidFill>
              <a:schemeClr val="bg1">
                <a:lumMod val="95000"/>
              </a:schemeClr>
            </a:solidFill>
          </p:grpSpPr>
          <p:sp>
            <p:nvSpPr>
              <p:cNvPr id="14" name="자유형 13"/>
              <p:cNvSpPr/>
              <p:nvPr/>
            </p:nvSpPr>
            <p:spPr>
              <a:xfrm>
                <a:off x="63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자유형 14"/>
              <p:cNvSpPr/>
              <p:nvPr/>
            </p:nvSpPr>
            <p:spPr>
              <a:xfrm>
                <a:off x="0" y="-1350996"/>
                <a:ext cx="120650" cy="12065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4"/>
                  </a:cxn>
                  <a:cxn ang="0">
                    <a:pos x="0" y="76"/>
                  </a:cxn>
                  <a:cxn ang="0">
                    <a:pos x="76" y="0"/>
                  </a:cxn>
                  <a:cxn ang="0">
                    <a:pos x="4" y="0"/>
                  </a:cxn>
                </a:cxnLst>
                <a:rect l="0" t="0" r="r" b="b"/>
                <a:pathLst>
                  <a:path w="76" h="76">
                    <a:moveTo>
                      <a:pt x="4" y="0"/>
                    </a:moveTo>
                    <a:lnTo>
                      <a:pt x="0" y="4"/>
                    </a:lnTo>
                    <a:lnTo>
                      <a:pt x="0" y="76"/>
                    </a:lnTo>
                    <a:lnTo>
                      <a:pt x="7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159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7" name="자유형 16"/>
              <p:cNvSpPr/>
              <p:nvPr/>
            </p:nvSpPr>
            <p:spPr>
              <a:xfrm>
                <a:off x="0" y="-1350996"/>
                <a:ext cx="330200" cy="33020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0" y="136"/>
                  </a:cxn>
                  <a:cxn ang="0">
                    <a:pos x="0" y="208"/>
                  </a:cxn>
                  <a:cxn ang="0">
                    <a:pos x="208" y="0"/>
                  </a:cxn>
                  <a:cxn ang="0">
                    <a:pos x="136" y="0"/>
                  </a:cxn>
                </a:cxnLst>
                <a:rect l="0" t="0" r="r" b="b"/>
                <a:pathLst>
                  <a:path w="208" h="208">
                    <a:moveTo>
                      <a:pt x="136" y="0"/>
                    </a:moveTo>
                    <a:lnTo>
                      <a:pt x="0" y="136"/>
                    </a:lnTo>
                    <a:lnTo>
                      <a:pt x="0" y="208"/>
                    </a:lnTo>
                    <a:lnTo>
                      <a:pt x="208" y="0"/>
                    </a:lnTo>
                    <a:lnTo>
                      <a:pt x="136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8" name="자유형 17"/>
              <p:cNvSpPr/>
              <p:nvPr/>
            </p:nvSpPr>
            <p:spPr>
              <a:xfrm>
                <a:off x="4254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9" name="자유형 18"/>
              <p:cNvSpPr/>
              <p:nvPr/>
            </p:nvSpPr>
            <p:spPr>
              <a:xfrm>
                <a:off x="0" y="-1350996"/>
                <a:ext cx="539750" cy="539750"/>
              </a:xfrm>
              <a:custGeom>
                <a:avLst/>
                <a:gdLst/>
                <a:ahLst/>
                <a:cxnLst>
                  <a:cxn ang="0">
                    <a:pos x="268" y="0"/>
                  </a:cxn>
                  <a:cxn ang="0">
                    <a:pos x="0" y="268"/>
                  </a:cxn>
                  <a:cxn ang="0">
                    <a:pos x="0" y="340"/>
                  </a:cxn>
                  <a:cxn ang="0">
                    <a:pos x="340" y="0"/>
                  </a:cxn>
                  <a:cxn ang="0">
                    <a:pos x="268" y="0"/>
                  </a:cxn>
                </a:cxnLst>
                <a:rect l="0" t="0" r="r" b="b"/>
                <a:pathLst>
                  <a:path w="340" h="340">
                    <a:moveTo>
                      <a:pt x="268" y="0"/>
                    </a:moveTo>
                    <a:lnTo>
                      <a:pt x="0" y="268"/>
                    </a:lnTo>
                    <a:lnTo>
                      <a:pt x="0" y="340"/>
                    </a:lnTo>
                    <a:lnTo>
                      <a:pt x="340" y="0"/>
                    </a:lnTo>
                    <a:lnTo>
                      <a:pt x="268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0" name="자유형 19"/>
              <p:cNvSpPr/>
              <p:nvPr/>
            </p:nvSpPr>
            <p:spPr>
              <a:xfrm>
                <a:off x="6350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1" name="자유형 20"/>
              <p:cNvSpPr/>
              <p:nvPr/>
            </p:nvSpPr>
            <p:spPr>
              <a:xfrm>
                <a:off x="0" y="-1350996"/>
                <a:ext cx="749300" cy="749300"/>
              </a:xfrm>
              <a:custGeom>
                <a:avLst/>
                <a:gdLst/>
                <a:ahLst/>
                <a:cxnLst>
                  <a:cxn ang="0">
                    <a:pos x="400" y="0"/>
                  </a:cxn>
                  <a:cxn ang="0">
                    <a:pos x="0" y="400"/>
                  </a:cxn>
                  <a:cxn ang="0">
                    <a:pos x="0" y="472"/>
                  </a:cxn>
                  <a:cxn ang="0">
                    <a:pos x="472" y="0"/>
                  </a:cxn>
                  <a:cxn ang="0">
                    <a:pos x="400" y="0"/>
                  </a:cxn>
                </a:cxnLst>
                <a:rect l="0" t="0" r="r" b="b"/>
                <a:pathLst>
                  <a:path w="472" h="472">
                    <a:moveTo>
                      <a:pt x="400" y="0"/>
                    </a:moveTo>
                    <a:lnTo>
                      <a:pt x="0" y="400"/>
                    </a:lnTo>
                    <a:lnTo>
                      <a:pt x="0" y="472"/>
                    </a:lnTo>
                    <a:lnTo>
                      <a:pt x="472" y="0"/>
                    </a:lnTo>
                    <a:lnTo>
                      <a:pt x="400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2" name="자유형 21"/>
              <p:cNvSpPr/>
              <p:nvPr/>
            </p:nvSpPr>
            <p:spPr>
              <a:xfrm>
                <a:off x="8445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3" name="자유형 22"/>
              <p:cNvSpPr/>
              <p:nvPr/>
            </p:nvSpPr>
            <p:spPr>
              <a:xfrm>
                <a:off x="0" y="-1350996"/>
                <a:ext cx="958850" cy="958850"/>
              </a:xfrm>
              <a:custGeom>
                <a:avLst/>
                <a:gdLst/>
                <a:ahLst/>
                <a:cxnLst>
                  <a:cxn ang="0">
                    <a:pos x="532" y="0"/>
                  </a:cxn>
                  <a:cxn ang="0">
                    <a:pos x="0" y="532"/>
                  </a:cxn>
                  <a:cxn ang="0">
                    <a:pos x="0" y="604"/>
                  </a:cxn>
                  <a:cxn ang="0">
                    <a:pos x="604" y="0"/>
                  </a:cxn>
                  <a:cxn ang="0">
                    <a:pos x="532" y="0"/>
                  </a:cxn>
                </a:cxnLst>
                <a:rect l="0" t="0" r="r" b="b"/>
                <a:pathLst>
                  <a:path w="604" h="604">
                    <a:moveTo>
                      <a:pt x="532" y="0"/>
                    </a:moveTo>
                    <a:lnTo>
                      <a:pt x="0" y="532"/>
                    </a:lnTo>
                    <a:lnTo>
                      <a:pt x="0" y="604"/>
                    </a:lnTo>
                    <a:lnTo>
                      <a:pt x="604" y="0"/>
                    </a:lnTo>
                    <a:lnTo>
                      <a:pt x="532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4" name="자유형 23"/>
              <p:cNvSpPr/>
              <p:nvPr/>
            </p:nvSpPr>
            <p:spPr>
              <a:xfrm>
                <a:off x="10541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5" name="자유형 24"/>
              <p:cNvSpPr/>
              <p:nvPr/>
            </p:nvSpPr>
            <p:spPr>
              <a:xfrm>
                <a:off x="190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6" name="자유형 25"/>
              <p:cNvSpPr/>
              <p:nvPr/>
            </p:nvSpPr>
            <p:spPr>
              <a:xfrm>
                <a:off x="12636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7" name="자유형 26"/>
              <p:cNvSpPr/>
              <p:nvPr/>
            </p:nvSpPr>
            <p:spPr>
              <a:xfrm>
                <a:off x="2286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자유형 27"/>
              <p:cNvSpPr/>
              <p:nvPr/>
            </p:nvSpPr>
            <p:spPr>
              <a:xfrm>
                <a:off x="14732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9" name="자유형 28"/>
              <p:cNvSpPr/>
              <p:nvPr/>
            </p:nvSpPr>
            <p:spPr>
              <a:xfrm>
                <a:off x="4381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0" name="자유형 29"/>
              <p:cNvSpPr/>
              <p:nvPr/>
            </p:nvSpPr>
            <p:spPr>
              <a:xfrm>
                <a:off x="16827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1" name="자유형 30"/>
              <p:cNvSpPr/>
              <p:nvPr/>
            </p:nvSpPr>
            <p:spPr>
              <a:xfrm>
                <a:off x="6477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2" name="자유형 31"/>
              <p:cNvSpPr/>
              <p:nvPr/>
            </p:nvSpPr>
            <p:spPr>
              <a:xfrm>
                <a:off x="18923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3" name="자유형 32"/>
              <p:cNvSpPr/>
              <p:nvPr/>
            </p:nvSpPr>
            <p:spPr>
              <a:xfrm>
                <a:off x="8572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4" name="자유형 33"/>
              <p:cNvSpPr/>
              <p:nvPr/>
            </p:nvSpPr>
            <p:spPr>
              <a:xfrm>
                <a:off x="21018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5" name="자유형 34"/>
              <p:cNvSpPr/>
              <p:nvPr/>
            </p:nvSpPr>
            <p:spPr>
              <a:xfrm>
                <a:off x="10668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6" name="자유형 35"/>
              <p:cNvSpPr/>
              <p:nvPr/>
            </p:nvSpPr>
            <p:spPr>
              <a:xfrm>
                <a:off x="23114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7" name="자유형 36"/>
              <p:cNvSpPr/>
              <p:nvPr/>
            </p:nvSpPr>
            <p:spPr>
              <a:xfrm>
                <a:off x="12763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자유형 37"/>
              <p:cNvSpPr/>
              <p:nvPr/>
            </p:nvSpPr>
            <p:spPr>
              <a:xfrm>
                <a:off x="25209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자유형 38"/>
              <p:cNvSpPr/>
              <p:nvPr/>
            </p:nvSpPr>
            <p:spPr>
              <a:xfrm>
                <a:off x="14859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0" name="자유형 39"/>
              <p:cNvSpPr/>
              <p:nvPr/>
            </p:nvSpPr>
            <p:spPr>
              <a:xfrm>
                <a:off x="27305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1" name="자유형 40"/>
              <p:cNvSpPr/>
              <p:nvPr/>
            </p:nvSpPr>
            <p:spPr>
              <a:xfrm>
                <a:off x="16954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2" name="자유형 41"/>
              <p:cNvSpPr/>
              <p:nvPr/>
            </p:nvSpPr>
            <p:spPr>
              <a:xfrm>
                <a:off x="29400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3" name="자유형 42"/>
              <p:cNvSpPr/>
              <p:nvPr/>
            </p:nvSpPr>
            <p:spPr>
              <a:xfrm>
                <a:off x="19050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31496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5" name="자유형 44"/>
              <p:cNvSpPr/>
              <p:nvPr/>
            </p:nvSpPr>
            <p:spPr>
              <a:xfrm>
                <a:off x="21145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6" name="자유형 45"/>
              <p:cNvSpPr/>
              <p:nvPr/>
            </p:nvSpPr>
            <p:spPr>
              <a:xfrm>
                <a:off x="33591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7" name="자유형 46"/>
              <p:cNvSpPr/>
              <p:nvPr/>
            </p:nvSpPr>
            <p:spPr>
              <a:xfrm>
                <a:off x="23241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8" name="자유형 47"/>
              <p:cNvSpPr/>
              <p:nvPr/>
            </p:nvSpPr>
            <p:spPr>
              <a:xfrm>
                <a:off x="35687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9" name="자유형 48"/>
              <p:cNvSpPr/>
              <p:nvPr/>
            </p:nvSpPr>
            <p:spPr>
              <a:xfrm>
                <a:off x="25336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0" name="자유형 49"/>
              <p:cNvSpPr/>
              <p:nvPr/>
            </p:nvSpPr>
            <p:spPr>
              <a:xfrm>
                <a:off x="37782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1" name="자유형 50"/>
              <p:cNvSpPr/>
              <p:nvPr/>
            </p:nvSpPr>
            <p:spPr>
              <a:xfrm>
                <a:off x="27432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2" name="자유형 51"/>
              <p:cNvSpPr/>
              <p:nvPr/>
            </p:nvSpPr>
            <p:spPr>
              <a:xfrm>
                <a:off x="39878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3" name="자유형 52"/>
              <p:cNvSpPr/>
              <p:nvPr/>
            </p:nvSpPr>
            <p:spPr>
              <a:xfrm>
                <a:off x="29527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4" name="자유형 53"/>
              <p:cNvSpPr/>
              <p:nvPr/>
            </p:nvSpPr>
            <p:spPr>
              <a:xfrm>
                <a:off x="41973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5" name="자유형 54"/>
              <p:cNvSpPr/>
              <p:nvPr/>
            </p:nvSpPr>
            <p:spPr>
              <a:xfrm>
                <a:off x="31623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6" name="자유형 55"/>
              <p:cNvSpPr/>
              <p:nvPr/>
            </p:nvSpPr>
            <p:spPr>
              <a:xfrm>
                <a:off x="44069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7" name="자유형 56"/>
              <p:cNvSpPr/>
              <p:nvPr/>
            </p:nvSpPr>
            <p:spPr>
              <a:xfrm>
                <a:off x="33718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8" name="자유형 57"/>
              <p:cNvSpPr/>
              <p:nvPr/>
            </p:nvSpPr>
            <p:spPr>
              <a:xfrm>
                <a:off x="46164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9" name="자유형 58"/>
              <p:cNvSpPr/>
              <p:nvPr/>
            </p:nvSpPr>
            <p:spPr>
              <a:xfrm>
                <a:off x="35814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48260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37909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2" name="자유형 61"/>
              <p:cNvSpPr/>
              <p:nvPr/>
            </p:nvSpPr>
            <p:spPr>
              <a:xfrm>
                <a:off x="50355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3" name="자유형 62"/>
              <p:cNvSpPr/>
              <p:nvPr/>
            </p:nvSpPr>
            <p:spPr>
              <a:xfrm>
                <a:off x="40005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4" name="자유형 63"/>
              <p:cNvSpPr/>
              <p:nvPr/>
            </p:nvSpPr>
            <p:spPr>
              <a:xfrm>
                <a:off x="52451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5" name="자유형 64"/>
              <p:cNvSpPr/>
              <p:nvPr/>
            </p:nvSpPr>
            <p:spPr>
              <a:xfrm>
                <a:off x="42100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6" name="자유형 65"/>
              <p:cNvSpPr/>
              <p:nvPr/>
            </p:nvSpPr>
            <p:spPr>
              <a:xfrm>
                <a:off x="54546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자유형 66"/>
              <p:cNvSpPr/>
              <p:nvPr/>
            </p:nvSpPr>
            <p:spPr>
              <a:xfrm>
                <a:off x="44196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" name="자유형 67"/>
              <p:cNvSpPr/>
              <p:nvPr/>
            </p:nvSpPr>
            <p:spPr>
              <a:xfrm>
                <a:off x="56642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9" name="자유형 68"/>
              <p:cNvSpPr/>
              <p:nvPr/>
            </p:nvSpPr>
            <p:spPr>
              <a:xfrm>
                <a:off x="46291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0" name="자유형 69"/>
              <p:cNvSpPr/>
              <p:nvPr/>
            </p:nvSpPr>
            <p:spPr>
              <a:xfrm>
                <a:off x="58737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1" name="자유형 70"/>
              <p:cNvSpPr/>
              <p:nvPr/>
            </p:nvSpPr>
            <p:spPr>
              <a:xfrm>
                <a:off x="48387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자유형 71"/>
              <p:cNvSpPr/>
              <p:nvPr/>
            </p:nvSpPr>
            <p:spPr>
              <a:xfrm>
                <a:off x="60833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자유형 72"/>
              <p:cNvSpPr/>
              <p:nvPr/>
            </p:nvSpPr>
            <p:spPr>
              <a:xfrm>
                <a:off x="50482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" name="자유형 73"/>
              <p:cNvSpPr/>
              <p:nvPr/>
            </p:nvSpPr>
            <p:spPr>
              <a:xfrm>
                <a:off x="62928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5" name="자유형 74"/>
              <p:cNvSpPr/>
              <p:nvPr/>
            </p:nvSpPr>
            <p:spPr>
              <a:xfrm>
                <a:off x="52578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6" name="자유형 75"/>
              <p:cNvSpPr/>
              <p:nvPr/>
            </p:nvSpPr>
            <p:spPr>
              <a:xfrm>
                <a:off x="65024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자유형 76"/>
              <p:cNvSpPr/>
              <p:nvPr/>
            </p:nvSpPr>
            <p:spPr>
              <a:xfrm>
                <a:off x="54673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자유형 77"/>
              <p:cNvSpPr/>
              <p:nvPr/>
            </p:nvSpPr>
            <p:spPr>
              <a:xfrm>
                <a:off x="67119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9" name="자유형 78"/>
              <p:cNvSpPr/>
              <p:nvPr/>
            </p:nvSpPr>
            <p:spPr>
              <a:xfrm>
                <a:off x="56769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0" name="자유형 79"/>
              <p:cNvSpPr/>
              <p:nvPr/>
            </p:nvSpPr>
            <p:spPr>
              <a:xfrm>
                <a:off x="69215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1" name="자유형 80"/>
              <p:cNvSpPr/>
              <p:nvPr/>
            </p:nvSpPr>
            <p:spPr>
              <a:xfrm>
                <a:off x="58864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자유형 81"/>
              <p:cNvSpPr/>
              <p:nvPr/>
            </p:nvSpPr>
            <p:spPr>
              <a:xfrm>
                <a:off x="71310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자유형 82"/>
              <p:cNvSpPr/>
              <p:nvPr/>
            </p:nvSpPr>
            <p:spPr>
              <a:xfrm>
                <a:off x="60960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4" name="자유형 83"/>
              <p:cNvSpPr/>
              <p:nvPr/>
            </p:nvSpPr>
            <p:spPr>
              <a:xfrm>
                <a:off x="73406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5" name="자유형 84"/>
              <p:cNvSpPr/>
              <p:nvPr/>
            </p:nvSpPr>
            <p:spPr>
              <a:xfrm>
                <a:off x="63055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6" name="자유형 85"/>
              <p:cNvSpPr/>
              <p:nvPr/>
            </p:nvSpPr>
            <p:spPr>
              <a:xfrm>
                <a:off x="75501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자유형 86"/>
              <p:cNvSpPr/>
              <p:nvPr/>
            </p:nvSpPr>
            <p:spPr>
              <a:xfrm>
                <a:off x="65151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자유형 87"/>
              <p:cNvSpPr/>
              <p:nvPr/>
            </p:nvSpPr>
            <p:spPr>
              <a:xfrm>
                <a:off x="77597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9" name="자유형 88"/>
              <p:cNvSpPr/>
              <p:nvPr/>
            </p:nvSpPr>
            <p:spPr>
              <a:xfrm>
                <a:off x="67246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0" name="자유형 89"/>
              <p:cNvSpPr/>
              <p:nvPr/>
            </p:nvSpPr>
            <p:spPr>
              <a:xfrm>
                <a:off x="79629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1" name="자유형 90"/>
              <p:cNvSpPr/>
              <p:nvPr/>
            </p:nvSpPr>
            <p:spPr>
              <a:xfrm>
                <a:off x="69278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2" name="자유형 91"/>
              <p:cNvSpPr/>
              <p:nvPr/>
            </p:nvSpPr>
            <p:spPr>
              <a:xfrm>
                <a:off x="81724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3" name="자유형 92"/>
              <p:cNvSpPr/>
              <p:nvPr/>
            </p:nvSpPr>
            <p:spPr>
              <a:xfrm>
                <a:off x="71374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4" name="자유형 93"/>
              <p:cNvSpPr/>
              <p:nvPr/>
            </p:nvSpPr>
            <p:spPr>
              <a:xfrm>
                <a:off x="83820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5" name="자유형 94"/>
              <p:cNvSpPr/>
              <p:nvPr/>
            </p:nvSpPr>
            <p:spPr>
              <a:xfrm>
                <a:off x="73469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6" name="자유형 95"/>
              <p:cNvSpPr/>
              <p:nvPr/>
            </p:nvSpPr>
            <p:spPr>
              <a:xfrm>
                <a:off x="85915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자유형 96"/>
              <p:cNvSpPr/>
              <p:nvPr/>
            </p:nvSpPr>
            <p:spPr>
              <a:xfrm>
                <a:off x="75565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8" name="자유형 97"/>
              <p:cNvSpPr/>
              <p:nvPr/>
            </p:nvSpPr>
            <p:spPr>
              <a:xfrm>
                <a:off x="88011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자유형 98"/>
              <p:cNvSpPr/>
              <p:nvPr/>
            </p:nvSpPr>
            <p:spPr>
              <a:xfrm>
                <a:off x="77660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0" name="자유형 99"/>
              <p:cNvSpPr/>
              <p:nvPr/>
            </p:nvSpPr>
            <p:spPr>
              <a:xfrm>
                <a:off x="79756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자유형 100"/>
              <p:cNvSpPr/>
              <p:nvPr/>
            </p:nvSpPr>
            <p:spPr>
              <a:xfrm>
                <a:off x="8185150" y="-1274796"/>
                <a:ext cx="958850" cy="962025"/>
              </a:xfrm>
              <a:custGeom>
                <a:avLst/>
                <a:gdLst/>
                <a:ahLst/>
                <a:cxnLst>
                  <a:cxn ang="0">
                    <a:pos x="70" y="606"/>
                  </a:cxn>
                  <a:cxn ang="0">
                    <a:pos x="604" y="72"/>
                  </a:cxn>
                  <a:cxn ang="0">
                    <a:pos x="604" y="0"/>
                  </a:cxn>
                  <a:cxn ang="0">
                    <a:pos x="0" y="604"/>
                  </a:cxn>
                  <a:cxn ang="0">
                    <a:pos x="70" y="606"/>
                  </a:cxn>
                </a:cxnLst>
                <a:rect l="0" t="0" r="r" b="b"/>
                <a:pathLst>
                  <a:path w="604" h="606">
                    <a:moveTo>
                      <a:pt x="70" y="606"/>
                    </a:moveTo>
                    <a:lnTo>
                      <a:pt x="604" y="72"/>
                    </a:lnTo>
                    <a:lnTo>
                      <a:pt x="604" y="0"/>
                    </a:lnTo>
                    <a:lnTo>
                      <a:pt x="0" y="604"/>
                    </a:lnTo>
                    <a:lnTo>
                      <a:pt x="70" y="606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2" name="자유형 101"/>
              <p:cNvSpPr/>
              <p:nvPr/>
            </p:nvSpPr>
            <p:spPr>
              <a:xfrm>
                <a:off x="8394700" y="-1065246"/>
                <a:ext cx="749300" cy="752475"/>
              </a:xfrm>
              <a:custGeom>
                <a:avLst/>
                <a:gdLst/>
                <a:ahLst/>
                <a:cxnLst>
                  <a:cxn ang="0">
                    <a:pos x="70" y="474"/>
                  </a:cxn>
                  <a:cxn ang="0">
                    <a:pos x="472" y="72"/>
                  </a:cxn>
                  <a:cxn ang="0">
                    <a:pos x="472" y="0"/>
                  </a:cxn>
                  <a:cxn ang="0">
                    <a:pos x="0" y="472"/>
                  </a:cxn>
                  <a:cxn ang="0">
                    <a:pos x="70" y="474"/>
                  </a:cxn>
                </a:cxnLst>
                <a:rect l="0" t="0" r="r" b="b"/>
                <a:pathLst>
                  <a:path w="472" h="474">
                    <a:moveTo>
                      <a:pt x="70" y="474"/>
                    </a:moveTo>
                    <a:lnTo>
                      <a:pt x="472" y="72"/>
                    </a:lnTo>
                    <a:lnTo>
                      <a:pt x="472" y="0"/>
                    </a:lnTo>
                    <a:lnTo>
                      <a:pt x="0" y="472"/>
                    </a:lnTo>
                    <a:lnTo>
                      <a:pt x="70" y="47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3" name="자유형 102"/>
              <p:cNvSpPr/>
              <p:nvPr/>
            </p:nvSpPr>
            <p:spPr>
              <a:xfrm>
                <a:off x="8604250" y="-855696"/>
                <a:ext cx="539750" cy="542925"/>
              </a:xfrm>
              <a:custGeom>
                <a:avLst/>
                <a:gdLst/>
                <a:ahLst/>
                <a:cxnLst>
                  <a:cxn ang="0">
                    <a:pos x="70" y="342"/>
                  </a:cxn>
                  <a:cxn ang="0">
                    <a:pos x="340" y="72"/>
                  </a:cxn>
                  <a:cxn ang="0">
                    <a:pos x="340" y="0"/>
                  </a:cxn>
                  <a:cxn ang="0">
                    <a:pos x="0" y="340"/>
                  </a:cxn>
                  <a:cxn ang="0">
                    <a:pos x="70" y="342"/>
                  </a:cxn>
                </a:cxnLst>
                <a:rect l="0" t="0" r="r" b="b"/>
                <a:pathLst>
                  <a:path w="340" h="342">
                    <a:moveTo>
                      <a:pt x="70" y="342"/>
                    </a:moveTo>
                    <a:lnTo>
                      <a:pt x="340" y="72"/>
                    </a:lnTo>
                    <a:lnTo>
                      <a:pt x="340" y="0"/>
                    </a:lnTo>
                    <a:lnTo>
                      <a:pt x="0" y="340"/>
                    </a:lnTo>
                    <a:lnTo>
                      <a:pt x="70" y="34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4" name="자유형 103"/>
              <p:cNvSpPr/>
              <p:nvPr/>
            </p:nvSpPr>
            <p:spPr>
              <a:xfrm>
                <a:off x="8813800" y="-646146"/>
                <a:ext cx="330200" cy="333375"/>
              </a:xfrm>
              <a:custGeom>
                <a:avLst/>
                <a:gdLst/>
                <a:ahLst/>
                <a:cxnLst>
                  <a:cxn ang="0">
                    <a:pos x="70" y="210"/>
                  </a:cxn>
                  <a:cxn ang="0">
                    <a:pos x="208" y="72"/>
                  </a:cxn>
                  <a:cxn ang="0">
                    <a:pos x="208" y="0"/>
                  </a:cxn>
                  <a:cxn ang="0">
                    <a:pos x="0" y="208"/>
                  </a:cxn>
                  <a:cxn ang="0">
                    <a:pos x="70" y="210"/>
                  </a:cxn>
                </a:cxnLst>
                <a:rect l="0" t="0" r="r" b="b"/>
                <a:pathLst>
                  <a:path w="208" h="210">
                    <a:moveTo>
                      <a:pt x="70" y="210"/>
                    </a:moveTo>
                    <a:lnTo>
                      <a:pt x="208" y="72"/>
                    </a:lnTo>
                    <a:lnTo>
                      <a:pt x="208" y="0"/>
                    </a:lnTo>
                    <a:lnTo>
                      <a:pt x="0" y="208"/>
                    </a:lnTo>
                    <a:lnTo>
                      <a:pt x="70" y="21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5" name="자유형 104"/>
              <p:cNvSpPr/>
              <p:nvPr/>
            </p:nvSpPr>
            <p:spPr>
              <a:xfrm>
                <a:off x="9023350" y="-436596"/>
                <a:ext cx="120650" cy="123825"/>
              </a:xfrm>
              <a:custGeom>
                <a:avLst/>
                <a:gdLst/>
                <a:ahLst/>
                <a:cxnLst>
                  <a:cxn ang="0">
                    <a:pos x="70" y="78"/>
                  </a:cxn>
                  <a:cxn ang="0">
                    <a:pos x="76" y="72"/>
                  </a:cxn>
                  <a:cxn ang="0">
                    <a:pos x="76" y="0"/>
                  </a:cxn>
                  <a:cxn ang="0">
                    <a:pos x="0" y="76"/>
                  </a:cxn>
                  <a:cxn ang="0">
                    <a:pos x="70" y="78"/>
                  </a:cxn>
                </a:cxnLst>
                <a:rect l="0" t="0" r="r" b="b"/>
                <a:pathLst>
                  <a:path w="76" h="78">
                    <a:moveTo>
                      <a:pt x="70" y="78"/>
                    </a:moveTo>
                    <a:lnTo>
                      <a:pt x="76" y="72"/>
                    </a:lnTo>
                    <a:lnTo>
                      <a:pt x="76" y="0"/>
                    </a:lnTo>
                    <a:lnTo>
                      <a:pt x="0" y="76"/>
                    </a:lnTo>
                    <a:lnTo>
                      <a:pt x="70" y="78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lvl="0"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7858148" y="4500570"/>
              <a:ext cx="1285852" cy="78268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" y="5286388"/>
              <a:ext cx="9143999" cy="1571612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25000"/>
                    <a:lumOff val="7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858148" y="5286388"/>
              <a:ext cx="1285200" cy="1571611"/>
            </a:xfrm>
            <a:prstGeom prst="rect">
              <a:avLst/>
            </a:prstGeom>
            <a:solidFill>
              <a:schemeClr val="tx1">
                <a:lumMod val="10000"/>
                <a:lumOff val="90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 lang="ko-KR" altLang="en-US"/>
              </a:pPr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0" y="5260803"/>
              <a:ext cx="9144000" cy="158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4877" y="3537860"/>
            <a:ext cx="9740827" cy="858614"/>
          </a:xfrm>
        </p:spPr>
        <p:txBody>
          <a:bodyPr/>
          <a:lstStyle>
            <a:lvl1pPr algn="l">
              <a:defRPr sz="4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4877" y="3030886"/>
            <a:ext cx="9740827" cy="398114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106" name="날짜 개체 틀 105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2023-12-01</a:t>
            </a:fld>
            <a:endParaRPr lang="ko-KR" altLang="en-US"/>
          </a:p>
        </p:txBody>
      </p:sp>
      <p:sp>
        <p:nvSpPr>
          <p:cNvPr id="107" name="바닥글 개체 틀 106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108" name="슬라이드 번호 개체 틀 107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29370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6286520"/>
            <a:ext cx="12191998" cy="5714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0" y="4643450"/>
            <a:ext cx="12124275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49000"/>
            </a:schemeClr>
          </a:solidFill>
        </p:grpSpPr>
        <p:sp>
          <p:nvSpPr>
            <p:cNvPr id="8" name="자유형 7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ah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자유형 16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ah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자유형 19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자유형 20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자유형 22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자유형 24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자유형 27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자유형 29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자유형 30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자유형 31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자유형 33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자유형 34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자유형 36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자유형 38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자유형 42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자유형 43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자유형 44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자유형 45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자유형 46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자유형 47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자유형 48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자유형 50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자유형 51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자유형 52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자유형 53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자유형 56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자유형 57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자유형 59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자유형 60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자유형 61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자유형 62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자유형 63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자유형 64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자유형 65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자유형 66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자유형 67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자유형 68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자유형 69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자유형 70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자유형 71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자유형 72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자유형 73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자유형 74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자유형 75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자유형 76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자유형 77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자유형 78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자유형 79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자유형 80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자유형 81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자유형 82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자유형 83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자유형 84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자유형 85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자유형 86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자유형 87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자유형 88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자유형 89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자유형 90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자유형 91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자유형 92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자유형 93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자유형 94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ah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자유형 95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ah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자유형 96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ah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자유형 97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ah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자유형 98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ah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10477530" y="-1"/>
            <a:ext cx="1714469" cy="464457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10477530" y="4630057"/>
            <a:ext cx="1714469" cy="16512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02" name="직선 연결선 101"/>
          <p:cNvCxnSpPr/>
          <p:nvPr/>
        </p:nvCxnSpPr>
        <p:spPr>
          <a:xfrm>
            <a:off x="0" y="6256360"/>
            <a:ext cx="12191999" cy="1588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10496731" y="6286520"/>
            <a:ext cx="1695267" cy="571480"/>
          </a:xfrm>
          <a:prstGeom prst="rect">
            <a:avLst/>
          </a:prstGeom>
          <a:solidFill>
            <a:schemeClr val="tx1">
              <a:lumMod val="10000"/>
              <a:lumOff val="9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1461" y="4714884"/>
            <a:ext cx="9810818" cy="1470025"/>
          </a:xfrm>
        </p:spPr>
        <p:txBody>
          <a:bodyPr/>
          <a:lstStyle>
            <a:lvl1pPr>
              <a:defRPr sz="4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04" name="날짜 개체 틀 103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2023-12-01</a:t>
            </a:fld>
            <a:endParaRPr lang="ko-KR" altLang="en-US"/>
          </a:p>
        </p:txBody>
      </p:sp>
      <p:sp>
        <p:nvSpPr>
          <p:cNvPr id="105" name="바닥글 개체 틀 10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106" name="슬라이드 번호 개체 틀 105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204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" y="1214422"/>
            <a:ext cx="1741717" cy="5628251"/>
            <a:chOff x="2" y="1214422"/>
            <a:chExt cx="1306288" cy="5546291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자유형 7"/>
            <p:cNvSpPr/>
            <p:nvPr/>
          </p:nvSpPr>
          <p:spPr>
            <a:xfrm rot="16200000">
              <a:off x="-54438" y="6692016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 rot="16200000">
              <a:off x="23393" y="6625284"/>
              <a:ext cx="119980" cy="15087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16200000">
              <a:off x="-54438" y="6483630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50225" y="6390065"/>
              <a:ext cx="328366" cy="412930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 rot="16200000">
              <a:off x="-54438" y="6275244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 rot="16200000">
              <a:off x="77058" y="6154846"/>
              <a:ext cx="536752" cy="674981"/>
            </a:xfrm>
            <a:custGeom>
              <a:avLst/>
              <a:gdLst/>
              <a:ah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rot="16200000">
              <a:off x="-54438" y="6066858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 rot="16200000">
              <a:off x="103891" y="5919627"/>
              <a:ext cx="745138" cy="937033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 rot="16200000">
              <a:off x="130724" y="5684409"/>
              <a:ext cx="953524" cy="1199084"/>
            </a:xfrm>
            <a:custGeom>
              <a:avLst/>
              <a:gdLst/>
              <a:ah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자유형 16"/>
            <p:cNvSpPr/>
            <p:nvPr/>
          </p:nvSpPr>
          <p:spPr>
            <a:xfrm rot="16200000">
              <a:off x="85634" y="5521112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 rot="16200000">
              <a:off x="-54438" y="6580139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 rot="16200000">
              <a:off x="-54438" y="6371753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자유형 19"/>
            <p:cNvSpPr/>
            <p:nvPr/>
          </p:nvSpPr>
          <p:spPr>
            <a:xfrm rot="16200000">
              <a:off x="-54438" y="6163367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자유형 20"/>
            <p:cNvSpPr/>
            <p:nvPr/>
          </p:nvSpPr>
          <p:spPr>
            <a:xfrm rot="16200000">
              <a:off x="-54438" y="5954981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자유형 21"/>
            <p:cNvSpPr/>
            <p:nvPr/>
          </p:nvSpPr>
          <p:spPr>
            <a:xfrm rot="16200000">
              <a:off x="-54438" y="5746595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자유형 22"/>
            <p:cNvSpPr/>
            <p:nvPr/>
          </p:nvSpPr>
          <p:spPr>
            <a:xfrm rot="16200000">
              <a:off x="-54438" y="5538209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자유형 23"/>
            <p:cNvSpPr/>
            <p:nvPr/>
          </p:nvSpPr>
          <p:spPr>
            <a:xfrm rot="16200000">
              <a:off x="-54438" y="5446055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자유형 24"/>
            <p:cNvSpPr/>
            <p:nvPr/>
          </p:nvSpPr>
          <p:spPr>
            <a:xfrm rot="16200000">
              <a:off x="85634" y="5317082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자유형 25"/>
            <p:cNvSpPr/>
            <p:nvPr/>
          </p:nvSpPr>
          <p:spPr>
            <a:xfrm rot="16200000">
              <a:off x="-54438" y="5237669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 rot="16200000">
              <a:off x="85634" y="5108696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자유형 27"/>
            <p:cNvSpPr/>
            <p:nvPr/>
          </p:nvSpPr>
          <p:spPr>
            <a:xfrm rot="16200000">
              <a:off x="-54438" y="5029283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 rot="16200000">
              <a:off x="85634" y="4900310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자유형 29"/>
            <p:cNvSpPr/>
            <p:nvPr/>
          </p:nvSpPr>
          <p:spPr>
            <a:xfrm rot="16200000">
              <a:off x="-54438" y="4820897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자유형 30"/>
            <p:cNvSpPr/>
            <p:nvPr/>
          </p:nvSpPr>
          <p:spPr>
            <a:xfrm rot="16200000">
              <a:off x="85634" y="4691924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자유형 31"/>
            <p:cNvSpPr/>
            <p:nvPr/>
          </p:nvSpPr>
          <p:spPr>
            <a:xfrm rot="16200000">
              <a:off x="-54438" y="4612511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자유형 32"/>
            <p:cNvSpPr/>
            <p:nvPr/>
          </p:nvSpPr>
          <p:spPr>
            <a:xfrm rot="16200000">
              <a:off x="85634" y="4483538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자유형 33"/>
            <p:cNvSpPr/>
            <p:nvPr/>
          </p:nvSpPr>
          <p:spPr>
            <a:xfrm rot="16200000">
              <a:off x="-54438" y="4404125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자유형 34"/>
            <p:cNvSpPr/>
            <p:nvPr/>
          </p:nvSpPr>
          <p:spPr>
            <a:xfrm rot="16200000">
              <a:off x="85634" y="4275152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자유형 35"/>
            <p:cNvSpPr/>
            <p:nvPr/>
          </p:nvSpPr>
          <p:spPr>
            <a:xfrm rot="16200000">
              <a:off x="-54438" y="4195739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자유형 36"/>
            <p:cNvSpPr/>
            <p:nvPr/>
          </p:nvSpPr>
          <p:spPr>
            <a:xfrm rot="16200000">
              <a:off x="85634" y="4066766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6200000">
              <a:off x="-54438" y="3987353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자유형 38"/>
            <p:cNvSpPr/>
            <p:nvPr/>
          </p:nvSpPr>
          <p:spPr>
            <a:xfrm rot="16200000">
              <a:off x="85634" y="3858380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6200000">
              <a:off x="-54438" y="3778967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 rot="16200000">
              <a:off x="85634" y="3649994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 rot="16200000">
              <a:off x="-54438" y="3570581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자유형 42"/>
            <p:cNvSpPr/>
            <p:nvPr/>
          </p:nvSpPr>
          <p:spPr>
            <a:xfrm rot="16200000">
              <a:off x="85634" y="3441608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자유형 43"/>
            <p:cNvSpPr/>
            <p:nvPr/>
          </p:nvSpPr>
          <p:spPr>
            <a:xfrm rot="16200000">
              <a:off x="-54438" y="3362195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자유형 44"/>
            <p:cNvSpPr/>
            <p:nvPr/>
          </p:nvSpPr>
          <p:spPr>
            <a:xfrm rot="16200000">
              <a:off x="85634" y="3233222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자유형 45"/>
            <p:cNvSpPr/>
            <p:nvPr/>
          </p:nvSpPr>
          <p:spPr>
            <a:xfrm rot="16200000">
              <a:off x="-54438" y="3153809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자유형 46"/>
            <p:cNvSpPr/>
            <p:nvPr/>
          </p:nvSpPr>
          <p:spPr>
            <a:xfrm rot="16200000">
              <a:off x="85634" y="3024836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자유형 47"/>
            <p:cNvSpPr/>
            <p:nvPr/>
          </p:nvSpPr>
          <p:spPr>
            <a:xfrm rot="16200000">
              <a:off x="-54438" y="2945423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자유형 48"/>
            <p:cNvSpPr/>
            <p:nvPr/>
          </p:nvSpPr>
          <p:spPr>
            <a:xfrm rot="16200000">
              <a:off x="85634" y="2816450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자유형 49"/>
            <p:cNvSpPr/>
            <p:nvPr/>
          </p:nvSpPr>
          <p:spPr>
            <a:xfrm rot="16200000">
              <a:off x="-54438" y="2737037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자유형 50"/>
            <p:cNvSpPr/>
            <p:nvPr/>
          </p:nvSpPr>
          <p:spPr>
            <a:xfrm rot="16200000">
              <a:off x="85634" y="2608064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자유형 51"/>
            <p:cNvSpPr/>
            <p:nvPr/>
          </p:nvSpPr>
          <p:spPr>
            <a:xfrm rot="16200000">
              <a:off x="-54438" y="2528652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자유형 52"/>
            <p:cNvSpPr/>
            <p:nvPr/>
          </p:nvSpPr>
          <p:spPr>
            <a:xfrm rot="16200000">
              <a:off x="85634" y="2399679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자유형 53"/>
            <p:cNvSpPr/>
            <p:nvPr/>
          </p:nvSpPr>
          <p:spPr>
            <a:xfrm rot="16200000">
              <a:off x="-54438" y="2326581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 rot="16200000">
              <a:off x="85634" y="2197607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rot="16200000">
              <a:off x="-54438" y="2118195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자유형 56"/>
            <p:cNvSpPr/>
            <p:nvPr/>
          </p:nvSpPr>
          <p:spPr>
            <a:xfrm rot="16200000">
              <a:off x="85634" y="1989221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자유형 57"/>
            <p:cNvSpPr/>
            <p:nvPr/>
          </p:nvSpPr>
          <p:spPr>
            <a:xfrm rot="16200000">
              <a:off x="-54438" y="1909809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자유형 58"/>
            <p:cNvSpPr/>
            <p:nvPr/>
          </p:nvSpPr>
          <p:spPr>
            <a:xfrm rot="16200000">
              <a:off x="85634" y="1780835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자유형 59"/>
            <p:cNvSpPr/>
            <p:nvPr/>
          </p:nvSpPr>
          <p:spPr>
            <a:xfrm rot="16200000">
              <a:off x="-54438" y="1701423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자유형 60"/>
            <p:cNvSpPr/>
            <p:nvPr/>
          </p:nvSpPr>
          <p:spPr>
            <a:xfrm rot="16200000">
              <a:off x="85634" y="1572449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자유형 61"/>
            <p:cNvSpPr/>
            <p:nvPr/>
          </p:nvSpPr>
          <p:spPr>
            <a:xfrm rot="16200000">
              <a:off x="-54438" y="1493037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자유형 62"/>
            <p:cNvSpPr/>
            <p:nvPr/>
          </p:nvSpPr>
          <p:spPr>
            <a:xfrm rot="16200000">
              <a:off x="85634" y="1364063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자유형 63"/>
            <p:cNvSpPr/>
            <p:nvPr/>
          </p:nvSpPr>
          <p:spPr>
            <a:xfrm rot="16200000">
              <a:off x="85634" y="1155677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자유형 64"/>
            <p:cNvSpPr/>
            <p:nvPr/>
          </p:nvSpPr>
          <p:spPr>
            <a:xfrm rot="16200000">
              <a:off x="228000" y="1089659"/>
              <a:ext cx="953524" cy="1203055"/>
            </a:xfrm>
            <a:custGeom>
              <a:avLst/>
              <a:gdLst/>
              <a:ah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자유형 65"/>
            <p:cNvSpPr/>
            <p:nvPr/>
          </p:nvSpPr>
          <p:spPr>
            <a:xfrm rot="16200000">
              <a:off x="463219" y="1116493"/>
              <a:ext cx="745138" cy="941003"/>
            </a:xfrm>
            <a:custGeom>
              <a:avLst/>
              <a:gdLst/>
              <a:ah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자유형 66"/>
            <p:cNvSpPr/>
            <p:nvPr/>
          </p:nvSpPr>
          <p:spPr>
            <a:xfrm rot="16200000">
              <a:off x="698438" y="1143329"/>
              <a:ext cx="536752" cy="678952"/>
            </a:xfrm>
            <a:custGeom>
              <a:avLst/>
              <a:gdLst/>
              <a:ah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자유형 67"/>
            <p:cNvSpPr/>
            <p:nvPr/>
          </p:nvSpPr>
          <p:spPr>
            <a:xfrm rot="16200000">
              <a:off x="933657" y="1170168"/>
              <a:ext cx="328366" cy="416900"/>
            </a:xfrm>
            <a:custGeom>
              <a:avLst/>
              <a:gdLst/>
              <a:ah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자유형 68"/>
            <p:cNvSpPr/>
            <p:nvPr/>
          </p:nvSpPr>
          <p:spPr>
            <a:xfrm rot="16200000">
              <a:off x="1168875" y="1196987"/>
              <a:ext cx="119980" cy="154849"/>
            </a:xfrm>
            <a:custGeom>
              <a:avLst/>
              <a:gdLst/>
              <a:ah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0" y="-2"/>
            <a:ext cx="1744133" cy="12176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rot="16200000">
            <a:off x="-1667048" y="3381376"/>
            <a:ext cx="6858000" cy="9525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제목 71"/>
          <p:cNvSpPr>
            <a:spLocks noGrp="1"/>
          </p:cNvSpPr>
          <p:nvPr>
            <p:ph type="title"/>
          </p:nvPr>
        </p:nvSpPr>
        <p:spPr>
          <a:xfrm>
            <a:off x="2285973" y="1000108"/>
            <a:ext cx="9144063" cy="1143000"/>
          </a:xfrm>
        </p:spPr>
        <p:txBody>
          <a:bodyPr/>
          <a:lstStyle>
            <a:lvl1pPr algn="l"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74" name="텍스트 개체 틀 73"/>
          <p:cNvSpPr>
            <a:spLocks noGrp="1"/>
          </p:cNvSpPr>
          <p:nvPr>
            <p:ph type="body" sz="quarter" idx="15"/>
          </p:nvPr>
        </p:nvSpPr>
        <p:spPr>
          <a:xfrm>
            <a:off x="2285973" y="2286000"/>
            <a:ext cx="9143999" cy="35004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2023-12-01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11023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5400000">
            <a:off x="7524616" y="2190803"/>
            <a:ext cx="6858001" cy="2476474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자유형 7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ah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자유형 16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ah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자유형 19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자유형 20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자유형 22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자유형 24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자유형 27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자유형 29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자유형 30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자유형 31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자유형 33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자유형 34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자유형 36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자유형 38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자유형 42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자유형 43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자유형 44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자유형 45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자유형 46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자유형 47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자유형 48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자유형 50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자유형 51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자유형 52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자유형 53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자유형 56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자유형 57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자유형 59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자유형 60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자유형 61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자유형 62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자유형 63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자유형 64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자유형 65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자유형 66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자유형 67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자유형 68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자유형 69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자유형 70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자유형 71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자유형 72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자유형 73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자유형 74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자유형 75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자유형 76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자유형 77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자유형 78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자유형 79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자유형 80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자유형 81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자유형 82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자유형 83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자유형 84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자유형 85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자유형 86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자유형 87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자유형 88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자유형 89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자유형 90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자유형 91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자유형 92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자유형 93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자유형 94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ah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자유형 95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ah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자유형 96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ah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자유형 97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ah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자유형 98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ah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3627" y="0"/>
            <a:ext cx="174171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12017827" y="0"/>
            <a:ext cx="174171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1" name="세로 제목 100"/>
          <p:cNvSpPr>
            <a:spLocks noGrp="1"/>
          </p:cNvSpPr>
          <p:nvPr>
            <p:ph type="title" orient="vert"/>
          </p:nvPr>
        </p:nvSpPr>
        <p:spPr>
          <a:xfrm>
            <a:off x="9810775" y="274638"/>
            <a:ext cx="1771622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02" name="세로 텍스트 개체 틀 101"/>
          <p:cNvSpPr>
            <a:spLocks noGrp="1"/>
          </p:cNvSpPr>
          <p:nvPr>
            <p:ph type="body" orient="vert" idx="1"/>
          </p:nvPr>
        </p:nvSpPr>
        <p:spPr>
          <a:xfrm>
            <a:off x="406399" y="274638"/>
            <a:ext cx="9118623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B5D8D85-D8F1-41B9-A412-4CA7948E60E2}" type="datetime1">
              <a:rPr lang="ko-KR" altLang="en-US"/>
              <a:pPr>
                <a:defRPr lang="ko-KR" altLang="en-US"/>
              </a:pPr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FF97BFC-7AC6-48EA-B128-E54479BD4B7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1522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8pPr>
              <a:defRPr/>
            </a:lvl8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85743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2023-12-01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02129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flipH="1" flipV="1">
            <a:off x="67724" y="351939"/>
            <a:ext cx="12124275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자유형 7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ah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자유형 16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ah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자유형 19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자유형 20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자유형 22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자유형 24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자유형 27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자유형 29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자유형 30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자유형 31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자유형 33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자유형 34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자유형 36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자유형 38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자유형 42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자유형 43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자유형 44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자유형 45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자유형 46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자유형 47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자유형 48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자유형 50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자유형 51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자유형 52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자유형 53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자유형 56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자유형 57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자유형 59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자유형 60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자유형 61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자유형 62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자유형 63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자유형 64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자유형 65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자유형 66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자유형 67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자유형 68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자유형 69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자유형 70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자유형 71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자유형 72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자유형 73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자유형 74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자유형 75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자유형 76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자유형 77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자유형 78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자유형 79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자유형 80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자유형 81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자유형 82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자유형 83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자유형 84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자유형 85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자유형 86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자유형 87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자유형 88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자유형 89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자유형 90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자유형 91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자유형 92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자유형 93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자유형 94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ah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자유형 95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ah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자유형 96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ah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자유형 97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ah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자유형 98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ah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" name="직사각형 99"/>
          <p:cNvSpPr/>
          <p:nvPr/>
        </p:nvSpPr>
        <p:spPr>
          <a:xfrm flipH="1">
            <a:off x="0" y="1928802"/>
            <a:ext cx="1714469" cy="492919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1" name="그룹 100"/>
          <p:cNvGrpSpPr/>
          <p:nvPr/>
        </p:nvGrpSpPr>
        <p:grpSpPr>
          <a:xfrm>
            <a:off x="0" y="285728"/>
            <a:ext cx="12191999" cy="1651237"/>
            <a:chOff x="0" y="576705"/>
            <a:chExt cx="9144000" cy="1651237"/>
          </a:xfrm>
        </p:grpSpPr>
        <p:sp>
          <p:nvSpPr>
            <p:cNvPr id="102" name="직사각형 101"/>
            <p:cNvSpPr/>
            <p:nvPr/>
          </p:nvSpPr>
          <p:spPr>
            <a:xfrm flipH="1">
              <a:off x="0" y="576705"/>
              <a:ext cx="1285852" cy="165123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03" name="직선 연결선 102"/>
            <p:cNvCxnSpPr/>
            <p:nvPr/>
          </p:nvCxnSpPr>
          <p:spPr>
            <a:xfrm flipH="1" flipV="1">
              <a:off x="0" y="600051"/>
              <a:ext cx="9144000" cy="158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/>
          <p:cNvGrpSpPr/>
          <p:nvPr/>
        </p:nvGrpSpPr>
        <p:grpSpPr>
          <a:xfrm>
            <a:off x="0" y="-1"/>
            <a:ext cx="12191998" cy="285729"/>
            <a:chOff x="0" y="-1"/>
            <a:chExt cx="9143999" cy="571480"/>
          </a:xfrm>
        </p:grpSpPr>
        <p:sp>
          <p:nvSpPr>
            <p:cNvPr id="105" name="직사각형 104"/>
            <p:cNvSpPr/>
            <p:nvPr/>
          </p:nvSpPr>
          <p:spPr>
            <a:xfrm flipH="1">
              <a:off x="0" y="-1"/>
              <a:ext cx="9143999" cy="57148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25000"/>
                    <a:lumOff val="7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 flipH="1">
              <a:off x="0" y="-1"/>
              <a:ext cx="1271451" cy="571480"/>
            </a:xfrm>
            <a:prstGeom prst="rect">
              <a:avLst/>
            </a:prstGeom>
            <a:solidFill>
              <a:schemeClr val="tx1">
                <a:lumMod val="10000"/>
                <a:lumOff val="90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7" name="제목 106"/>
          <p:cNvSpPr>
            <a:spLocks noGrp="1"/>
          </p:cNvSpPr>
          <p:nvPr>
            <p:ph type="title"/>
          </p:nvPr>
        </p:nvSpPr>
        <p:spPr>
          <a:xfrm>
            <a:off x="2190722" y="3643303"/>
            <a:ext cx="9242226" cy="928705"/>
          </a:xfrm>
        </p:spPr>
        <p:txBody>
          <a:bodyPr anchor="t"/>
          <a:lstStyle>
            <a:lvl1pPr algn="r">
              <a:defRPr sz="4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08" name="텍스트 개체 틀 107"/>
          <p:cNvSpPr>
            <a:spLocks noGrp="1"/>
          </p:cNvSpPr>
          <p:nvPr>
            <p:ph type="body" idx="1"/>
          </p:nvPr>
        </p:nvSpPr>
        <p:spPr>
          <a:xfrm>
            <a:off x="2190723" y="3214686"/>
            <a:ext cx="9144063" cy="428617"/>
          </a:xfrm>
        </p:spPr>
        <p:txBody>
          <a:bodyPr anchor="b">
            <a:noAutofit/>
          </a:bodyPr>
          <a:lstStyle>
            <a:lvl1pPr marL="0" indent="0" algn="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B5D8D85-D8F1-41B9-A412-4CA7948E60E2}" type="datetime1">
              <a:rPr lang="ko-KR" altLang="en-US"/>
              <a:pPr>
                <a:defRPr lang="ko-KR" altLang="en-US"/>
              </a:pPr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FF97BFC-7AC6-48EA-B128-E54479BD4B7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5772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44498" y="1314450"/>
            <a:ext cx="5543590" cy="496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6pPr>
            <a:lvl7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7pPr>
            <a:lvl8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8pPr>
            <a:lvl9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03909" y="1314450"/>
            <a:ext cx="5543590" cy="496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6pPr>
            <a:lvl7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7pPr>
            <a:lvl8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8pPr>
            <a:lvl9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2023-12-01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70394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2023-12-01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9923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6" name="표 개체 틀 5"/>
          <p:cNvSpPr>
            <a:spLocks noGrp="1" noTextEdit="1"/>
          </p:cNvSpPr>
          <p:nvPr>
            <p:ph type="tbl" sz="quarter" idx="13"/>
          </p:nvPr>
        </p:nvSpPr>
        <p:spPr>
          <a:xfrm>
            <a:off x="444499" y="1323134"/>
            <a:ext cx="113029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2023-12-01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24666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444499" y="1313963"/>
            <a:ext cx="5549899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2"/>
          </p:nvPr>
        </p:nvSpPr>
        <p:spPr>
          <a:xfrm>
            <a:off x="6197598" y="1313963"/>
            <a:ext cx="5549899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3"/>
          </p:nvPr>
        </p:nvSpPr>
        <p:spPr>
          <a:xfrm>
            <a:off x="442937" y="3938099"/>
            <a:ext cx="5549899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4"/>
          </p:nvPr>
        </p:nvSpPr>
        <p:spPr>
          <a:xfrm>
            <a:off x="6196035" y="3938099"/>
            <a:ext cx="5549899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2023-12-01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8255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5286367"/>
            <a:ext cx="12191999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49000"/>
            </a:schemeClr>
          </a:solidFill>
        </p:grpSpPr>
        <p:sp>
          <p:nvSpPr>
            <p:cNvPr id="9" name="자유형 8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ah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자유형 16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ah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자유형 19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자유형 20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자유형 22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자유형 24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자유형 25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자유형 27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자유형 29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자유형 30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자유형 31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자유형 32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자유형 33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자유형 34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자유형 35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자유형 36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자유형 38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자유형 42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자유형 43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자유형 44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자유형 45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자유형 46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자유형 47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자유형 48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자유형 50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자유형 51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자유형 52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자유형 53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자유형 56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자유형 57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자유형 58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자유형 59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자유형 60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자유형 61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자유형 62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자유형 63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자유형 64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자유형 65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자유형 66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자유형 67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자유형 68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자유형 69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자유형 70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자유형 71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자유형 72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자유형 73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자유형 74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자유형 75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자유형 76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자유형 77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자유형 78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자유형 79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자유형 80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자유형 81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자유형 82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자유형 83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자유형 84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자유형 85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자유형 86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자유형 87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자유형 88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자유형 89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자유형 90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자유형 91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자유형 92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자유형 93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자유형 94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자유형 95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ah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자유형 96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ah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자유형 97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ah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자유형 98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ah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0" name="자유형 99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ah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1" name="직사각형 100"/>
          <p:cNvSpPr/>
          <p:nvPr/>
        </p:nvSpPr>
        <p:spPr>
          <a:xfrm rot="5400000">
            <a:off x="6030682" y="696878"/>
            <a:ext cx="130630" cy="1219199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 rot="5400000">
            <a:off x="6030682" y="-6030493"/>
            <a:ext cx="130630" cy="12191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14469" y="500042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14469" y="1071546"/>
            <a:ext cx="8680109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14469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103" name="날짜 개체 틀 102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2023-12-01</a:t>
            </a:fld>
            <a:endParaRPr lang="ko-KR" altLang="en-US"/>
          </a:p>
        </p:txBody>
      </p:sp>
      <p:sp>
        <p:nvSpPr>
          <p:cNvPr id="104" name="바닥글 개체 틀 103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105" name="슬라이드 번호 개체 틀 104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676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0" y="0"/>
            <a:ext cx="12191999" cy="1044575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17" name="자유형 16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자유형 19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자유형 20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ah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자유형 22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자유형 24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자유형 25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ah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자유형 27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자유형 29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자유형 30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자유형 31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자유형 33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자유형 34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자유형 35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자유형 36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자유형 38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자유형 42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자유형 43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자유형 44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자유형 45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자유형 46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자유형 47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자유형 48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자유형 50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자유형 51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자유형 52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자유형 53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자유형 56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자유형 57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자유형 59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자유형 60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자유형 61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자유형 62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자유형 63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자유형 64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자유형 65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자유형 66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자유형 67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자유형 68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자유형 69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자유형 70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자유형 71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자유형 72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자유형 73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자유형 74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자유형 75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자유형 76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자유형 77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자유형 78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자유형 79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자유형 80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자유형 81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자유형 82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자유형 83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자유형 84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자유형 85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자유형 86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자유형 87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자유형 88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자유형 89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자유형 90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자유형 91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자유형 92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자유형 93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자유형 94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자유형 95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" name="자유형 103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" name="자유형 104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" name="자유형 107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9" name="자유형 108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0" name="자유형 109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1" name="자유형 110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2" name="자유형 111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3" name="자유형 112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ah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4" name="자유형 113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ah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5" name="자유형 114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ah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6" name="자유형 115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ah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7" name="자유형 116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ah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2023-12-01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0" y="6727371"/>
            <a:ext cx="12210917" cy="13062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0" y="-1"/>
            <a:ext cx="174171" cy="104502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65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ransition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1" hangingPunct="1">
        <a:spcBef>
          <a:spcPct val="20000"/>
        </a:spcBef>
        <a:buClr>
          <a:schemeClr val="tx2">
            <a:lumMod val="50000"/>
          </a:schemeClr>
        </a:buClr>
        <a:buSzPct val="100000"/>
        <a:buFont typeface="Arial"/>
        <a:buChar char="•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Wingdings"/>
        <a:buChar char="§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Wingdings"/>
        <a:buChar char="ü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Arial"/>
        <a:buChar char="–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Arial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6pPr>
      <a:lvl7pPr marL="1323975" indent="-163513" algn="l" defTabSz="70485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7pPr>
      <a:lvl8pPr marL="1524000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5000" b="1">
                <a:latin typeface="한컴돋움"/>
                <a:ea typeface="한컴돋움"/>
                <a:cs typeface="한컴돋움"/>
                <a:sym typeface="한컴돋움"/>
              </a:rPr>
              <a:t>메이플스토리 </a:t>
            </a:r>
            <a:r>
              <a:rPr lang="ko-KR" altLang="en-US" sz="5000" b="1" err="1">
                <a:latin typeface="한컴돋움"/>
                <a:ea typeface="한컴돋움"/>
                <a:cs typeface="한컴돋움"/>
                <a:sym typeface="한컴돋움"/>
              </a:rPr>
              <a:t>인구분석</a:t>
            </a:r>
            <a:endParaRPr lang="ko-KR" altLang="en-US" sz="5000" b="1">
              <a:latin typeface="한컴돋움"/>
              <a:ea typeface="한컴돋움"/>
              <a:cs typeface="한컴돋움"/>
              <a:sym typeface="한컴돋움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한컴돋움"/>
                <a:ea typeface="한컴돋움"/>
                <a:cs typeface="한컴돋움"/>
                <a:sym typeface="한컴돋움"/>
              </a:rPr>
              <a:t>프로그래밍 수행평가</a:t>
            </a:r>
          </a:p>
        </p:txBody>
      </p:sp>
      <p:sp>
        <p:nvSpPr>
          <p:cNvPr id="4" name="가로 글상자 3"/>
          <p:cNvSpPr txBox="1"/>
          <p:nvPr/>
        </p:nvSpPr>
        <p:spPr>
          <a:xfrm>
            <a:off x="10610995" y="4684106"/>
            <a:ext cx="16815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smtClean="0">
                <a:solidFill>
                  <a:schemeClr val="lt1"/>
                </a:solidFill>
                <a:latin typeface="한컴돋움"/>
                <a:ea typeface="한컴돋움"/>
                <a:cs typeface="한컴돋움"/>
                <a:sym typeface="한컴돋움"/>
              </a:rPr>
              <a:t>팀명 </a:t>
            </a:r>
            <a:r>
              <a:rPr lang="en-US" altLang="ko-KR" sz="1000" smtClean="0">
                <a:solidFill>
                  <a:schemeClr val="lt1"/>
                </a:solidFill>
                <a:latin typeface="한컴돋움"/>
                <a:ea typeface="한컴돋움"/>
                <a:cs typeface="한컴돋움"/>
                <a:sym typeface="한컴돋움"/>
              </a:rPr>
              <a:t>9</a:t>
            </a:r>
            <a:r>
              <a:rPr lang="ko-KR" altLang="en-US" sz="1000" smtClean="0">
                <a:solidFill>
                  <a:schemeClr val="lt1"/>
                </a:solidFill>
                <a:latin typeface="한컴돋움"/>
                <a:ea typeface="한컴돋움"/>
                <a:cs typeface="한컴돋움"/>
                <a:sym typeface="한컴돋움"/>
              </a:rPr>
              <a:t>팀</a:t>
            </a:r>
            <a:endParaRPr lang="en-US" altLang="ko-KR" sz="1000" smtClean="0">
              <a:solidFill>
                <a:schemeClr val="lt1"/>
              </a:solidFill>
              <a:latin typeface="한컴돋움"/>
              <a:ea typeface="한컴돋움"/>
              <a:cs typeface="한컴돋움"/>
              <a:sym typeface="한컴돋움"/>
            </a:endParaRPr>
          </a:p>
          <a:p>
            <a:pPr lvl="0">
              <a:defRPr/>
            </a:pPr>
            <a:r>
              <a:rPr lang="ko-KR" altLang="en-US" sz="1000" smtClean="0">
                <a:solidFill>
                  <a:schemeClr val="lt1"/>
                </a:solidFill>
                <a:latin typeface="한컴돋움"/>
                <a:ea typeface="한컴돋움"/>
                <a:cs typeface="한컴돋움"/>
                <a:sym typeface="한컴돋움"/>
              </a:rPr>
              <a:t>팀원 송호진</a:t>
            </a:r>
            <a:r>
              <a:rPr lang="en-US" altLang="ko-KR" sz="1000">
                <a:solidFill>
                  <a:schemeClr val="lt1"/>
                </a:solidFill>
                <a:latin typeface="한컴돋움"/>
                <a:ea typeface="한컴돋움"/>
                <a:cs typeface="한컴돋움"/>
                <a:sym typeface="한컴돋움"/>
              </a:rPr>
              <a:t>,</a:t>
            </a:r>
            <a:r>
              <a:rPr lang="ko-KR" altLang="en-US" sz="1000">
                <a:solidFill>
                  <a:schemeClr val="lt1"/>
                </a:solidFill>
                <a:latin typeface="한컴돋움"/>
                <a:ea typeface="한컴돋움"/>
                <a:cs typeface="한컴돋움"/>
                <a:sym typeface="한컴돋움"/>
              </a:rPr>
              <a:t> 이찬휘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b="1" smtClean="0">
                <a:latin typeface="+mn-ea"/>
                <a:ea typeface="+mn-ea"/>
              </a:rPr>
              <a:t>직업별 인구 분석 </a:t>
            </a:r>
            <a:r>
              <a:rPr lang="en-US" altLang="ko-KR" sz="2800" b="1" smtClean="0">
                <a:latin typeface="+mn-ea"/>
                <a:ea typeface="+mn-ea"/>
              </a:rPr>
              <a:t>- </a:t>
            </a:r>
            <a:r>
              <a:rPr lang="ko-KR" altLang="en-US" sz="2800" b="1" smtClean="0">
                <a:latin typeface="+mn-ea"/>
                <a:ea typeface="+mn-ea"/>
              </a:rPr>
              <a:t>제작과정</a:t>
            </a:r>
            <a:endParaRPr lang="ko-KR" altLang="en-US" sz="2800" b="1">
              <a:latin typeface="+mn-ea"/>
              <a:ea typeface="+mn-e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200" smtClean="0"/>
              <a:t>Pandas </a:t>
            </a:r>
            <a:r>
              <a:rPr lang="ko-KR" altLang="en-US" sz="1200" smtClean="0"/>
              <a:t>라이브러리를 이용해 직업 </a:t>
            </a:r>
            <a:r>
              <a:rPr lang="en-US" altLang="ko-KR" sz="1200" smtClean="0"/>
              <a:t>xlsx</a:t>
            </a:r>
            <a:r>
              <a:rPr lang="ko-KR" altLang="en-US" sz="1200" smtClean="0"/>
              <a:t>파일을 불러온다</a:t>
            </a:r>
            <a:endParaRPr lang="ko-KR" altLang="en-US" sz="120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200" smtClean="0"/>
              <a:t>Seaborn </a:t>
            </a:r>
            <a:r>
              <a:rPr lang="ko-KR" altLang="en-US" sz="1200" smtClean="0"/>
              <a:t>라이브러리를 이용해 데이터를 막대그래프로 시각화한다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98" y="1640249"/>
            <a:ext cx="4591691" cy="44679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909" y="1640248"/>
            <a:ext cx="5198659" cy="459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2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b="1" smtClean="0">
                <a:latin typeface="+mn-ea"/>
                <a:ea typeface="+mn-ea"/>
              </a:rPr>
              <a:t>직업별 인구 분석</a:t>
            </a:r>
            <a:endParaRPr lang="ko-KR" altLang="en-US" sz="2800" b="1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562" y="1298448"/>
            <a:ext cx="7885767" cy="532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60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b="1" smtClean="0">
                <a:latin typeface="+mn-ea"/>
                <a:ea typeface="+mn-ea"/>
              </a:rPr>
              <a:t>마침</a:t>
            </a:r>
            <a:endParaRPr lang="ko-KR" altLang="en-US" sz="2800" b="1">
              <a:latin typeface="+mn-ea"/>
              <a:ea typeface="+mn-ea"/>
            </a:endParaRP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00" y="1426369"/>
            <a:ext cx="4572000" cy="4724400"/>
          </a:xfrm>
        </p:spPr>
      </p:pic>
    </p:spTree>
    <p:extLst>
      <p:ext uri="{BB962C8B-B14F-4D97-AF65-F5344CB8AC3E}">
        <p14:creationId xmlns:p14="http://schemas.microsoft.com/office/powerpoint/2010/main" val="3705690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000" smtClean="0">
                <a:latin typeface="한컴돋움"/>
              </a:rPr>
              <a:t> 사용 프로그램 설명</a:t>
            </a:r>
            <a:endParaRPr lang="en-US" altLang="ko-KR" sz="2000" smtClean="0">
              <a:latin typeface="한컴돋움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smtClean="0">
                <a:latin typeface="한컴돋움"/>
              </a:rPr>
              <a:t> </a:t>
            </a:r>
            <a:r>
              <a:rPr lang="ko-KR" altLang="en-US" sz="2000" err="1" smtClean="0">
                <a:latin typeface="한컴돋움"/>
              </a:rPr>
              <a:t>서버별</a:t>
            </a:r>
            <a:r>
              <a:rPr lang="ko-KR" altLang="en-US" sz="2000" smtClean="0">
                <a:latin typeface="한컴돋움"/>
              </a:rPr>
              <a:t> </a:t>
            </a:r>
            <a:r>
              <a:rPr lang="en-US" altLang="ko-KR" sz="2000" smtClean="0">
                <a:latin typeface="한컴돋움"/>
              </a:rPr>
              <a:t>6/7</a:t>
            </a:r>
            <a:r>
              <a:rPr lang="ko-KR" altLang="en-US" sz="2000" smtClean="0">
                <a:latin typeface="한컴돋움"/>
              </a:rPr>
              <a:t>월 인구 비교</a:t>
            </a:r>
            <a:endParaRPr lang="en-US" altLang="ko-KR" sz="2000" smtClean="0">
              <a:latin typeface="한컴돋움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smtClean="0">
                <a:latin typeface="한컴돋움"/>
              </a:rPr>
              <a:t> 전체 대비 각 서버 인구 비율</a:t>
            </a:r>
            <a:endParaRPr lang="en-US" altLang="ko-KR" sz="2000" smtClean="0">
              <a:latin typeface="한컴돋움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smtClean="0">
                <a:latin typeface="한컴돋움"/>
              </a:rPr>
              <a:t> </a:t>
            </a:r>
            <a:r>
              <a:rPr lang="ko-KR" altLang="en-US" sz="2000" smtClean="0">
                <a:latin typeface="한컴돋움"/>
              </a:rPr>
              <a:t>상위 </a:t>
            </a:r>
            <a:r>
              <a:rPr lang="en-US" altLang="ko-KR" sz="2000" smtClean="0">
                <a:latin typeface="한컴돋움"/>
              </a:rPr>
              <a:t>4</a:t>
            </a:r>
            <a:r>
              <a:rPr lang="ko-KR" altLang="en-US" sz="2000" smtClean="0">
                <a:latin typeface="한컴돋움"/>
              </a:rPr>
              <a:t>개 서버 인구 변화</a:t>
            </a:r>
            <a:endParaRPr lang="en-US" altLang="ko-KR" sz="2000" smtClean="0">
              <a:latin typeface="한컴돋움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>
                <a:latin typeface="한컴돋움"/>
              </a:rPr>
              <a:t> </a:t>
            </a:r>
            <a:r>
              <a:rPr lang="ko-KR" altLang="en-US" sz="2000" smtClean="0">
                <a:latin typeface="한컴돋움"/>
              </a:rPr>
              <a:t>직업별 인구 분석</a:t>
            </a:r>
            <a:endParaRPr lang="en-US" altLang="ko-KR" sz="2000" smtClean="0">
              <a:latin typeface="한컴돋움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>
                <a:latin typeface="한컴돋움"/>
              </a:rPr>
              <a:t> </a:t>
            </a:r>
            <a:r>
              <a:rPr lang="ko-KR" altLang="en-US" sz="2000" smtClean="0">
                <a:latin typeface="한컴돋움"/>
              </a:rPr>
              <a:t>마침</a:t>
            </a:r>
            <a:r>
              <a:rPr lang="en-US" altLang="ko-KR" sz="2000" smtClean="0">
                <a:latin typeface="한컴돋움"/>
              </a:rPr>
              <a:t> </a:t>
            </a:r>
            <a:r>
              <a:rPr lang="en-US" altLang="ko-KR" smtClean="0">
                <a:latin typeface="한컴돋움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ko-KR" altLang="en-US">
              <a:latin typeface="한컴돋움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33031" y="803564"/>
            <a:ext cx="8649882" cy="11730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285973" y="1376219"/>
            <a:ext cx="7285224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4000" b="1" smtClean="0">
                <a:solidFill>
                  <a:schemeClr val="accent1"/>
                </a:solidFill>
                <a:latin typeface="한컴돋움"/>
              </a:rPr>
              <a:t>목차</a:t>
            </a:r>
            <a:endParaRPr lang="ko-KR" altLang="en-US" sz="4000" b="1">
              <a:solidFill>
                <a:schemeClr val="accent1"/>
              </a:solidFill>
              <a:latin typeface="한컴돋움"/>
            </a:endParaRPr>
          </a:p>
        </p:txBody>
      </p:sp>
    </p:spTree>
    <p:extLst>
      <p:ext uri="{BB962C8B-B14F-4D97-AF65-F5344CB8AC3E}">
        <p14:creationId xmlns:p14="http://schemas.microsoft.com/office/powerpoint/2010/main" val="2641366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b="1" smtClean="0">
                <a:latin typeface="+mn-ea"/>
                <a:ea typeface="+mn-ea"/>
              </a:rPr>
              <a:t>사용 프로그램 설명</a:t>
            </a:r>
            <a:endParaRPr lang="ko-KR" altLang="en-US" sz="2800" b="1">
              <a:latin typeface="+mn-ea"/>
              <a:ea typeface="+mn-e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600" smtClean="0"/>
              <a:t>Jpyter Notebook(</a:t>
            </a:r>
            <a:r>
              <a:rPr lang="ko-KR" altLang="en-US" sz="1600" smtClean="0"/>
              <a:t>주피터</a:t>
            </a:r>
            <a:r>
              <a:rPr lang="en-US" altLang="ko-KR" sz="1600" smtClean="0"/>
              <a:t> </a:t>
            </a:r>
            <a:r>
              <a:rPr lang="ko-KR" altLang="en-US" sz="1600" smtClean="0"/>
              <a:t>노트북</a:t>
            </a:r>
            <a:r>
              <a:rPr lang="en-US" altLang="ko-KR" sz="160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ko-KR" altLang="en-US" sz="16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99" y="2103120"/>
            <a:ext cx="3801005" cy="38160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71416" y="3265349"/>
            <a:ext cx="6565392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주피터 노트북은 오픈 소스이며 웹 기반 플랫폼 또는 대화형 코드 실행 환경으로</a:t>
            </a:r>
            <a:endParaRPr lang="en-US" altLang="ko-KR" sz="1400"/>
          </a:p>
          <a:p>
            <a:r>
              <a:rPr lang="ko-KR" altLang="en-US" sz="1400" smtClean="0"/>
              <a:t>데이터분석</a:t>
            </a:r>
            <a:r>
              <a:rPr lang="en-US" altLang="ko-KR" sz="1400" smtClean="0"/>
              <a:t>, </a:t>
            </a:r>
            <a:r>
              <a:rPr lang="ko-KR" altLang="en-US" sz="1400" smtClean="0"/>
              <a:t>머신러닝</a:t>
            </a:r>
            <a:r>
              <a:rPr lang="en-US" altLang="ko-KR" sz="1400" smtClean="0"/>
              <a:t>, </a:t>
            </a:r>
            <a:r>
              <a:rPr lang="ko-KR" altLang="en-US" sz="1400" smtClean="0"/>
              <a:t>인공지능 등 다양한 분야에서 사용된다</a:t>
            </a:r>
            <a:r>
              <a:rPr lang="en-US" altLang="ko-KR" sz="140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71416" y="3887141"/>
            <a:ext cx="6126480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셀</a:t>
            </a:r>
            <a:r>
              <a:rPr lang="en-US" altLang="ko-KR" sz="1400" smtClean="0"/>
              <a:t>(cell)</a:t>
            </a:r>
            <a:r>
              <a:rPr lang="ko-KR" altLang="en-US" sz="1400" smtClean="0"/>
              <a:t>이라는 단위로 코드를 실행하고 코드 셀은 순서대로 실행된다</a:t>
            </a:r>
            <a:r>
              <a:rPr lang="en-US" altLang="ko-KR" sz="1400" smtClean="0"/>
              <a:t>.</a:t>
            </a:r>
          </a:p>
          <a:p>
            <a:r>
              <a:rPr lang="ko-KR" altLang="en-US" sz="1400" smtClean="0"/>
              <a:t>셀 실행 결과가 바로 아래에 표시되어서 사용자가 코드의 결과를 실시간으로</a:t>
            </a:r>
            <a:endParaRPr lang="en-US" altLang="ko-KR" sz="1400" smtClean="0"/>
          </a:p>
          <a:p>
            <a:r>
              <a:rPr lang="ko-KR" altLang="en-US" sz="1400" smtClean="0"/>
              <a:t>확인할 수 있다</a:t>
            </a:r>
            <a:r>
              <a:rPr lang="en-US" altLang="ko-KR" sz="1400" smtClean="0"/>
              <a:t>.</a:t>
            </a:r>
            <a:endParaRPr lang="ko-KR" altLang="en-US" sz="14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14" y="2103120"/>
            <a:ext cx="133369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63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b="1" err="1" smtClean="0">
                <a:latin typeface="+mn-ea"/>
                <a:ea typeface="+mn-ea"/>
              </a:rPr>
              <a:t>서버별</a:t>
            </a:r>
            <a:r>
              <a:rPr lang="ko-KR" altLang="en-US" sz="2800" b="1" smtClean="0">
                <a:latin typeface="+mn-ea"/>
                <a:ea typeface="+mn-ea"/>
              </a:rPr>
              <a:t> </a:t>
            </a:r>
            <a:r>
              <a:rPr lang="en-US" altLang="ko-KR" sz="2800" b="1" smtClean="0">
                <a:latin typeface="+mn-ea"/>
                <a:ea typeface="+mn-ea"/>
              </a:rPr>
              <a:t>6/7</a:t>
            </a:r>
            <a:r>
              <a:rPr lang="ko-KR" altLang="en-US" sz="2800" b="1" smtClean="0">
                <a:latin typeface="+mn-ea"/>
                <a:ea typeface="+mn-ea"/>
              </a:rPr>
              <a:t>월 인구 비교 </a:t>
            </a:r>
            <a:r>
              <a:rPr lang="en-US" altLang="ko-KR" sz="2800" b="1" smtClean="0">
                <a:latin typeface="+mn-ea"/>
                <a:ea typeface="+mn-ea"/>
              </a:rPr>
              <a:t>- </a:t>
            </a:r>
            <a:r>
              <a:rPr lang="ko-KR" altLang="en-US" sz="2800" b="1" smtClean="0">
                <a:latin typeface="+mn-ea"/>
                <a:ea typeface="+mn-ea"/>
              </a:rPr>
              <a:t>제작과정</a:t>
            </a:r>
            <a:endParaRPr lang="ko-KR" altLang="en-US" sz="2800" b="1">
              <a:latin typeface="+mn-ea"/>
              <a:ea typeface="+mn-e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200" smtClean="0"/>
              <a:t>Pandas </a:t>
            </a:r>
            <a:r>
              <a:rPr lang="ko-KR" altLang="en-US" sz="1200" smtClean="0"/>
              <a:t>라이브러리를 이용해 서버 </a:t>
            </a:r>
            <a:r>
              <a:rPr lang="en-US" altLang="ko-KR" sz="1200" smtClean="0"/>
              <a:t>xlsx</a:t>
            </a:r>
            <a:r>
              <a:rPr lang="ko-KR" altLang="en-US" sz="1200" smtClean="0"/>
              <a:t>파일을 불러온다</a:t>
            </a:r>
            <a:endParaRPr lang="ko-KR" altLang="en-US" sz="120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200" smtClean="0"/>
              <a:t>Seaborn </a:t>
            </a:r>
            <a:r>
              <a:rPr lang="ko-KR" altLang="en-US" sz="1200" smtClean="0"/>
              <a:t>라이브러리를 이용해 데이터를 막대그래프로 시각화한다</a:t>
            </a:r>
            <a:endParaRPr lang="ko-KR" altLang="en-US" sz="12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908" y="1822398"/>
            <a:ext cx="5530889" cy="477269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799" y="1821149"/>
            <a:ext cx="4588257" cy="444523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3991" y="2529381"/>
            <a:ext cx="2705478" cy="388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19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b="1" err="1" smtClean="0">
                <a:latin typeface="+mn-ea"/>
                <a:ea typeface="+mn-ea"/>
              </a:rPr>
              <a:t>서버별</a:t>
            </a:r>
            <a:r>
              <a:rPr lang="ko-KR" altLang="en-US" sz="2800" b="1" smtClean="0">
                <a:latin typeface="+mn-ea"/>
                <a:ea typeface="+mn-ea"/>
              </a:rPr>
              <a:t> </a:t>
            </a:r>
            <a:r>
              <a:rPr lang="en-US" altLang="ko-KR" sz="2800" b="1" smtClean="0">
                <a:latin typeface="+mn-ea"/>
                <a:ea typeface="+mn-ea"/>
              </a:rPr>
              <a:t>6/7</a:t>
            </a:r>
            <a:r>
              <a:rPr lang="ko-KR" altLang="en-US" sz="2800" b="1" smtClean="0">
                <a:latin typeface="+mn-ea"/>
                <a:ea typeface="+mn-ea"/>
              </a:rPr>
              <a:t>월 인구 비교</a:t>
            </a:r>
            <a:endParaRPr lang="ko-KR" altLang="en-US" sz="2800" b="1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590" y="1158804"/>
            <a:ext cx="8604504" cy="554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83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b="1" smtClean="0">
                <a:latin typeface="+mn-ea"/>
                <a:ea typeface="+mn-ea"/>
              </a:rPr>
              <a:t>전체 대비 각 서버 인구 비율 </a:t>
            </a:r>
            <a:r>
              <a:rPr lang="en-US" altLang="ko-KR" sz="2800" b="1" smtClean="0">
                <a:latin typeface="+mn-ea"/>
                <a:ea typeface="+mn-ea"/>
              </a:rPr>
              <a:t>- </a:t>
            </a:r>
            <a:r>
              <a:rPr lang="ko-KR" altLang="en-US" sz="2800" b="1" smtClean="0">
                <a:latin typeface="+mn-ea"/>
                <a:ea typeface="+mn-ea"/>
              </a:rPr>
              <a:t>제작과정</a:t>
            </a:r>
            <a:endParaRPr lang="ko-KR" altLang="en-US" sz="2800" b="1">
              <a:latin typeface="+mn-ea"/>
              <a:ea typeface="+mn-e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200" smtClean="0"/>
              <a:t>Pandas </a:t>
            </a:r>
            <a:r>
              <a:rPr lang="ko-KR" altLang="en-US" sz="1200" smtClean="0"/>
              <a:t>라이브러리를 이용해 월별 인구가 열로 구별된 </a:t>
            </a:r>
            <a:endParaRPr lang="en-US" altLang="ko-KR" sz="1200" smtClean="0"/>
          </a:p>
          <a:p>
            <a:pPr marL="0" indent="0">
              <a:buNone/>
            </a:pPr>
            <a:r>
              <a:rPr lang="en-US" altLang="ko-KR" sz="1200"/>
              <a:t> </a:t>
            </a:r>
            <a:r>
              <a:rPr lang="en-US" altLang="ko-KR" sz="1200" smtClean="0"/>
              <a:t>   </a:t>
            </a:r>
            <a:r>
              <a:rPr lang="ko-KR" altLang="en-US" sz="1200" smtClean="0"/>
              <a:t>서버 </a:t>
            </a:r>
            <a:r>
              <a:rPr lang="en-US" altLang="ko-KR" sz="1200" smtClean="0"/>
              <a:t>xlsx</a:t>
            </a:r>
            <a:r>
              <a:rPr lang="ko-KR" altLang="en-US" sz="1200" smtClean="0"/>
              <a:t>파일을 불러온다</a:t>
            </a:r>
            <a:endParaRPr lang="ko-KR" altLang="en-US" sz="120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200" smtClean="0"/>
              <a:t>matplotlib </a:t>
            </a:r>
            <a:r>
              <a:rPr lang="ko-KR" altLang="en-US" sz="1200" smtClean="0"/>
              <a:t>라이브러리를 이용해 데이터를 원그래프로 시각화한다</a:t>
            </a: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909" y="1840930"/>
            <a:ext cx="5262667" cy="42773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50" y="1947672"/>
            <a:ext cx="4182059" cy="446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78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b="1" smtClean="0">
                <a:latin typeface="+mn-ea"/>
                <a:ea typeface="+mn-ea"/>
              </a:rPr>
              <a:t>전체 대비 각 서버 인구 비율</a:t>
            </a:r>
            <a:endParaRPr lang="ko-KR" altLang="en-US" sz="2800" b="1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535" y="1133857"/>
            <a:ext cx="6261525" cy="528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68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b="1" smtClean="0">
                <a:latin typeface="+mn-ea"/>
                <a:ea typeface="+mn-ea"/>
              </a:rPr>
              <a:t>상위 </a:t>
            </a:r>
            <a:r>
              <a:rPr lang="en-US" altLang="ko-KR" sz="2800" b="1" smtClean="0">
                <a:latin typeface="+mn-ea"/>
                <a:ea typeface="+mn-ea"/>
              </a:rPr>
              <a:t>4</a:t>
            </a:r>
            <a:r>
              <a:rPr lang="ko-KR" altLang="en-US" sz="2800" b="1" smtClean="0">
                <a:latin typeface="+mn-ea"/>
                <a:ea typeface="+mn-ea"/>
              </a:rPr>
              <a:t>개 서버 인구 변화</a:t>
            </a:r>
            <a:r>
              <a:rPr lang="en-US" altLang="ko-KR" sz="2800" b="1" smtClean="0">
                <a:latin typeface="+mn-ea"/>
                <a:ea typeface="+mn-ea"/>
              </a:rPr>
              <a:t>- </a:t>
            </a:r>
            <a:r>
              <a:rPr lang="ko-KR" altLang="en-US" sz="2800" b="1" smtClean="0">
                <a:latin typeface="+mn-ea"/>
                <a:ea typeface="+mn-ea"/>
              </a:rPr>
              <a:t>제작과정</a:t>
            </a:r>
            <a:endParaRPr lang="ko-KR" altLang="en-US" sz="2800" b="1">
              <a:latin typeface="+mn-ea"/>
              <a:ea typeface="+mn-e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200" smtClean="0"/>
              <a:t>Pandas </a:t>
            </a:r>
            <a:r>
              <a:rPr lang="ko-KR" altLang="en-US" sz="1200" smtClean="0"/>
              <a:t>라이브러리를 이용해 변화량 </a:t>
            </a:r>
            <a:r>
              <a:rPr lang="en-US" altLang="ko-KR" sz="1200" smtClean="0"/>
              <a:t>xlsx</a:t>
            </a:r>
            <a:r>
              <a:rPr lang="ko-KR" altLang="en-US" sz="1200" smtClean="0"/>
              <a:t>파일을 불러온다</a:t>
            </a:r>
            <a:endParaRPr lang="ko-KR" altLang="en-US" sz="120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200" smtClean="0"/>
              <a:t>Seaborn </a:t>
            </a:r>
            <a:r>
              <a:rPr lang="ko-KR" altLang="en-US" sz="1200" smtClean="0"/>
              <a:t>라이브러리를 이용해 데이터를 꺾은선그래프로 시각화한다</a:t>
            </a: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98" y="1892808"/>
            <a:ext cx="4405377" cy="28514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909" y="1892808"/>
            <a:ext cx="4951514" cy="437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87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b="1">
                <a:latin typeface="+mn-ea"/>
                <a:ea typeface="+mn-ea"/>
              </a:rPr>
              <a:t>상위 </a:t>
            </a:r>
            <a:r>
              <a:rPr lang="en-US" altLang="ko-KR" sz="2800" b="1">
                <a:latin typeface="+mn-ea"/>
                <a:ea typeface="+mn-ea"/>
              </a:rPr>
              <a:t>4</a:t>
            </a:r>
            <a:r>
              <a:rPr lang="ko-KR" altLang="en-US" sz="2800" b="1">
                <a:latin typeface="+mn-ea"/>
                <a:ea typeface="+mn-ea"/>
              </a:rPr>
              <a:t>개 서버 인구 변화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181" y="1330810"/>
            <a:ext cx="7012233" cy="53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901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분할">
  <a:themeElements>
    <a:clrScheme name="분할">
      <a:dk1>
        <a:srgbClr val="323232"/>
      </a:dk1>
      <a:lt1>
        <a:srgbClr val="FFFFFF"/>
      </a:lt1>
      <a:dk2>
        <a:srgbClr val="9D9C9C"/>
      </a:dk2>
      <a:lt2>
        <a:srgbClr val="F3F3F3"/>
      </a:lt2>
      <a:accent1>
        <a:srgbClr val="268BA3"/>
      </a:accent1>
      <a:accent2>
        <a:srgbClr val="86A983"/>
      </a:accent2>
      <a:accent3>
        <a:srgbClr val="9181B9"/>
      </a:accent3>
      <a:accent4>
        <a:srgbClr val="D0AED4"/>
      </a:accent4>
      <a:accent5>
        <a:srgbClr val="FEACC9"/>
      </a:accent5>
      <a:accent6>
        <a:srgbClr val="FF6957"/>
      </a:accent6>
      <a:hlink>
        <a:srgbClr val="4A45FF"/>
      </a:hlink>
      <a:folHlink>
        <a:srgbClr val="BE27BB"/>
      </a:folHlink>
    </a:clrScheme>
    <a:fontScheme name="분할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분할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hueMod val="70000"/>
                <a:satMod val="100000"/>
              </a:schemeClr>
            </a:gs>
            <a:gs pos="100000">
              <a:schemeClr val="phClr">
                <a:shade val="2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1">
              <a:shade val="95000"/>
              <a:satMod val="10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339</TotalTime>
  <Words>475</Words>
  <Application>Microsoft Office PowerPoint</Application>
  <PresentationFormat>와이드스크린</PresentationFormat>
  <Paragraphs>68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맑은 고딕</vt:lpstr>
      <vt:lpstr>한컴 윤고딕 240</vt:lpstr>
      <vt:lpstr>한컴돋움</vt:lpstr>
      <vt:lpstr>함초롬돋움</vt:lpstr>
      <vt:lpstr>Arial</vt:lpstr>
      <vt:lpstr>Lucida Sans Unicode</vt:lpstr>
      <vt:lpstr>Wingdings</vt:lpstr>
      <vt:lpstr>분할</vt:lpstr>
      <vt:lpstr>메이플스토리 인구분석</vt:lpstr>
      <vt:lpstr>PowerPoint 프레젠테이션</vt:lpstr>
      <vt:lpstr>사용 프로그램 설명</vt:lpstr>
      <vt:lpstr>서버별 6/7월 인구 비교 - 제작과정</vt:lpstr>
      <vt:lpstr>서버별 6/7월 인구 비교</vt:lpstr>
      <vt:lpstr>전체 대비 각 서버 인구 비율 - 제작과정</vt:lpstr>
      <vt:lpstr>전체 대비 각 서버 인구 비율</vt:lpstr>
      <vt:lpstr>상위 4개 서버 인구 변화- 제작과정</vt:lpstr>
      <vt:lpstr>상위 4개 서버 인구 변화</vt:lpstr>
      <vt:lpstr>직업별 인구 분석 - 제작과정</vt:lpstr>
      <vt:lpstr>직업별 인구 분석</vt:lpstr>
      <vt:lpstr>마침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메이플스토리 인구분석</dc:title>
  <dc:creator>User</dc:creator>
  <cp:lastModifiedBy>User</cp:lastModifiedBy>
  <cp:revision>29</cp:revision>
  <dcterms:modified xsi:type="dcterms:W3CDTF">2023-12-01T00:30:22Z</dcterms:modified>
  <cp:version/>
</cp:coreProperties>
</file>