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Montserrat Medium"/>
      <p:regular r:id="rId28"/>
      <p:bold r:id="rId29"/>
      <p:italic r:id="rId30"/>
      <p:boldItalic r:id="rId31"/>
    </p:embeddedFont>
    <p:embeddedFont>
      <p:font typeface="Nunito Medium"/>
      <p:regular r:id="rId32"/>
      <p:bold r:id="rId33"/>
      <p:italic r:id="rId34"/>
      <p:boldItalic r:id="rId35"/>
    </p:embeddedFont>
    <p:embeddedFont>
      <p:font typeface="Lexen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isana Zharmagambeto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5.xml"/><Relationship Id="rId33" Type="http://schemas.openxmlformats.org/officeDocument/2006/relationships/font" Target="fonts/NunitoMedium-bold.fntdata"/><Relationship Id="rId10" Type="http://schemas.openxmlformats.org/officeDocument/2006/relationships/slide" Target="slides/slide4.xml"/><Relationship Id="rId32" Type="http://schemas.openxmlformats.org/officeDocument/2006/relationships/font" Target="fonts/NunitoMedium-regular.fntdata"/><Relationship Id="rId13" Type="http://schemas.openxmlformats.org/officeDocument/2006/relationships/slide" Target="slides/slide7.xml"/><Relationship Id="rId35" Type="http://schemas.openxmlformats.org/officeDocument/2006/relationships/font" Target="fonts/NunitoMedium-boldItalic.fntdata"/><Relationship Id="rId12" Type="http://schemas.openxmlformats.org/officeDocument/2006/relationships/slide" Target="slides/slide6.xml"/><Relationship Id="rId34" Type="http://schemas.openxmlformats.org/officeDocument/2006/relationships/font" Target="fonts/NunitoMedium-italic.fntdata"/><Relationship Id="rId15" Type="http://schemas.openxmlformats.org/officeDocument/2006/relationships/slide" Target="slides/slide9.xml"/><Relationship Id="rId37" Type="http://schemas.openxmlformats.org/officeDocument/2006/relationships/font" Target="fonts/Lexend-bold.fntdata"/><Relationship Id="rId14" Type="http://schemas.openxmlformats.org/officeDocument/2006/relationships/slide" Target="slides/slide8.xml"/><Relationship Id="rId36" Type="http://schemas.openxmlformats.org/officeDocument/2006/relationships/font" Target="fonts/Lexen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22T21:08:29.433">
    <p:pos x="196" y="725"/>
    <p:text>some statistics or real case example would make it more convincing, but it's totally optional</p:text>
  </p:cm>
  <p:cm authorId="0" idx="2" dt="2022-10-22T21:08:29.433">
    <p:pos x="196" y="725"/>
    <p:text>maybe this would be smth to try: https://gflec.org/wp-content/uploads/2015/11/3313-Finlit_Report_FINAL-5.11.16.pdf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f/financial-literacy.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2406450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2406450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595959"/>
              </a:buClr>
              <a:buSzPts val="1500"/>
              <a:buFont typeface="Montserrat"/>
              <a:buChar char="-"/>
            </a:pPr>
            <a:r>
              <a:rPr lang="en" sz="1500">
                <a:solidFill>
                  <a:srgbClr val="595959"/>
                </a:solidFill>
                <a:latin typeface="Montserrat"/>
                <a:ea typeface="Montserrat"/>
                <a:cs typeface="Montserrat"/>
                <a:sym typeface="Montserrat"/>
              </a:rPr>
              <a:t>Enter user situation: Investment and Duration (user is looking into)</a:t>
            </a:r>
            <a:endParaRPr sz="1500">
              <a:solidFill>
                <a:srgbClr val="595959"/>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95959"/>
              </a:buClr>
              <a:buSzPts val="1500"/>
              <a:buFont typeface="Montserrat"/>
              <a:buChar char="-"/>
            </a:pPr>
            <a:r>
              <a:rPr lang="en" sz="1500">
                <a:solidFill>
                  <a:srgbClr val="595959"/>
                </a:solidFill>
                <a:latin typeface="Montserrat"/>
                <a:ea typeface="Montserrat"/>
                <a:cs typeface="Montserrat"/>
                <a:sym typeface="Montserrat"/>
              </a:rPr>
              <a:t>Be able to view options in years (long) and months(short) periods</a:t>
            </a:r>
            <a:endParaRPr sz="1500">
              <a:solidFill>
                <a:srgbClr val="595959"/>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595959"/>
              </a:buClr>
              <a:buSzPts val="1500"/>
              <a:buFont typeface="Montserrat"/>
              <a:buChar char="-"/>
            </a:pPr>
            <a:r>
              <a:rPr lang="en" sz="1500">
                <a:solidFill>
                  <a:srgbClr val="595959"/>
                </a:solidFill>
                <a:latin typeface="Montserrat"/>
                <a:ea typeface="Montserrat"/>
                <a:cs typeface="Montserrat"/>
                <a:sym typeface="Montserrat"/>
              </a:rPr>
              <a:t>See a list of investments</a:t>
            </a:r>
            <a:endParaRPr sz="1500">
              <a:solidFill>
                <a:srgbClr val="595959"/>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595959"/>
              </a:buClr>
              <a:buSzPts val="1500"/>
              <a:buFont typeface="Montserrat"/>
              <a:buChar char="-"/>
            </a:pPr>
            <a:r>
              <a:rPr lang="en" sz="1500">
                <a:solidFill>
                  <a:srgbClr val="595959"/>
                </a:solidFill>
                <a:latin typeface="Montserrat"/>
                <a:ea typeface="Montserrat"/>
                <a:cs typeface="Montserrat"/>
                <a:sym typeface="Montserrat"/>
              </a:rPr>
              <a:t>Show calculated sample output of investment result with given user  information</a:t>
            </a:r>
            <a:endParaRPr sz="150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Wider audience with no/few financial literacy have difficulties with personal investment in the stock market. In particular, many existing sources/references are too hard/lengthy for them to understand in short amount of time, and some are unconfident about making a decision on which stock to invest.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17972e9e7_1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17972e9e7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17972e9e7_1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17972e9e7_1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17972e9e7_1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17972e9e7_1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2457a2af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2457a2af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2406450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2406450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Lexend"/>
              <a:buChar char="➢"/>
            </a:pPr>
            <a:r>
              <a:rPr lang="en">
                <a:solidFill>
                  <a:schemeClr val="dk1"/>
                </a:solidFill>
                <a:latin typeface="Lexend"/>
                <a:ea typeface="Lexend"/>
                <a:cs typeface="Lexend"/>
                <a:sym typeface="Lexend"/>
              </a:rPr>
              <a:t>generate revenue from investors: providing a platform for share issuers to redirect end users to their website</a:t>
            </a:r>
            <a:endParaRPr>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a:solidFill>
                  <a:schemeClr val="dk1"/>
                </a:solidFill>
                <a:latin typeface="Lexend"/>
                <a:ea typeface="Lexend"/>
                <a:cs typeface="Lexend"/>
                <a:sym typeface="Lexend"/>
              </a:rPr>
              <a:t>those counterparties could pay a fee for us bringing them new clients through the advertising of their issued shares</a:t>
            </a:r>
            <a:endParaRPr>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a:solidFill>
                  <a:schemeClr val="dk1"/>
                </a:solidFill>
                <a:latin typeface="Lexend"/>
                <a:ea typeface="Lexend"/>
                <a:cs typeface="Lexend"/>
                <a:sym typeface="Lexend"/>
              </a:rPr>
              <a:t>timely market data may be expensive but could work to negotiate for more general/cheaper pipelines with providers to reduce costs</a:t>
            </a:r>
            <a:endParaRPr>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a:solidFill>
                  <a:schemeClr val="dk1"/>
                </a:solidFill>
                <a:latin typeface="Lexend"/>
                <a:ea typeface="Lexend"/>
                <a:cs typeface="Lexend"/>
                <a:sym typeface="Lexend"/>
              </a:rPr>
              <a:t>Next steps: - offer a wider range of asset classes for investments (fixed income for e.g.) (edited)</a:t>
            </a:r>
            <a:endParaRPr>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a:solidFill>
                  <a:schemeClr val="dk1"/>
                </a:solidFill>
                <a:latin typeface="Lexend"/>
                <a:ea typeface="Lexend"/>
                <a:cs typeface="Lexend"/>
                <a:sym typeface="Lexend"/>
              </a:rPr>
              <a:t>provide a direct platform which people can invest on which centralises different ETFs and stock issuers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a:solidFill>
                  <a:schemeClr val="dk1"/>
                </a:solidFill>
              </a:rPr>
              <a:t>Provide user tutorial the first time users use the app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Allow the users to choose category of stocks they want to invest in</a:t>
            </a:r>
            <a:endParaRPr sz="1500">
              <a:solidFill>
                <a:srgbClr val="595959"/>
              </a:solidFill>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2406450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2406450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Wider audience with no/few financial literacy have difficulties with personal investment in the stock market. In particular, many existing sources/references are too hard/lengthy for them to understand in short amount of time, and some are unconfident about making a decision on which stock to invest.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2406450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2406450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17972e9e7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17972e9e7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17972e9e7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17972e9e7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literacy </a:t>
            </a:r>
            <a:r>
              <a:rPr lang="en" u="sng">
                <a:solidFill>
                  <a:schemeClr val="hlink"/>
                </a:solidFill>
                <a:hlinkClick r:id="rId2"/>
              </a:rPr>
              <a:t>https://www.investopedia.com/terms/f/financial-literacy.asp</a:t>
            </a:r>
            <a:br>
              <a:rPr lang="en"/>
            </a:br>
            <a:r>
              <a:rPr lang="en"/>
              <a:t>Blackrock report https://www.blackrock.com/corporate/insights/people-and-money#sustainability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17972e9e7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17972e9e7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Wider audience with no/few financial literacy have difficulties with personal investment in the stock market. In particular, many existing sources/references are too hard/lengthy for them to understand in short amount of time, and some are unconfident about making a decision on which stock to invest.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17972e9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17972e9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lnSpc>
                <a:spcPct val="115000"/>
              </a:lnSpc>
              <a:spcBef>
                <a:spcPts val="0"/>
              </a:spcBef>
              <a:spcAft>
                <a:spcPts val="1000"/>
              </a:spcAft>
              <a:buClr>
                <a:srgbClr val="595959"/>
              </a:buClr>
              <a:buSzPts val="1600"/>
              <a:buFont typeface="Lexend"/>
              <a:buChar char="-"/>
            </a:pPr>
            <a:r>
              <a:rPr lang="en" sz="1600">
                <a:solidFill>
                  <a:srgbClr val="595959"/>
                </a:solidFill>
                <a:latin typeface="Lexend"/>
                <a:ea typeface="Lexend"/>
                <a:cs typeface="Lexend"/>
                <a:sym typeface="Lexend"/>
              </a:rPr>
              <a:t>make predictions/evaluate stock based on past stock indices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2406450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2406450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17972e9e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17972e9e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Lexend"/>
                <a:ea typeface="Lexend"/>
                <a:cs typeface="Lexend"/>
                <a:sym typeface="Lexend"/>
              </a:rPr>
              <a:t>Eg Laura Young students / new starters</a:t>
            </a:r>
            <a:endParaRPr/>
          </a:p>
          <a:p>
            <a:pPr indent="-317500" lvl="0" marL="457200" rtl="0" algn="l">
              <a:spcBef>
                <a:spcPts val="1000"/>
              </a:spcBef>
              <a:spcAft>
                <a:spcPts val="0"/>
              </a:spcAft>
              <a:buSzPts val="1400"/>
              <a:buAutoNum type="arabicParenR"/>
            </a:pPr>
            <a:r>
              <a:rPr lang="en"/>
              <a:t>People who find it hard to make investment decisions. </a:t>
            </a:r>
            <a:endParaRPr/>
          </a:p>
          <a:p>
            <a:pPr indent="0" lvl="0" marL="0" rtl="0" algn="l">
              <a:spcBef>
                <a:spcPts val="0"/>
              </a:spcBef>
              <a:spcAft>
                <a:spcPts val="0"/>
              </a:spcAft>
              <a:buNone/>
            </a:pPr>
            <a:r>
              <a:rPr lang="en"/>
              <a:t>For anyone who’s ever been intimidated by personal finances. </a:t>
            </a:r>
            <a:endParaRPr/>
          </a:p>
          <a:p>
            <a:pPr indent="0" lvl="0" marL="0" rtl="0" algn="l">
              <a:spcBef>
                <a:spcPts val="0"/>
              </a:spcBef>
              <a:spcAft>
                <a:spcPts val="0"/>
              </a:spcAft>
              <a:buNone/>
            </a:pPr>
            <a:r>
              <a:rPr lang="en"/>
              <a:t>Among those which do have access to bankings, many people still don’t understand any of the products which banks offer. </a:t>
            </a:r>
            <a:endParaRPr/>
          </a:p>
          <a:p>
            <a:pPr indent="0" lvl="0" marL="0" rtl="0" algn="l">
              <a:spcBef>
                <a:spcPts val="0"/>
              </a:spcBef>
              <a:spcAft>
                <a:spcPts val="0"/>
              </a:spcAft>
              <a:buClr>
                <a:schemeClr val="dk1"/>
              </a:buClr>
              <a:buSzPts val="1100"/>
              <a:buFont typeface="Arial"/>
              <a:buNone/>
            </a:pPr>
            <a:r>
              <a:rPr lang="en"/>
              <a:t>Individuals new to investing (simplicity); everyday person (time constraints: needs to be quick and easy); People who are seeking financial independence (simplicity)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17972e9e7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17972e9e7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2457a2af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2457a2af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hiUyveJyxXtdaPeD9yApOKajcUMWPpot/view" TargetMode="External"/><Relationship Id="rId4" Type="http://schemas.openxmlformats.org/officeDocument/2006/relationships/image" Target="../media/image1.png"/><Relationship Id="rId5" Type="http://schemas.openxmlformats.org/officeDocument/2006/relationships/hyperlink" Target="https://drive.google.com/file/d/1hiUyveJyxXtdaPeD9yApOKajcUMWPpot/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6AA84F"/>
                </a:solidFill>
                <a:latin typeface="Microsoft Yahei"/>
                <a:ea typeface="Microsoft Yahei"/>
                <a:cs typeface="Microsoft Yahei"/>
                <a:sym typeface="Microsoft Yahei"/>
              </a:rPr>
              <a:t>InvestNext</a:t>
            </a:r>
            <a:endParaRPr sz="4800">
              <a:solidFill>
                <a:srgbClr val="6AA84F"/>
              </a:solidFill>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Clr>
                <a:schemeClr val="dk1"/>
              </a:buClr>
              <a:buSzPts val="852"/>
              <a:buFont typeface="Arial"/>
              <a:buNone/>
            </a:pPr>
            <a:r>
              <a:rPr lang="en" sz="1990">
                <a:solidFill>
                  <a:srgbClr val="6AA84F"/>
                </a:solidFill>
                <a:latin typeface="Microsoft Yahei"/>
                <a:ea typeface="Microsoft Yahei"/>
                <a:cs typeface="Microsoft Yahei"/>
                <a:sym typeface="Microsoft Yahei"/>
              </a:rPr>
              <a:t>by Team (Aisana, Monesha, Maya, Faustine, Jialing):</a:t>
            </a:r>
            <a:endParaRPr sz="1990">
              <a:solidFill>
                <a:srgbClr val="6AA84F"/>
              </a:solidFill>
              <a:latin typeface="Microsoft Yahei"/>
              <a:ea typeface="Microsoft Yahei"/>
              <a:cs typeface="Microsoft Yahei"/>
              <a:sym typeface="Microsoft Yahei"/>
            </a:endParaRPr>
          </a:p>
          <a:p>
            <a:pPr indent="0" lvl="0" marL="0" rtl="0" algn="ctr">
              <a:lnSpc>
                <a:spcPct val="80000"/>
              </a:lnSpc>
              <a:spcBef>
                <a:spcPts val="0"/>
              </a:spcBef>
              <a:spcAft>
                <a:spcPts val="0"/>
              </a:spcAft>
              <a:buClr>
                <a:schemeClr val="dk1"/>
              </a:buClr>
              <a:buSzPts val="852"/>
              <a:buFont typeface="Arial"/>
              <a:buNone/>
            </a:pPr>
            <a:r>
              <a:rPr lang="en" sz="1990">
                <a:solidFill>
                  <a:srgbClr val="6AA84F"/>
                </a:solidFill>
                <a:latin typeface="Microsoft Yahei"/>
                <a:ea typeface="Microsoft Yahei"/>
                <a:cs typeface="Microsoft Yahei"/>
                <a:sym typeface="Microsoft Yahei"/>
              </a:rPr>
              <a:t>Part of Athena Hackathon 2022</a:t>
            </a:r>
            <a:endParaRPr sz="1370">
              <a:solidFill>
                <a:srgbClr val="6AA84F"/>
              </a:solidFill>
            </a:endParaRPr>
          </a:p>
        </p:txBody>
      </p:sp>
      <p:pic>
        <p:nvPicPr>
          <p:cNvPr id="56" name="Google Shape;56;p13"/>
          <p:cNvPicPr preferRelativeResize="0"/>
          <p:nvPr/>
        </p:nvPicPr>
        <p:blipFill rotWithShape="1">
          <a:blip r:embed="rId3">
            <a:alphaModFix amt="30000"/>
          </a:blip>
          <a:srcRect b="0" l="0" r="0" t="15711"/>
          <a:stretch/>
        </p:blipFill>
        <p:spPr>
          <a:xfrm>
            <a:off x="0" y="0"/>
            <a:ext cx="9143999"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43" name="Shape 143"/>
        <p:cNvGrpSpPr/>
        <p:nvPr/>
      </p:nvGrpSpPr>
      <p:grpSpPr>
        <a:xfrm>
          <a:off x="0" y="0"/>
          <a:ext cx="0" cy="0"/>
          <a:chOff x="0" y="0"/>
          <a:chExt cx="0" cy="0"/>
        </a:xfrm>
      </p:grpSpPr>
      <p:sp>
        <p:nvSpPr>
          <p:cNvPr id="144" name="Google Shape;144;p22"/>
          <p:cNvSpPr/>
          <p:nvPr/>
        </p:nvSpPr>
        <p:spPr>
          <a:xfrm>
            <a:off x="6951000" y="-35982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8812154" y="-1228811"/>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6559800" y="0"/>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9580675" y="1083950"/>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Main Functions</a:t>
            </a:r>
            <a:endParaRPr b="1">
              <a:solidFill>
                <a:schemeClr val="lt1"/>
              </a:solidFill>
              <a:latin typeface="Montserrat"/>
              <a:ea typeface="Montserrat"/>
              <a:cs typeface="Montserrat"/>
              <a:sym typeface="Montserrat"/>
            </a:endParaRPr>
          </a:p>
        </p:txBody>
      </p:sp>
      <p:sp>
        <p:nvSpPr>
          <p:cNvPr id="149" name="Google Shape;149;p22"/>
          <p:cNvSpPr txBox="1"/>
          <p:nvPr>
            <p:ph idx="1" type="body"/>
          </p:nvPr>
        </p:nvSpPr>
        <p:spPr>
          <a:xfrm>
            <a:off x="397675" y="1123825"/>
            <a:ext cx="7750200" cy="40197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a:solidFill>
                  <a:srgbClr val="FFFFFF"/>
                </a:solidFill>
                <a:latin typeface="Lexend"/>
                <a:ea typeface="Lexend"/>
                <a:cs typeface="Lexend"/>
                <a:sym typeface="Lexend"/>
              </a:rPr>
              <a:t>Allow the users to input amount and duration they want to invest</a:t>
            </a:r>
            <a:endParaRPr>
              <a:solidFill>
                <a:srgbClr val="FFFFFF"/>
              </a:solidFill>
              <a:latin typeface="Lexend"/>
              <a:ea typeface="Lexend"/>
              <a:cs typeface="Lexend"/>
              <a:sym typeface="Lexend"/>
            </a:endParaRPr>
          </a:p>
          <a:p>
            <a:pPr indent="0" lvl="0" marL="457200" rtl="0" algn="l">
              <a:spcBef>
                <a:spcPts val="1200"/>
              </a:spcBef>
              <a:spcAft>
                <a:spcPts val="0"/>
              </a:spcAft>
              <a:buNone/>
            </a:pPr>
            <a:r>
              <a:rPr lang="en">
                <a:solidFill>
                  <a:srgbClr val="FFFFFF"/>
                </a:solidFill>
                <a:latin typeface="Lexend"/>
                <a:ea typeface="Lexend"/>
                <a:cs typeface="Lexend"/>
                <a:sym typeface="Lexend"/>
              </a:rPr>
              <a:t>C</a:t>
            </a:r>
            <a:r>
              <a:rPr lang="en">
                <a:solidFill>
                  <a:srgbClr val="FFFFFF"/>
                </a:solidFill>
                <a:latin typeface="Lexend"/>
                <a:ea typeface="Lexend"/>
                <a:cs typeface="Lexend"/>
                <a:sym typeface="Lexend"/>
              </a:rPr>
              <a:t>onnect to market data APIs and gather information about the products/equities offered (backend)</a:t>
            </a:r>
            <a:endParaRPr>
              <a:solidFill>
                <a:srgbClr val="FFFFFF"/>
              </a:solidFill>
              <a:latin typeface="Lexend"/>
              <a:ea typeface="Lexend"/>
              <a:cs typeface="Lexend"/>
              <a:sym typeface="Lexend"/>
            </a:endParaRPr>
          </a:p>
          <a:p>
            <a:pPr indent="0" lvl="0" marL="457200" rtl="0" algn="l">
              <a:spcBef>
                <a:spcPts val="1200"/>
              </a:spcBef>
              <a:spcAft>
                <a:spcPts val="0"/>
              </a:spcAft>
              <a:buNone/>
            </a:pPr>
            <a:r>
              <a:rPr lang="en">
                <a:solidFill>
                  <a:srgbClr val="FFFFFF"/>
                </a:solidFill>
                <a:latin typeface="Lexend"/>
                <a:ea typeface="Lexend"/>
                <a:cs typeface="Lexend"/>
                <a:sym typeface="Lexend"/>
              </a:rPr>
              <a:t>See a list of investments</a:t>
            </a:r>
            <a:endParaRPr>
              <a:solidFill>
                <a:srgbClr val="FFFFFF"/>
              </a:solidFill>
              <a:latin typeface="Lexend"/>
              <a:ea typeface="Lexend"/>
              <a:cs typeface="Lexend"/>
              <a:sym typeface="Lexend"/>
            </a:endParaRPr>
          </a:p>
          <a:p>
            <a:pPr indent="-325755" lvl="0" marL="914400" rtl="0" algn="l">
              <a:spcBef>
                <a:spcPts val="1200"/>
              </a:spcBef>
              <a:spcAft>
                <a:spcPts val="0"/>
              </a:spcAft>
              <a:buClr>
                <a:srgbClr val="FFFFFF"/>
              </a:buClr>
              <a:buSzPct val="100000"/>
              <a:buFont typeface="Lexend"/>
              <a:buChar char="-"/>
            </a:pPr>
            <a:r>
              <a:rPr lang="en">
                <a:solidFill>
                  <a:srgbClr val="FFFFFF"/>
                </a:solidFill>
                <a:latin typeface="Lexend"/>
                <a:ea typeface="Lexend"/>
                <a:cs typeface="Lexend"/>
                <a:sym typeface="Lexend"/>
              </a:rPr>
              <a:t>Show the amount they will earn after a set number of years</a:t>
            </a:r>
            <a:endParaRPr>
              <a:solidFill>
                <a:srgbClr val="FFFFFF"/>
              </a:solidFill>
              <a:latin typeface="Lexend"/>
              <a:ea typeface="Lexend"/>
              <a:cs typeface="Lexend"/>
              <a:sym typeface="Lexend"/>
            </a:endParaRPr>
          </a:p>
          <a:p>
            <a:pPr indent="-325755" lvl="0" marL="914400" rtl="0" algn="l">
              <a:spcBef>
                <a:spcPts val="0"/>
              </a:spcBef>
              <a:spcAft>
                <a:spcPts val="0"/>
              </a:spcAft>
              <a:buClr>
                <a:srgbClr val="FFFFFF"/>
              </a:buClr>
              <a:buSzPct val="100000"/>
              <a:buFont typeface="Lexend"/>
              <a:buChar char="-"/>
            </a:pPr>
            <a:r>
              <a:rPr lang="en">
                <a:solidFill>
                  <a:srgbClr val="FFFFFF"/>
                </a:solidFill>
                <a:latin typeface="Lexend"/>
                <a:ea typeface="Lexend"/>
                <a:cs typeface="Lexend"/>
                <a:sym typeface="Lexend"/>
              </a:rPr>
              <a:t>Rank the results with bar chart visualisations in the order of users’ preference </a:t>
            </a:r>
            <a:endParaRPr>
              <a:solidFill>
                <a:srgbClr val="FFFFFF"/>
              </a:solidFill>
              <a:latin typeface="Lexend"/>
              <a:ea typeface="Lexend"/>
              <a:cs typeface="Lexend"/>
              <a:sym typeface="Lexend"/>
            </a:endParaRPr>
          </a:p>
          <a:p>
            <a:pPr indent="-325755" lvl="0" marL="914400" rtl="0" algn="l">
              <a:spcBef>
                <a:spcPts val="0"/>
              </a:spcBef>
              <a:spcAft>
                <a:spcPts val="0"/>
              </a:spcAft>
              <a:buClr>
                <a:srgbClr val="FFFFFF"/>
              </a:buClr>
              <a:buSzPct val="100000"/>
              <a:buFont typeface="Lexend"/>
              <a:buChar char="-"/>
            </a:pPr>
            <a:r>
              <a:rPr lang="en">
                <a:solidFill>
                  <a:schemeClr val="lt1"/>
                </a:solidFill>
                <a:latin typeface="Lexend"/>
                <a:ea typeface="Lexend"/>
                <a:cs typeface="Lexend"/>
                <a:sym typeface="Lexend"/>
              </a:rPr>
              <a:t>Change the ranking/sorting options according to users’ preference</a:t>
            </a:r>
            <a:endParaRPr>
              <a:solidFill>
                <a:srgbClr val="FFFFFF"/>
              </a:solidFill>
              <a:latin typeface="Lexend"/>
              <a:ea typeface="Lexend"/>
              <a:cs typeface="Lexend"/>
              <a:sym typeface="Lexend"/>
            </a:endParaRPr>
          </a:p>
          <a:p>
            <a:pPr indent="-325755" lvl="0" marL="914400" rtl="0" algn="l">
              <a:spcBef>
                <a:spcPts val="0"/>
              </a:spcBef>
              <a:spcAft>
                <a:spcPts val="0"/>
              </a:spcAft>
              <a:buClr>
                <a:srgbClr val="FFFFFF"/>
              </a:buClr>
              <a:buSzPct val="100000"/>
              <a:buFont typeface="Lexend"/>
              <a:buChar char="-"/>
            </a:pPr>
            <a:r>
              <a:rPr lang="en">
                <a:solidFill>
                  <a:srgbClr val="FFFFFF"/>
                </a:solidFill>
                <a:latin typeface="Lexend"/>
                <a:ea typeface="Lexend"/>
                <a:cs typeface="Lexend"/>
                <a:sym typeface="Lexend"/>
              </a:rPr>
              <a:t>Provide recommendations and external resources under bar charts</a:t>
            </a:r>
            <a:endParaRPr>
              <a:solidFill>
                <a:srgbClr val="FFFFFF"/>
              </a:solidFill>
              <a:latin typeface="Lexend"/>
              <a:ea typeface="Lexend"/>
              <a:cs typeface="Lexend"/>
              <a:sym typeface="Lexend"/>
            </a:endParaRPr>
          </a:p>
          <a:p>
            <a:pPr indent="0" lvl="0" marL="0" rtl="0" algn="l">
              <a:spcBef>
                <a:spcPts val="1200"/>
              </a:spcBef>
              <a:spcAft>
                <a:spcPts val="0"/>
              </a:spcAft>
              <a:buNone/>
            </a:pPr>
            <a:r>
              <a:rPr lang="en">
                <a:solidFill>
                  <a:srgbClr val="FFFFFF"/>
                </a:solidFill>
                <a:latin typeface="Lexend"/>
                <a:ea typeface="Lexend"/>
                <a:cs typeface="Lexend"/>
                <a:sym typeface="Lexend"/>
              </a:rPr>
              <a:t>	Sorting options</a:t>
            </a:r>
            <a:endParaRPr>
              <a:solidFill>
                <a:srgbClr val="FFFFFF"/>
              </a:solidFill>
              <a:latin typeface="Lexend"/>
              <a:ea typeface="Lexend"/>
              <a:cs typeface="Lexend"/>
              <a:sym typeface="Lexend"/>
            </a:endParaRPr>
          </a:p>
          <a:p>
            <a:pPr indent="-325755" lvl="0" marL="914400" rtl="0" algn="l">
              <a:spcBef>
                <a:spcPts val="1200"/>
              </a:spcBef>
              <a:spcAft>
                <a:spcPts val="0"/>
              </a:spcAft>
              <a:buClr>
                <a:srgbClr val="FFFFFF"/>
              </a:buClr>
              <a:buSzPct val="100000"/>
              <a:buFont typeface="Lexend"/>
              <a:buChar char="-"/>
            </a:pPr>
            <a:r>
              <a:rPr lang="en">
                <a:solidFill>
                  <a:srgbClr val="FFFFFF"/>
                </a:solidFill>
                <a:latin typeface="Lexend"/>
                <a:ea typeface="Lexend"/>
                <a:cs typeface="Lexend"/>
                <a:sym typeface="Lexend"/>
              </a:rPr>
              <a:t>IRR, risk, quality</a:t>
            </a:r>
            <a:endParaRPr>
              <a:solidFill>
                <a:srgbClr val="FFFFFF"/>
              </a:solidFill>
              <a:latin typeface="Lexend"/>
              <a:ea typeface="Lexend"/>
              <a:cs typeface="Lexend"/>
              <a:sym typeface="Lexend"/>
            </a:endParaRPr>
          </a:p>
          <a:p>
            <a:pPr indent="-325755" lvl="0" marL="914400" rtl="0" algn="l">
              <a:spcBef>
                <a:spcPts val="0"/>
              </a:spcBef>
              <a:spcAft>
                <a:spcPts val="0"/>
              </a:spcAft>
              <a:buClr>
                <a:srgbClr val="FFFFFF"/>
              </a:buClr>
              <a:buSzPct val="100000"/>
              <a:buFont typeface="Lexend"/>
              <a:buChar char="-"/>
            </a:pPr>
            <a:r>
              <a:rPr lang="en">
                <a:solidFill>
                  <a:srgbClr val="FFFFFF"/>
                </a:solidFill>
                <a:latin typeface="Lexend"/>
                <a:ea typeface="Lexend"/>
                <a:cs typeface="Lexend"/>
                <a:sym typeface="Lexend"/>
              </a:rPr>
              <a:t>General</a:t>
            </a:r>
            <a:endParaRPr>
              <a:solidFill>
                <a:srgbClr val="FFFFFF"/>
              </a:solidFill>
              <a:latin typeface="Lexend"/>
              <a:ea typeface="Lexend"/>
              <a:cs typeface="Lexend"/>
              <a:sym typeface="Lexend"/>
            </a:endParaRPr>
          </a:p>
          <a:p>
            <a:pPr indent="0" lvl="0" marL="457200" rtl="0" algn="l">
              <a:spcBef>
                <a:spcPts val="1200"/>
              </a:spcBef>
              <a:spcAft>
                <a:spcPts val="1200"/>
              </a:spcAft>
              <a:buNone/>
            </a:pPr>
            <a:r>
              <a:t/>
            </a:r>
            <a:endParaRPr>
              <a:solidFill>
                <a:srgbClr val="FFFFFF"/>
              </a:solidFill>
              <a:latin typeface="Lexend"/>
              <a:ea typeface="Lexend"/>
              <a:cs typeface="Lexend"/>
              <a:sym typeface="Lexend"/>
            </a:endParaRPr>
          </a:p>
        </p:txBody>
      </p:sp>
      <p:sp>
        <p:nvSpPr>
          <p:cNvPr id="150" name="Google Shape;150;p22"/>
          <p:cNvSpPr/>
          <p:nvPr/>
        </p:nvSpPr>
        <p:spPr>
          <a:xfrm>
            <a:off x="-998425" y="379457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Colour Scheme</a:t>
            </a:r>
            <a:endParaRPr b="1">
              <a:latin typeface="Montserrat"/>
              <a:ea typeface="Montserrat"/>
              <a:cs typeface="Montserrat"/>
              <a:sym typeface="Montserrat"/>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The green colour </a:t>
            </a:r>
            <a:r>
              <a:rPr lang="en">
                <a:latin typeface="Lexend"/>
                <a:ea typeface="Lexend"/>
                <a:cs typeface="Lexend"/>
                <a:sym typeface="Lexend"/>
              </a:rPr>
              <a:t>palette</a:t>
            </a:r>
            <a:r>
              <a:rPr lang="en">
                <a:latin typeface="Lexend"/>
                <a:ea typeface="Lexend"/>
                <a:cs typeface="Lexend"/>
                <a:sym typeface="Lexend"/>
              </a:rPr>
              <a:t>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
                <a:latin typeface="Lexend"/>
                <a:ea typeface="Lexend"/>
                <a:cs typeface="Lexend"/>
                <a:sym typeface="Lexend"/>
              </a:rPr>
              <a:t>have an association with money, </a:t>
            </a:r>
            <a:r>
              <a:rPr lang="en">
                <a:latin typeface="Lexend"/>
                <a:ea typeface="Lexend"/>
                <a:cs typeface="Lexend"/>
                <a:sym typeface="Lexend"/>
              </a:rPr>
              <a:t>investment</a:t>
            </a:r>
            <a:r>
              <a:rPr lang="en">
                <a:latin typeface="Lexend"/>
                <a:ea typeface="Lexend"/>
                <a:cs typeface="Lexend"/>
                <a:sym typeface="Lexend"/>
              </a:rPr>
              <a:t> and nature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latin typeface="Lexend"/>
                <a:ea typeface="Lexend"/>
                <a:cs typeface="Lexend"/>
                <a:sym typeface="Lexend"/>
              </a:rPr>
              <a:t>we want the customer to feel relaxed and do this naturally - instead of getting intimidated with the unknown</a:t>
            </a:r>
            <a:endParaRPr>
              <a:latin typeface="Lexend"/>
              <a:ea typeface="Lexend"/>
              <a:cs typeface="Lexend"/>
              <a:sym typeface="Lexend"/>
            </a:endParaRPr>
          </a:p>
        </p:txBody>
      </p:sp>
      <p:pic>
        <p:nvPicPr>
          <p:cNvPr id="157" name="Google Shape;157;p23"/>
          <p:cNvPicPr preferRelativeResize="0"/>
          <p:nvPr/>
        </p:nvPicPr>
        <p:blipFill>
          <a:blip r:embed="rId3">
            <a:alphaModFix/>
          </a:blip>
          <a:stretch>
            <a:fillRect/>
          </a:stretch>
        </p:blipFill>
        <p:spPr>
          <a:xfrm>
            <a:off x="0" y="3152525"/>
            <a:ext cx="9143999" cy="202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rot="-5400000">
            <a:off x="-1170600" y="2844025"/>
            <a:ext cx="38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Wireframe</a:t>
            </a:r>
            <a:endParaRPr b="1">
              <a:solidFill>
                <a:schemeClr val="lt1"/>
              </a:solidFill>
              <a:latin typeface="Montserrat"/>
              <a:ea typeface="Montserrat"/>
              <a:cs typeface="Montserrat"/>
              <a:sym typeface="Montserrat"/>
            </a:endParaRPr>
          </a:p>
        </p:txBody>
      </p:sp>
      <p:pic>
        <p:nvPicPr>
          <p:cNvPr id="163" name="Google Shape;163;p24"/>
          <p:cNvPicPr preferRelativeResize="0"/>
          <p:nvPr/>
        </p:nvPicPr>
        <p:blipFill>
          <a:blip r:embed="rId3">
            <a:alphaModFix/>
          </a:blip>
          <a:stretch>
            <a:fillRect/>
          </a:stretch>
        </p:blipFill>
        <p:spPr>
          <a:xfrm>
            <a:off x="919950" y="48875"/>
            <a:ext cx="2452674" cy="5029001"/>
          </a:xfrm>
          <a:prstGeom prst="rect">
            <a:avLst/>
          </a:prstGeom>
          <a:noFill/>
          <a:ln>
            <a:noFill/>
          </a:ln>
        </p:spPr>
      </p:pic>
      <p:pic>
        <p:nvPicPr>
          <p:cNvPr id="164" name="Google Shape;164;p24"/>
          <p:cNvPicPr preferRelativeResize="0"/>
          <p:nvPr/>
        </p:nvPicPr>
        <p:blipFill>
          <a:blip r:embed="rId4">
            <a:alphaModFix/>
          </a:blip>
          <a:stretch>
            <a:fillRect/>
          </a:stretch>
        </p:blipFill>
        <p:spPr>
          <a:xfrm>
            <a:off x="3898363" y="48875"/>
            <a:ext cx="2355080" cy="5029001"/>
          </a:xfrm>
          <a:prstGeom prst="rect">
            <a:avLst/>
          </a:prstGeom>
          <a:noFill/>
          <a:ln>
            <a:noFill/>
          </a:ln>
        </p:spPr>
      </p:pic>
      <p:pic>
        <p:nvPicPr>
          <p:cNvPr id="165" name="Google Shape;165;p24"/>
          <p:cNvPicPr preferRelativeResize="0"/>
          <p:nvPr/>
        </p:nvPicPr>
        <p:blipFill>
          <a:blip r:embed="rId5">
            <a:alphaModFix/>
          </a:blip>
          <a:stretch>
            <a:fillRect/>
          </a:stretch>
        </p:blipFill>
        <p:spPr>
          <a:xfrm>
            <a:off x="6730350" y="39461"/>
            <a:ext cx="2408700" cy="5086163"/>
          </a:xfrm>
          <a:prstGeom prst="rect">
            <a:avLst/>
          </a:prstGeom>
          <a:noFill/>
          <a:ln>
            <a:noFill/>
          </a:ln>
        </p:spPr>
      </p:pic>
      <p:sp>
        <p:nvSpPr>
          <p:cNvPr id="166" name="Google Shape;166;p24"/>
          <p:cNvSpPr/>
          <p:nvPr/>
        </p:nvSpPr>
        <p:spPr>
          <a:xfrm>
            <a:off x="6314150" y="2462675"/>
            <a:ext cx="3414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3496250" y="2451725"/>
            <a:ext cx="3414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265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App </a:t>
            </a:r>
            <a:r>
              <a:rPr b="1" lang="en">
                <a:solidFill>
                  <a:schemeClr val="lt1"/>
                </a:solidFill>
                <a:latin typeface="Montserrat"/>
                <a:ea typeface="Montserrat"/>
                <a:cs typeface="Montserrat"/>
                <a:sym typeface="Montserrat"/>
              </a:rPr>
              <a:t>Prototype</a:t>
            </a:r>
            <a:r>
              <a:rPr b="1" lang="en">
                <a:solidFill>
                  <a:schemeClr val="lt1"/>
                </a:solidFill>
                <a:latin typeface="Montserrat"/>
                <a:ea typeface="Montserrat"/>
                <a:cs typeface="Montserrat"/>
                <a:sym typeface="Montserrat"/>
              </a:rPr>
              <a:t> Demo</a:t>
            </a:r>
            <a:endParaRPr b="1">
              <a:solidFill>
                <a:schemeClr val="lt1"/>
              </a:solidFill>
              <a:latin typeface="Montserrat"/>
              <a:ea typeface="Montserrat"/>
              <a:cs typeface="Montserrat"/>
              <a:sym typeface="Montserrat"/>
            </a:endParaRPr>
          </a:p>
        </p:txBody>
      </p:sp>
      <p:pic>
        <p:nvPicPr>
          <p:cNvPr id="173" name="Google Shape;173;p25" title="PrototypeInvestNext2022-10-23 at 11.23.05.mov">
            <a:hlinkClick r:id="rId3"/>
          </p:cNvPr>
          <p:cNvPicPr preferRelativeResize="0"/>
          <p:nvPr/>
        </p:nvPicPr>
        <p:blipFill>
          <a:blip r:embed="rId4">
            <a:alphaModFix/>
          </a:blip>
          <a:stretch>
            <a:fillRect/>
          </a:stretch>
        </p:blipFill>
        <p:spPr>
          <a:xfrm>
            <a:off x="3179900" y="112400"/>
            <a:ext cx="5897825" cy="4423375"/>
          </a:xfrm>
          <a:prstGeom prst="rect">
            <a:avLst/>
          </a:prstGeom>
          <a:noFill/>
          <a:ln>
            <a:noFill/>
          </a:ln>
        </p:spPr>
      </p:pic>
      <p:sp>
        <p:nvSpPr>
          <p:cNvPr id="174" name="Google Shape;174;p25"/>
          <p:cNvSpPr txBox="1"/>
          <p:nvPr/>
        </p:nvSpPr>
        <p:spPr>
          <a:xfrm>
            <a:off x="177875" y="4535775"/>
            <a:ext cx="86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Link: </a:t>
            </a:r>
            <a:r>
              <a:rPr lang="en" u="sng">
                <a:solidFill>
                  <a:schemeClr val="hlink"/>
                </a:solidFill>
                <a:hlinkClick r:id="rId5"/>
              </a:rPr>
              <a:t>https://drive.google.com/file/d/1hiUyveJyxXtdaPeD9yApOKajcUMWPpot/view?usp=sharing</a:t>
            </a:r>
            <a:r>
              <a:rPr lang="en">
                <a:solidFill>
                  <a:schemeClr val="lt1"/>
                </a:solidFill>
              </a:rPr>
              <a:t>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alpha val="45240"/>
          </a:srgbClr>
        </a:solid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Business Idea:</a:t>
            </a:r>
            <a:endParaRPr b="1">
              <a:latin typeface="Montserrat"/>
              <a:ea typeface="Montserrat"/>
              <a:cs typeface="Montserrat"/>
              <a:sym typeface="Montserrat"/>
            </a:endParaRPr>
          </a:p>
        </p:txBody>
      </p:sp>
      <p:sp>
        <p:nvSpPr>
          <p:cNvPr id="180" name="Google Shape;180;p26"/>
          <p:cNvSpPr txBox="1"/>
          <p:nvPr>
            <p:ph idx="1" type="body"/>
          </p:nvPr>
        </p:nvSpPr>
        <p:spPr>
          <a:xfrm>
            <a:off x="264675" y="1360650"/>
            <a:ext cx="4858800" cy="3118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Font typeface="Lexend"/>
              <a:buChar char="➢"/>
            </a:pPr>
            <a:r>
              <a:rPr lang="en">
                <a:solidFill>
                  <a:schemeClr val="dk1"/>
                </a:solidFill>
                <a:latin typeface="Lexend"/>
                <a:ea typeface="Lexend"/>
                <a:cs typeface="Lexend"/>
                <a:sym typeface="Lexend"/>
              </a:rPr>
              <a:t>Generate revenue from investors: providing a platform for share issuers to redirect end users to their website</a:t>
            </a:r>
            <a:endParaRPr>
              <a:solidFill>
                <a:schemeClr val="dk1"/>
              </a:solidFill>
              <a:latin typeface="Lexend"/>
              <a:ea typeface="Lexend"/>
              <a:cs typeface="Lexend"/>
              <a:sym typeface="Lexend"/>
            </a:endParaRPr>
          </a:p>
          <a:p>
            <a:pPr indent="-334327" lvl="0" marL="457200" rtl="0" algn="l">
              <a:spcBef>
                <a:spcPts val="0"/>
              </a:spcBef>
              <a:spcAft>
                <a:spcPts val="0"/>
              </a:spcAft>
              <a:buClr>
                <a:schemeClr val="dk1"/>
              </a:buClr>
              <a:buSzPct val="100000"/>
              <a:buFont typeface="Lexend"/>
              <a:buChar char="➢"/>
            </a:pPr>
            <a:r>
              <a:rPr lang="en">
                <a:solidFill>
                  <a:schemeClr val="dk1"/>
                </a:solidFill>
                <a:latin typeface="Lexend"/>
                <a:ea typeface="Lexend"/>
                <a:cs typeface="Lexend"/>
                <a:sym typeface="Lexend"/>
              </a:rPr>
              <a:t>Those counterparties could pay a fee for us bringing them new clients through the advertising of their issued shares</a:t>
            </a:r>
            <a:endParaRPr>
              <a:solidFill>
                <a:schemeClr val="dk1"/>
              </a:solidFill>
              <a:latin typeface="Lexend"/>
              <a:ea typeface="Lexend"/>
              <a:cs typeface="Lexend"/>
              <a:sym typeface="Lexend"/>
            </a:endParaRPr>
          </a:p>
          <a:p>
            <a:pPr indent="-334327" lvl="0" marL="457200" rtl="0" algn="l">
              <a:spcBef>
                <a:spcPts val="0"/>
              </a:spcBef>
              <a:spcAft>
                <a:spcPts val="0"/>
              </a:spcAft>
              <a:buClr>
                <a:schemeClr val="dk1"/>
              </a:buClr>
              <a:buSzPct val="100000"/>
              <a:buFont typeface="Lexend"/>
              <a:buChar char="➢"/>
            </a:pPr>
            <a:r>
              <a:rPr lang="en">
                <a:solidFill>
                  <a:schemeClr val="dk1"/>
                </a:solidFill>
                <a:latin typeface="Lexend"/>
                <a:ea typeface="Lexend"/>
                <a:cs typeface="Lexend"/>
                <a:sym typeface="Lexend"/>
              </a:rPr>
              <a:t>Add a ‘tutorial/course’ tab at the bottom which includes investment posts, blogs &amp; tutorials. Online platforms/organizations (eg udemy) could add their courses, learning platforms on it by paying a fee</a:t>
            </a:r>
            <a:endParaRPr>
              <a:solidFill>
                <a:schemeClr val="dk1"/>
              </a:solidFill>
              <a:latin typeface="Lexend"/>
              <a:ea typeface="Lexend"/>
              <a:cs typeface="Lexend"/>
              <a:sym typeface="Lexend"/>
            </a:endParaRPr>
          </a:p>
        </p:txBody>
      </p:sp>
      <p:pic>
        <p:nvPicPr>
          <p:cNvPr id="181" name="Google Shape;181;p26"/>
          <p:cNvPicPr preferRelativeResize="0"/>
          <p:nvPr/>
        </p:nvPicPr>
        <p:blipFill>
          <a:blip r:embed="rId3">
            <a:alphaModFix/>
          </a:blip>
          <a:stretch>
            <a:fillRect/>
          </a:stretch>
        </p:blipFill>
        <p:spPr>
          <a:xfrm>
            <a:off x="5716670" y="0"/>
            <a:ext cx="3427328"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85" name="Shape 185"/>
        <p:cNvGrpSpPr/>
        <p:nvPr/>
      </p:nvGrpSpPr>
      <p:grpSpPr>
        <a:xfrm>
          <a:off x="0" y="0"/>
          <a:ext cx="0" cy="0"/>
          <a:chOff x="0" y="0"/>
          <a:chExt cx="0" cy="0"/>
        </a:xfrm>
      </p:grpSpPr>
      <p:sp>
        <p:nvSpPr>
          <p:cNvPr id="186" name="Google Shape;186;p27"/>
          <p:cNvSpPr/>
          <p:nvPr/>
        </p:nvSpPr>
        <p:spPr>
          <a:xfrm>
            <a:off x="6951000" y="-35982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8812154" y="-1228811"/>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559800" y="0"/>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9580675" y="1083950"/>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txBox="1"/>
          <p:nvPr>
            <p:ph idx="1" type="body"/>
          </p:nvPr>
        </p:nvSpPr>
        <p:spPr>
          <a:xfrm>
            <a:off x="397675" y="1123825"/>
            <a:ext cx="7750200" cy="4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FFFFFF"/>
              </a:solidFill>
              <a:latin typeface="Lexend"/>
              <a:ea typeface="Lexend"/>
              <a:cs typeface="Lexend"/>
              <a:sym typeface="Lexend"/>
            </a:endParaRPr>
          </a:p>
          <a:p>
            <a:pPr indent="0" lvl="0" marL="457200" rtl="0" algn="l">
              <a:spcBef>
                <a:spcPts val="1200"/>
              </a:spcBef>
              <a:spcAft>
                <a:spcPts val="1200"/>
              </a:spcAft>
              <a:buNone/>
            </a:pPr>
            <a:r>
              <a:t/>
            </a:r>
            <a:endParaRPr>
              <a:solidFill>
                <a:srgbClr val="FFFFFF"/>
              </a:solidFill>
              <a:latin typeface="Lexend"/>
              <a:ea typeface="Lexend"/>
              <a:cs typeface="Lexend"/>
              <a:sym typeface="Lexend"/>
            </a:endParaRPr>
          </a:p>
        </p:txBody>
      </p:sp>
      <p:sp>
        <p:nvSpPr>
          <p:cNvPr id="191" name="Google Shape;191;p27"/>
          <p:cNvSpPr/>
          <p:nvPr/>
        </p:nvSpPr>
        <p:spPr>
          <a:xfrm>
            <a:off x="-998425" y="379457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ph idx="1" type="body"/>
          </p:nvPr>
        </p:nvSpPr>
        <p:spPr>
          <a:xfrm>
            <a:off x="311700" y="1206225"/>
            <a:ext cx="8520600" cy="34557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Provide user tutorial the first time users enter the app</a:t>
            </a:r>
            <a:endParaRPr sz="1700">
              <a:solidFill>
                <a:schemeClr val="dk1"/>
              </a:solidFill>
              <a:latin typeface="Lexend"/>
              <a:ea typeface="Lexend"/>
              <a:cs typeface="Lexend"/>
              <a:sym typeface="Lexend"/>
            </a:endParaRPr>
          </a:p>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Timely market data may be expensive: a partnership with providers to negotiate for more general/cheaper pipelines would help reduce costs</a:t>
            </a:r>
            <a:endParaRPr sz="1700">
              <a:solidFill>
                <a:schemeClr val="dk1"/>
              </a:solidFill>
              <a:latin typeface="Lexend"/>
              <a:ea typeface="Lexend"/>
              <a:cs typeface="Lexend"/>
              <a:sym typeface="Lexend"/>
            </a:endParaRPr>
          </a:p>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In the future: offer a wider range of asset classes for investments (fixed income for e.g.)</a:t>
            </a:r>
            <a:endParaRPr sz="1700">
              <a:solidFill>
                <a:schemeClr val="dk1"/>
              </a:solidFill>
              <a:latin typeface="Lexend"/>
              <a:ea typeface="Lexend"/>
              <a:cs typeface="Lexend"/>
              <a:sym typeface="Lexend"/>
            </a:endParaRPr>
          </a:p>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Provide a direct platform which people can invest on which centralises different ETFs and stock issuers</a:t>
            </a:r>
            <a:endParaRPr sz="1700">
              <a:solidFill>
                <a:schemeClr val="dk1"/>
              </a:solidFill>
              <a:latin typeface="Lexend"/>
              <a:ea typeface="Lexend"/>
              <a:cs typeface="Lexend"/>
              <a:sym typeface="Lexend"/>
            </a:endParaRPr>
          </a:p>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Or/And partner up with existing investing platforms to provide them with a service they can offer their customers as a “simplified investment view”</a:t>
            </a:r>
            <a:endParaRPr sz="1700">
              <a:solidFill>
                <a:schemeClr val="dk1"/>
              </a:solidFill>
              <a:latin typeface="Lexend"/>
              <a:ea typeface="Lexend"/>
              <a:cs typeface="Lexend"/>
              <a:sym typeface="Lexend"/>
            </a:endParaRPr>
          </a:p>
          <a:p>
            <a:pPr indent="-336550" lvl="0" marL="457200" rtl="0" algn="l">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Propose a way to build portfolios depending on their choice of strategy: momentum, mean-variance, value… </a:t>
            </a:r>
            <a:endParaRPr sz="1700">
              <a:solidFill>
                <a:schemeClr val="dk1"/>
              </a:solidFill>
              <a:latin typeface="Lexend"/>
              <a:ea typeface="Lexend"/>
              <a:cs typeface="Lexend"/>
              <a:sym typeface="Lexend"/>
            </a:endParaRPr>
          </a:p>
        </p:txBody>
      </p:sp>
      <p:sp>
        <p:nvSpPr>
          <p:cNvPr id="193" name="Google Shape;193;p27"/>
          <p:cNvSpPr txBox="1"/>
          <p:nvPr>
            <p:ph type="title"/>
          </p:nvPr>
        </p:nvSpPr>
        <p:spPr>
          <a:xfrm>
            <a:off x="311700" y="47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Further development ideas:</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97" name="Shape 197"/>
        <p:cNvGrpSpPr/>
        <p:nvPr/>
      </p:nvGrpSpPr>
      <p:grpSpPr>
        <a:xfrm>
          <a:off x="0" y="0"/>
          <a:ext cx="0" cy="0"/>
          <a:chOff x="0" y="0"/>
          <a:chExt cx="0" cy="0"/>
        </a:xfrm>
      </p:grpSpPr>
      <p:sp>
        <p:nvSpPr>
          <p:cNvPr id="198" name="Google Shape;198;p28"/>
          <p:cNvSpPr/>
          <p:nvPr/>
        </p:nvSpPr>
        <p:spPr>
          <a:xfrm>
            <a:off x="4720750" y="2055050"/>
            <a:ext cx="2806500" cy="2642100"/>
          </a:xfrm>
          <a:prstGeom prst="ellipse">
            <a:avLst/>
          </a:prstGeom>
          <a:solidFill>
            <a:srgbClr val="FFFFFF">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6581904" y="1186064"/>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3522425" y="2926125"/>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7350425" y="3498825"/>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6194425" y="205625"/>
            <a:ext cx="2742000" cy="2727600"/>
          </a:xfrm>
          <a:prstGeom prst="octagon">
            <a:avLst>
              <a:gd fmla="val 29289"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00"/>
                </a:solidFill>
                <a:latin typeface="Lexend"/>
                <a:ea typeface="Lexend"/>
                <a:cs typeface="Lexend"/>
                <a:sym typeface="Lexend"/>
              </a:rPr>
              <a:t>!</a:t>
            </a:r>
            <a:endParaRPr sz="9600">
              <a:solidFill>
                <a:srgbClr val="FF0000"/>
              </a:solidFill>
              <a:latin typeface="Lexend"/>
              <a:ea typeface="Lexend"/>
              <a:cs typeface="Lexend"/>
              <a:sym typeface="Lexend"/>
            </a:endParaRPr>
          </a:p>
        </p:txBody>
      </p:sp>
      <p:sp>
        <p:nvSpPr>
          <p:cNvPr id="203" name="Google Shape;203;p28"/>
          <p:cNvSpPr/>
          <p:nvPr/>
        </p:nvSpPr>
        <p:spPr>
          <a:xfrm>
            <a:off x="6165200" y="152650"/>
            <a:ext cx="2806500" cy="2796900"/>
          </a:xfrm>
          <a:prstGeom prst="octagon">
            <a:avLst>
              <a:gd fmla="val 29289" name="adj"/>
            </a:avLst>
          </a:prstGeom>
          <a:solidFill>
            <a:srgbClr val="EA9999">
              <a:alpha val="756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600">
              <a:solidFill>
                <a:srgbClr val="FF0000"/>
              </a:solidFill>
              <a:latin typeface="Lexend"/>
              <a:ea typeface="Lexend"/>
              <a:cs typeface="Lexend"/>
              <a:sym typeface="Lexend"/>
            </a:endParaRPr>
          </a:p>
        </p:txBody>
      </p:sp>
      <p:sp>
        <p:nvSpPr>
          <p:cNvPr id="204" name="Google Shape;204;p28"/>
          <p:cNvSpPr/>
          <p:nvPr/>
        </p:nvSpPr>
        <p:spPr>
          <a:xfrm>
            <a:off x="-998425" y="379457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txBox="1"/>
          <p:nvPr>
            <p:ph type="title"/>
          </p:nvPr>
        </p:nvSpPr>
        <p:spPr>
          <a:xfrm>
            <a:off x="311700" y="445025"/>
            <a:ext cx="551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Security Considerations</a:t>
            </a:r>
            <a:endParaRPr b="1">
              <a:latin typeface="Montserrat"/>
              <a:ea typeface="Montserrat"/>
              <a:cs typeface="Montserrat"/>
              <a:sym typeface="Montserrat"/>
            </a:endParaRPr>
          </a:p>
        </p:txBody>
      </p:sp>
      <p:sp>
        <p:nvSpPr>
          <p:cNvPr id="206" name="Google Shape;20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1F1F1F"/>
                </a:solidFill>
                <a:latin typeface="Lexend"/>
                <a:ea typeface="Lexend"/>
                <a:cs typeface="Lexend"/>
                <a:sym typeface="Lexend"/>
              </a:rPr>
              <a:t>Mobile App Security: </a:t>
            </a:r>
            <a:endParaRPr>
              <a:solidFill>
                <a:srgbClr val="1F1F1F"/>
              </a:solidFill>
              <a:latin typeface="Lexend"/>
              <a:ea typeface="Lexend"/>
              <a:cs typeface="Lexend"/>
              <a:sym typeface="Lexend"/>
            </a:endParaRPr>
          </a:p>
          <a:p>
            <a:pPr indent="-325755" lvl="0" marL="457200" rtl="0" algn="l">
              <a:spcBef>
                <a:spcPts val="1200"/>
              </a:spcBef>
              <a:spcAft>
                <a:spcPts val="0"/>
              </a:spcAft>
              <a:buClr>
                <a:srgbClr val="1F1F1F"/>
              </a:buClr>
              <a:buSzPct val="100000"/>
              <a:buFont typeface="Lexend"/>
              <a:buChar char="-"/>
            </a:pPr>
            <a:r>
              <a:rPr lang="en">
                <a:solidFill>
                  <a:srgbClr val="1F1F1F"/>
                </a:solidFill>
                <a:latin typeface="Lexend"/>
                <a:ea typeface="Lexend"/>
                <a:cs typeface="Lexend"/>
                <a:sym typeface="Lexend"/>
              </a:rPr>
              <a:t>Source code encryption</a:t>
            </a:r>
            <a:endParaRPr>
              <a:solidFill>
                <a:srgbClr val="1F1F1F"/>
              </a:solidFill>
              <a:latin typeface="Lexend"/>
              <a:ea typeface="Lexend"/>
              <a:cs typeface="Lexend"/>
              <a:sym typeface="Lexend"/>
            </a:endParaRPr>
          </a:p>
          <a:p>
            <a:pPr indent="-325755" lvl="0" marL="457200" rtl="0" algn="l">
              <a:spcBef>
                <a:spcPts val="0"/>
              </a:spcBef>
              <a:spcAft>
                <a:spcPts val="0"/>
              </a:spcAft>
              <a:buClr>
                <a:srgbClr val="1F1F1F"/>
              </a:buClr>
              <a:buSzPct val="100000"/>
              <a:buFont typeface="Lexend"/>
              <a:buChar char="-"/>
            </a:pPr>
            <a:r>
              <a:rPr lang="en">
                <a:solidFill>
                  <a:srgbClr val="1F1F1F"/>
                </a:solidFill>
                <a:latin typeface="Lexend"/>
                <a:ea typeface="Lexend"/>
                <a:cs typeface="Lexend"/>
                <a:sym typeface="Lexend"/>
              </a:rPr>
              <a:t>High-level authentication and authorisation</a:t>
            </a:r>
            <a:endParaRPr>
              <a:solidFill>
                <a:srgbClr val="1F1F1F"/>
              </a:solidFill>
              <a:latin typeface="Lexend"/>
              <a:ea typeface="Lexend"/>
              <a:cs typeface="Lexend"/>
              <a:sym typeface="Lexend"/>
            </a:endParaRPr>
          </a:p>
          <a:p>
            <a:pPr indent="-325755" lvl="0" marL="457200" rtl="0" algn="l">
              <a:spcBef>
                <a:spcPts val="0"/>
              </a:spcBef>
              <a:spcAft>
                <a:spcPts val="0"/>
              </a:spcAft>
              <a:buClr>
                <a:srgbClr val="1F1F1F"/>
              </a:buClr>
              <a:buSzPct val="100000"/>
              <a:buFont typeface="Lexend"/>
              <a:buChar char="-"/>
            </a:pPr>
            <a:r>
              <a:rPr lang="en">
                <a:solidFill>
                  <a:srgbClr val="1F1F1F"/>
                </a:solidFill>
                <a:latin typeface="Lexend"/>
                <a:ea typeface="Lexend"/>
                <a:cs typeface="Lexend"/>
                <a:sym typeface="Lexend"/>
              </a:rPr>
              <a:t>Network configurations: HTTPS/TLS</a:t>
            </a:r>
            <a:endParaRPr>
              <a:solidFill>
                <a:srgbClr val="1F1F1F"/>
              </a:solidFill>
              <a:latin typeface="Lexend"/>
              <a:ea typeface="Lexend"/>
              <a:cs typeface="Lexend"/>
              <a:sym typeface="Lexend"/>
            </a:endParaRPr>
          </a:p>
          <a:p>
            <a:pPr indent="0" lvl="0" marL="0" rtl="0" algn="l">
              <a:spcBef>
                <a:spcPts val="1200"/>
              </a:spcBef>
              <a:spcAft>
                <a:spcPts val="0"/>
              </a:spcAft>
              <a:buNone/>
            </a:pPr>
            <a:r>
              <a:rPr lang="en">
                <a:solidFill>
                  <a:srgbClr val="1F1F1F"/>
                </a:solidFill>
                <a:latin typeface="Lexend"/>
                <a:ea typeface="Lexend"/>
                <a:cs typeface="Lexend"/>
                <a:sym typeface="Lexend"/>
              </a:rPr>
              <a:t>User Security Considerations: </a:t>
            </a:r>
            <a:endParaRPr>
              <a:solidFill>
                <a:srgbClr val="1F1F1F"/>
              </a:solidFill>
              <a:latin typeface="Lexend"/>
              <a:ea typeface="Lexend"/>
              <a:cs typeface="Lexend"/>
              <a:sym typeface="Lexend"/>
            </a:endParaRPr>
          </a:p>
          <a:p>
            <a:pPr indent="-325755" lvl="0" marL="457200" rtl="0" algn="l">
              <a:spcBef>
                <a:spcPts val="1200"/>
              </a:spcBef>
              <a:spcAft>
                <a:spcPts val="0"/>
              </a:spcAft>
              <a:buClr>
                <a:srgbClr val="1F1F1F"/>
              </a:buClr>
              <a:buSzPct val="100000"/>
              <a:buFont typeface="Lexend"/>
              <a:buChar char="-"/>
            </a:pPr>
            <a:r>
              <a:rPr lang="en">
                <a:solidFill>
                  <a:srgbClr val="1F1F1F"/>
                </a:solidFill>
                <a:latin typeface="Lexend"/>
                <a:ea typeface="Lexend"/>
                <a:cs typeface="Lexend"/>
                <a:sym typeface="Lexend"/>
              </a:rPr>
              <a:t>ID Verification: Age check over 18</a:t>
            </a:r>
            <a:endParaRPr>
              <a:solidFill>
                <a:srgbClr val="1F1F1F"/>
              </a:solidFill>
              <a:latin typeface="Lexend"/>
              <a:ea typeface="Lexend"/>
              <a:cs typeface="Lexend"/>
              <a:sym typeface="Lexend"/>
            </a:endParaRPr>
          </a:p>
          <a:p>
            <a:pPr indent="-325755" lvl="0" marL="457200" rtl="0" algn="l">
              <a:spcBef>
                <a:spcPts val="0"/>
              </a:spcBef>
              <a:spcAft>
                <a:spcPts val="0"/>
              </a:spcAft>
              <a:buClr>
                <a:srgbClr val="1F1F1F"/>
              </a:buClr>
              <a:buSzPct val="100000"/>
              <a:buFont typeface="Lexend"/>
              <a:buChar char="-"/>
            </a:pPr>
            <a:r>
              <a:rPr lang="en">
                <a:solidFill>
                  <a:srgbClr val="1F1F1F"/>
                </a:solidFill>
                <a:latin typeface="Lexend"/>
                <a:ea typeface="Lexend"/>
                <a:cs typeface="Lexend"/>
                <a:sym typeface="Lexend"/>
              </a:rPr>
              <a:t>Password policies</a:t>
            </a:r>
            <a:endParaRPr>
              <a:solidFill>
                <a:srgbClr val="1F1F1F"/>
              </a:solidFill>
              <a:latin typeface="Lexend"/>
              <a:ea typeface="Lexend"/>
              <a:cs typeface="Lexend"/>
              <a:sym typeface="Lexend"/>
            </a:endParaRPr>
          </a:p>
          <a:p>
            <a:pPr indent="0" lvl="0" marL="0" rtl="0" algn="l">
              <a:spcBef>
                <a:spcPts val="1200"/>
              </a:spcBef>
              <a:spcAft>
                <a:spcPts val="0"/>
              </a:spcAft>
              <a:buClr>
                <a:schemeClr val="dk1"/>
              </a:buClr>
              <a:buSzPct val="61111"/>
              <a:buFont typeface="Arial"/>
              <a:buNone/>
            </a:pPr>
            <a:r>
              <a:rPr lang="en">
                <a:solidFill>
                  <a:srgbClr val="1F1F1F"/>
                </a:solidFill>
                <a:latin typeface="Lexend"/>
                <a:ea typeface="Lexend"/>
                <a:cs typeface="Lexend"/>
                <a:sym typeface="Lexend"/>
              </a:rPr>
              <a:t>Further development:</a:t>
            </a:r>
            <a:endParaRPr>
              <a:solidFill>
                <a:srgbClr val="1F1F1F"/>
              </a:solidFill>
              <a:latin typeface="Lexend"/>
              <a:ea typeface="Lexend"/>
              <a:cs typeface="Lexend"/>
              <a:sym typeface="Lexend"/>
            </a:endParaRPr>
          </a:p>
          <a:p>
            <a:pPr indent="-325755" lvl="0" marL="457200" rtl="0" algn="l">
              <a:spcBef>
                <a:spcPts val="1200"/>
              </a:spcBef>
              <a:spcAft>
                <a:spcPts val="0"/>
              </a:spcAft>
              <a:buClr>
                <a:srgbClr val="1F1F1F"/>
              </a:buClr>
              <a:buSzPct val="100000"/>
              <a:buFont typeface="Lexend"/>
              <a:buChar char="-"/>
            </a:pPr>
            <a:r>
              <a:rPr lang="en">
                <a:solidFill>
                  <a:srgbClr val="1F1F1F"/>
                </a:solidFill>
                <a:latin typeface="Lexend"/>
                <a:ea typeface="Lexend"/>
                <a:cs typeface="Lexend"/>
                <a:sym typeface="Lexend"/>
              </a:rPr>
              <a:t>Residential Tax Address checks</a:t>
            </a:r>
            <a:endParaRPr>
              <a:solidFill>
                <a:srgbClr val="1F1F1F"/>
              </a:solidFill>
              <a:latin typeface="Lexend"/>
              <a:ea typeface="Lexend"/>
              <a:cs typeface="Lexend"/>
              <a:sym typeface="Lexend"/>
            </a:endParaRPr>
          </a:p>
          <a:p>
            <a:pPr indent="-325755" lvl="0" marL="457200" rtl="0" algn="l">
              <a:spcBef>
                <a:spcPts val="0"/>
              </a:spcBef>
              <a:spcAft>
                <a:spcPts val="0"/>
              </a:spcAft>
              <a:buClr>
                <a:srgbClr val="1F1F1F"/>
              </a:buClr>
              <a:buSzPct val="100000"/>
              <a:buFont typeface="Lexend"/>
              <a:buChar char="-"/>
            </a:pPr>
            <a:r>
              <a:rPr lang="en">
                <a:solidFill>
                  <a:srgbClr val="1F1F1F"/>
                </a:solidFill>
                <a:latin typeface="Lexend"/>
                <a:ea typeface="Lexend"/>
                <a:cs typeface="Lexend"/>
                <a:sym typeface="Lexend"/>
              </a:rPr>
              <a:t>High level authentication because investing directly in the app</a:t>
            </a:r>
            <a:endParaRPr>
              <a:solidFill>
                <a:srgbClr val="1F1F1F"/>
              </a:solidFill>
              <a:latin typeface="Lexend"/>
              <a:ea typeface="Lexend"/>
              <a:cs typeface="Lexend"/>
              <a:sym typeface="Lexend"/>
            </a:endParaRPr>
          </a:p>
          <a:p>
            <a:pPr indent="-325755" lvl="0" marL="457200" rtl="0" algn="l">
              <a:spcBef>
                <a:spcPts val="0"/>
              </a:spcBef>
              <a:spcAft>
                <a:spcPts val="0"/>
              </a:spcAft>
              <a:buClr>
                <a:srgbClr val="1F1F1F"/>
              </a:buClr>
              <a:buSzPct val="100000"/>
              <a:buFont typeface="Lexend"/>
              <a:buChar char="-"/>
            </a:pPr>
            <a:r>
              <a:rPr lang="en">
                <a:solidFill>
                  <a:srgbClr val="1F1F1F"/>
                </a:solidFill>
                <a:latin typeface="Lexend"/>
                <a:ea typeface="Lexend"/>
                <a:cs typeface="Lexend"/>
                <a:sym typeface="Lexend"/>
              </a:rPr>
              <a:t>API Authentication: getting live option trend updates </a:t>
            </a:r>
            <a:endParaRPr>
              <a:solidFill>
                <a:srgbClr val="1F1F1F"/>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0" name="Shape 210"/>
        <p:cNvGrpSpPr/>
        <p:nvPr/>
      </p:nvGrpSpPr>
      <p:grpSpPr>
        <a:xfrm>
          <a:off x="0" y="0"/>
          <a:ext cx="0" cy="0"/>
          <a:chOff x="0" y="0"/>
          <a:chExt cx="0" cy="0"/>
        </a:xfrm>
      </p:grpSpPr>
      <p:sp>
        <p:nvSpPr>
          <p:cNvPr id="211" name="Google Shape;211;p29"/>
          <p:cNvSpPr/>
          <p:nvPr/>
        </p:nvSpPr>
        <p:spPr>
          <a:xfrm>
            <a:off x="-933325" y="-46942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530004" y="4229664"/>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8173025" y="3632675"/>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idx="1" type="body"/>
          </p:nvPr>
        </p:nvSpPr>
        <p:spPr>
          <a:xfrm>
            <a:off x="119775" y="2065500"/>
            <a:ext cx="8520600" cy="101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500">
                <a:latin typeface="Montserrat"/>
                <a:ea typeface="Montserrat"/>
                <a:cs typeface="Montserrat"/>
                <a:sym typeface="Montserrat"/>
              </a:rPr>
              <a:t>Thank you!</a:t>
            </a:r>
            <a:endParaRPr b="1" sz="3500">
              <a:latin typeface="Montserrat"/>
              <a:ea typeface="Montserrat"/>
              <a:cs typeface="Montserrat"/>
              <a:sym typeface="Montserrat"/>
            </a:endParaRPr>
          </a:p>
        </p:txBody>
      </p:sp>
      <p:sp>
        <p:nvSpPr>
          <p:cNvPr id="215" name="Google Shape;215;p29"/>
          <p:cNvSpPr txBox="1"/>
          <p:nvPr/>
        </p:nvSpPr>
        <p:spPr>
          <a:xfrm>
            <a:off x="71175" y="4629475"/>
            <a:ext cx="560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27BA0"/>
                </a:solidFill>
              </a:rPr>
              <a:t>https://github.com/fausteire/AthenaHackathon</a:t>
            </a:r>
            <a:endParaRPr>
              <a:solidFill>
                <a:srgbClr val="C27B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0" name="Shape 60"/>
        <p:cNvGrpSpPr/>
        <p:nvPr/>
      </p:nvGrpSpPr>
      <p:grpSpPr>
        <a:xfrm>
          <a:off x="0" y="0"/>
          <a:ext cx="0" cy="0"/>
          <a:chOff x="0" y="0"/>
          <a:chExt cx="0" cy="0"/>
        </a:xfrm>
      </p:grpSpPr>
      <p:sp>
        <p:nvSpPr>
          <p:cNvPr id="61" name="Google Shape;61;p14"/>
          <p:cNvSpPr/>
          <p:nvPr/>
        </p:nvSpPr>
        <p:spPr>
          <a:xfrm>
            <a:off x="4720750" y="2055050"/>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581904" y="1186064"/>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522425" y="2926125"/>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7350425" y="3498825"/>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11700" y="298375"/>
            <a:ext cx="8520600" cy="572700"/>
          </a:xfrm>
          <a:prstGeom prst="rect">
            <a:avLst/>
          </a:prstGeom>
        </p:spPr>
        <p:txBody>
          <a:bodyPr anchorCtr="0" anchor="t" bIns="91425" lIns="91425" spcFirstLastPara="1" rIns="91425" wrap="square" tIns="91425">
            <a:normAutofit/>
          </a:bodyPr>
          <a:lstStyle/>
          <a:p>
            <a:pPr indent="0" lvl="0" marL="139700" marR="139700" rtl="0" algn="l">
              <a:lnSpc>
                <a:spcPct val="115000"/>
              </a:lnSpc>
              <a:spcBef>
                <a:spcPts val="1000"/>
              </a:spcBef>
              <a:spcAft>
                <a:spcPts val="500"/>
              </a:spcAft>
              <a:buClr>
                <a:schemeClr val="dk1"/>
              </a:buClr>
              <a:buSzPts val="1100"/>
              <a:buFont typeface="Arial"/>
              <a:buNone/>
            </a:pPr>
            <a:r>
              <a:rPr b="1" lang="en" sz="2400">
                <a:latin typeface="Montserrat"/>
                <a:ea typeface="Montserrat"/>
                <a:cs typeface="Montserrat"/>
                <a:sym typeface="Montserrat"/>
              </a:rPr>
              <a:t>Theme Choice: </a:t>
            </a:r>
            <a:r>
              <a:rPr b="1" lang="en" sz="2400">
                <a:latin typeface="Montserrat"/>
                <a:ea typeface="Montserrat"/>
                <a:cs typeface="Montserrat"/>
                <a:sym typeface="Montserrat"/>
              </a:rPr>
              <a:t>Financial inclusion</a:t>
            </a:r>
            <a:endParaRPr b="1" sz="2400">
              <a:latin typeface="Montserrat"/>
              <a:ea typeface="Montserrat"/>
              <a:cs typeface="Montserrat"/>
              <a:sym typeface="Montserrat"/>
            </a:endParaRPr>
          </a:p>
        </p:txBody>
      </p:sp>
      <p:sp>
        <p:nvSpPr>
          <p:cNvPr id="66" name="Google Shape;66;p14"/>
          <p:cNvSpPr txBox="1"/>
          <p:nvPr>
            <p:ph idx="1" type="body"/>
          </p:nvPr>
        </p:nvSpPr>
        <p:spPr>
          <a:xfrm>
            <a:off x="311700" y="929150"/>
            <a:ext cx="8520600" cy="3768000"/>
          </a:xfrm>
          <a:prstGeom prst="rect">
            <a:avLst/>
          </a:prstGeom>
        </p:spPr>
        <p:txBody>
          <a:bodyPr anchorCtr="0" anchor="t" bIns="91425" lIns="91425" spcFirstLastPara="1" rIns="91425" wrap="square" tIns="91425">
            <a:noAutofit/>
          </a:bodyPr>
          <a:lstStyle/>
          <a:p>
            <a:pPr indent="-342900" lvl="0" marL="457200" marR="139700" rtl="0" algn="l">
              <a:lnSpc>
                <a:spcPct val="100000"/>
              </a:lnSpc>
              <a:spcBef>
                <a:spcPts val="0"/>
              </a:spcBef>
              <a:spcAft>
                <a:spcPts val="0"/>
              </a:spcAft>
              <a:buClr>
                <a:schemeClr val="dk1"/>
              </a:buClr>
              <a:buSzPts val="1800"/>
              <a:buFont typeface="Lexend"/>
              <a:buChar char="-"/>
            </a:pPr>
            <a:r>
              <a:rPr lang="en">
                <a:solidFill>
                  <a:srgbClr val="E06666"/>
                </a:solidFill>
                <a:latin typeface="Lexend"/>
                <a:ea typeface="Lexend"/>
                <a:cs typeface="Lexend"/>
                <a:sym typeface="Lexend"/>
              </a:rPr>
              <a:t>availability and equality</a:t>
            </a:r>
            <a:r>
              <a:rPr lang="en">
                <a:solidFill>
                  <a:schemeClr val="dk1"/>
                </a:solidFill>
                <a:latin typeface="Lexend"/>
                <a:ea typeface="Lexend"/>
                <a:cs typeface="Lexend"/>
                <a:sym typeface="Lexend"/>
              </a:rPr>
              <a:t> of opportunities to access financial services. </a:t>
            </a:r>
            <a:endParaRPr>
              <a:solidFill>
                <a:schemeClr val="dk1"/>
              </a:solidFill>
              <a:latin typeface="Lexend"/>
              <a:ea typeface="Lexend"/>
              <a:cs typeface="Lexend"/>
              <a:sym typeface="Lexend"/>
            </a:endParaRPr>
          </a:p>
          <a:p>
            <a:pPr indent="-342900" lvl="0" marL="457200" marR="139700" rtl="0" algn="l">
              <a:lnSpc>
                <a:spcPct val="100000"/>
              </a:lnSpc>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a process by which individuals and businesses </a:t>
            </a:r>
            <a:endParaRPr>
              <a:solidFill>
                <a:schemeClr val="dk1"/>
              </a:solidFill>
              <a:latin typeface="Lexend"/>
              <a:ea typeface="Lexend"/>
              <a:cs typeface="Lexend"/>
              <a:sym typeface="Lexend"/>
            </a:endParaRPr>
          </a:p>
          <a:p>
            <a:pPr indent="0" lvl="0" marL="457200" marR="139700" rtl="0" algn="l">
              <a:lnSpc>
                <a:spcPct val="100000"/>
              </a:lnSpc>
              <a:spcBef>
                <a:spcPts val="0"/>
              </a:spcBef>
              <a:spcAft>
                <a:spcPts val="0"/>
              </a:spcAft>
              <a:buNone/>
            </a:pPr>
            <a:r>
              <a:rPr lang="en">
                <a:solidFill>
                  <a:schemeClr val="dk1"/>
                </a:solidFill>
                <a:latin typeface="Lexend"/>
                <a:ea typeface="Lexend"/>
                <a:cs typeface="Lexend"/>
                <a:sym typeface="Lexend"/>
              </a:rPr>
              <a:t>can access </a:t>
            </a:r>
            <a:r>
              <a:rPr lang="en" u="sng">
                <a:solidFill>
                  <a:schemeClr val="dk1"/>
                </a:solidFill>
                <a:latin typeface="Lexend"/>
                <a:ea typeface="Lexend"/>
                <a:cs typeface="Lexend"/>
                <a:sym typeface="Lexend"/>
              </a:rPr>
              <a:t>products and services</a:t>
            </a:r>
            <a:r>
              <a:rPr lang="en">
                <a:solidFill>
                  <a:schemeClr val="dk1"/>
                </a:solidFill>
                <a:latin typeface="Lexend"/>
                <a:ea typeface="Lexend"/>
                <a:cs typeface="Lexend"/>
                <a:sym typeface="Lexend"/>
              </a:rPr>
              <a:t> that are:</a:t>
            </a:r>
            <a:endParaRPr>
              <a:solidFill>
                <a:schemeClr val="dk1"/>
              </a:solidFill>
              <a:latin typeface="Lexend"/>
              <a:ea typeface="Lexend"/>
              <a:cs typeface="Lexend"/>
              <a:sym typeface="Lexend"/>
            </a:endParaRPr>
          </a:p>
          <a:p>
            <a:pPr indent="-342900" lvl="1" marL="914400" marR="139700" rtl="0" algn="l">
              <a:lnSpc>
                <a:spcPct val="100000"/>
              </a:lnSpc>
              <a:spcBef>
                <a:spcPts val="1000"/>
              </a:spcBef>
              <a:spcAft>
                <a:spcPts val="0"/>
              </a:spcAft>
              <a:buClr>
                <a:srgbClr val="8E7CC3"/>
              </a:buClr>
              <a:buSzPts val="1800"/>
              <a:buFont typeface="Lexend"/>
              <a:buChar char="-"/>
            </a:pPr>
            <a:r>
              <a:rPr lang="en" sz="1800">
                <a:solidFill>
                  <a:srgbClr val="8E7CC3"/>
                </a:solidFill>
                <a:latin typeface="Lexend"/>
                <a:ea typeface="Lexend"/>
                <a:cs typeface="Lexend"/>
                <a:sym typeface="Lexend"/>
              </a:rPr>
              <a:t>Appropriate</a:t>
            </a:r>
            <a:endParaRPr sz="1800">
              <a:solidFill>
                <a:srgbClr val="8E7CC3"/>
              </a:solidFill>
              <a:latin typeface="Lexend"/>
              <a:ea typeface="Lexend"/>
              <a:cs typeface="Lexend"/>
              <a:sym typeface="Lexend"/>
            </a:endParaRPr>
          </a:p>
          <a:p>
            <a:pPr indent="-342900" lvl="1" marL="914400" marR="139700" rtl="0" algn="l">
              <a:lnSpc>
                <a:spcPct val="100000"/>
              </a:lnSpc>
              <a:spcBef>
                <a:spcPts val="0"/>
              </a:spcBef>
              <a:spcAft>
                <a:spcPts val="0"/>
              </a:spcAft>
              <a:buClr>
                <a:srgbClr val="8E7CC3"/>
              </a:buClr>
              <a:buSzPts val="1800"/>
              <a:buFont typeface="Lexend"/>
              <a:buChar char="-"/>
            </a:pPr>
            <a:r>
              <a:rPr lang="en" sz="1800">
                <a:solidFill>
                  <a:srgbClr val="8E7CC3"/>
                </a:solidFill>
                <a:latin typeface="Lexend"/>
                <a:ea typeface="Lexend"/>
                <a:cs typeface="Lexend"/>
                <a:sym typeface="Lexend"/>
              </a:rPr>
              <a:t>Affordable</a:t>
            </a:r>
            <a:endParaRPr sz="1800">
              <a:solidFill>
                <a:srgbClr val="8E7CC3"/>
              </a:solidFill>
              <a:latin typeface="Lexend"/>
              <a:ea typeface="Lexend"/>
              <a:cs typeface="Lexend"/>
              <a:sym typeface="Lexend"/>
            </a:endParaRPr>
          </a:p>
          <a:p>
            <a:pPr indent="-342900" lvl="1" marL="914400" marR="139700" rtl="0" algn="l">
              <a:lnSpc>
                <a:spcPct val="100000"/>
              </a:lnSpc>
              <a:spcBef>
                <a:spcPts val="0"/>
              </a:spcBef>
              <a:spcAft>
                <a:spcPts val="0"/>
              </a:spcAft>
              <a:buClr>
                <a:srgbClr val="8E7CC3"/>
              </a:buClr>
              <a:buSzPts val="1800"/>
              <a:buFont typeface="Lexend"/>
              <a:buChar char="-"/>
            </a:pPr>
            <a:r>
              <a:rPr lang="en" sz="1800">
                <a:solidFill>
                  <a:srgbClr val="8E7CC3"/>
                </a:solidFill>
                <a:latin typeface="Lexend"/>
                <a:ea typeface="Lexend"/>
                <a:cs typeface="Lexend"/>
                <a:sym typeface="Lexend"/>
              </a:rPr>
              <a:t>Relevant  </a:t>
            </a:r>
            <a:endParaRPr sz="1800">
              <a:solidFill>
                <a:srgbClr val="8E7CC3"/>
              </a:solidFill>
              <a:latin typeface="Lexend"/>
              <a:ea typeface="Lexend"/>
              <a:cs typeface="Lexend"/>
              <a:sym typeface="Lexend"/>
            </a:endParaRPr>
          </a:p>
          <a:p>
            <a:pPr indent="-342900" lvl="0" marL="457200" marR="139700" rtl="0" algn="l">
              <a:lnSpc>
                <a:spcPct val="100000"/>
              </a:lnSpc>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Products and services:</a:t>
            </a:r>
            <a:endParaRPr>
              <a:solidFill>
                <a:schemeClr val="dk1"/>
              </a:solidFill>
              <a:latin typeface="Lexend"/>
              <a:ea typeface="Lexend"/>
              <a:cs typeface="Lexend"/>
              <a:sym typeface="Lexend"/>
            </a:endParaRPr>
          </a:p>
          <a:p>
            <a:pPr indent="-342900" lvl="1" marL="914400" marR="139700" rtl="0" algn="l">
              <a:lnSpc>
                <a:spcPct val="100000"/>
              </a:lnSpc>
              <a:spcBef>
                <a:spcPts val="0"/>
              </a:spcBef>
              <a:spcAft>
                <a:spcPts val="0"/>
              </a:spcAft>
              <a:buClr>
                <a:schemeClr val="dk1"/>
              </a:buClr>
              <a:buSzPts val="1800"/>
              <a:buFont typeface="Lexend"/>
              <a:buChar char="-"/>
            </a:pPr>
            <a:r>
              <a:rPr lang="en" sz="1800">
                <a:solidFill>
                  <a:schemeClr val="dk1"/>
                </a:solidFill>
                <a:latin typeface="Lexend"/>
                <a:ea typeface="Lexend"/>
                <a:cs typeface="Lexend"/>
                <a:sym typeface="Lexend"/>
              </a:rPr>
              <a:t>Banking</a:t>
            </a:r>
            <a:endParaRPr sz="1800">
              <a:solidFill>
                <a:schemeClr val="dk1"/>
              </a:solidFill>
              <a:latin typeface="Lexend"/>
              <a:ea typeface="Lexend"/>
              <a:cs typeface="Lexend"/>
              <a:sym typeface="Lexend"/>
            </a:endParaRPr>
          </a:p>
          <a:p>
            <a:pPr indent="-342900" lvl="1" marL="914400" marR="139700" rtl="0" algn="l">
              <a:lnSpc>
                <a:spcPct val="100000"/>
              </a:lnSpc>
              <a:spcBef>
                <a:spcPts val="0"/>
              </a:spcBef>
              <a:spcAft>
                <a:spcPts val="0"/>
              </a:spcAft>
              <a:buClr>
                <a:schemeClr val="dk1"/>
              </a:buClr>
              <a:buSzPts val="1800"/>
              <a:buFont typeface="Lexend"/>
              <a:buChar char="-"/>
            </a:pPr>
            <a:r>
              <a:rPr lang="en" sz="1800">
                <a:solidFill>
                  <a:schemeClr val="dk1"/>
                </a:solidFill>
                <a:latin typeface="Lexend"/>
                <a:ea typeface="Lexend"/>
                <a:cs typeface="Lexend"/>
                <a:sym typeface="Lexend"/>
              </a:rPr>
              <a:t>Loan</a:t>
            </a:r>
            <a:endParaRPr sz="1800">
              <a:solidFill>
                <a:schemeClr val="dk1"/>
              </a:solidFill>
              <a:latin typeface="Lexend"/>
              <a:ea typeface="Lexend"/>
              <a:cs typeface="Lexend"/>
              <a:sym typeface="Lexend"/>
            </a:endParaRPr>
          </a:p>
          <a:p>
            <a:pPr indent="-342900" lvl="1" marL="914400" marR="139700" rtl="0" algn="l">
              <a:lnSpc>
                <a:spcPct val="100000"/>
              </a:lnSpc>
              <a:spcBef>
                <a:spcPts val="0"/>
              </a:spcBef>
              <a:spcAft>
                <a:spcPts val="0"/>
              </a:spcAft>
              <a:buClr>
                <a:schemeClr val="dk1"/>
              </a:buClr>
              <a:buSzPts val="1800"/>
              <a:buFont typeface="Lexend"/>
              <a:buChar char="-"/>
            </a:pPr>
            <a:r>
              <a:rPr lang="en" sz="1800">
                <a:solidFill>
                  <a:schemeClr val="dk1"/>
                </a:solidFill>
                <a:latin typeface="Lexend"/>
                <a:ea typeface="Lexend"/>
                <a:cs typeface="Lexend"/>
                <a:sym typeface="Lexend"/>
              </a:rPr>
              <a:t>Equity</a:t>
            </a:r>
            <a:endParaRPr sz="1800">
              <a:solidFill>
                <a:schemeClr val="dk1"/>
              </a:solidFill>
              <a:latin typeface="Lexend"/>
              <a:ea typeface="Lexend"/>
              <a:cs typeface="Lexend"/>
              <a:sym typeface="Lexend"/>
            </a:endParaRPr>
          </a:p>
          <a:p>
            <a:pPr indent="-342900" lvl="1" marL="914400" marR="139700" rtl="0" algn="l">
              <a:lnSpc>
                <a:spcPct val="100000"/>
              </a:lnSpc>
              <a:spcBef>
                <a:spcPts val="0"/>
              </a:spcBef>
              <a:spcAft>
                <a:spcPts val="0"/>
              </a:spcAft>
              <a:buClr>
                <a:schemeClr val="dk1"/>
              </a:buClr>
              <a:buSzPts val="1800"/>
              <a:buFont typeface="Lexend"/>
              <a:buChar char="-"/>
            </a:pPr>
            <a:r>
              <a:rPr lang="en" sz="1800">
                <a:solidFill>
                  <a:schemeClr val="dk1"/>
                </a:solidFill>
                <a:latin typeface="Lexend"/>
                <a:ea typeface="Lexend"/>
                <a:cs typeface="Lexend"/>
                <a:sym typeface="Lexend"/>
              </a:rPr>
              <a:t>Insurance products</a:t>
            </a:r>
            <a:endParaRPr sz="1800">
              <a:solidFill>
                <a:schemeClr val="dk1"/>
              </a:solidFill>
              <a:latin typeface="Lexend"/>
              <a:ea typeface="Lexend"/>
              <a:cs typeface="Lexend"/>
              <a:sym typeface="Lexend"/>
            </a:endParaRPr>
          </a:p>
          <a:p>
            <a:pPr indent="-342900" lvl="1" marL="914400" marR="139700" rtl="0" algn="l">
              <a:lnSpc>
                <a:spcPct val="100000"/>
              </a:lnSpc>
              <a:spcBef>
                <a:spcPts val="0"/>
              </a:spcBef>
              <a:spcAft>
                <a:spcPts val="0"/>
              </a:spcAft>
              <a:buClr>
                <a:schemeClr val="dk1"/>
              </a:buClr>
              <a:buSzPts val="1800"/>
              <a:buFont typeface="Lexend"/>
              <a:buChar char="-"/>
            </a:pPr>
            <a:r>
              <a:rPr lang="en" sz="1800">
                <a:solidFill>
                  <a:schemeClr val="dk1"/>
                </a:solidFill>
                <a:latin typeface="Lexend"/>
                <a:ea typeface="Lexend"/>
                <a:cs typeface="Lexend"/>
                <a:sym typeface="Lexend"/>
              </a:rPr>
              <a:t>Accessibility </a:t>
            </a:r>
            <a:endParaRPr sz="1800">
              <a:solidFill>
                <a:schemeClr val="dk1"/>
              </a:solidFill>
              <a:latin typeface="Lexend"/>
              <a:ea typeface="Lexend"/>
              <a:cs typeface="Lexend"/>
              <a:sym typeface="Lexend"/>
            </a:endParaRPr>
          </a:p>
        </p:txBody>
      </p:sp>
      <p:cxnSp>
        <p:nvCxnSpPr>
          <p:cNvPr id="67" name="Google Shape;67;p14"/>
          <p:cNvCxnSpPr/>
          <p:nvPr/>
        </p:nvCxnSpPr>
        <p:spPr>
          <a:xfrm>
            <a:off x="0" y="880725"/>
            <a:ext cx="91713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5177950" y="-2350"/>
            <a:ext cx="2806500" cy="26421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35600" y="-289925"/>
            <a:ext cx="1233300" cy="11685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979625" y="563925"/>
            <a:ext cx="540600" cy="572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7731425" y="1593825"/>
            <a:ext cx="1368600" cy="1349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271775" y="176075"/>
            <a:ext cx="86301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Background Research</a:t>
            </a:r>
            <a:endParaRPr b="1">
              <a:latin typeface="Montserrat"/>
              <a:ea typeface="Montserrat"/>
              <a:cs typeface="Montserrat"/>
              <a:sym typeface="Montserrat"/>
            </a:endParaRPr>
          </a:p>
        </p:txBody>
      </p:sp>
      <p:sp>
        <p:nvSpPr>
          <p:cNvPr id="77" name="Google Shape;77;p15"/>
          <p:cNvSpPr txBox="1"/>
          <p:nvPr>
            <p:ph idx="1" type="body"/>
          </p:nvPr>
        </p:nvSpPr>
        <p:spPr>
          <a:xfrm>
            <a:off x="271775" y="1017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Lexend"/>
                <a:ea typeface="Lexend"/>
                <a:cs typeface="Lexend"/>
                <a:sym typeface="Lexend"/>
              </a:rPr>
              <a:t>A third of adults around the world still remain unbanked: whether it’s women who rely on their partner for finances or minorities which don’t have access to banking.</a:t>
            </a:r>
            <a:endParaRPr sz="1200">
              <a:latin typeface="Lexend"/>
              <a:ea typeface="Lexend"/>
              <a:cs typeface="Lexend"/>
              <a:sym typeface="Lexend"/>
            </a:endParaRPr>
          </a:p>
          <a:p>
            <a:pPr indent="0" lvl="0" marL="0" rtl="0" algn="l">
              <a:spcBef>
                <a:spcPts val="1200"/>
              </a:spcBef>
              <a:spcAft>
                <a:spcPts val="0"/>
              </a:spcAft>
              <a:buNone/>
            </a:pPr>
            <a:r>
              <a:rPr lang="en" sz="1200">
                <a:latin typeface="Lexend"/>
                <a:ea typeface="Lexend"/>
                <a:cs typeface="Lexend"/>
                <a:sym typeface="Lexend"/>
              </a:rPr>
              <a:t>Among those who bank, it is still difficult for people to find guidance on investment and is intimidating for people to make confident decisions. According to a report by Blackrock, among 26k people who have history investing, 49% of them are not confident in making decisions, 55% of them need extra guidance..</a:t>
            </a:r>
            <a:endParaRPr sz="1200">
              <a:latin typeface="Lexend"/>
              <a:ea typeface="Lexend"/>
              <a:cs typeface="Lexend"/>
              <a:sym typeface="Lexend"/>
            </a:endParaRPr>
          </a:p>
          <a:p>
            <a:pPr indent="0" lvl="0" marL="0" rtl="0" algn="l">
              <a:spcBef>
                <a:spcPts val="1200"/>
              </a:spcBef>
              <a:spcAft>
                <a:spcPts val="1200"/>
              </a:spcAft>
              <a:buClr>
                <a:schemeClr val="dk1"/>
              </a:buClr>
              <a:buSzPts val="1100"/>
              <a:buFont typeface="Arial"/>
              <a:buNone/>
            </a:pPr>
            <a:r>
              <a:rPr lang="en" sz="1200">
                <a:latin typeface="Lexend"/>
                <a:ea typeface="Lexend"/>
                <a:cs typeface="Lexend"/>
                <a:sym typeface="Lexend"/>
              </a:rPr>
              <a:t>In addition, financial markets are rapidly changing, with developments in technology and new financial products. It is hard for people to keep up with the changes and make according changes in investment decisions.</a:t>
            </a:r>
            <a:endParaRPr sz="1200">
              <a:latin typeface="Lexend"/>
              <a:ea typeface="Lexend"/>
              <a:cs typeface="Lexend"/>
              <a:sym typeface="Lexend"/>
            </a:endParaRPr>
          </a:p>
        </p:txBody>
      </p:sp>
      <p:pic>
        <p:nvPicPr>
          <p:cNvPr id="78" name="Google Shape;78;p15"/>
          <p:cNvPicPr preferRelativeResize="0"/>
          <p:nvPr/>
        </p:nvPicPr>
        <p:blipFill>
          <a:blip r:embed="rId3">
            <a:alphaModFix/>
          </a:blip>
          <a:stretch>
            <a:fillRect/>
          </a:stretch>
        </p:blipFill>
        <p:spPr>
          <a:xfrm>
            <a:off x="0" y="3418919"/>
            <a:ext cx="9144003" cy="1928813"/>
          </a:xfrm>
          <a:prstGeom prst="rect">
            <a:avLst/>
          </a:prstGeom>
          <a:noFill/>
          <a:ln>
            <a:noFill/>
          </a:ln>
        </p:spPr>
      </p:pic>
      <p:sp>
        <p:nvSpPr>
          <p:cNvPr id="79" name="Google Shape;79;p15"/>
          <p:cNvSpPr/>
          <p:nvPr/>
        </p:nvSpPr>
        <p:spPr>
          <a:xfrm>
            <a:off x="8236125" y="-289925"/>
            <a:ext cx="1368600" cy="1349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83" name="Shape 83"/>
        <p:cNvGrpSpPr/>
        <p:nvPr/>
      </p:nvGrpSpPr>
      <p:grpSpPr>
        <a:xfrm>
          <a:off x="0" y="0"/>
          <a:ext cx="0" cy="0"/>
          <a:chOff x="0" y="0"/>
          <a:chExt cx="0" cy="0"/>
        </a:xfrm>
      </p:grpSpPr>
      <p:sp>
        <p:nvSpPr>
          <p:cNvPr id="84" name="Google Shape;84;p16"/>
          <p:cNvSpPr/>
          <p:nvPr/>
        </p:nvSpPr>
        <p:spPr>
          <a:xfrm>
            <a:off x="4720750" y="2055050"/>
            <a:ext cx="2806500" cy="2642100"/>
          </a:xfrm>
          <a:prstGeom prst="ellipse">
            <a:avLst/>
          </a:prstGeom>
          <a:solidFill>
            <a:srgbClr val="FFFFFF">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581904" y="1186064"/>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3522425" y="2926125"/>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7350425" y="3498825"/>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6194425" y="205625"/>
            <a:ext cx="2742000" cy="2727600"/>
          </a:xfrm>
          <a:prstGeom prst="octagon">
            <a:avLst>
              <a:gd fmla="val 29289"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00"/>
                </a:solidFill>
                <a:latin typeface="Lexend"/>
                <a:ea typeface="Lexend"/>
                <a:cs typeface="Lexend"/>
                <a:sym typeface="Lexend"/>
              </a:rPr>
              <a:t>!</a:t>
            </a:r>
            <a:endParaRPr sz="9600">
              <a:solidFill>
                <a:srgbClr val="FF0000"/>
              </a:solidFill>
              <a:latin typeface="Lexend"/>
              <a:ea typeface="Lexend"/>
              <a:cs typeface="Lexend"/>
              <a:sym typeface="Lexend"/>
            </a:endParaRPr>
          </a:p>
        </p:txBody>
      </p:sp>
      <p:sp>
        <p:nvSpPr>
          <p:cNvPr id="89" name="Google Shape;89;p16"/>
          <p:cNvSpPr/>
          <p:nvPr/>
        </p:nvSpPr>
        <p:spPr>
          <a:xfrm>
            <a:off x="6165200" y="152650"/>
            <a:ext cx="2806500" cy="2796900"/>
          </a:xfrm>
          <a:prstGeom prst="octagon">
            <a:avLst>
              <a:gd fmla="val 29289" name="adj"/>
            </a:avLst>
          </a:prstGeom>
          <a:solidFill>
            <a:srgbClr val="EA9999">
              <a:alpha val="756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600">
              <a:solidFill>
                <a:srgbClr val="FF0000"/>
              </a:solidFill>
              <a:latin typeface="Lexend"/>
              <a:ea typeface="Lexend"/>
              <a:cs typeface="Lexend"/>
              <a:sym typeface="Lexend"/>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p:txBody>
      </p:sp>
      <p:sp>
        <p:nvSpPr>
          <p:cNvPr id="91" name="Google Shape;91;p16"/>
          <p:cNvSpPr txBox="1"/>
          <p:nvPr>
            <p:ph idx="1" type="body"/>
          </p:nvPr>
        </p:nvSpPr>
        <p:spPr>
          <a:xfrm>
            <a:off x="311700" y="1152475"/>
            <a:ext cx="8520600" cy="30396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rgbClr val="FFFFFF"/>
                </a:solidFill>
                <a:latin typeface="Lexend"/>
                <a:ea typeface="Lexend"/>
                <a:cs typeface="Lexend"/>
                <a:sym typeface="Lexend"/>
              </a:rPr>
              <a:t>Lack of financial literacy </a:t>
            </a:r>
            <a:r>
              <a:rPr lang="en">
                <a:solidFill>
                  <a:srgbClr val="FFFFFF"/>
                </a:solidFill>
                <a:latin typeface="Lexend"/>
                <a:ea typeface="Lexend"/>
                <a:cs typeface="Lexend"/>
                <a:sym typeface="Lexend"/>
              </a:rPr>
              <a:t>among</a:t>
            </a:r>
            <a:r>
              <a:rPr lang="en">
                <a:solidFill>
                  <a:srgbClr val="FFFFFF"/>
                </a:solidFill>
                <a:latin typeface="Lexend"/>
                <a:ea typeface="Lexend"/>
                <a:cs typeface="Lexend"/>
                <a:sym typeface="Lexend"/>
              </a:rPr>
              <a:t> range of people</a:t>
            </a:r>
            <a:endParaRPr>
              <a:solidFill>
                <a:srgbClr val="FFFFFF"/>
              </a:solidFill>
              <a:latin typeface="Lexend"/>
              <a:ea typeface="Lexend"/>
              <a:cs typeface="Lexend"/>
              <a:sym typeface="Lexend"/>
            </a:endParaRPr>
          </a:p>
          <a:p>
            <a:pPr indent="-342900" lvl="0" marL="1371600" rtl="0" algn="l">
              <a:spcBef>
                <a:spcPts val="1200"/>
              </a:spcBef>
              <a:spcAft>
                <a:spcPts val="0"/>
              </a:spcAft>
              <a:buClr>
                <a:schemeClr val="lt1"/>
              </a:buClr>
              <a:buSzPts val="1800"/>
              <a:buFont typeface="Lexend"/>
              <a:buChar char="-"/>
            </a:pPr>
            <a:r>
              <a:rPr lang="en" u="sng">
                <a:solidFill>
                  <a:srgbClr val="FFFFFF"/>
                </a:solidFill>
                <a:latin typeface="Lexend"/>
                <a:ea typeface="Lexend"/>
                <a:cs typeface="Lexend"/>
                <a:sym typeface="Lexend"/>
              </a:rPr>
              <a:t>Financial Literacy</a:t>
            </a:r>
            <a:r>
              <a:rPr lang="en">
                <a:solidFill>
                  <a:srgbClr val="FFFFFF"/>
                </a:solidFill>
                <a:latin typeface="Lexend"/>
                <a:ea typeface="Lexend"/>
                <a:cs typeface="Lexend"/>
                <a:sym typeface="Lexend"/>
              </a:rPr>
              <a:t>:</a:t>
            </a:r>
            <a:r>
              <a:rPr lang="en">
                <a:solidFill>
                  <a:srgbClr val="F4CCCC"/>
                </a:solidFill>
                <a:latin typeface="Lexend"/>
                <a:ea typeface="Lexend"/>
                <a:cs typeface="Lexend"/>
                <a:sym typeface="Lexend"/>
              </a:rPr>
              <a:t> </a:t>
            </a:r>
            <a:r>
              <a:rPr lang="en">
                <a:solidFill>
                  <a:schemeClr val="lt1"/>
                </a:solidFill>
                <a:latin typeface="Lexend"/>
                <a:ea typeface="Lexend"/>
                <a:cs typeface="Lexend"/>
                <a:sym typeface="Lexend"/>
              </a:rPr>
              <a:t>the ability to do </a:t>
            </a:r>
            <a:r>
              <a:rPr lang="en">
                <a:solidFill>
                  <a:schemeClr val="lt1"/>
                </a:solidFill>
                <a:latin typeface="Lexend"/>
                <a:ea typeface="Lexend"/>
                <a:cs typeface="Lexend"/>
                <a:sym typeface="Lexend"/>
              </a:rPr>
              <a:t>personal financial management, budgeting, and investing (</a:t>
            </a:r>
            <a:r>
              <a:rPr lang="en">
                <a:solidFill>
                  <a:srgbClr val="FFFFFF"/>
                </a:solidFill>
                <a:latin typeface="Lexend"/>
                <a:ea typeface="Lexend"/>
                <a:cs typeface="Lexend"/>
                <a:sym typeface="Lexend"/>
              </a:rPr>
              <a:t>important aspect in every life)</a:t>
            </a:r>
            <a:endParaRPr>
              <a:solidFill>
                <a:srgbClr val="FFFFFF"/>
              </a:solidFill>
              <a:latin typeface="Lexend"/>
              <a:ea typeface="Lexend"/>
              <a:cs typeface="Lexend"/>
              <a:sym typeface="Lexend"/>
            </a:endParaRPr>
          </a:p>
          <a:p>
            <a:pPr indent="0" lvl="0" marL="457200" rtl="0" algn="l">
              <a:spcBef>
                <a:spcPts val="1200"/>
              </a:spcBef>
              <a:spcAft>
                <a:spcPts val="0"/>
              </a:spcAft>
              <a:buNone/>
            </a:pPr>
            <a:r>
              <a:rPr lang="en">
                <a:solidFill>
                  <a:srgbClr val="FFFFFF"/>
                </a:solidFill>
                <a:latin typeface="Lexend"/>
                <a:ea typeface="Lexend"/>
                <a:cs typeface="Lexend"/>
                <a:sym typeface="Lexend"/>
              </a:rPr>
              <a:t>Inefficient teaching/information solutions provided by banks </a:t>
            </a:r>
            <a:endParaRPr>
              <a:solidFill>
                <a:srgbClr val="FFFFFF"/>
              </a:solidFill>
              <a:latin typeface="Lexend"/>
              <a:ea typeface="Lexend"/>
              <a:cs typeface="Lexend"/>
              <a:sym typeface="Lexend"/>
            </a:endParaRPr>
          </a:p>
          <a:p>
            <a:pPr indent="-342900" lvl="0" marL="1371600" rtl="0" algn="l">
              <a:spcBef>
                <a:spcPts val="0"/>
              </a:spcBef>
              <a:spcAft>
                <a:spcPts val="0"/>
              </a:spcAft>
              <a:buClr>
                <a:srgbClr val="FFFFFF"/>
              </a:buClr>
              <a:buSzPts val="1800"/>
              <a:buFont typeface="Lexend"/>
              <a:buChar char="-"/>
            </a:pPr>
            <a:r>
              <a:rPr lang="en">
                <a:solidFill>
                  <a:srgbClr val="FFFFFF"/>
                </a:solidFill>
                <a:latin typeface="Lexend"/>
                <a:ea typeface="Lexend"/>
                <a:cs typeface="Lexend"/>
                <a:sym typeface="Lexend"/>
              </a:rPr>
              <a:t>Long vague terms/documents, difficult terminology</a:t>
            </a:r>
            <a:endParaRPr>
              <a:solidFill>
                <a:srgbClr val="FFFFFF"/>
              </a:solidFill>
              <a:latin typeface="Lexend"/>
              <a:ea typeface="Lexend"/>
              <a:cs typeface="Lexend"/>
              <a:sym typeface="Lexend"/>
            </a:endParaRPr>
          </a:p>
          <a:p>
            <a:pPr indent="-342900" lvl="0" marL="1371600" rtl="0" algn="l">
              <a:spcBef>
                <a:spcPts val="0"/>
              </a:spcBef>
              <a:spcAft>
                <a:spcPts val="0"/>
              </a:spcAft>
              <a:buClr>
                <a:srgbClr val="FFFFFF"/>
              </a:buClr>
              <a:buSzPts val="1800"/>
              <a:buFont typeface="Lexend"/>
              <a:buChar char="-"/>
            </a:pPr>
            <a:r>
              <a:rPr lang="en">
                <a:solidFill>
                  <a:srgbClr val="FFFFFF"/>
                </a:solidFill>
                <a:latin typeface="Lexend"/>
                <a:ea typeface="Lexend"/>
                <a:cs typeface="Lexend"/>
                <a:sym typeface="Lexend"/>
              </a:rPr>
              <a:t>Causes </a:t>
            </a:r>
            <a:r>
              <a:rPr lang="en">
                <a:solidFill>
                  <a:srgbClr val="FFFFFF"/>
                </a:solidFill>
                <a:latin typeface="Lexend"/>
                <a:ea typeface="Lexend"/>
                <a:cs typeface="Lexend"/>
                <a:sym typeface="Lexend"/>
              </a:rPr>
              <a:t>indecisiveness</a:t>
            </a:r>
            <a:endParaRPr>
              <a:solidFill>
                <a:srgbClr val="FFFFFF"/>
              </a:solidFill>
              <a:latin typeface="Lexend"/>
              <a:ea typeface="Lexend"/>
              <a:cs typeface="Lexend"/>
              <a:sym typeface="Lexend"/>
            </a:endParaRPr>
          </a:p>
          <a:p>
            <a:pPr indent="0" lvl="0" marL="457200" rtl="0" algn="l">
              <a:spcBef>
                <a:spcPts val="1000"/>
              </a:spcBef>
              <a:spcAft>
                <a:spcPts val="1200"/>
              </a:spcAft>
              <a:buNone/>
            </a:pPr>
            <a:r>
              <a:rPr lang="en">
                <a:solidFill>
                  <a:srgbClr val="FFFFFF"/>
                </a:solidFill>
                <a:latin typeface="Lexend"/>
                <a:ea typeface="Lexend"/>
                <a:cs typeface="Lexend"/>
                <a:sym typeface="Lexend"/>
              </a:rPr>
              <a:t>Additional </a:t>
            </a:r>
            <a:r>
              <a:rPr lang="en">
                <a:solidFill>
                  <a:srgbClr val="FFFFFF"/>
                </a:solidFill>
                <a:latin typeface="Lexend"/>
                <a:ea typeface="Lexend"/>
                <a:cs typeface="Lexend"/>
                <a:sym typeface="Lexend"/>
              </a:rPr>
              <a:t>expenses</a:t>
            </a:r>
            <a:r>
              <a:rPr lang="en">
                <a:solidFill>
                  <a:srgbClr val="FFFFFF"/>
                </a:solidFill>
                <a:latin typeface="Lexend"/>
                <a:ea typeface="Lexend"/>
                <a:cs typeface="Lexend"/>
                <a:sym typeface="Lexend"/>
              </a:rPr>
              <a:t> spent on consultations with professionals</a:t>
            </a:r>
            <a:endParaRPr>
              <a:solidFill>
                <a:srgbClr val="FFFFFF"/>
              </a:solidFill>
              <a:latin typeface="Lexend"/>
              <a:ea typeface="Lexend"/>
              <a:cs typeface="Lexend"/>
              <a:sym typeface="Lexend"/>
            </a:endParaRPr>
          </a:p>
        </p:txBody>
      </p:sp>
      <p:sp>
        <p:nvSpPr>
          <p:cNvPr id="92" name="Google Shape;92;p16"/>
          <p:cNvSpPr/>
          <p:nvPr/>
        </p:nvSpPr>
        <p:spPr>
          <a:xfrm>
            <a:off x="-998425" y="3794575"/>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4720750" y="2055050"/>
            <a:ext cx="2806500" cy="26421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6546675" y="1209550"/>
            <a:ext cx="1233300" cy="11685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3522425" y="2926125"/>
            <a:ext cx="540600" cy="572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7350425" y="3498825"/>
            <a:ext cx="1368600" cy="1349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solidFill>
                  <a:srgbClr val="93C47D"/>
                </a:solidFill>
                <a:latin typeface="Lexend"/>
                <a:ea typeface="Lexend"/>
                <a:cs typeface="Lexend"/>
                <a:sym typeface="Lexend"/>
              </a:rPr>
              <a:t>Build application that helps users to make smart and deliberate financial decisions</a:t>
            </a:r>
            <a:endParaRPr>
              <a:solidFill>
                <a:srgbClr val="93C47D"/>
              </a:solidFill>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Application Aim: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
                <a:latin typeface="Lexend"/>
                <a:ea typeface="Lexend"/>
                <a:cs typeface="Lexend"/>
                <a:sym typeface="Lexend"/>
              </a:rPr>
              <a:t>allow users to compare and understand various investments opportunities in the simplest way</a:t>
            </a:r>
            <a:endParaRPr>
              <a:latin typeface="Lexend"/>
              <a:ea typeface="Lexend"/>
              <a:cs typeface="Lexend"/>
              <a:sym typeface="Lexend"/>
            </a:endParaRPr>
          </a:p>
          <a:p>
            <a:pPr indent="-342900" lvl="0" marL="457200" rtl="0" algn="l">
              <a:spcBef>
                <a:spcPts val="1000"/>
              </a:spcBef>
              <a:spcAft>
                <a:spcPts val="0"/>
              </a:spcAft>
              <a:buSzPts val="1800"/>
              <a:buFont typeface="Lexend"/>
              <a:buChar char="-"/>
            </a:pPr>
            <a:r>
              <a:rPr lang="en">
                <a:latin typeface="Lexend"/>
                <a:ea typeface="Lexend"/>
                <a:cs typeface="Lexend"/>
                <a:sym typeface="Lexend"/>
              </a:rPr>
              <a:t>m</a:t>
            </a:r>
            <a:r>
              <a:rPr lang="en">
                <a:latin typeface="Lexend"/>
                <a:ea typeface="Lexend"/>
                <a:cs typeface="Lexend"/>
                <a:sym typeface="Lexend"/>
              </a:rPr>
              <a:t>ake </a:t>
            </a:r>
            <a:r>
              <a:rPr lang="en">
                <a:latin typeface="Lexend"/>
                <a:ea typeface="Lexend"/>
                <a:cs typeface="Lexend"/>
                <a:sym typeface="Lexend"/>
              </a:rPr>
              <a:t>conscious</a:t>
            </a:r>
            <a:r>
              <a:rPr lang="en">
                <a:latin typeface="Lexend"/>
                <a:ea typeface="Lexend"/>
                <a:cs typeface="Lexend"/>
                <a:sym typeface="Lexend"/>
              </a:rPr>
              <a:t> choice of investment (r</a:t>
            </a:r>
            <a:r>
              <a:rPr lang="en">
                <a:latin typeface="Lexend"/>
                <a:ea typeface="Lexend"/>
                <a:cs typeface="Lexend"/>
                <a:sym typeface="Lexend"/>
              </a:rPr>
              <a:t>ecommend stock investment options)</a:t>
            </a:r>
            <a:endParaRPr>
              <a:latin typeface="Lexend"/>
              <a:ea typeface="Lexend"/>
              <a:cs typeface="Lexend"/>
              <a:sym typeface="Lexend"/>
            </a:endParaRPr>
          </a:p>
          <a:p>
            <a:pPr indent="-342900" lvl="0" marL="457200" rtl="0" algn="l">
              <a:spcBef>
                <a:spcPts val="1000"/>
              </a:spcBef>
              <a:spcAft>
                <a:spcPts val="0"/>
              </a:spcAft>
              <a:buSzPts val="1800"/>
              <a:buFont typeface="Lexend"/>
              <a:buChar char="-"/>
            </a:pPr>
            <a:r>
              <a:rPr lang="en">
                <a:latin typeface="Lexend"/>
                <a:ea typeface="Lexend"/>
                <a:cs typeface="Lexend"/>
                <a:sym typeface="Lexend"/>
              </a:rPr>
              <a:t>l</a:t>
            </a:r>
            <a:r>
              <a:rPr lang="en">
                <a:latin typeface="Lexend"/>
                <a:ea typeface="Lexend"/>
                <a:cs typeface="Lexend"/>
                <a:sym typeface="Lexend"/>
              </a:rPr>
              <a:t>earn key criteria to focus on when selecting investment</a:t>
            </a:r>
            <a:endParaRPr>
              <a:latin typeface="Lexend"/>
              <a:ea typeface="Lexend"/>
              <a:cs typeface="Lexend"/>
              <a:sym typeface="Lexend"/>
            </a:endParaRPr>
          </a:p>
          <a:p>
            <a:pPr indent="-342900" lvl="0" marL="457200" rtl="0" algn="l">
              <a:spcBef>
                <a:spcPts val="1000"/>
              </a:spcBef>
              <a:spcAft>
                <a:spcPts val="1000"/>
              </a:spcAft>
              <a:buSzPts val="1800"/>
              <a:buFont typeface="Lexend"/>
              <a:buChar char="-"/>
            </a:pPr>
            <a:r>
              <a:rPr lang="en">
                <a:latin typeface="Lexend"/>
                <a:ea typeface="Lexend"/>
                <a:cs typeface="Lexend"/>
                <a:sym typeface="Lexend"/>
              </a:rPr>
              <a:t>p</a:t>
            </a:r>
            <a:r>
              <a:rPr lang="en">
                <a:latin typeface="Lexend"/>
                <a:ea typeface="Lexend"/>
                <a:cs typeface="Lexend"/>
                <a:sym typeface="Lexend"/>
              </a:rPr>
              <a:t>rovide constant/real-time updates of investment </a:t>
            </a:r>
            <a:endParaRPr>
              <a:latin typeface="Lexend"/>
              <a:ea typeface="Lexend"/>
              <a:cs typeface="Lexend"/>
              <a:sym typeface="Lexend"/>
            </a:endParaRPr>
          </a:p>
        </p:txBody>
      </p:sp>
      <p:sp>
        <p:nvSpPr>
          <p:cNvPr id="102" name="Google Shape;102;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3C47D"/>
                </a:solidFill>
                <a:latin typeface="Montserrat"/>
                <a:ea typeface="Montserrat"/>
                <a:cs typeface="Montserrat"/>
                <a:sym typeface="Montserrat"/>
              </a:rPr>
              <a:t>Our Solution Idea:</a:t>
            </a:r>
            <a:endParaRPr b="1">
              <a:solidFill>
                <a:srgbClr val="93C47D"/>
              </a:solidFill>
              <a:latin typeface="Montserrat"/>
              <a:ea typeface="Montserrat"/>
              <a:cs typeface="Montserrat"/>
              <a:sym typeface="Montserrat"/>
            </a:endParaRPr>
          </a:p>
        </p:txBody>
      </p:sp>
      <p:cxnSp>
        <p:nvCxnSpPr>
          <p:cNvPr id="103" name="Google Shape;103;p17"/>
          <p:cNvCxnSpPr/>
          <p:nvPr/>
        </p:nvCxnSpPr>
        <p:spPr>
          <a:xfrm>
            <a:off x="0" y="880725"/>
            <a:ext cx="9171300" cy="117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7" name="Shape 107"/>
        <p:cNvGrpSpPr/>
        <p:nvPr/>
      </p:nvGrpSpPr>
      <p:grpSpPr>
        <a:xfrm>
          <a:off x="0" y="0"/>
          <a:ext cx="0" cy="0"/>
          <a:chOff x="0" y="0"/>
          <a:chExt cx="0" cy="0"/>
        </a:xfrm>
      </p:grpSpPr>
      <p:sp>
        <p:nvSpPr>
          <p:cNvPr id="108" name="Google Shape;108;p18"/>
          <p:cNvSpPr/>
          <p:nvPr/>
        </p:nvSpPr>
        <p:spPr>
          <a:xfrm>
            <a:off x="4720750" y="2055050"/>
            <a:ext cx="2806500" cy="26421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6581904" y="1186064"/>
            <a:ext cx="1233300" cy="11685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3522425" y="2926125"/>
            <a:ext cx="540600" cy="572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7350425" y="3498825"/>
            <a:ext cx="1368600" cy="1349700"/>
          </a:xfrm>
          <a:prstGeom prst="ellipse">
            <a:avLst/>
          </a:prstGeom>
          <a:solidFill>
            <a:srgbClr val="FFFFFF">
              <a:alpha val="559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Unique Selling Point</a:t>
            </a:r>
            <a:endParaRPr b="1">
              <a:latin typeface="Montserrat"/>
              <a:ea typeface="Montserrat"/>
              <a:cs typeface="Montserrat"/>
              <a:sym typeface="Montserrat"/>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Trading platform provide difficult to read data. Although any platform could start selling more simplified information, they haven’t yet. Our uniqueness is in the fact we provide the most basic information and present it in a meaningful way that does not overload the user with irrelevant information. This app could partner up with existing trading platform to provide them with a new view. </a:t>
            </a:r>
            <a:endParaRPr>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1308075" y="3734475"/>
            <a:ext cx="1368600" cy="1349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4883875" y="203075"/>
            <a:ext cx="2806500" cy="26421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6739425" y="2233200"/>
            <a:ext cx="1233300" cy="11685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982100" y="1017725"/>
            <a:ext cx="540600" cy="572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7453225" y="56525"/>
            <a:ext cx="1368600" cy="1349700"/>
          </a:xfrm>
          <a:prstGeom prst="ellipse">
            <a:avLst/>
          </a:prstGeom>
          <a:solidFill>
            <a:srgbClr val="D9EAD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User persona	</a:t>
            </a:r>
            <a:endParaRPr b="1">
              <a:latin typeface="Montserrat"/>
              <a:ea typeface="Montserrat"/>
              <a:cs typeface="Montserrat"/>
              <a:sym typeface="Montserrat"/>
            </a:endParaRPr>
          </a:p>
        </p:txBody>
      </p:sp>
      <p:sp>
        <p:nvSpPr>
          <p:cNvPr id="124" name="Google Shape;124;p19"/>
          <p:cNvSpPr/>
          <p:nvPr/>
        </p:nvSpPr>
        <p:spPr>
          <a:xfrm>
            <a:off x="497350" y="1346775"/>
            <a:ext cx="3961800" cy="3335100"/>
          </a:xfrm>
          <a:prstGeom prst="roundRect">
            <a:avLst>
              <a:gd fmla="val 16667" name="adj"/>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Beginner</a:t>
            </a:r>
            <a:endParaRPr sz="1800">
              <a:latin typeface="Montserrat Medium"/>
              <a:ea typeface="Montserrat Medium"/>
              <a:cs typeface="Montserrat Medium"/>
              <a:sym typeface="Montserrat Medium"/>
            </a:endParaRPr>
          </a:p>
          <a:p>
            <a:pPr indent="0" lvl="0" marL="0" rtl="0" algn="ctr">
              <a:spcBef>
                <a:spcPts val="0"/>
              </a:spcBef>
              <a:spcAft>
                <a:spcPts val="0"/>
              </a:spcAft>
              <a:buNone/>
            </a:pPr>
            <a:r>
              <a:t/>
            </a:r>
            <a:endParaRPr>
              <a:latin typeface="Nunito Medium"/>
              <a:ea typeface="Nunito Medium"/>
              <a:cs typeface="Nunito Medium"/>
              <a:sym typeface="Nunito Medium"/>
            </a:endParaRPr>
          </a:p>
          <a:p>
            <a:pPr indent="-323850" lvl="0" marL="457200" rtl="0" algn="l">
              <a:spcBef>
                <a:spcPts val="0"/>
              </a:spcBef>
              <a:spcAft>
                <a:spcPts val="0"/>
              </a:spcAft>
              <a:buSzPts val="1500"/>
              <a:buFont typeface="Lexend"/>
              <a:buChar char="-"/>
            </a:pPr>
            <a:r>
              <a:rPr lang="en" sz="1500">
                <a:latin typeface="Lexend"/>
                <a:ea typeface="Lexend"/>
                <a:cs typeface="Lexend"/>
                <a:sym typeface="Lexend"/>
              </a:rPr>
              <a:t>New to investment</a:t>
            </a:r>
            <a:endParaRPr sz="1500">
              <a:latin typeface="Lexend"/>
              <a:ea typeface="Lexend"/>
              <a:cs typeface="Lexend"/>
              <a:sym typeface="Lexend"/>
            </a:endParaRPr>
          </a:p>
          <a:p>
            <a:pPr indent="-323850" lvl="0" marL="457200" rtl="0" algn="l">
              <a:spcBef>
                <a:spcPts val="1000"/>
              </a:spcBef>
              <a:spcAft>
                <a:spcPts val="0"/>
              </a:spcAft>
              <a:buSzPts val="1500"/>
              <a:buFont typeface="Lexend"/>
              <a:buChar char="-"/>
            </a:pPr>
            <a:r>
              <a:rPr lang="en" sz="1500">
                <a:latin typeface="Lexend"/>
                <a:ea typeface="Lexend"/>
                <a:cs typeface="Lexend"/>
                <a:sym typeface="Lexend"/>
              </a:rPr>
              <a:t>Has little knowledge about investments</a:t>
            </a:r>
            <a:endParaRPr sz="1500">
              <a:latin typeface="Lexend"/>
              <a:ea typeface="Lexend"/>
              <a:cs typeface="Lexend"/>
              <a:sym typeface="Lexend"/>
            </a:endParaRPr>
          </a:p>
          <a:p>
            <a:pPr indent="-323850" lvl="0" marL="457200" rtl="0" algn="l">
              <a:spcBef>
                <a:spcPts val="1000"/>
              </a:spcBef>
              <a:spcAft>
                <a:spcPts val="0"/>
              </a:spcAft>
              <a:buSzPts val="1500"/>
              <a:buFont typeface="Lexend"/>
              <a:buChar char="-"/>
            </a:pPr>
            <a:r>
              <a:rPr lang="en" sz="1500">
                <a:latin typeface="Lexend"/>
                <a:ea typeface="Lexend"/>
                <a:cs typeface="Lexend"/>
                <a:sym typeface="Lexend"/>
              </a:rPr>
              <a:t>Find it hard to make decisions about investments to choose</a:t>
            </a:r>
            <a:endParaRPr sz="1500">
              <a:latin typeface="Lexend"/>
              <a:ea typeface="Lexend"/>
              <a:cs typeface="Lexend"/>
              <a:sym typeface="Lexend"/>
            </a:endParaRPr>
          </a:p>
          <a:p>
            <a:pPr indent="0" lvl="0" marL="0" rtl="0" algn="l">
              <a:spcBef>
                <a:spcPts val="1000"/>
              </a:spcBef>
              <a:spcAft>
                <a:spcPts val="0"/>
              </a:spcAft>
              <a:buNone/>
            </a:pPr>
            <a:r>
              <a:rPr lang="en" sz="1500">
                <a:latin typeface="Lexend"/>
                <a:ea typeface="Lexend"/>
                <a:cs typeface="Lexend"/>
                <a:sym typeface="Lexend"/>
              </a:rPr>
              <a:t>Ex: Bob is a recent </a:t>
            </a:r>
            <a:r>
              <a:rPr lang="en" sz="1500">
                <a:latin typeface="Lexend"/>
                <a:ea typeface="Lexend"/>
                <a:cs typeface="Lexend"/>
                <a:sym typeface="Lexend"/>
              </a:rPr>
              <a:t>graduate</a:t>
            </a:r>
            <a:r>
              <a:rPr lang="en" sz="1500">
                <a:latin typeface="Lexend"/>
                <a:ea typeface="Lexend"/>
                <a:cs typeface="Lexend"/>
                <a:sym typeface="Lexend"/>
              </a:rPr>
              <a:t>, he works 9-6 and doesn’t have much free time but still wants to invest in </a:t>
            </a:r>
            <a:r>
              <a:rPr lang="en" sz="1500">
                <a:latin typeface="Lexend"/>
                <a:ea typeface="Lexend"/>
                <a:cs typeface="Lexend"/>
                <a:sym typeface="Lexend"/>
              </a:rPr>
              <a:t>appropriate </a:t>
            </a:r>
            <a:r>
              <a:rPr lang="en" sz="1500">
                <a:latin typeface="Lexend"/>
                <a:ea typeface="Lexend"/>
                <a:cs typeface="Lexend"/>
                <a:sym typeface="Lexend"/>
              </a:rPr>
              <a:t>options </a:t>
            </a:r>
            <a:endParaRPr sz="1500">
              <a:latin typeface="Lexend"/>
              <a:ea typeface="Lexend"/>
              <a:cs typeface="Lexend"/>
              <a:sym typeface="Lexend"/>
            </a:endParaRPr>
          </a:p>
          <a:p>
            <a:pPr indent="0" lvl="0" marL="0" rtl="0" algn="l">
              <a:spcBef>
                <a:spcPts val="1000"/>
              </a:spcBef>
              <a:spcAft>
                <a:spcPts val="1000"/>
              </a:spcAft>
              <a:buNone/>
            </a:pPr>
            <a:r>
              <a:t/>
            </a:r>
            <a:endParaRPr sz="1500">
              <a:latin typeface="Lexend"/>
              <a:ea typeface="Lexend"/>
              <a:cs typeface="Lexend"/>
              <a:sym typeface="Lexend"/>
            </a:endParaRPr>
          </a:p>
        </p:txBody>
      </p:sp>
      <p:sp>
        <p:nvSpPr>
          <p:cNvPr id="125" name="Google Shape;125;p19"/>
          <p:cNvSpPr/>
          <p:nvPr/>
        </p:nvSpPr>
        <p:spPr>
          <a:xfrm>
            <a:off x="4780325" y="1346775"/>
            <a:ext cx="3961800" cy="3335100"/>
          </a:xfrm>
          <a:prstGeom prst="roundRect">
            <a:avLst>
              <a:gd fmla="val 16667" name="adj"/>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Experience</a:t>
            </a:r>
            <a:endParaRPr sz="1800">
              <a:latin typeface="Montserrat Medium"/>
              <a:ea typeface="Montserrat Medium"/>
              <a:cs typeface="Montserrat Medium"/>
              <a:sym typeface="Montserrat Medium"/>
            </a:endParaRPr>
          </a:p>
          <a:p>
            <a:pPr indent="0" lvl="0" marL="0" rtl="0" algn="ctr">
              <a:spcBef>
                <a:spcPts val="0"/>
              </a:spcBef>
              <a:spcAft>
                <a:spcPts val="0"/>
              </a:spcAft>
              <a:buNone/>
            </a:pPr>
            <a:r>
              <a:t/>
            </a:r>
            <a:endParaRPr>
              <a:latin typeface="Nunito Medium"/>
              <a:ea typeface="Nunito Medium"/>
              <a:cs typeface="Nunito Medium"/>
              <a:sym typeface="Nunito Medium"/>
            </a:endParaRPr>
          </a:p>
          <a:p>
            <a:pPr indent="-323850" lvl="0" marL="457200" rtl="0" algn="l">
              <a:spcBef>
                <a:spcPts val="0"/>
              </a:spcBef>
              <a:spcAft>
                <a:spcPts val="0"/>
              </a:spcAft>
              <a:buSzPts val="1500"/>
              <a:buFont typeface="Lexend"/>
              <a:buChar char="-"/>
            </a:pPr>
            <a:r>
              <a:rPr lang="en" sz="1500">
                <a:latin typeface="Lexend"/>
                <a:ea typeface="Lexend"/>
                <a:cs typeface="Lexend"/>
                <a:sym typeface="Lexend"/>
              </a:rPr>
              <a:t>Need up-to-date aggregated information</a:t>
            </a:r>
            <a:endParaRPr sz="1500">
              <a:latin typeface="Lexend"/>
              <a:ea typeface="Lexend"/>
              <a:cs typeface="Lexend"/>
              <a:sym typeface="Lexend"/>
            </a:endParaRPr>
          </a:p>
          <a:p>
            <a:pPr indent="-323850" lvl="0" marL="457200" rtl="0" algn="l">
              <a:spcBef>
                <a:spcPts val="1000"/>
              </a:spcBef>
              <a:spcAft>
                <a:spcPts val="0"/>
              </a:spcAft>
              <a:buSzPts val="1500"/>
              <a:buFont typeface="Lexend"/>
              <a:buChar char="-"/>
            </a:pPr>
            <a:r>
              <a:rPr lang="en" sz="1500">
                <a:latin typeface="Lexend"/>
                <a:ea typeface="Lexend"/>
                <a:cs typeface="Lexend"/>
                <a:sym typeface="Lexend"/>
              </a:rPr>
              <a:t>Have time constraints</a:t>
            </a:r>
            <a:endParaRPr sz="1500">
              <a:latin typeface="Lexend"/>
              <a:ea typeface="Lexend"/>
              <a:cs typeface="Lexend"/>
              <a:sym typeface="Lexend"/>
            </a:endParaRPr>
          </a:p>
          <a:p>
            <a:pPr indent="0" lvl="0" marL="0" rtl="0" algn="l">
              <a:spcBef>
                <a:spcPts val="1000"/>
              </a:spcBef>
              <a:spcAft>
                <a:spcPts val="0"/>
              </a:spcAft>
              <a:buNone/>
            </a:pPr>
            <a:r>
              <a:t/>
            </a:r>
            <a:endParaRPr sz="1500">
              <a:latin typeface="Lexend"/>
              <a:ea typeface="Lexend"/>
              <a:cs typeface="Lexend"/>
              <a:sym typeface="Lexend"/>
            </a:endParaRPr>
          </a:p>
          <a:p>
            <a:pPr indent="0" lvl="0" marL="0" rtl="0" algn="l">
              <a:spcBef>
                <a:spcPts val="1000"/>
              </a:spcBef>
              <a:spcAft>
                <a:spcPts val="1000"/>
              </a:spcAft>
              <a:buNone/>
            </a:pPr>
            <a:r>
              <a:rPr lang="en" sz="1500">
                <a:latin typeface="Lexend"/>
                <a:ea typeface="Lexend"/>
                <a:cs typeface="Lexend"/>
                <a:sym typeface="Lexend"/>
              </a:rPr>
              <a:t>Ex: Alice has some </a:t>
            </a:r>
            <a:r>
              <a:rPr lang="en" sz="1500">
                <a:latin typeface="Lexend"/>
                <a:ea typeface="Lexend"/>
                <a:cs typeface="Lexend"/>
                <a:sym typeface="Lexend"/>
              </a:rPr>
              <a:t>experience</a:t>
            </a:r>
            <a:r>
              <a:rPr lang="en" sz="1500">
                <a:latin typeface="Lexend"/>
                <a:ea typeface="Lexend"/>
                <a:cs typeface="Lexend"/>
                <a:sym typeface="Lexend"/>
              </a:rPr>
              <a:t> in investing but wants an easy way to view the options that will best meet her needs </a:t>
            </a:r>
            <a:endParaRPr sz="15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User Journe</a:t>
            </a:r>
            <a:r>
              <a:rPr b="1" lang="en">
                <a:latin typeface="Montserrat"/>
                <a:ea typeface="Montserrat"/>
                <a:cs typeface="Montserrat"/>
                <a:sym typeface="Montserrat"/>
              </a:rPr>
              <a:t>y - </a:t>
            </a:r>
            <a:r>
              <a:rPr b="1" lang="en">
                <a:latin typeface="Montserrat"/>
                <a:ea typeface="Montserrat"/>
                <a:cs typeface="Montserrat"/>
                <a:sym typeface="Montserrat"/>
              </a:rPr>
              <a:t>Beginner (Bob)</a:t>
            </a:r>
            <a:endParaRPr sz="1400">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31" name="Google Shape;13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0" y="1465538"/>
            <a:ext cx="8832298" cy="36040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User Journe</a:t>
            </a:r>
            <a:r>
              <a:rPr b="1" lang="en">
                <a:latin typeface="Montserrat"/>
                <a:ea typeface="Montserrat"/>
                <a:cs typeface="Montserrat"/>
                <a:sym typeface="Montserrat"/>
              </a:rPr>
              <a:t>y - Experience (Alice)</a:t>
            </a:r>
            <a:endParaRPr sz="1400">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38" name="Google Shape;13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4850" y="1220500"/>
            <a:ext cx="8956750" cy="36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