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1" roundtripDataSignature="AMtx7mgC7XlvL3mNDOA1FaIMyQVE01F0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77ABB6-D10F-4470-8861-58FA19A234EC}">
  <a:tblStyle styleId="{E277ABB6-D10F-4470-8861-58FA19A234E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429ee5dde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12429ee5dde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12429ee5dde_0_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429ee5dde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12429ee5dde_0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g12429ee5dde_0_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264e0224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264e02248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12264e02248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429ee5dd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12429ee5dde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12429ee5dde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429ee5dde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12429ee5dde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12429ee5dde_0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p:nvPr>
            <p:ph idx="2" type="pic"/>
          </p:nvPr>
        </p:nvSpPr>
        <p:spPr>
          <a:xfrm>
            <a:off x="1792288" y="612775"/>
            <a:ext cx="5486400" cy="4114800"/>
          </a:xfrm>
          <a:prstGeom prst="rect">
            <a:avLst/>
          </a:prstGeom>
          <a:noFill/>
          <a:ln>
            <a:noFill/>
          </a:ln>
        </p:spPr>
      </p:sp>
      <p:sp>
        <p:nvSpPr>
          <p:cNvPr id="68" name="Google Shape;68;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drive.google.com/file/d/1GZGDbSpypMOlx5dUr6DvtVJ_DU8CSqJV/view" TargetMode="Externa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ijirt.org/master/publishedpaper/IJIRT151877_PAPER.pdf" TargetMode="External"/><Relationship Id="rId4" Type="http://schemas.openxmlformats.org/officeDocument/2006/relationships/hyperlink" Target="https://ijarsct.co.in/Paper1670.pdf" TargetMode="External"/><Relationship Id="rId5" Type="http://schemas.openxmlformats.org/officeDocument/2006/relationships/hyperlink" Target="https://www.ncbi.nlm.nih.gov/pmc/articles/PMC733522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807218" y="2173550"/>
            <a:ext cx="7772400" cy="1089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1" lang="en-US" sz="3600">
                <a:latin typeface="Times New Roman"/>
                <a:ea typeface="Times New Roman"/>
                <a:cs typeface="Times New Roman"/>
                <a:sym typeface="Times New Roman"/>
              </a:rPr>
              <a:t>Automatic Body Sanitizer Dispenser </a:t>
            </a:r>
            <a:br>
              <a:rPr b="1" lang="en-US" sz="3600">
                <a:latin typeface="Times New Roman"/>
                <a:ea typeface="Times New Roman"/>
                <a:cs typeface="Times New Roman"/>
                <a:sym typeface="Times New Roman"/>
              </a:rPr>
            </a:br>
            <a:r>
              <a:rPr b="1" lang="en-US" sz="3600">
                <a:latin typeface="Times New Roman"/>
                <a:ea typeface="Times New Roman"/>
                <a:cs typeface="Times New Roman"/>
                <a:sym typeface="Times New Roman"/>
              </a:rPr>
              <a:t>TEIT B Batch-1</a:t>
            </a:r>
            <a:endParaRPr b="1" sz="3600">
              <a:latin typeface="Times New Roman"/>
              <a:ea typeface="Times New Roman"/>
              <a:cs typeface="Times New Roman"/>
              <a:sym typeface="Times New Roman"/>
            </a:endParaRPr>
          </a:p>
        </p:txBody>
      </p:sp>
      <p:sp>
        <p:nvSpPr>
          <p:cNvPr id="89" name="Google Shape;89;p1"/>
          <p:cNvSpPr txBox="1"/>
          <p:nvPr>
            <p:ph idx="1" type="subTitle"/>
          </p:nvPr>
        </p:nvSpPr>
        <p:spPr>
          <a:xfrm>
            <a:off x="2258717" y="3583651"/>
            <a:ext cx="4869402" cy="1609078"/>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Clr>
                <a:srgbClr val="888888"/>
              </a:buClr>
              <a:buSzPts val="2581"/>
              <a:buNone/>
            </a:pPr>
            <a:r>
              <a:rPr lang="en-US" sz="2000">
                <a:solidFill>
                  <a:schemeClr val="dk1"/>
                </a:solidFill>
                <a:latin typeface="Times New Roman"/>
                <a:ea typeface="Times New Roman"/>
                <a:cs typeface="Times New Roman"/>
                <a:sym typeface="Times New Roman"/>
              </a:rPr>
              <a:t>Monik Kaole 09</a:t>
            </a:r>
            <a:endParaRPr sz="2000">
              <a:solidFill>
                <a:schemeClr val="dk1"/>
              </a:solidFill>
              <a:latin typeface="Times New Roman"/>
              <a:ea typeface="Times New Roman"/>
              <a:cs typeface="Times New Roman"/>
              <a:sym typeface="Times New Roman"/>
            </a:endParaRPr>
          </a:p>
          <a:p>
            <a:pPr indent="0" lvl="0" marL="0" rtl="0" algn="ctr">
              <a:lnSpc>
                <a:spcPct val="100000"/>
              </a:lnSpc>
              <a:spcBef>
                <a:spcPts val="640"/>
              </a:spcBef>
              <a:spcAft>
                <a:spcPts val="0"/>
              </a:spcAft>
              <a:buClr>
                <a:srgbClr val="888888"/>
              </a:buClr>
              <a:buSzPts val="2581"/>
              <a:buNone/>
            </a:pPr>
            <a:r>
              <a:rPr lang="en-US" sz="2000">
                <a:solidFill>
                  <a:schemeClr val="dk1"/>
                </a:solidFill>
                <a:latin typeface="Times New Roman"/>
                <a:ea typeface="Times New Roman"/>
                <a:cs typeface="Times New Roman"/>
                <a:sym typeface="Times New Roman"/>
              </a:rPr>
              <a:t>Faustina Lazarus 10</a:t>
            </a:r>
            <a:endParaRPr sz="2000">
              <a:solidFill>
                <a:schemeClr val="dk1"/>
              </a:solidFill>
              <a:latin typeface="Times New Roman"/>
              <a:ea typeface="Times New Roman"/>
              <a:cs typeface="Times New Roman"/>
              <a:sym typeface="Times New Roman"/>
            </a:endParaRPr>
          </a:p>
          <a:p>
            <a:pPr indent="0" lvl="0" marL="0" rtl="0" algn="ctr">
              <a:lnSpc>
                <a:spcPct val="100000"/>
              </a:lnSpc>
              <a:spcBef>
                <a:spcPts val="640"/>
              </a:spcBef>
              <a:spcAft>
                <a:spcPts val="0"/>
              </a:spcAft>
              <a:buClr>
                <a:srgbClr val="888888"/>
              </a:buClr>
              <a:buSzPts val="2581"/>
              <a:buNone/>
            </a:pPr>
            <a:r>
              <a:rPr lang="en-US" sz="2000">
                <a:solidFill>
                  <a:schemeClr val="dk1"/>
                </a:solidFill>
                <a:latin typeface="Times New Roman"/>
                <a:ea typeface="Times New Roman"/>
                <a:cs typeface="Times New Roman"/>
                <a:sym typeface="Times New Roman"/>
              </a:rPr>
              <a:t>Bennet Menezes 11</a:t>
            </a:r>
            <a:endParaRPr sz="2000">
              <a:solidFill>
                <a:schemeClr val="dk1"/>
              </a:solidFill>
              <a:latin typeface="Times New Roman"/>
              <a:ea typeface="Times New Roman"/>
              <a:cs typeface="Times New Roman"/>
              <a:sym typeface="Times New Roman"/>
            </a:endParaRPr>
          </a:p>
          <a:p>
            <a:pPr indent="0" lvl="0" marL="0" rtl="0" algn="ctr">
              <a:lnSpc>
                <a:spcPct val="100000"/>
              </a:lnSpc>
              <a:spcBef>
                <a:spcPts val="640"/>
              </a:spcBef>
              <a:spcAft>
                <a:spcPts val="0"/>
              </a:spcAft>
              <a:buClr>
                <a:srgbClr val="888888"/>
              </a:buClr>
              <a:buSzPts val="2581"/>
              <a:buNone/>
            </a:pPr>
            <a:r>
              <a:rPr lang="en-US" sz="2000">
                <a:solidFill>
                  <a:schemeClr val="dk1"/>
                </a:solidFill>
                <a:latin typeface="Times New Roman"/>
                <a:ea typeface="Times New Roman"/>
                <a:cs typeface="Times New Roman"/>
                <a:sym typeface="Times New Roman"/>
              </a:rPr>
              <a:t>Dhruv Dave 12</a:t>
            </a:r>
            <a:endParaRPr sz="2000">
              <a:solidFill>
                <a:schemeClr val="dk1"/>
              </a:solidFill>
              <a:latin typeface="Times New Roman"/>
              <a:ea typeface="Times New Roman"/>
              <a:cs typeface="Times New Roman"/>
              <a:sym typeface="Times New Roman"/>
            </a:endParaRPr>
          </a:p>
          <a:p>
            <a:pPr indent="0" lvl="0" marL="0" rtl="0" algn="ctr">
              <a:lnSpc>
                <a:spcPct val="100000"/>
              </a:lnSpc>
              <a:spcBef>
                <a:spcPts val="640"/>
              </a:spcBef>
              <a:spcAft>
                <a:spcPts val="0"/>
              </a:spcAft>
              <a:buClr>
                <a:srgbClr val="888888"/>
              </a:buClr>
              <a:buSzPts val="2581"/>
              <a:buNone/>
            </a:pPr>
            <a:r>
              <a:t/>
            </a:r>
            <a:endParaRPr sz="2000">
              <a:latin typeface="Times New Roman"/>
              <a:ea typeface="Times New Roman"/>
              <a:cs typeface="Times New Roman"/>
              <a:sym typeface="Times New Roman"/>
            </a:endParaRPr>
          </a:p>
          <a:p>
            <a:pPr indent="0" lvl="0" marL="0" rtl="0" algn="ctr">
              <a:lnSpc>
                <a:spcPct val="100000"/>
              </a:lnSpc>
              <a:spcBef>
                <a:spcPts val="640"/>
              </a:spcBef>
              <a:spcAft>
                <a:spcPts val="0"/>
              </a:spcAft>
              <a:buClr>
                <a:srgbClr val="888888"/>
              </a:buClr>
              <a:buSzPts val="2323"/>
              <a:buNone/>
            </a:pPr>
            <a:r>
              <a:t/>
            </a:r>
            <a:endParaRPr sz="1800">
              <a:latin typeface="Times New Roman"/>
              <a:ea typeface="Times New Roman"/>
              <a:cs typeface="Times New Roman"/>
              <a:sym typeface="Times New Roman"/>
            </a:endParaRPr>
          </a:p>
        </p:txBody>
      </p:sp>
      <p:sp>
        <p:nvSpPr>
          <p:cNvPr id="90" name="Google Shape;90;p1"/>
          <p:cNvSpPr txBox="1"/>
          <p:nvPr/>
        </p:nvSpPr>
        <p:spPr>
          <a:xfrm>
            <a:off x="1371600" y="248556"/>
            <a:ext cx="7315200" cy="126184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St. Francis Institute of Technology</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Department of Information Technology</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Mini Project – Sensor Lab (ITL 603)</a:t>
            </a:r>
            <a:endParaRPr b="0" i="0" sz="1800" u="none" cap="none" strike="noStrike">
              <a:solidFill>
                <a:schemeClr val="dk1"/>
              </a:solidFill>
              <a:latin typeface="Times New Roman"/>
              <a:ea typeface="Times New Roman"/>
              <a:cs typeface="Times New Roman"/>
              <a:sym typeface="Times New Roman"/>
            </a:endParaRPr>
          </a:p>
        </p:txBody>
      </p:sp>
      <p:pic>
        <p:nvPicPr>
          <p:cNvPr id="91" name="Google Shape;91;p1"/>
          <p:cNvPicPr preferRelativeResize="0"/>
          <p:nvPr/>
        </p:nvPicPr>
        <p:blipFill rotWithShape="1">
          <a:blip r:embed="rId3">
            <a:alphaModFix/>
          </a:blip>
          <a:srcRect b="0" l="0" r="0" t="0"/>
          <a:stretch/>
        </p:blipFill>
        <p:spPr>
          <a:xfrm>
            <a:off x="558800" y="322653"/>
            <a:ext cx="1015509" cy="955237"/>
          </a:xfrm>
          <a:prstGeom prst="rect">
            <a:avLst/>
          </a:prstGeom>
          <a:noFill/>
          <a:ln>
            <a:noFill/>
          </a:ln>
        </p:spPr>
      </p:pic>
      <p:sp>
        <p:nvSpPr>
          <p:cNvPr id="92" name="Google Shape;92;p1"/>
          <p:cNvSpPr txBox="1"/>
          <p:nvPr/>
        </p:nvSpPr>
        <p:spPr>
          <a:xfrm>
            <a:off x="1906939" y="5326023"/>
            <a:ext cx="5573100" cy="1015800"/>
          </a:xfrm>
          <a:prstGeom prst="rect">
            <a:avLst/>
          </a:prstGeom>
          <a:noFill/>
          <a:ln>
            <a:noFill/>
          </a:ln>
        </p:spPr>
        <p:txBody>
          <a:bodyPr anchorCtr="0" anchor="t" bIns="45700" lIns="91425" spcFirstLastPara="1" rIns="91425" wrap="square" tIns="45700">
            <a:spAutoFit/>
          </a:bodyPr>
          <a:lstStyle/>
          <a:p>
            <a:pPr indent="0" lvl="0" marL="1260475" marR="1255395" rtl="0" algn="ctr">
              <a:lnSpc>
                <a:spcPct val="10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Mentor:</a:t>
            </a:r>
            <a:endParaRPr b="0" i="0" sz="2000" u="none" cap="none" strike="noStrike">
              <a:solidFill>
                <a:schemeClr val="dk1"/>
              </a:solidFill>
              <a:latin typeface="Times New Roman"/>
              <a:ea typeface="Times New Roman"/>
              <a:cs typeface="Times New Roman"/>
              <a:sym typeface="Times New Roman"/>
            </a:endParaRPr>
          </a:p>
          <a:p>
            <a:pPr indent="0" lvl="0" marL="1260475" marR="1255395" rtl="0" algn="ctr">
              <a:lnSpc>
                <a:spcPct val="10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Ms. Minal Lopes </a:t>
            </a:r>
            <a:endParaRPr b="0" i="0" sz="2000" u="none" cap="none" strike="noStrike">
              <a:solidFill>
                <a:schemeClr val="dk1"/>
              </a:solidFill>
              <a:latin typeface="Times New Roman"/>
              <a:ea typeface="Times New Roman"/>
              <a:cs typeface="Times New Roman"/>
              <a:sym typeface="Times New Roman"/>
            </a:endParaRPr>
          </a:p>
          <a:p>
            <a:pPr indent="0" lvl="0" marL="1260475" marR="1255395" rtl="0" algn="ctr">
              <a:lnSpc>
                <a:spcPct val="10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Assistant professor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2429ee5dde_0_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sz="3200">
                <a:latin typeface="Times New Roman"/>
                <a:ea typeface="Times New Roman"/>
                <a:cs typeface="Times New Roman"/>
                <a:sym typeface="Times New Roman"/>
              </a:rPr>
              <a:t>Implementation</a:t>
            </a:r>
            <a:endParaRPr b="1" sz="3200">
              <a:latin typeface="Times New Roman"/>
              <a:ea typeface="Times New Roman"/>
              <a:cs typeface="Times New Roman"/>
              <a:sym typeface="Times New Roman"/>
            </a:endParaRPr>
          </a:p>
        </p:txBody>
      </p:sp>
      <p:sp>
        <p:nvSpPr>
          <p:cNvPr id="151" name="Google Shape;151;g12429ee5dde_0_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81000" lvl="0" marL="457200" rtl="0" algn="just">
              <a:lnSpc>
                <a:spcPct val="115000"/>
              </a:lnSpc>
              <a:spcBef>
                <a:spcPts val="0"/>
              </a:spcBef>
              <a:spcAft>
                <a:spcPts val="0"/>
              </a:spcAft>
              <a:buClr>
                <a:srgbClr val="0E101A"/>
              </a:buClr>
              <a:buSzPts val="2400"/>
              <a:buFont typeface="Times New Roman"/>
              <a:buChar char="●"/>
            </a:pPr>
            <a:r>
              <a:rPr lang="en-US" sz="2400">
                <a:latin typeface="Times New Roman"/>
                <a:ea typeface="Times New Roman"/>
                <a:cs typeface="Times New Roman"/>
                <a:sym typeface="Times New Roman"/>
              </a:rPr>
              <a:t>We have used ultrasonic sensor HC-SR04 to detect distance of the body from the gate Which sends the signal through the Arduino Uno R3 to the relay module which triggers the sanitizer pump and the sanitizer flows through pipe and nozzle turns the liquid into mist which is then sprayed on human body near the gate.</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rgbClr val="0E101A"/>
              </a:buClr>
              <a:buSzPts val="2400"/>
              <a:buFont typeface="Times New Roman"/>
              <a:buChar char="●"/>
            </a:pPr>
            <a:r>
              <a:rPr lang="en-US" sz="2400">
                <a:latin typeface="Times New Roman"/>
                <a:ea typeface="Times New Roman"/>
                <a:cs typeface="Times New Roman"/>
                <a:sym typeface="Times New Roman"/>
              </a:rPr>
              <a:t>The distance of the person is also sent to the terminal on mobile phone using Bluetooth module HC-05.</a:t>
            </a:r>
            <a:endParaRPr sz="3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2429ee5dde_0_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sz="3200">
                <a:latin typeface="Times New Roman"/>
                <a:ea typeface="Times New Roman"/>
                <a:cs typeface="Times New Roman"/>
                <a:sym typeface="Times New Roman"/>
              </a:rPr>
              <a:t>Results and Discussion</a:t>
            </a:r>
            <a:endParaRPr b="1" sz="3200">
              <a:latin typeface="Times New Roman"/>
              <a:ea typeface="Times New Roman"/>
              <a:cs typeface="Times New Roman"/>
              <a:sym typeface="Times New Roman"/>
            </a:endParaRPr>
          </a:p>
        </p:txBody>
      </p:sp>
      <p:pic>
        <p:nvPicPr>
          <p:cNvPr id="158" name="Google Shape;158;g12429ee5dde_0_19"/>
          <p:cNvPicPr preferRelativeResize="0"/>
          <p:nvPr/>
        </p:nvPicPr>
        <p:blipFill rotWithShape="1">
          <a:blip r:embed="rId3">
            <a:alphaModFix/>
          </a:blip>
          <a:srcRect b="0" l="0" r="0" t="0"/>
          <a:stretch/>
        </p:blipFill>
        <p:spPr>
          <a:xfrm>
            <a:off x="556587" y="1555775"/>
            <a:ext cx="8030827" cy="45173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g12264e02248_0_0" title="10_TEITB_Batch1_SLvideo.mp4">
            <a:hlinkClick r:id="rId3"/>
          </p:cNvPr>
          <p:cNvPicPr preferRelativeResize="0"/>
          <p:nvPr/>
        </p:nvPicPr>
        <p:blipFill>
          <a:blip r:embed="rId4">
            <a:alphaModFix/>
          </a:blip>
          <a:stretch>
            <a:fillRect/>
          </a:stretch>
        </p:blipFill>
        <p:spPr>
          <a:xfrm>
            <a:off x="247000" y="857250"/>
            <a:ext cx="8819501"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720000" y="360000"/>
            <a:ext cx="7920000" cy="72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Conclusion</a:t>
            </a:r>
            <a:endParaRPr/>
          </a:p>
        </p:txBody>
      </p:sp>
      <p:sp>
        <p:nvSpPr>
          <p:cNvPr id="170" name="Google Shape;170;p13"/>
          <p:cNvSpPr txBox="1"/>
          <p:nvPr>
            <p:ph idx="1" type="body"/>
          </p:nvPr>
        </p:nvSpPr>
        <p:spPr>
          <a:xfrm>
            <a:off x="576000" y="1152000"/>
            <a:ext cx="8229600" cy="4525963"/>
          </a:xfrm>
          <a:prstGeom prst="rect">
            <a:avLst/>
          </a:prstGeom>
          <a:noFill/>
          <a:ln>
            <a:noFill/>
          </a:ln>
        </p:spPr>
        <p:txBody>
          <a:bodyPr anchorCtr="0" anchor="t" bIns="45700" lIns="91425" spcFirstLastPara="1" rIns="91425" wrap="square" tIns="45700">
            <a:noAutofit/>
          </a:bodyPr>
          <a:lstStyle/>
          <a:p>
            <a:pPr indent="-381000" lvl="0" marL="457200" rtl="0" algn="just">
              <a:lnSpc>
                <a:spcPct val="115000"/>
              </a:lnSpc>
              <a:spcBef>
                <a:spcPts val="0"/>
              </a:spcBef>
              <a:spcAft>
                <a:spcPts val="0"/>
              </a:spcAft>
              <a:buClr>
                <a:srgbClr val="0E101A"/>
              </a:buClr>
              <a:buSzPts val="2400"/>
              <a:buFont typeface="Times New Roman"/>
              <a:buChar char="•"/>
            </a:pPr>
            <a:r>
              <a:rPr lang="en-US" sz="2400">
                <a:solidFill>
                  <a:srgbClr val="0E101A"/>
                </a:solidFill>
                <a:latin typeface="Times New Roman"/>
                <a:ea typeface="Times New Roman"/>
                <a:cs typeface="Times New Roman"/>
                <a:sym typeface="Times New Roman"/>
              </a:rPr>
              <a:t>Because of the COVID-19 issue, most organisations utilise hand sanitizer machines to eliminate viruses from hands. However, when our bodies come into touch with other bodies, especially if a person has COVID-19 symptoms, it is vital to sanitise not only the hands but also the entire body. As a result, we shall design an automated sanitizer machine for the purpose of body sanitization.</a:t>
            </a:r>
            <a:endParaRPr sz="2400">
              <a:solidFill>
                <a:srgbClr val="0E101A"/>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rgbClr val="0E101A"/>
              </a:buClr>
              <a:buSzPts val="2400"/>
              <a:buFont typeface="Times New Roman"/>
              <a:buChar char="•"/>
            </a:pPr>
            <a:r>
              <a:rPr lang="en-US" sz="2400">
                <a:solidFill>
                  <a:srgbClr val="0E101A"/>
                </a:solidFill>
                <a:latin typeface="Times New Roman"/>
                <a:ea typeface="Times New Roman"/>
                <a:cs typeface="Times New Roman"/>
                <a:sym typeface="Times New Roman"/>
              </a:rPr>
              <a:t>This machine will be more effective than soaps and also contactless, easy to use thus reducing the risk of virus transmission.</a:t>
            </a:r>
            <a:endParaRPr sz="2400">
              <a:solidFill>
                <a:srgbClr val="0E101A"/>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rgbClr val="0E101A"/>
              </a:buClr>
              <a:buSzPts val="2400"/>
              <a:buFont typeface="Times New Roman"/>
              <a:buChar char="•"/>
            </a:pPr>
            <a:r>
              <a:rPr lang="en-US" sz="2400">
                <a:solidFill>
                  <a:srgbClr val="0E101A"/>
                </a:solidFill>
                <a:latin typeface="Times New Roman"/>
                <a:ea typeface="Times New Roman"/>
                <a:cs typeface="Times New Roman"/>
                <a:sym typeface="Times New Roman"/>
              </a:rPr>
              <a:t>Also when we use automatic sanitizer machine, we save the time or sanitizer required for sanitization process.</a:t>
            </a:r>
            <a:endParaRPr sz="2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type="title"/>
          </p:nvPr>
        </p:nvSpPr>
        <p:spPr>
          <a:xfrm>
            <a:off x="720000" y="360000"/>
            <a:ext cx="7920000" cy="720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References</a:t>
            </a:r>
            <a:endParaRPr/>
          </a:p>
        </p:txBody>
      </p:sp>
      <p:sp>
        <p:nvSpPr>
          <p:cNvPr id="176" name="Google Shape;176;p14"/>
          <p:cNvSpPr txBox="1"/>
          <p:nvPr>
            <p:ph idx="1" type="body"/>
          </p:nvPr>
        </p:nvSpPr>
        <p:spPr>
          <a:xfrm>
            <a:off x="319650" y="1152000"/>
            <a:ext cx="8601600" cy="55752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SzPts val="2420"/>
              <a:buChar char="•"/>
            </a:pPr>
            <a:r>
              <a:rPr lang="en-US" sz="2420">
                <a:latin typeface="Times New Roman"/>
                <a:ea typeface="Times New Roman"/>
                <a:cs typeface="Times New Roman"/>
                <a:sym typeface="Times New Roman"/>
              </a:rPr>
              <a:t>Automatic Body Sanitizer Machine:</a:t>
            </a:r>
            <a:endParaRPr sz="2420">
              <a:latin typeface="Times New Roman"/>
              <a:ea typeface="Times New Roman"/>
              <a:cs typeface="Times New Roman"/>
              <a:sym typeface="Times New Roman"/>
            </a:endParaRPr>
          </a:p>
          <a:p>
            <a:pPr indent="0" lvl="0" marL="342900" rtl="0" algn="just">
              <a:lnSpc>
                <a:spcPct val="90000"/>
              </a:lnSpc>
              <a:spcBef>
                <a:spcPts val="0"/>
              </a:spcBef>
              <a:spcAft>
                <a:spcPts val="0"/>
              </a:spcAft>
              <a:buSzPts val="1018"/>
              <a:buNone/>
            </a:pPr>
            <a:r>
              <a:rPr lang="en-US" sz="2420" u="sng">
                <a:solidFill>
                  <a:srgbClr val="0000FF"/>
                </a:solidFill>
                <a:latin typeface="Times New Roman"/>
                <a:ea typeface="Times New Roman"/>
                <a:cs typeface="Times New Roman"/>
                <a:sym typeface="Times New Roman"/>
                <a:hlinkClick r:id="rId3">
                  <a:extLst>
                    <a:ext uri="{A12FA001-AC4F-418D-AE19-62706E023703}">
                      <ahyp:hlinkClr val="tx"/>
                    </a:ext>
                  </a:extLst>
                </a:hlinkClick>
              </a:rPr>
              <a:t>https://ijirt.org/master/publishedpaper/IJIRT151877_PAPER.pdf</a:t>
            </a:r>
            <a:r>
              <a:rPr lang="en-US" sz="2420">
                <a:latin typeface="Times New Roman"/>
                <a:ea typeface="Times New Roman"/>
                <a:cs typeface="Times New Roman"/>
                <a:sym typeface="Times New Roman"/>
              </a:rPr>
              <a:t> </a:t>
            </a:r>
            <a:endParaRPr sz="2420">
              <a:latin typeface="Times New Roman"/>
              <a:ea typeface="Times New Roman"/>
              <a:cs typeface="Times New Roman"/>
              <a:sym typeface="Times New Roman"/>
            </a:endParaRPr>
          </a:p>
          <a:p>
            <a:pPr indent="0" lvl="0" marL="342900" rtl="0" algn="just">
              <a:lnSpc>
                <a:spcPct val="90000"/>
              </a:lnSpc>
              <a:spcBef>
                <a:spcPts val="0"/>
              </a:spcBef>
              <a:spcAft>
                <a:spcPts val="0"/>
              </a:spcAft>
              <a:buSzPts val="1018"/>
              <a:buNone/>
            </a:pPr>
            <a:r>
              <a:rPr lang="en-US" sz="2420">
                <a:latin typeface="Times New Roman"/>
                <a:ea typeface="Times New Roman"/>
                <a:cs typeface="Times New Roman"/>
                <a:sym typeface="Times New Roman"/>
              </a:rPr>
              <a:t>Accessed on: February 26, 2022 </a:t>
            </a:r>
            <a:endParaRPr sz="2420">
              <a:latin typeface="Times New Roman"/>
              <a:ea typeface="Times New Roman"/>
              <a:cs typeface="Times New Roman"/>
              <a:sym typeface="Times New Roman"/>
            </a:endParaRPr>
          </a:p>
          <a:p>
            <a:pPr indent="0" lvl="0" marL="342900" rtl="0" algn="just">
              <a:lnSpc>
                <a:spcPct val="90000"/>
              </a:lnSpc>
              <a:spcBef>
                <a:spcPts val="0"/>
              </a:spcBef>
              <a:spcAft>
                <a:spcPts val="0"/>
              </a:spcAft>
              <a:buSzPts val="1018"/>
              <a:buNone/>
            </a:pPr>
            <a:r>
              <a:t/>
            </a:r>
            <a:endParaRPr sz="2420">
              <a:latin typeface="Times New Roman"/>
              <a:ea typeface="Times New Roman"/>
              <a:cs typeface="Times New Roman"/>
              <a:sym typeface="Times New Roman"/>
            </a:endParaRPr>
          </a:p>
          <a:p>
            <a:pPr indent="-342900" lvl="0" marL="342900" rtl="0" algn="just">
              <a:lnSpc>
                <a:spcPct val="90000"/>
              </a:lnSpc>
              <a:spcBef>
                <a:spcPts val="0"/>
              </a:spcBef>
              <a:spcAft>
                <a:spcPts val="0"/>
              </a:spcAft>
              <a:buSzPts val="2420"/>
              <a:buChar char="•"/>
            </a:pPr>
            <a:r>
              <a:rPr lang="en-US" sz="2420">
                <a:latin typeface="Times New Roman"/>
                <a:ea typeface="Times New Roman"/>
                <a:cs typeface="Times New Roman"/>
                <a:sym typeface="Times New Roman"/>
              </a:rPr>
              <a:t>Door Operated Automatic Sanitizing Machine with Temperature Sensor</a:t>
            </a:r>
            <a:endParaRPr sz="2420">
              <a:latin typeface="Times New Roman"/>
              <a:ea typeface="Times New Roman"/>
              <a:cs typeface="Times New Roman"/>
              <a:sym typeface="Times New Roman"/>
            </a:endParaRPr>
          </a:p>
          <a:p>
            <a:pPr indent="0" lvl="0" marL="342900" rtl="0" algn="just">
              <a:lnSpc>
                <a:spcPct val="90000"/>
              </a:lnSpc>
              <a:spcBef>
                <a:spcPts val="0"/>
              </a:spcBef>
              <a:spcAft>
                <a:spcPts val="0"/>
              </a:spcAft>
              <a:buSzPts val="1018"/>
              <a:buNone/>
            </a:pPr>
            <a:r>
              <a:rPr lang="en-US" sz="2420" u="sng">
                <a:solidFill>
                  <a:srgbClr val="0000FF"/>
                </a:solidFill>
                <a:latin typeface="Times New Roman"/>
                <a:ea typeface="Times New Roman"/>
                <a:cs typeface="Times New Roman"/>
                <a:sym typeface="Times New Roman"/>
                <a:hlinkClick r:id="rId4">
                  <a:extLst>
                    <a:ext uri="{A12FA001-AC4F-418D-AE19-62706E023703}">
                      <ahyp:hlinkClr val="tx"/>
                    </a:ext>
                  </a:extLst>
                </a:hlinkClick>
              </a:rPr>
              <a:t>https://ijarsct.co.in/Paper1670.pdf</a:t>
            </a:r>
            <a:r>
              <a:rPr lang="en-US" sz="2420">
                <a:solidFill>
                  <a:srgbClr val="0000FF"/>
                </a:solidFill>
                <a:latin typeface="Times New Roman"/>
                <a:ea typeface="Times New Roman"/>
                <a:cs typeface="Times New Roman"/>
                <a:sym typeface="Times New Roman"/>
              </a:rPr>
              <a:t> </a:t>
            </a:r>
            <a:endParaRPr sz="2420">
              <a:solidFill>
                <a:srgbClr val="0000FF"/>
              </a:solidFill>
              <a:latin typeface="Times New Roman"/>
              <a:ea typeface="Times New Roman"/>
              <a:cs typeface="Times New Roman"/>
              <a:sym typeface="Times New Roman"/>
            </a:endParaRPr>
          </a:p>
          <a:p>
            <a:pPr indent="0" lvl="0" marL="342900" rtl="0" algn="just">
              <a:lnSpc>
                <a:spcPct val="90000"/>
              </a:lnSpc>
              <a:spcBef>
                <a:spcPts val="0"/>
              </a:spcBef>
              <a:spcAft>
                <a:spcPts val="0"/>
              </a:spcAft>
              <a:buSzPts val="1018"/>
              <a:buNone/>
            </a:pPr>
            <a:r>
              <a:rPr lang="en-US" sz="2420">
                <a:latin typeface="Times New Roman"/>
                <a:ea typeface="Times New Roman"/>
                <a:cs typeface="Times New Roman"/>
                <a:sym typeface="Times New Roman"/>
              </a:rPr>
              <a:t>Accessed on: February 26, 2022</a:t>
            </a:r>
            <a:endParaRPr sz="2420">
              <a:latin typeface="Times New Roman"/>
              <a:ea typeface="Times New Roman"/>
              <a:cs typeface="Times New Roman"/>
              <a:sym typeface="Times New Roman"/>
            </a:endParaRPr>
          </a:p>
          <a:p>
            <a:pPr indent="0" lvl="0" marL="342900" rtl="0" algn="just">
              <a:lnSpc>
                <a:spcPct val="90000"/>
              </a:lnSpc>
              <a:spcBef>
                <a:spcPts val="0"/>
              </a:spcBef>
              <a:spcAft>
                <a:spcPts val="0"/>
              </a:spcAft>
              <a:buSzPts val="1018"/>
              <a:buNone/>
            </a:pPr>
            <a:r>
              <a:t/>
            </a:r>
            <a:endParaRPr sz="2420">
              <a:latin typeface="Times New Roman"/>
              <a:ea typeface="Times New Roman"/>
              <a:cs typeface="Times New Roman"/>
              <a:sym typeface="Times New Roman"/>
            </a:endParaRPr>
          </a:p>
          <a:p>
            <a:pPr indent="-382270" lvl="0" marL="457200" rtl="0" algn="just">
              <a:lnSpc>
                <a:spcPct val="90000"/>
              </a:lnSpc>
              <a:spcBef>
                <a:spcPts val="0"/>
              </a:spcBef>
              <a:spcAft>
                <a:spcPts val="0"/>
              </a:spcAft>
              <a:buSzPts val="2420"/>
              <a:buFont typeface="Times New Roman"/>
              <a:buChar char="•"/>
            </a:pPr>
            <a:r>
              <a:rPr lang="en-US" sz="2420">
                <a:latin typeface="Times New Roman"/>
                <a:ea typeface="Times New Roman"/>
                <a:cs typeface="Times New Roman"/>
                <a:sym typeface="Times New Roman"/>
              </a:rPr>
              <a:t>Review on Automatic Sanitizer Dispensing Machine</a:t>
            </a:r>
            <a:endParaRPr sz="2420">
              <a:latin typeface="Times New Roman"/>
              <a:ea typeface="Times New Roman"/>
              <a:cs typeface="Times New Roman"/>
              <a:sym typeface="Times New Roman"/>
            </a:endParaRPr>
          </a:p>
          <a:p>
            <a:pPr indent="0" lvl="0" marL="457200" rtl="0" algn="just">
              <a:lnSpc>
                <a:spcPct val="90000"/>
              </a:lnSpc>
              <a:spcBef>
                <a:spcPts val="0"/>
              </a:spcBef>
              <a:spcAft>
                <a:spcPts val="0"/>
              </a:spcAft>
              <a:buSzPts val="1800"/>
              <a:buNone/>
            </a:pPr>
            <a:r>
              <a:rPr lang="en-US" sz="2420" u="sng">
                <a:solidFill>
                  <a:srgbClr val="0000FF"/>
                </a:solidFill>
                <a:latin typeface="Times New Roman"/>
                <a:ea typeface="Times New Roman"/>
                <a:cs typeface="Times New Roman"/>
                <a:sym typeface="Times New Roman"/>
              </a:rPr>
              <a:t>Review_on_Automatic_Sanitizer_Dispensing_Machine.pdf</a:t>
            </a:r>
            <a:r>
              <a:rPr lang="en-US" sz="2420">
                <a:solidFill>
                  <a:srgbClr val="0000FF"/>
                </a:solidFill>
                <a:latin typeface="Times New Roman"/>
                <a:ea typeface="Times New Roman"/>
                <a:cs typeface="Times New Roman"/>
                <a:sym typeface="Times New Roman"/>
              </a:rPr>
              <a:t> </a:t>
            </a:r>
            <a:endParaRPr sz="2420">
              <a:solidFill>
                <a:srgbClr val="0000FF"/>
              </a:solidFill>
              <a:latin typeface="Times New Roman"/>
              <a:ea typeface="Times New Roman"/>
              <a:cs typeface="Times New Roman"/>
              <a:sym typeface="Times New Roman"/>
            </a:endParaRPr>
          </a:p>
          <a:p>
            <a:pPr indent="0" lvl="0" marL="457200" rtl="0" algn="just">
              <a:lnSpc>
                <a:spcPct val="90000"/>
              </a:lnSpc>
              <a:spcBef>
                <a:spcPts val="0"/>
              </a:spcBef>
              <a:spcAft>
                <a:spcPts val="0"/>
              </a:spcAft>
              <a:buSzPts val="1800"/>
              <a:buNone/>
            </a:pPr>
            <a:r>
              <a:rPr lang="en-US" sz="2420">
                <a:latin typeface="Times New Roman"/>
                <a:ea typeface="Times New Roman"/>
                <a:cs typeface="Times New Roman"/>
                <a:sym typeface="Times New Roman"/>
              </a:rPr>
              <a:t>Accessed on: February 26, 2022</a:t>
            </a:r>
            <a:endParaRPr sz="2420">
              <a:latin typeface="Times New Roman"/>
              <a:ea typeface="Times New Roman"/>
              <a:cs typeface="Times New Roman"/>
              <a:sym typeface="Times New Roman"/>
            </a:endParaRPr>
          </a:p>
          <a:p>
            <a:pPr indent="0" lvl="0" marL="457200" rtl="0" algn="just">
              <a:lnSpc>
                <a:spcPct val="90000"/>
              </a:lnSpc>
              <a:spcBef>
                <a:spcPts val="0"/>
              </a:spcBef>
              <a:spcAft>
                <a:spcPts val="0"/>
              </a:spcAft>
              <a:buSzPts val="1800"/>
              <a:buNone/>
            </a:pPr>
            <a:r>
              <a:t/>
            </a:r>
            <a:endParaRPr sz="2420">
              <a:latin typeface="Times New Roman"/>
              <a:ea typeface="Times New Roman"/>
              <a:cs typeface="Times New Roman"/>
              <a:sym typeface="Times New Roman"/>
            </a:endParaRPr>
          </a:p>
          <a:p>
            <a:pPr indent="-382270" lvl="0" marL="457200" rtl="0" algn="just">
              <a:lnSpc>
                <a:spcPct val="90000"/>
              </a:lnSpc>
              <a:spcBef>
                <a:spcPts val="0"/>
              </a:spcBef>
              <a:spcAft>
                <a:spcPts val="0"/>
              </a:spcAft>
              <a:buSzPts val="2420"/>
              <a:buFont typeface="Times New Roman"/>
              <a:buChar char="•"/>
            </a:pPr>
            <a:r>
              <a:rPr lang="en-US" sz="2420">
                <a:latin typeface="Times New Roman"/>
                <a:ea typeface="Times New Roman"/>
                <a:cs typeface="Times New Roman"/>
                <a:sym typeface="Times New Roman"/>
              </a:rPr>
              <a:t>Autonomous Disinfection Tunnel</a:t>
            </a:r>
            <a:endParaRPr sz="2420">
              <a:latin typeface="Times New Roman"/>
              <a:ea typeface="Times New Roman"/>
              <a:cs typeface="Times New Roman"/>
              <a:sym typeface="Times New Roman"/>
            </a:endParaRPr>
          </a:p>
          <a:p>
            <a:pPr indent="0" lvl="0" marL="457200" rtl="0" algn="just">
              <a:lnSpc>
                <a:spcPct val="90000"/>
              </a:lnSpc>
              <a:spcBef>
                <a:spcPts val="0"/>
              </a:spcBef>
              <a:spcAft>
                <a:spcPts val="0"/>
              </a:spcAft>
              <a:buSzPts val="1800"/>
              <a:buNone/>
            </a:pPr>
            <a:r>
              <a:rPr lang="en-US" sz="2420" u="sng">
                <a:solidFill>
                  <a:srgbClr val="0000FF"/>
                </a:solidFill>
                <a:latin typeface="Times New Roman"/>
                <a:ea typeface="Times New Roman"/>
                <a:cs typeface="Times New Roman"/>
                <a:sym typeface="Times New Roman"/>
                <a:hlinkClick r:id="rId5">
                  <a:extLst>
                    <a:ext uri="{A12FA001-AC4F-418D-AE19-62706E023703}">
                      <ahyp:hlinkClr val="tx"/>
                    </a:ext>
                  </a:extLst>
                </a:hlinkClick>
              </a:rPr>
              <a:t>https://www.ncbi.nlm.nih.gov/pmc/articles/PMC7335228/</a:t>
            </a:r>
            <a:endParaRPr sz="2420">
              <a:solidFill>
                <a:srgbClr val="0000FF"/>
              </a:solidFill>
              <a:latin typeface="Times New Roman"/>
              <a:ea typeface="Times New Roman"/>
              <a:cs typeface="Times New Roman"/>
              <a:sym typeface="Times New Roman"/>
            </a:endParaRPr>
          </a:p>
          <a:p>
            <a:pPr indent="0" lvl="0" marL="457200" rtl="0" algn="just">
              <a:lnSpc>
                <a:spcPct val="90000"/>
              </a:lnSpc>
              <a:spcBef>
                <a:spcPts val="0"/>
              </a:spcBef>
              <a:spcAft>
                <a:spcPts val="0"/>
              </a:spcAft>
              <a:buSzPts val="1800"/>
              <a:buNone/>
            </a:pPr>
            <a:r>
              <a:rPr lang="en-US" sz="2420">
                <a:latin typeface="Times New Roman"/>
                <a:ea typeface="Times New Roman"/>
                <a:cs typeface="Times New Roman"/>
                <a:sym typeface="Times New Roman"/>
              </a:rPr>
              <a:t>Accessed on: February 26, 2022.</a:t>
            </a:r>
            <a:endParaRPr sz="2420">
              <a:latin typeface="Times New Roman"/>
              <a:ea typeface="Times New Roman"/>
              <a:cs typeface="Times New Roman"/>
              <a:sym typeface="Times New Roman"/>
            </a:endParaRPr>
          </a:p>
          <a:p>
            <a:pPr indent="0" lvl="0" marL="0" rtl="0" algn="l">
              <a:lnSpc>
                <a:spcPct val="90000"/>
              </a:lnSpc>
              <a:spcBef>
                <a:spcPts val="0"/>
              </a:spcBef>
              <a:spcAft>
                <a:spcPts val="0"/>
              </a:spcAft>
              <a:buSzPts val="1800"/>
              <a:buNone/>
            </a:pPr>
            <a:r>
              <a:t/>
            </a:r>
            <a:endParaRPr sz="242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720000" y="360000"/>
            <a:ext cx="7920000" cy="720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Overview </a:t>
            </a:r>
            <a:endParaRPr/>
          </a:p>
        </p:txBody>
      </p:sp>
      <p:sp>
        <p:nvSpPr>
          <p:cNvPr id="98" name="Google Shape;98;p2"/>
          <p:cNvSpPr txBox="1"/>
          <p:nvPr>
            <p:ph idx="1" type="body"/>
          </p:nvPr>
        </p:nvSpPr>
        <p:spPr>
          <a:xfrm>
            <a:off x="576000" y="1152000"/>
            <a:ext cx="8229600" cy="4525963"/>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Introduction</a:t>
            </a:r>
            <a:endParaRPr sz="2400">
              <a:solidFill>
                <a:srgbClr val="000000"/>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Literature Review</a:t>
            </a:r>
            <a:endParaRPr sz="2400">
              <a:solidFill>
                <a:srgbClr val="000000"/>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Problem statement</a:t>
            </a:r>
            <a:endParaRPr sz="2400">
              <a:solidFill>
                <a:srgbClr val="000000"/>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Architectural Diagram</a:t>
            </a:r>
            <a:endParaRPr sz="2400">
              <a:solidFill>
                <a:srgbClr val="000000"/>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Methodology</a:t>
            </a:r>
            <a:endParaRPr sz="2400">
              <a:solidFill>
                <a:srgbClr val="000000"/>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Implementation</a:t>
            </a:r>
            <a:endParaRPr sz="2400">
              <a:solidFill>
                <a:srgbClr val="000000"/>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Results and Discussion</a:t>
            </a:r>
            <a:endParaRPr sz="2400">
              <a:solidFill>
                <a:srgbClr val="000000"/>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Conclusion</a:t>
            </a:r>
            <a:endParaRPr sz="2400">
              <a:solidFill>
                <a:srgbClr val="000000"/>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References</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612000" y="286700"/>
            <a:ext cx="7920000" cy="720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Introduction</a:t>
            </a:r>
            <a:endParaRPr/>
          </a:p>
        </p:txBody>
      </p:sp>
      <p:sp>
        <p:nvSpPr>
          <p:cNvPr id="104" name="Google Shape;104;p3"/>
          <p:cNvSpPr txBox="1"/>
          <p:nvPr>
            <p:ph idx="1" type="body"/>
          </p:nvPr>
        </p:nvSpPr>
        <p:spPr>
          <a:xfrm>
            <a:off x="536175" y="1006700"/>
            <a:ext cx="8229600" cy="5575200"/>
          </a:xfrm>
          <a:prstGeom prst="rect">
            <a:avLst/>
          </a:prstGeom>
          <a:noFill/>
          <a:ln>
            <a:noFill/>
          </a:ln>
        </p:spPr>
        <p:txBody>
          <a:bodyPr anchorCtr="0" anchor="t" bIns="45700" lIns="91425" spcFirstLastPara="1" rIns="91425" wrap="square" tIns="45700">
            <a:noAutofit/>
          </a:bodyPr>
          <a:lstStyle/>
          <a:p>
            <a:pPr indent="-381000" lvl="0" marL="457200" rtl="0" algn="just">
              <a:lnSpc>
                <a:spcPct val="100000"/>
              </a:lnSpc>
              <a:spcBef>
                <a:spcPts val="360"/>
              </a:spcBef>
              <a:spcAft>
                <a:spcPts val="0"/>
              </a:spcAft>
              <a:buSzPts val="2400"/>
              <a:buFont typeface="Times New Roman"/>
              <a:buChar char="●"/>
            </a:pPr>
            <a:r>
              <a:rPr lang="en-US" sz="2400">
                <a:latin typeface="Times New Roman"/>
                <a:ea typeface="Times New Roman"/>
                <a:cs typeface="Times New Roman"/>
                <a:sym typeface="Times New Roman"/>
              </a:rPr>
              <a:t>Sanitization means cleaning or sterilizing an object or body part like hands or whole body. It can be done in many ways including UV sanitization, soap sanitization, alcohol sanitization, bleach sanitizing etc. Of the above methods, alcohol was found to be more useful for human beings since it is harmless on the skin surface, vaporizes easily and kills most of the viruses, bacteria, and also removes dirt from our hands.</a:t>
            </a:r>
            <a:endParaRPr sz="2400">
              <a:latin typeface="Times New Roman"/>
              <a:ea typeface="Times New Roman"/>
              <a:cs typeface="Times New Roman"/>
              <a:sym typeface="Times New Roman"/>
            </a:endParaRPr>
          </a:p>
          <a:p>
            <a:pPr indent="-381000" lvl="0" marL="457200" rtl="0" algn="just">
              <a:lnSpc>
                <a:spcPct val="100000"/>
              </a:lnSpc>
              <a:spcBef>
                <a:spcPts val="360"/>
              </a:spcBef>
              <a:spcAft>
                <a:spcPts val="0"/>
              </a:spcAft>
              <a:buSzPts val="2400"/>
              <a:buFont typeface="Times New Roman"/>
              <a:buChar char="●"/>
            </a:pPr>
            <a:r>
              <a:rPr lang="en-US" sz="2400">
                <a:latin typeface="Times New Roman"/>
                <a:ea typeface="Times New Roman"/>
                <a:cs typeface="Times New Roman"/>
                <a:sym typeface="Times New Roman"/>
              </a:rPr>
              <a:t>Sanitizers are also provided with antiseptic disinfectants like Chlorhexidine Gluconate. The minimum concentration of alcohol in hand sanitizers must be greater than 70% for effectiveness against viruses. But, repeatedly touching the sanitizer containers to get a drop of sanitizer again initiates contact with persons, which may be risky. Hence, there is a need for a non-contact-based body sanitizer dispenser.</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type="title"/>
          </p:nvPr>
        </p:nvSpPr>
        <p:spPr>
          <a:xfrm>
            <a:off x="720000" y="360000"/>
            <a:ext cx="7920000" cy="72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Times New Roman"/>
              <a:buNone/>
            </a:pPr>
            <a:br>
              <a:rPr lang="en-US" sz="3200">
                <a:latin typeface="Times New Roman"/>
                <a:ea typeface="Times New Roman"/>
                <a:cs typeface="Times New Roman"/>
                <a:sym typeface="Times New Roman"/>
              </a:rPr>
            </a:br>
            <a:r>
              <a:rPr b="1" lang="en-US" sz="3200">
                <a:latin typeface="Times New Roman"/>
                <a:ea typeface="Times New Roman"/>
                <a:cs typeface="Times New Roman"/>
                <a:sym typeface="Times New Roman"/>
              </a:rPr>
              <a:t>Literature Survey</a:t>
            </a:r>
            <a:br>
              <a:rPr lang="en-US" sz="3200">
                <a:latin typeface="Times New Roman"/>
                <a:ea typeface="Times New Roman"/>
                <a:cs typeface="Times New Roman"/>
                <a:sym typeface="Times New Roman"/>
              </a:rPr>
            </a:br>
            <a:endParaRPr b="1" sz="3200">
              <a:latin typeface="Times New Roman"/>
              <a:ea typeface="Times New Roman"/>
              <a:cs typeface="Times New Roman"/>
              <a:sym typeface="Times New Roman"/>
            </a:endParaRPr>
          </a:p>
        </p:txBody>
      </p:sp>
      <p:graphicFrame>
        <p:nvGraphicFramePr>
          <p:cNvPr id="110" name="Google Shape;110;p6"/>
          <p:cNvGraphicFramePr/>
          <p:nvPr/>
        </p:nvGraphicFramePr>
        <p:xfrm>
          <a:off x="378600" y="1151880"/>
          <a:ext cx="3000000" cy="3000000"/>
        </p:xfrm>
        <a:graphic>
          <a:graphicData uri="http://schemas.openxmlformats.org/drawingml/2006/table">
            <a:tbl>
              <a:tblPr>
                <a:noFill/>
                <a:tableStyleId>{E277ABB6-D10F-4470-8861-58FA19A234EC}</a:tableStyleId>
              </a:tblPr>
              <a:tblGrid>
                <a:gridCol w="696400"/>
                <a:gridCol w="3122850"/>
                <a:gridCol w="2498075"/>
                <a:gridCol w="2105775"/>
              </a:tblGrid>
              <a:tr h="84195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Sr No</a:t>
                      </a:r>
                      <a:endParaRPr sz="2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Methodology</a:t>
                      </a:r>
                      <a:endParaRPr sz="2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Advantages</a:t>
                      </a:r>
                      <a:endParaRPr sz="2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Future Scope</a:t>
                      </a:r>
                      <a:endParaRPr sz="2400" u="none" cap="none" strike="noStrike">
                        <a:latin typeface="Times New Roman"/>
                        <a:ea typeface="Times New Roman"/>
                        <a:cs typeface="Times New Roman"/>
                        <a:sym typeface="Times New Roman"/>
                      </a:endParaRPr>
                    </a:p>
                  </a:txBody>
                  <a:tcPr marT="91425" marB="91425" marR="91425" marL="91425"/>
                </a:tc>
              </a:tr>
              <a:tr h="3802875">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1.</a:t>
                      </a:r>
                      <a:endParaRPr sz="2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Automatic Body Sanitizer Tunnel using Arduino and IR Sensor and Temperature detection.</a:t>
                      </a:r>
                      <a:endParaRPr sz="2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highlight>
                            <a:srgbClr val="FFFFFF"/>
                          </a:highlight>
                          <a:latin typeface="Times New Roman"/>
                          <a:ea typeface="Times New Roman"/>
                          <a:cs typeface="Times New Roman"/>
                          <a:sym typeface="Times New Roman"/>
                        </a:rPr>
                        <a:t>Fast, accurate temperature readings. It gives an almost instantaneous reading, and there is a built in fever alarm to indicate if a temperature is very high</a:t>
                      </a:r>
                      <a:endParaRPr sz="2400" u="none" cap="none" strike="noStrike">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highlight>
                            <a:srgbClr val="FFFFFF"/>
                          </a:highlight>
                          <a:latin typeface="Times New Roman"/>
                          <a:ea typeface="Times New Roman"/>
                          <a:cs typeface="Times New Roman"/>
                          <a:sym typeface="Times New Roman"/>
                        </a:rPr>
                        <a:t>Project can further be developed into various dimensions based upon the requirement</a:t>
                      </a:r>
                      <a:endParaRPr sz="2400" u="none" cap="none" strike="noStrike">
                        <a:highlight>
                          <a:srgbClr val="FFFFFF"/>
                        </a:highlight>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Literature Survey</a:t>
            </a:r>
            <a:endParaRPr/>
          </a:p>
        </p:txBody>
      </p:sp>
      <p:graphicFrame>
        <p:nvGraphicFramePr>
          <p:cNvPr id="117" name="Google Shape;117;p7"/>
          <p:cNvGraphicFramePr/>
          <p:nvPr/>
        </p:nvGraphicFramePr>
        <p:xfrm>
          <a:off x="360450" y="1660430"/>
          <a:ext cx="3000000" cy="3000000"/>
        </p:xfrm>
        <a:graphic>
          <a:graphicData uri="http://schemas.openxmlformats.org/drawingml/2006/table">
            <a:tbl>
              <a:tblPr>
                <a:noFill/>
                <a:tableStyleId>{E277ABB6-D10F-4470-8861-58FA19A234EC}</a:tableStyleId>
              </a:tblPr>
              <a:tblGrid>
                <a:gridCol w="696400"/>
                <a:gridCol w="3122850"/>
                <a:gridCol w="2498075"/>
                <a:gridCol w="2105775"/>
              </a:tblGrid>
              <a:tr h="600025">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Sr No</a:t>
                      </a:r>
                      <a:endParaRPr sz="2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Methodology</a:t>
                      </a:r>
                      <a:endParaRPr sz="2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Advantages</a:t>
                      </a:r>
                      <a:endParaRPr sz="2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Future Scope</a:t>
                      </a:r>
                      <a:endParaRPr sz="2400" u="none" cap="none" strike="noStrike">
                        <a:latin typeface="Times New Roman"/>
                        <a:ea typeface="Times New Roman"/>
                        <a:cs typeface="Times New Roman"/>
                        <a:sym typeface="Times New Roman"/>
                      </a:endParaRPr>
                    </a:p>
                  </a:txBody>
                  <a:tcPr marT="91425" marB="91425" marR="91425" marL="91425"/>
                </a:tc>
              </a:tr>
              <a:tr h="252020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2.</a:t>
                      </a:r>
                      <a:endParaRPr sz="2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Door Operated Automatic Sanitizing Machine with Temperature Sensor</a:t>
                      </a:r>
                      <a:endParaRPr sz="2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Here, they are using microcontroller which is cost effective which</a:t>
                      </a:r>
                      <a:r>
                        <a:rPr lang="en-US" sz="2400" u="none" cap="none" strike="noStrike">
                          <a:solidFill>
                            <a:srgbClr val="202124"/>
                          </a:solidFill>
                          <a:highlight>
                            <a:srgbClr val="FFFFFF"/>
                          </a:highlight>
                          <a:latin typeface="Times New Roman"/>
                          <a:ea typeface="Times New Roman"/>
                          <a:cs typeface="Times New Roman"/>
                          <a:sym typeface="Times New Roman"/>
                        </a:rPr>
                        <a:t> takes less time to perform the operation. They perform all the tasks effectively.</a:t>
                      </a:r>
                      <a:endParaRPr sz="2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Mask detection to be added </a:t>
                      </a:r>
                      <a:endParaRPr sz="24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100"/>
              <a:buFont typeface="Arial"/>
              <a:buNone/>
            </a:pPr>
            <a:r>
              <a:rPr b="1" lang="en-US" sz="3200">
                <a:latin typeface="Times New Roman"/>
                <a:ea typeface="Times New Roman"/>
                <a:cs typeface="Times New Roman"/>
                <a:sym typeface="Times New Roman"/>
              </a:rPr>
              <a:t>Literature Survey</a:t>
            </a:r>
            <a:endParaRPr/>
          </a:p>
        </p:txBody>
      </p:sp>
      <p:graphicFrame>
        <p:nvGraphicFramePr>
          <p:cNvPr id="124" name="Google Shape;124;p8"/>
          <p:cNvGraphicFramePr/>
          <p:nvPr/>
        </p:nvGraphicFramePr>
        <p:xfrm>
          <a:off x="360450" y="1417655"/>
          <a:ext cx="3000000" cy="3000000"/>
        </p:xfrm>
        <a:graphic>
          <a:graphicData uri="http://schemas.openxmlformats.org/drawingml/2006/table">
            <a:tbl>
              <a:tblPr>
                <a:noFill/>
                <a:tableStyleId>{E277ABB6-D10F-4470-8861-58FA19A234EC}</a:tableStyleId>
              </a:tblPr>
              <a:tblGrid>
                <a:gridCol w="696400"/>
                <a:gridCol w="2657900"/>
                <a:gridCol w="2963025"/>
                <a:gridCol w="2105775"/>
              </a:tblGrid>
              <a:tr h="75660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Sr No</a:t>
                      </a:r>
                      <a:endParaRPr sz="2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Methodology</a:t>
                      </a:r>
                      <a:endParaRPr sz="2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Advantages</a:t>
                      </a:r>
                      <a:endParaRPr sz="2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Future Scope</a:t>
                      </a:r>
                      <a:endParaRPr sz="2400" u="none" cap="none" strike="noStrike">
                        <a:latin typeface="Times New Roman"/>
                        <a:ea typeface="Times New Roman"/>
                        <a:cs typeface="Times New Roman"/>
                        <a:sym typeface="Times New Roman"/>
                      </a:endParaRPr>
                    </a:p>
                  </a:txBody>
                  <a:tcPr marT="91425" marB="91425" marR="91425" marL="91425"/>
                </a:tc>
              </a:tr>
              <a:tr h="4085675">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3.</a:t>
                      </a:r>
                      <a:endParaRPr sz="2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35000"/>
                        </a:lnSpc>
                        <a:spcBef>
                          <a:spcPts val="0"/>
                        </a:spcBef>
                        <a:spcAft>
                          <a:spcPts val="0"/>
                        </a:spcAft>
                        <a:buClr>
                          <a:schemeClr val="dk1"/>
                        </a:buClr>
                        <a:buSzPts val="1100"/>
                        <a:buFont typeface="Arial"/>
                        <a:buNone/>
                      </a:pPr>
                      <a:r>
                        <a:rPr lang="en-US" sz="2400" u="none" cap="none" strike="noStrike">
                          <a:solidFill>
                            <a:schemeClr val="dk1"/>
                          </a:solidFill>
                          <a:highlight>
                            <a:srgbClr val="FFFFFF"/>
                          </a:highlight>
                          <a:latin typeface="Times New Roman"/>
                          <a:ea typeface="Times New Roman"/>
                          <a:cs typeface="Times New Roman"/>
                          <a:sym typeface="Times New Roman"/>
                        </a:rPr>
                        <a:t>Autonomous Advanced Disinfection Tunnel </a:t>
                      </a:r>
                      <a:endParaRPr sz="2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1800"/>
                        </a:spcBef>
                        <a:spcAft>
                          <a:spcPts val="0"/>
                        </a:spcAft>
                        <a:buClr>
                          <a:srgbClr val="000000"/>
                        </a:buClr>
                        <a:buSzPts val="2400"/>
                        <a:buFont typeface="Arial"/>
                        <a:buNone/>
                      </a:pPr>
                      <a:r>
                        <a:t/>
                      </a:r>
                      <a:endParaRPr sz="2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An advanced level of disinfection system using two chambers: UV light disinfection and Sanitization. LEDs indicating chamber’s occupancy.</a:t>
                      </a:r>
                      <a:endParaRPr sz="2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highlight>
                            <a:srgbClr val="FFFFFF"/>
                          </a:highlight>
                          <a:latin typeface="Times New Roman"/>
                          <a:ea typeface="Times New Roman"/>
                          <a:cs typeface="Times New Roman"/>
                          <a:sym typeface="Times New Roman"/>
                        </a:rPr>
                        <a:t>Can be extended to mobile disinfection tunnels for vehicles/two-wheelers and for lightweight chambers.</a:t>
                      </a:r>
                      <a:endParaRPr sz="24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type="title"/>
          </p:nvPr>
        </p:nvSpPr>
        <p:spPr>
          <a:xfrm>
            <a:off x="720000" y="360000"/>
            <a:ext cx="7920000" cy="72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Times New Roman"/>
              <a:buNone/>
            </a:pPr>
            <a:br>
              <a:rPr lang="en-US" sz="3200">
                <a:latin typeface="Times New Roman"/>
                <a:ea typeface="Times New Roman"/>
                <a:cs typeface="Times New Roman"/>
                <a:sym typeface="Times New Roman"/>
              </a:rPr>
            </a:br>
            <a:r>
              <a:rPr b="1" lang="en-US" sz="3200">
                <a:latin typeface="Times New Roman"/>
                <a:ea typeface="Times New Roman"/>
                <a:cs typeface="Times New Roman"/>
                <a:sym typeface="Times New Roman"/>
              </a:rPr>
              <a:t>Problem Statement</a:t>
            </a:r>
            <a:br>
              <a:rPr lang="en-US" sz="3200">
                <a:latin typeface="Times New Roman"/>
                <a:ea typeface="Times New Roman"/>
                <a:cs typeface="Times New Roman"/>
                <a:sym typeface="Times New Roman"/>
              </a:rPr>
            </a:br>
            <a:endParaRPr b="1" sz="3200">
              <a:latin typeface="Times New Roman"/>
              <a:ea typeface="Times New Roman"/>
              <a:cs typeface="Times New Roman"/>
              <a:sym typeface="Times New Roman"/>
            </a:endParaRPr>
          </a:p>
        </p:txBody>
      </p:sp>
      <p:sp>
        <p:nvSpPr>
          <p:cNvPr id="130" name="Google Shape;130;p4"/>
          <p:cNvSpPr txBox="1"/>
          <p:nvPr>
            <p:ph idx="1" type="body"/>
          </p:nvPr>
        </p:nvSpPr>
        <p:spPr>
          <a:xfrm>
            <a:off x="576000" y="1152000"/>
            <a:ext cx="8229600" cy="5292000"/>
          </a:xfrm>
          <a:prstGeom prst="rect">
            <a:avLst/>
          </a:prstGeom>
          <a:noFill/>
          <a:ln>
            <a:noFill/>
          </a:ln>
        </p:spPr>
        <p:txBody>
          <a:bodyPr anchorCtr="0" anchor="t" bIns="45700" lIns="91425" spcFirstLastPara="1" rIns="91425" wrap="square" tIns="45700">
            <a:normAutofit fontScale="85000" lnSpcReduction="20000"/>
          </a:bodyPr>
          <a:lstStyle/>
          <a:p>
            <a:pPr indent="-383675" lvl="0" marL="457200" rtl="0" algn="just">
              <a:lnSpc>
                <a:spcPct val="100000"/>
              </a:lnSpc>
              <a:spcBef>
                <a:spcPts val="0"/>
              </a:spcBef>
              <a:spcAft>
                <a:spcPts val="0"/>
              </a:spcAft>
              <a:buSzPct val="100000"/>
              <a:buFont typeface="Times New Roman"/>
              <a:buChar char="•"/>
            </a:pPr>
            <a:r>
              <a:rPr lang="en-US" sz="2872">
                <a:latin typeface="Times New Roman"/>
                <a:ea typeface="Times New Roman"/>
                <a:cs typeface="Times New Roman"/>
                <a:sym typeface="Times New Roman"/>
              </a:rPr>
              <a:t>Demand for body sanitizers has surged and the coronavirus broke out and spread around the world. But equipment used for this purpose also have some technical flaws as mentioned below.  </a:t>
            </a:r>
            <a:endParaRPr sz="2872">
              <a:latin typeface="Times New Roman"/>
              <a:ea typeface="Times New Roman"/>
              <a:cs typeface="Times New Roman"/>
              <a:sym typeface="Times New Roman"/>
            </a:endParaRPr>
          </a:p>
          <a:p>
            <a:pPr indent="-383675" lvl="0" marL="457200" rtl="0" algn="just">
              <a:lnSpc>
                <a:spcPct val="100000"/>
              </a:lnSpc>
              <a:spcBef>
                <a:spcPts val="0"/>
              </a:spcBef>
              <a:spcAft>
                <a:spcPts val="0"/>
              </a:spcAft>
              <a:buSzPct val="100000"/>
              <a:buFont typeface="Times New Roman"/>
              <a:buChar char="•"/>
            </a:pPr>
            <a:r>
              <a:rPr lang="en-US" sz="2872">
                <a:latin typeface="Times New Roman"/>
                <a:ea typeface="Times New Roman"/>
                <a:cs typeface="Times New Roman"/>
                <a:sym typeface="Times New Roman"/>
              </a:rPr>
              <a:t>Each person presses the pump handle differently, making it difficult to predict the amount of use and to manage refills and replacements. Due to this, the actual use of hand sanitizers is reduced, which does not help prevent spread of the virus because of insufficient amount. Some hand sanitizers on the market are automatically pumped.  </a:t>
            </a:r>
            <a:endParaRPr sz="2872">
              <a:latin typeface="Times New Roman"/>
              <a:ea typeface="Times New Roman"/>
              <a:cs typeface="Times New Roman"/>
              <a:sym typeface="Times New Roman"/>
            </a:endParaRPr>
          </a:p>
          <a:p>
            <a:pPr indent="-383675" lvl="0" marL="457200" rtl="0" algn="just">
              <a:lnSpc>
                <a:spcPct val="100000"/>
              </a:lnSpc>
              <a:spcBef>
                <a:spcPts val="0"/>
              </a:spcBef>
              <a:spcAft>
                <a:spcPts val="0"/>
              </a:spcAft>
              <a:buSzPct val="100000"/>
              <a:buFont typeface="Times New Roman"/>
              <a:buChar char="•"/>
            </a:pPr>
            <a:r>
              <a:rPr lang="en-US" sz="2872">
                <a:latin typeface="Times New Roman"/>
                <a:ea typeface="Times New Roman"/>
                <a:cs typeface="Times New Roman"/>
                <a:sym typeface="Times New Roman"/>
              </a:rPr>
              <a:t>However, because sanitizer containers and pump devices are designed to be compatible only between products produced by the same manufacturer, consumers must also repurchase the container for the liquid if they replace the hand sanitizer. It is not economical and it has a negative impact on the environment by increasing waste emissions.</a:t>
            </a:r>
            <a:endParaRPr sz="2872">
              <a:solidFill>
                <a:srgbClr val="000000"/>
              </a:solidFill>
              <a:latin typeface="Times New Roman"/>
              <a:ea typeface="Times New Roman"/>
              <a:cs typeface="Times New Roman"/>
              <a:sym typeface="Times New Roman"/>
            </a:endParaRPr>
          </a:p>
          <a:p>
            <a:pPr indent="0" lvl="0" marL="342900" rtl="0" algn="l">
              <a:lnSpc>
                <a:spcPct val="100000"/>
              </a:lnSpc>
              <a:spcBef>
                <a:spcPts val="0"/>
              </a:spcBef>
              <a:spcAft>
                <a:spcPts val="0"/>
              </a:spcAft>
              <a:buSzPct val="88235"/>
              <a:buNone/>
            </a:pPr>
            <a:r>
              <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2429ee5dde_0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sz="3200">
                <a:latin typeface="Times New Roman"/>
                <a:ea typeface="Times New Roman"/>
                <a:cs typeface="Times New Roman"/>
                <a:sym typeface="Times New Roman"/>
              </a:rPr>
              <a:t>Architectural Diagram</a:t>
            </a:r>
            <a:endParaRPr b="1" sz="3200">
              <a:latin typeface="Times New Roman"/>
              <a:ea typeface="Times New Roman"/>
              <a:cs typeface="Times New Roman"/>
              <a:sym typeface="Times New Roman"/>
            </a:endParaRPr>
          </a:p>
        </p:txBody>
      </p:sp>
      <p:pic>
        <p:nvPicPr>
          <p:cNvPr id="137" name="Google Shape;137;g12429ee5dde_0_0"/>
          <p:cNvPicPr preferRelativeResize="0"/>
          <p:nvPr/>
        </p:nvPicPr>
        <p:blipFill rotWithShape="1">
          <a:blip r:embed="rId3">
            <a:alphaModFix/>
          </a:blip>
          <a:srcRect b="0" l="0" r="0" t="0"/>
          <a:stretch/>
        </p:blipFill>
        <p:spPr>
          <a:xfrm>
            <a:off x="616950" y="1732600"/>
            <a:ext cx="8229600" cy="395761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2429ee5dde_0_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sz="3200">
                <a:latin typeface="Times New Roman"/>
                <a:ea typeface="Times New Roman"/>
                <a:cs typeface="Times New Roman"/>
                <a:sym typeface="Times New Roman"/>
              </a:rPr>
              <a:t>Methodology</a:t>
            </a:r>
            <a:endParaRPr b="1" sz="3200">
              <a:latin typeface="Times New Roman"/>
              <a:ea typeface="Times New Roman"/>
              <a:cs typeface="Times New Roman"/>
              <a:sym typeface="Times New Roman"/>
            </a:endParaRPr>
          </a:p>
        </p:txBody>
      </p:sp>
      <p:sp>
        <p:nvSpPr>
          <p:cNvPr id="144" name="Google Shape;144;g12429ee5dde_0_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81000" lvl="0" marL="457200" rtl="0" algn="just">
              <a:lnSpc>
                <a:spcPct val="115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We are using ultrasonic technology to detect the distance.</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rgbClr val="0E101A"/>
              </a:buClr>
              <a:buSzPts val="2400"/>
              <a:buFont typeface="Times New Roman"/>
              <a:buChar char="●"/>
            </a:pPr>
            <a:r>
              <a:rPr lang="en-US" sz="2400">
                <a:latin typeface="Times New Roman"/>
                <a:ea typeface="Times New Roman"/>
                <a:cs typeface="Times New Roman"/>
                <a:sym typeface="Times New Roman"/>
              </a:rPr>
              <a:t>Wireless bluetooth technology has been used to send data to the mobile terminal.</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rgbClr val="0E101A"/>
              </a:buClr>
              <a:buSzPts val="2400"/>
              <a:buFont typeface="Times New Roman"/>
              <a:buChar char="●"/>
            </a:pPr>
            <a:r>
              <a:rPr lang="en-US" sz="2400">
                <a:latin typeface="Times New Roman"/>
                <a:ea typeface="Times New Roman"/>
                <a:cs typeface="Times New Roman"/>
                <a:sym typeface="Times New Roman"/>
              </a:rPr>
              <a:t>Sanitizer dispenser has been implemented using battery operated pump.</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