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0" r:id="rId2"/>
  </p:sldMasterIdLst>
  <p:notesMasterIdLst>
    <p:notesMasterId r:id="rId42"/>
  </p:notesMasterIdLst>
  <p:handoutMasterIdLst>
    <p:handoutMasterId r:id="rId43"/>
  </p:handoutMasterIdLst>
  <p:sldIdLst>
    <p:sldId id="256" r:id="rId3"/>
    <p:sldId id="843" r:id="rId4"/>
    <p:sldId id="729" r:id="rId5"/>
    <p:sldId id="805" r:id="rId6"/>
    <p:sldId id="837" r:id="rId7"/>
    <p:sldId id="835" r:id="rId8"/>
    <p:sldId id="826" r:id="rId9"/>
    <p:sldId id="809" r:id="rId10"/>
    <p:sldId id="842" r:id="rId11"/>
    <p:sldId id="822" r:id="rId12"/>
    <p:sldId id="823" r:id="rId13"/>
    <p:sldId id="824" r:id="rId14"/>
    <p:sldId id="808" r:id="rId15"/>
    <p:sldId id="817" r:id="rId16"/>
    <p:sldId id="818" r:id="rId17"/>
    <p:sldId id="820" r:id="rId18"/>
    <p:sldId id="816" r:id="rId19"/>
    <p:sldId id="819" r:id="rId20"/>
    <p:sldId id="821" r:id="rId21"/>
    <p:sldId id="825" r:id="rId22"/>
    <p:sldId id="827" r:id="rId23"/>
    <p:sldId id="831" r:id="rId24"/>
    <p:sldId id="840" r:id="rId25"/>
    <p:sldId id="838" r:id="rId26"/>
    <p:sldId id="804" r:id="rId27"/>
    <p:sldId id="833" r:id="rId28"/>
    <p:sldId id="832" r:id="rId29"/>
    <p:sldId id="834" r:id="rId30"/>
    <p:sldId id="841" r:id="rId31"/>
    <p:sldId id="829" r:id="rId32"/>
    <p:sldId id="814" r:id="rId33"/>
    <p:sldId id="812" r:id="rId34"/>
    <p:sldId id="815" r:id="rId35"/>
    <p:sldId id="813" r:id="rId36"/>
    <p:sldId id="830" r:id="rId37"/>
    <p:sldId id="836" r:id="rId38"/>
    <p:sldId id="839" r:id="rId39"/>
    <p:sldId id="811" r:id="rId40"/>
    <p:sldId id="81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C62A4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2995" autoAdjust="0"/>
  </p:normalViewPr>
  <p:slideViewPr>
    <p:cSldViewPr>
      <p:cViewPr>
        <p:scale>
          <a:sx n="100" d="100"/>
          <a:sy n="100" d="100"/>
        </p:scale>
        <p:origin x="-936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22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4CDE1A-EF50-437A-969C-513FED8FB2DB}" type="datetimeFigureOut">
              <a:rPr lang="he-IL" smtClean="0"/>
              <a:pPr/>
              <a:t>י"ח/חשון/תשע"ד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F0FF985-1B9D-4594-ADFD-1576B3B458B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74EE-8910-4D26-8E32-55CABBAD975A}" type="datetimeFigureOut">
              <a:rPr lang="en-US" smtClean="0"/>
              <a:pPr/>
              <a:t>10/22/2013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BDE56-D5F7-4DD4-B123-6631D4072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18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noFill/>
        </p:spPr>
        <p:txBody>
          <a:bodyPr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>
              <a:defRPr b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626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44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06374"/>
            <a:ext cx="1600200" cy="6372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4"/>
            <a:ext cx="7010400" cy="6372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250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59400"/>
          </a:xfrm>
          <a:noFill/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304800"/>
          </a:xfrm>
        </p:spPr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7789" y="6553200"/>
            <a:ext cx="2133600" cy="304800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9307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21000"/>
            <a:ext cx="9144000" cy="2844800"/>
          </a:xfrm>
          <a:prstGeom prst="rect">
            <a:avLst/>
          </a:prstGeom>
          <a:solidFill>
            <a:srgbClr val="08121E">
              <a:alpha val="85098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406901"/>
            <a:ext cx="8686800" cy="1362075"/>
          </a:xfrm>
          <a:noFill/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86800" cy="1500187"/>
          </a:xfrm>
          <a:noFill/>
        </p:spPr>
        <p:txBody>
          <a:bodyPr anchor="b"/>
          <a:lstStyle>
            <a:lvl1pPr marL="0" indent="0">
              <a:buNone/>
              <a:defRPr sz="2000" b="1">
                <a:solidFill>
                  <a:srgbClr val="FFFF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880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8601"/>
            <a:ext cx="4267200" cy="50799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0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498601"/>
            <a:ext cx="4268788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174875"/>
            <a:ext cx="4268788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98601"/>
            <a:ext cx="4270374" cy="6762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270374" cy="4403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343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8292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1097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77800"/>
            <a:ext cx="32369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802"/>
            <a:ext cx="5340350" cy="64007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339853"/>
            <a:ext cx="3236914" cy="52387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05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235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152400"/>
            <a:ext cx="8686800" cy="640080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93841"/>
            <a:ext cx="8686800" cy="949159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8686800" cy="5359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smtClean="0"/>
              <a:t>December 21,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78600"/>
            <a:ext cx="2895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(C)2013 Roi Yehoshua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7789" y="6578600"/>
            <a:ext cx="21336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511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iyeho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ecommendedRepositoryUsage/CommonGitHubOrganization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S/Tutorials" TargetMode="External"/><Relationship Id="rId2" Type="http://schemas.openxmlformats.org/officeDocument/2006/relationships/hyperlink" Target="http://wiki.ros.org/hydro/Installation/Ubuntu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playlist?list=PLDC89965A56E6A8D6" TargetMode="External"/><Relationship Id="rId2" Type="http://schemas.openxmlformats.org/officeDocument/2006/relationships/hyperlink" Target="http://u.cs.biu.ac.il/~veredm/89-689/ROScheatsheet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ros.org/ROS/Tutoria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Robot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30212" y="2667000"/>
            <a:ext cx="8408988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ROS -</a:t>
            </a:r>
            <a:r>
              <a:rPr lang="en-US" sz="5400" dirty="0" smtClean="0"/>
              <a:t> Lesson 1</a:t>
            </a:r>
            <a:endParaRPr lang="en-US" sz="5400" b="1" dirty="0"/>
          </a:p>
        </p:txBody>
      </p:sp>
      <p:pic>
        <p:nvPicPr>
          <p:cNvPr id="47108" name="Picture 4" descr="http://www1.biu.ac.il/images/Logo-BIU10-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2626877" cy="1600200"/>
          </a:xfrm>
          <a:prstGeom prst="rect">
            <a:avLst/>
          </a:prstGeom>
          <a:noFill/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28600" y="5181600"/>
            <a:ext cx="8915400" cy="137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Teaching Assistant: </a:t>
            </a:r>
            <a:r>
              <a:rPr lang="en-US" dirty="0" err="1" smtClean="0"/>
              <a:t>Roi</a:t>
            </a:r>
            <a:r>
              <a:rPr lang="en-US" dirty="0" smtClean="0"/>
              <a:t> </a:t>
            </a:r>
            <a:r>
              <a:rPr lang="en-US" dirty="0" err="1" smtClean="0"/>
              <a:t>Yehoshua</a:t>
            </a:r>
            <a:endParaRPr lang="en-US" dirty="0" smtClean="0"/>
          </a:p>
          <a:p>
            <a:pPr algn="l"/>
            <a:r>
              <a:rPr lang="en-US" dirty="0" smtClean="0">
                <a:hlinkClick r:id="rId3"/>
              </a:rPr>
              <a:t>roiyeho@gmail.com</a:t>
            </a:r>
            <a:endParaRPr lang="en-US" dirty="0" smtClean="0"/>
          </a:p>
          <a:p>
            <a:pPr algn="l"/>
            <a:r>
              <a:rPr lang="en-US" dirty="0" smtClean="0"/>
              <a:t>	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Independent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interfaces: </a:t>
            </a:r>
          </a:p>
          <a:p>
            <a:pPr lvl="1"/>
            <a:r>
              <a:rPr lang="en-US" dirty="0" smtClean="0"/>
              <a:t>Stable: </a:t>
            </a:r>
            <a:r>
              <a:rPr lang="en-US" dirty="0" err="1" smtClean="0"/>
              <a:t>roscpp</a:t>
            </a:r>
            <a:r>
              <a:rPr lang="en-US" dirty="0" smtClean="0"/>
              <a:t>, </a:t>
            </a:r>
            <a:r>
              <a:rPr lang="en-US" dirty="0" err="1" smtClean="0"/>
              <a:t>rospy</a:t>
            </a:r>
            <a:r>
              <a:rPr lang="en-US" dirty="0" smtClean="0"/>
              <a:t>, </a:t>
            </a:r>
            <a:r>
              <a:rPr lang="en-US" dirty="0" err="1" smtClean="0"/>
              <a:t>roslisp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Experimental: </a:t>
            </a:r>
            <a:r>
              <a:rPr lang="en-US" dirty="0" err="1" smtClean="0"/>
              <a:t>rosjava</a:t>
            </a:r>
            <a:r>
              <a:rPr lang="en-US" dirty="0" smtClean="0"/>
              <a:t>, </a:t>
            </a:r>
            <a:r>
              <a:rPr lang="en-US" dirty="0" err="1" smtClean="0"/>
              <a:t>roscs</a:t>
            </a:r>
            <a:endParaRPr lang="en-US" dirty="0" smtClean="0"/>
          </a:p>
          <a:p>
            <a:pPr lvl="1"/>
            <a:r>
              <a:rPr lang="en-US" dirty="0" smtClean="0"/>
              <a:t>Contributed: </a:t>
            </a:r>
            <a:r>
              <a:rPr lang="en-US" dirty="0" err="1" smtClean="0"/>
              <a:t>rosserial</a:t>
            </a:r>
            <a:r>
              <a:rPr lang="en-US" dirty="0" smtClean="0"/>
              <a:t>, </a:t>
            </a:r>
            <a:r>
              <a:rPr lang="en-US" dirty="0" err="1" smtClean="0"/>
              <a:t>roshask</a:t>
            </a:r>
            <a:r>
              <a:rPr lang="en-US" dirty="0" smtClean="0"/>
              <a:t>, </a:t>
            </a:r>
            <a:r>
              <a:rPr lang="en-US" dirty="0" err="1" smtClean="0"/>
              <a:t>ipc</a:t>
            </a:r>
            <a:r>
              <a:rPr lang="en-US" dirty="0" smtClean="0"/>
              <a:t>-bridge (MATLAB), etc... </a:t>
            </a:r>
          </a:p>
          <a:p>
            <a:r>
              <a:rPr lang="en-US" dirty="0" smtClean="0"/>
              <a:t>Common message-passing layer </a:t>
            </a:r>
          </a:p>
          <a:p>
            <a:pPr lvl="1"/>
            <a:r>
              <a:rPr lang="en-US" dirty="0" smtClean="0"/>
              <a:t>Interface Definition Language (IDL) 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Library-style development</a:t>
            </a:r>
          </a:p>
          <a:p>
            <a:pPr lvl="1"/>
            <a:r>
              <a:rPr lang="en-US" dirty="0" smtClean="0"/>
              <a:t>all development occurs in standalone libraries with minimal dependencies on ROS</a:t>
            </a:r>
          </a:p>
          <a:p>
            <a:r>
              <a:rPr lang="en-US" dirty="0" smtClean="0"/>
              <a:t>ROS re-uses code from numerous other open-source projects, such as the navigation system simulators and vision algorithms from </a:t>
            </a:r>
            <a:r>
              <a:rPr lang="en-US" dirty="0" err="1" smtClean="0"/>
              <a:t>OpenCV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&amp; Open-Source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Source code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publicly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 </a:t>
            </a:r>
          </a:p>
          <a:p>
            <a:r>
              <a:rPr lang="en-US" dirty="0" smtClean="0"/>
              <a:t>Contributed tools are under a variety of open-source (&amp; closed-source) licenses </a:t>
            </a:r>
          </a:p>
          <a:p>
            <a:r>
              <a:rPr lang="en-US" dirty="0" smtClean="0"/>
              <a:t>Promotes code-reuse and community-building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</a:t>
            </a:r>
          </a:p>
          <a:p>
            <a:r>
              <a:rPr lang="en-US" dirty="0" smtClean="0"/>
              <a:t>Messages and Topics 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ROS Master</a:t>
            </a:r>
          </a:p>
          <a:p>
            <a:r>
              <a:rPr lang="en-US" dirty="0" smtClean="0"/>
              <a:t>Parameters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Single-purposed executable programs</a:t>
            </a:r>
          </a:p>
          <a:p>
            <a:pPr lvl="1"/>
            <a:r>
              <a:rPr lang="en-US" dirty="0" smtClean="0"/>
              <a:t>e.g. sensor driver(s), actuator driver(s), </a:t>
            </a:r>
            <a:r>
              <a:rPr lang="en-US" dirty="0" err="1" smtClean="0"/>
              <a:t>mapper</a:t>
            </a:r>
            <a:r>
              <a:rPr lang="en-US" dirty="0" smtClean="0"/>
              <a:t>, planner, UI, etc.</a:t>
            </a:r>
          </a:p>
          <a:p>
            <a:r>
              <a:rPr lang="en-US" dirty="0" smtClean="0"/>
              <a:t>Modular design</a:t>
            </a:r>
          </a:p>
          <a:p>
            <a:pPr lvl="1"/>
            <a:r>
              <a:rPr lang="en-US" dirty="0" smtClean="0"/>
              <a:t>Individually compiled, executed, and managed </a:t>
            </a:r>
          </a:p>
          <a:p>
            <a:r>
              <a:rPr lang="en-US" dirty="0" smtClean="0"/>
              <a:t>Nodes are written with the use of a ROS client library</a:t>
            </a:r>
          </a:p>
          <a:p>
            <a:r>
              <a:rPr lang="en-US" dirty="0" err="1" smtClean="0"/>
              <a:t>Nodelets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Client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collection of code that eases the job of the ROS programmer.</a:t>
            </a:r>
          </a:p>
          <a:p>
            <a:r>
              <a:rPr lang="en-US" dirty="0" smtClean="0"/>
              <a:t>Libraries that let you write ROS nodes, publish and subscribe to topics, write and call services, and use the Parameter Server.</a:t>
            </a:r>
          </a:p>
          <a:p>
            <a:r>
              <a:rPr lang="en-US" dirty="0" smtClean="0"/>
              <a:t>Main clients: </a:t>
            </a:r>
          </a:p>
          <a:p>
            <a:pPr lvl="1"/>
            <a:r>
              <a:rPr lang="en-US" dirty="0" err="1" smtClean="0"/>
              <a:t>roscpp</a:t>
            </a:r>
            <a:r>
              <a:rPr lang="en-US" dirty="0" smtClean="0"/>
              <a:t> = C++ client library</a:t>
            </a:r>
          </a:p>
          <a:p>
            <a:pPr lvl="1"/>
            <a:r>
              <a:rPr lang="en-US" dirty="0" err="1" smtClean="0"/>
              <a:t>rospy</a:t>
            </a:r>
            <a:r>
              <a:rPr lang="en-US" dirty="0" smtClean="0"/>
              <a:t> = python client library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Nodes communicate with each other by publishing messages to topics</a:t>
            </a:r>
          </a:p>
          <a:p>
            <a:r>
              <a:rPr lang="en-US" dirty="0" smtClean="0"/>
              <a:t>Publish/Subscribe model: 1-to-N broadcasting</a:t>
            </a:r>
          </a:p>
          <a:p>
            <a:r>
              <a:rPr lang="en-US" dirty="0" smtClean="0"/>
              <a:t>Examples:		</a:t>
            </a:r>
          </a:p>
          <a:p>
            <a:pPr lvl="1"/>
            <a:r>
              <a:rPr lang="en-US" dirty="0" smtClean="0"/>
              <a:t>provide sensor readings </a:t>
            </a:r>
            <a:endParaRPr lang="he-IL" dirty="0" smtClean="0"/>
          </a:p>
          <a:p>
            <a:pPr lvl="1"/>
            <a:r>
              <a:rPr lang="en-US" dirty="0" smtClean="0"/>
              <a:t>provide actuator states / robot feedback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724400"/>
            <a:ext cx="7702550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Example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81685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Strictly-typed data structures for inter-node communication</a:t>
            </a:r>
          </a:p>
          <a:p>
            <a:r>
              <a:rPr lang="en-US" dirty="0" smtClean="0"/>
              <a:t>Messages can include:</a:t>
            </a:r>
          </a:p>
          <a:p>
            <a:pPr lvl="1"/>
            <a:r>
              <a:rPr lang="en-US" dirty="0" smtClean="0"/>
              <a:t>Primitive types (integer, floating point, </a:t>
            </a:r>
            <a:r>
              <a:rPr lang="en-US" dirty="0" err="1" smtClean="0"/>
              <a:t>boolean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Arrays of primitives</a:t>
            </a:r>
          </a:p>
          <a:p>
            <a:pPr lvl="1"/>
            <a:r>
              <a:rPr lang="fr-FR" dirty="0" err="1" smtClean="0"/>
              <a:t>Arbitrarily</a:t>
            </a:r>
            <a:r>
              <a:rPr lang="fr-FR" dirty="0" smtClean="0"/>
              <a:t> </a:t>
            </a:r>
            <a:r>
              <a:rPr lang="fr-FR" dirty="0" err="1" smtClean="0"/>
              <a:t>nested</a:t>
            </a:r>
            <a:r>
              <a:rPr lang="fr-FR" dirty="0" smtClean="0"/>
              <a:t> structures and </a:t>
            </a:r>
            <a:r>
              <a:rPr lang="fr-FR" dirty="0" err="1" smtClean="0"/>
              <a:t>arrays</a:t>
            </a:r>
            <a:r>
              <a:rPr lang="fr-FR" dirty="0" smtClean="0"/>
              <a:t> (</a:t>
            </a:r>
            <a:r>
              <a:rPr lang="fr-FR" dirty="0" err="1" smtClean="0"/>
              <a:t>much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C </a:t>
            </a:r>
            <a:r>
              <a:rPr lang="fr-FR" dirty="0" err="1" smtClean="0"/>
              <a:t>structs</a:t>
            </a:r>
            <a:r>
              <a:rPr lang="fr-FR" dirty="0" smtClean="0"/>
              <a:t>)</a:t>
            </a:r>
          </a:p>
          <a:p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, </a:t>
            </a:r>
            <a:r>
              <a:rPr lang="en-US" dirty="0" err="1" smtClean="0"/>
              <a:t>geometry_msgs</a:t>
            </a:r>
            <a:r>
              <a:rPr lang="en-US" dirty="0" smtClean="0"/>
              <a:t>/Twist.msg </a:t>
            </a:r>
          </a:p>
          <a:p>
            <a:pPr lvl="1">
              <a:buNone/>
            </a:pPr>
            <a:endParaRPr lang="en-US" dirty="0" smtClean="0"/>
          </a:p>
          <a:p>
            <a:endParaRPr lang="fr-FR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5562600"/>
            <a:ext cx="28956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Vector3 linear</a:t>
            </a:r>
          </a:p>
          <a:p>
            <a:r>
              <a:rPr lang="en-US" dirty="0" smtClean="0"/>
              <a:t>Vector3 angular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Synchronous inter-node transactions / RPC </a:t>
            </a:r>
          </a:p>
          <a:p>
            <a:r>
              <a:rPr lang="en-US" dirty="0" smtClean="0"/>
              <a:t>Service/Client model: 1-to-1 request-response </a:t>
            </a:r>
          </a:p>
          <a:p>
            <a:r>
              <a:rPr lang="en-US" dirty="0" smtClean="0"/>
              <a:t>Service roles: </a:t>
            </a:r>
          </a:p>
          <a:p>
            <a:pPr lvl="1"/>
            <a:r>
              <a:rPr lang="en-US" dirty="0" smtClean="0"/>
              <a:t>carry out remote computation </a:t>
            </a:r>
          </a:p>
          <a:p>
            <a:pPr lvl="1"/>
            <a:r>
              <a:rPr lang="en-US" dirty="0" smtClean="0"/>
              <a:t>trigger functionality / behavior </a:t>
            </a:r>
          </a:p>
          <a:p>
            <a:r>
              <a:rPr lang="en-US" dirty="0" smtClean="0"/>
              <a:t>For example, the explore package provides a service called </a:t>
            </a:r>
            <a:r>
              <a:rPr lang="en-US" dirty="0" err="1" smtClean="0"/>
              <a:t>explore_map</a:t>
            </a:r>
            <a:r>
              <a:rPr lang="en-US" dirty="0" smtClean="0"/>
              <a:t> which allows an external user to ask for the current map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ROS</a:t>
            </a:r>
          </a:p>
          <a:p>
            <a:r>
              <a:rPr lang="en-US" dirty="0" smtClean="0"/>
              <a:t>ROS Main Features</a:t>
            </a:r>
          </a:p>
          <a:p>
            <a:r>
              <a:rPr lang="en-US" dirty="0" smtClean="0"/>
              <a:t>ROS Main Concepts</a:t>
            </a:r>
          </a:p>
          <a:p>
            <a:r>
              <a:rPr lang="en-US" dirty="0" smtClean="0"/>
              <a:t>Basic ROS Commands</a:t>
            </a:r>
          </a:p>
          <a:p>
            <a:r>
              <a:rPr lang="en-US" dirty="0" err="1" smtClean="0"/>
              <a:t>Turtlesim</a:t>
            </a:r>
            <a:r>
              <a:rPr lang="en-US" dirty="0" smtClean="0"/>
              <a:t> Demo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role of the master is to enable ROS nodes to locate one another </a:t>
            </a:r>
          </a:p>
          <a:p>
            <a:r>
              <a:rPr lang="en-US" dirty="0" smtClean="0"/>
              <a:t>Naming &amp; registration services for nodes, topics, services, etc </a:t>
            </a:r>
          </a:p>
          <a:p>
            <a:r>
              <a:rPr lang="en-US" dirty="0" smtClean="0"/>
              <a:t>Run using the </a:t>
            </a:r>
            <a:r>
              <a:rPr lang="en-US" dirty="0" err="1" smtClean="0"/>
              <a:t>roscore</a:t>
            </a:r>
            <a:r>
              <a:rPr lang="en-US" dirty="0" smtClean="0"/>
              <a:t> command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shared, multi-</a:t>
            </a:r>
            <a:r>
              <a:rPr lang="en-US" dirty="0" err="1" smtClean="0"/>
              <a:t>variate</a:t>
            </a:r>
            <a:r>
              <a:rPr lang="en-US" dirty="0" smtClean="0"/>
              <a:t> dictionary that is accessible via network APIs. </a:t>
            </a:r>
          </a:p>
          <a:p>
            <a:r>
              <a:rPr lang="en-US" dirty="0" smtClean="0"/>
              <a:t>Best used for static, non-binary data such as configuration parameters. </a:t>
            </a:r>
          </a:p>
          <a:p>
            <a:r>
              <a:rPr lang="en-US" dirty="0" smtClean="0"/>
              <a:t>Runs inside the ROS master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038600"/>
            <a:ext cx="3810000" cy="230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in ROS is organized in </a:t>
            </a:r>
            <a:r>
              <a:rPr lang="en-US" i="1" dirty="0" smtClean="0"/>
              <a:t>packages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package contains one or more nodes and provides a ROS interface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3352800"/>
            <a:ext cx="29527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explore</a:t>
            </a:r>
            <a:r>
              <a:rPr lang="en-US" dirty="0" smtClean="0"/>
              <a:t> - frontier-based exploration. </a:t>
            </a:r>
          </a:p>
          <a:p>
            <a:r>
              <a:rPr lang="en-US" b="1" dirty="0" smtClean="0"/>
              <a:t>move base </a:t>
            </a:r>
            <a:r>
              <a:rPr lang="en-US" dirty="0" smtClean="0"/>
              <a:t>- implements the action of movement to a destination location</a:t>
            </a:r>
          </a:p>
          <a:p>
            <a:r>
              <a:rPr lang="en-US" b="1" dirty="0" err="1" smtClean="0"/>
              <a:t>gmapping</a:t>
            </a:r>
            <a:r>
              <a:rPr lang="en-US" dirty="0" smtClean="0"/>
              <a:t> - provides laser-based SLAM (Simultaneous Localization and Mapping) using a grid map.</a:t>
            </a:r>
          </a:p>
          <a:p>
            <a:r>
              <a:rPr lang="en-US" b="1" dirty="0" err="1" smtClean="0"/>
              <a:t>stageros</a:t>
            </a:r>
            <a:r>
              <a:rPr lang="en-US" dirty="0" smtClean="0"/>
              <a:t> - implements two-dimensional robot simulation using Stage.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78192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59436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Taken from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</a:t>
            </a:r>
            <a:r>
              <a:rPr lang="en-US" sz="2000" dirty="0" err="1" smtClean="0"/>
              <a:t>Chitta</a:t>
            </a:r>
            <a:r>
              <a:rPr lang="en-US" sz="2000" dirty="0" smtClean="0"/>
              <a:t> and </a:t>
            </a:r>
            <a:r>
              <a:rPr lang="en-US" sz="2000" dirty="0" err="1" smtClean="0"/>
              <a:t>Radu</a:t>
            </a:r>
            <a:r>
              <a:rPr lang="en-US" sz="2000" dirty="0" smtClean="0"/>
              <a:t> </a:t>
            </a:r>
            <a:r>
              <a:rPr lang="en-US" sz="2000" dirty="0" err="1" smtClean="0"/>
              <a:t>Rusu</a:t>
            </a:r>
            <a:r>
              <a:rPr lang="en-US" sz="2000" dirty="0" smtClean="0"/>
              <a:t> (Willow Garage) </a:t>
            </a:r>
            <a:endParaRPr lang="he-IL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Package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Collection of packages and stacks</a:t>
            </a:r>
          </a:p>
          <a:p>
            <a:r>
              <a:rPr lang="en-US" dirty="0" smtClean="0"/>
              <a:t>Many repositories (&gt;50): Stanford, CMU, Leuven, USC, …</a:t>
            </a:r>
          </a:p>
          <a:p>
            <a:r>
              <a:rPr lang="en-US" dirty="0" smtClean="0"/>
              <a:t>Most of them hosted in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http://wiki.ros.org/RecommendedRepositoryUsage/CommonGitHubOrganizations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Hydro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Latest ROS version is ROS Hydro Medusa</a:t>
            </a:r>
          </a:p>
          <a:p>
            <a:r>
              <a:rPr lang="en-US" sz="3000" dirty="0" smtClean="0"/>
              <a:t>ROS Hydro Medusa is the 7th ROS distribution </a:t>
            </a:r>
          </a:p>
          <a:p>
            <a:r>
              <a:rPr lang="en-US" sz="3000" dirty="0" smtClean="0"/>
              <a:t>Released on September 4th 2013</a:t>
            </a:r>
          </a:p>
          <a:p>
            <a:r>
              <a:rPr lang="en-US" sz="3000" dirty="0" smtClean="0"/>
              <a:t>Moved to a new packaging system called catkin </a:t>
            </a:r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Supported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ROS is currently supported only on </a:t>
            </a:r>
            <a:r>
              <a:rPr lang="en-US" sz="3000" dirty="0" err="1" smtClean="0"/>
              <a:t>Ubuntu</a:t>
            </a:r>
            <a:endParaRPr lang="en-US" sz="3000" dirty="0" smtClean="0"/>
          </a:p>
          <a:p>
            <a:pPr lvl="1"/>
            <a:r>
              <a:rPr lang="en-US" sz="2600" dirty="0" smtClean="0"/>
              <a:t>other variants such as Windows and Mac OS X are considered experimental</a:t>
            </a:r>
          </a:p>
          <a:p>
            <a:r>
              <a:rPr lang="en-US" sz="3000" dirty="0" smtClean="0"/>
              <a:t>ROS distribution supported is limited to &lt;=3 latest </a:t>
            </a:r>
            <a:r>
              <a:rPr lang="en-US" sz="3000" dirty="0" err="1" smtClean="0"/>
              <a:t>Ubuntu</a:t>
            </a:r>
            <a:r>
              <a:rPr lang="en-US" sz="3000" dirty="0" smtClean="0"/>
              <a:t> versions </a:t>
            </a:r>
          </a:p>
          <a:p>
            <a:r>
              <a:rPr lang="en-US" sz="3000" dirty="0" smtClean="0"/>
              <a:t>ROS Hydro supported on:</a:t>
            </a:r>
          </a:p>
          <a:p>
            <a:pPr lvl="1"/>
            <a:r>
              <a:rPr lang="en-US" dirty="0" err="1" smtClean="0"/>
              <a:t>Ubuntu</a:t>
            </a:r>
            <a:r>
              <a:rPr lang="en-US" dirty="0" smtClean="0"/>
              <a:t> Precise (12.04 LTS)</a:t>
            </a:r>
          </a:p>
          <a:p>
            <a:pPr lvl="1"/>
            <a:r>
              <a:rPr lang="en-US" dirty="0" err="1" smtClean="0"/>
              <a:t>Ubuntu</a:t>
            </a:r>
            <a:r>
              <a:rPr lang="en-US" dirty="0" smtClean="0"/>
              <a:t> </a:t>
            </a:r>
            <a:r>
              <a:rPr lang="en-US" dirty="0" err="1" smtClean="0"/>
              <a:t>Quantal</a:t>
            </a:r>
            <a:r>
              <a:rPr lang="en-US" dirty="0" smtClean="0"/>
              <a:t> (12.10)</a:t>
            </a:r>
          </a:p>
          <a:p>
            <a:pPr lvl="1"/>
            <a:r>
              <a:rPr lang="en-US" dirty="0" err="1" smtClean="0"/>
              <a:t>Ubuntu</a:t>
            </a:r>
            <a:r>
              <a:rPr lang="en-US" dirty="0" smtClean="0"/>
              <a:t> Raring (13.04)</a:t>
            </a:r>
          </a:p>
          <a:p>
            <a:pPr lvl="1"/>
            <a:endParaRPr lang="en-US" sz="26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Follow the instructions at:</a:t>
            </a:r>
          </a:p>
          <a:p>
            <a:pPr lvl="1">
              <a:buNone/>
            </a:pPr>
            <a:r>
              <a:rPr lang="en-US" sz="2400" dirty="0" smtClean="0">
                <a:hlinkClick r:id="rId2"/>
              </a:rPr>
              <a:t>http://wiki.ros.org/hydro/Installation/Ubuntu</a:t>
            </a:r>
            <a:endParaRPr lang="en-US" sz="2400" dirty="0" smtClean="0"/>
          </a:p>
          <a:p>
            <a:pPr lvl="1"/>
            <a:r>
              <a:rPr lang="en-US" sz="2400" dirty="0" smtClean="0"/>
              <a:t>Easy installation, takes about 20 </a:t>
            </a:r>
            <a:r>
              <a:rPr lang="en-US" sz="2400" dirty="0" err="1" smtClean="0"/>
              <a:t>mins</a:t>
            </a:r>
            <a:endParaRPr lang="en-US" sz="2400" dirty="0" smtClean="0"/>
          </a:p>
          <a:p>
            <a:pPr lvl="1"/>
            <a:r>
              <a:rPr lang="en-US" sz="2400" dirty="0" smtClean="0"/>
              <a:t>Note: Installation takes 2,442MB space of your HD</a:t>
            </a:r>
            <a:endParaRPr lang="en-US" sz="3000" dirty="0" smtClean="0"/>
          </a:p>
          <a:p>
            <a:r>
              <a:rPr lang="en-US" sz="3000" dirty="0" smtClean="0"/>
              <a:t>To test your installation, follow the ROS tutorials:</a:t>
            </a:r>
          </a:p>
          <a:p>
            <a:pPr lvl="1">
              <a:buNone/>
            </a:pPr>
            <a:r>
              <a:rPr lang="en-US" sz="2400" dirty="0" smtClean="0">
                <a:hlinkClick r:id="rId3"/>
              </a:rPr>
              <a:t>http://wiki.ros.org/ROS/Tutorials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Installation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963" y="1762125"/>
            <a:ext cx="5172075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001000" cy="390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Lack of standards for robotics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ROS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Add the following line to your bash startup file (typically ~/.</a:t>
            </a:r>
            <a:r>
              <a:rPr lang="en-US" sz="3000" dirty="0" err="1" smtClean="0"/>
              <a:t>bashrc</a:t>
            </a:r>
            <a:r>
              <a:rPr lang="en-US" sz="3000" dirty="0" smtClean="0"/>
              <a:t>):</a:t>
            </a:r>
          </a:p>
          <a:p>
            <a:pPr lvl="1">
              <a:buNone/>
            </a:pPr>
            <a:r>
              <a:rPr lang="en-US" sz="2400" dirty="0" smtClean="0"/>
              <a:t>source /opt/</a:t>
            </a:r>
            <a:r>
              <a:rPr lang="en-US" sz="2400" dirty="0" err="1" smtClean="0"/>
              <a:t>ros</a:t>
            </a:r>
            <a:r>
              <a:rPr lang="en-US" sz="2400" dirty="0" smtClean="0"/>
              <a:t>/hydro/</a:t>
            </a:r>
            <a:r>
              <a:rPr lang="en-US" sz="2400" dirty="0" err="1" smtClean="0"/>
              <a:t>setup.bash</a:t>
            </a:r>
            <a:r>
              <a:rPr lang="en-US" sz="2400" dirty="0" smtClean="0"/>
              <a:t> </a:t>
            </a:r>
            <a:endParaRPr lang="en-US" sz="26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ROS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roscore</a:t>
            </a:r>
            <a:r>
              <a:rPr lang="en-US" dirty="0" smtClean="0"/>
              <a:t> – a collection of nodes and programs that are pre-requisites of a ROS-based system</a:t>
            </a:r>
          </a:p>
          <a:p>
            <a:r>
              <a:rPr lang="en-US" dirty="0" err="1" smtClean="0"/>
              <a:t>roscore</a:t>
            </a:r>
            <a:r>
              <a:rPr lang="en-US" dirty="0" smtClean="0"/>
              <a:t> is defined as:</a:t>
            </a:r>
          </a:p>
          <a:p>
            <a:pPr lvl="1"/>
            <a:r>
              <a:rPr lang="en-US" dirty="0" smtClean="0"/>
              <a:t>master</a:t>
            </a:r>
          </a:p>
          <a:p>
            <a:pPr lvl="1"/>
            <a:r>
              <a:rPr lang="en-US" dirty="0" smtClean="0"/>
              <a:t>parameter server</a:t>
            </a:r>
          </a:p>
          <a:p>
            <a:pPr lvl="1"/>
            <a:r>
              <a:rPr lang="en-US" dirty="0" err="1" smtClean="0"/>
              <a:t>rosout</a:t>
            </a:r>
            <a:endParaRPr lang="en-US" dirty="0" smtClean="0"/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roscore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ROS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rosrun</a:t>
            </a:r>
            <a:r>
              <a:rPr lang="en-US" dirty="0" smtClean="0"/>
              <a:t> – allows you to run an executable in an arbitrary package without having to </a:t>
            </a:r>
            <a:r>
              <a:rPr lang="en-US" dirty="0" err="1" smtClean="0"/>
              <a:t>cd</a:t>
            </a:r>
            <a:r>
              <a:rPr lang="en-US" dirty="0" smtClean="0"/>
              <a:t> (or </a:t>
            </a:r>
            <a:r>
              <a:rPr lang="en-US" dirty="0" err="1" smtClean="0"/>
              <a:t>roscd</a:t>
            </a:r>
            <a:r>
              <a:rPr lang="en-US" dirty="0" smtClean="0"/>
              <a:t>) there first</a:t>
            </a:r>
          </a:p>
          <a:p>
            <a:r>
              <a:rPr lang="en-US" dirty="0" smtClean="0"/>
              <a:t>Usage: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rosrun</a:t>
            </a:r>
            <a:r>
              <a:rPr lang="en-US" dirty="0" smtClean="0"/>
              <a:t> package executable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turtlesim</a:t>
            </a:r>
            <a:endParaRPr lang="en-US" dirty="0" smtClean="0"/>
          </a:p>
          <a:p>
            <a:pPr lvl="2"/>
            <a:r>
              <a:rPr lang="en-US" dirty="0" smtClean="0"/>
              <a:t>$</a:t>
            </a:r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turtlesim</a:t>
            </a:r>
            <a:r>
              <a:rPr lang="en-US" dirty="0" smtClean="0"/>
              <a:t> </a:t>
            </a:r>
            <a:r>
              <a:rPr lang="en-US" dirty="0" err="1" smtClean="0"/>
              <a:t>turtlesim_node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ROS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rosnode</a:t>
            </a:r>
            <a:r>
              <a:rPr lang="en-US" dirty="0" smtClean="0"/>
              <a:t> – Displays debugging information about ROS nodes, including publications, subscriptions and connections</a:t>
            </a:r>
          </a:p>
          <a:p>
            <a:r>
              <a:rPr lang="en-US" dirty="0" smtClean="0"/>
              <a:t>Commands: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399" y="3429000"/>
          <a:ext cx="7239001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68228"/>
                <a:gridCol w="2370773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Command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List</a:t>
                      </a:r>
                      <a:r>
                        <a:rPr lang="en-US" baseline="0" dirty="0" smtClean="0"/>
                        <a:t> active nodes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list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Test connectivity to node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ping 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Print information about a node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info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Kill a running node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kill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List nodes running on a particular machine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rosnode</a:t>
                      </a:r>
                      <a:r>
                        <a:rPr lang="en-US" dirty="0" smtClean="0"/>
                        <a:t> machine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Turtlesim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separate terminal windows run:</a:t>
            </a:r>
          </a:p>
          <a:p>
            <a:pPr lvl="1"/>
            <a:r>
              <a:rPr lang="en-US" dirty="0" err="1" smtClean="0"/>
              <a:t>roscore</a:t>
            </a:r>
            <a:endParaRPr lang="en-US" dirty="0" smtClean="0"/>
          </a:p>
          <a:p>
            <a:pPr lvl="1"/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turtlesim</a:t>
            </a:r>
            <a:r>
              <a:rPr lang="en-US" dirty="0" smtClean="0"/>
              <a:t> </a:t>
            </a:r>
            <a:r>
              <a:rPr lang="en-US" dirty="0" err="1" smtClean="0"/>
              <a:t>turtlesim_node</a:t>
            </a:r>
            <a:endParaRPr lang="en-US" dirty="0" smtClean="0"/>
          </a:p>
          <a:p>
            <a:pPr lvl="1"/>
            <a:r>
              <a:rPr lang="en-US" dirty="0" err="1" smtClean="0"/>
              <a:t>rosrun</a:t>
            </a:r>
            <a:r>
              <a:rPr lang="en-US" dirty="0" smtClean="0"/>
              <a:t> </a:t>
            </a:r>
            <a:r>
              <a:rPr lang="en-US" dirty="0" err="1" smtClean="0"/>
              <a:t>turtlesim</a:t>
            </a:r>
            <a:r>
              <a:rPr lang="en-US" dirty="0" smtClean="0"/>
              <a:t> </a:t>
            </a:r>
            <a:r>
              <a:rPr lang="en-US" dirty="0" err="1" smtClean="0"/>
              <a:t>turtle_teleop_key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</a:t>
            </a:r>
            <a:r>
              <a:rPr lang="en-US" dirty="0" err="1" smtClean="0"/>
              <a:t>Turtlesim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0"/>
            <a:ext cx="6934200" cy="498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 - 2D Simulator</a:t>
            </a:r>
          </a:p>
          <a:p>
            <a:r>
              <a:rPr lang="en-US" dirty="0" smtClean="0"/>
              <a:t>Gazebo - 3D Simulator</a:t>
            </a:r>
          </a:p>
          <a:p>
            <a:r>
              <a:rPr lang="en-US" dirty="0" smtClean="0"/>
              <a:t>In this course we will use Stage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Simulator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69913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 about 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ROS Cheat Sheet</a:t>
            </a:r>
          </a:p>
          <a:p>
            <a:pPr lvl="1"/>
            <a:r>
              <a:rPr lang="en-US" sz="2400" dirty="0" smtClean="0">
                <a:hlinkClick r:id="rId2"/>
              </a:rPr>
              <a:t>http://u.cs.biu.ac.il/~veredm/89-689/ROScheatsheet.pdf</a:t>
            </a:r>
            <a:endParaRPr lang="en-US" sz="2400" dirty="0" smtClean="0"/>
          </a:p>
          <a:p>
            <a:r>
              <a:rPr lang="en-US" sz="3000" dirty="0" smtClean="0"/>
              <a:t>ROS Tutorial Videos</a:t>
            </a:r>
          </a:p>
          <a:p>
            <a:pPr lvl="1"/>
            <a:r>
              <a:rPr lang="en-US" sz="2400" dirty="0" smtClean="0">
                <a:hlinkClick r:id="rId3"/>
              </a:rPr>
              <a:t>http://www.youtube.com/playlist?list=PLDC89965A56E6A8D6</a:t>
            </a:r>
            <a:endParaRPr lang="en-US" sz="26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(not for submission)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Install ROS</a:t>
            </a:r>
          </a:p>
          <a:p>
            <a:r>
              <a:rPr lang="en-US" sz="3000" dirty="0" smtClean="0"/>
              <a:t>Read and perform all the Beginner Level tutorials </a:t>
            </a:r>
          </a:p>
          <a:p>
            <a:pPr lvl="1"/>
            <a:r>
              <a:rPr lang="en-US" sz="2400" dirty="0" smtClean="0">
                <a:hlinkClick r:id="rId2"/>
              </a:rPr>
              <a:t>http://wiki.ros.org/ROS/Tutorials</a:t>
            </a:r>
            <a:endParaRPr lang="en-US" sz="2600" dirty="0" smtClean="0"/>
          </a:p>
          <a:p>
            <a:endParaRPr lang="en-US" sz="3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 is an open-source </a:t>
            </a:r>
            <a:r>
              <a:rPr lang="en-US" b="1" dirty="0" smtClean="0"/>
              <a:t>robot operating system</a:t>
            </a:r>
          </a:p>
          <a:p>
            <a:r>
              <a:rPr lang="en-US" dirty="0" smtClean="0"/>
              <a:t>The primary goal of ROS is to support code </a:t>
            </a:r>
            <a:r>
              <a:rPr lang="en-US" i="1" dirty="0" smtClean="0"/>
              <a:t>reuse in robotics research and development </a:t>
            </a:r>
          </a:p>
          <a:p>
            <a:r>
              <a:rPr lang="en-US" dirty="0" smtClean="0"/>
              <a:t>ROS was originally developed in 2007 at the Stanford Artificial Intelligence Laboratory </a:t>
            </a:r>
          </a:p>
          <a:p>
            <a:r>
              <a:rPr lang="en-US" dirty="0" smtClean="0"/>
              <a:t>Development continues primarily at Willow Garage, a robotics research institute/incubator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Main Features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563" y="1404938"/>
            <a:ext cx="776287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59436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Taken from </a:t>
            </a:r>
            <a:r>
              <a:rPr lang="en-US" sz="2000" dirty="0" err="1" smtClean="0"/>
              <a:t>Sachin</a:t>
            </a:r>
            <a:r>
              <a:rPr lang="en-US" sz="2000" dirty="0" smtClean="0"/>
              <a:t> </a:t>
            </a:r>
            <a:r>
              <a:rPr lang="en-US" sz="2000" dirty="0" err="1" smtClean="0"/>
              <a:t>Chitta</a:t>
            </a:r>
            <a:r>
              <a:rPr lang="en-US" sz="2000" dirty="0" smtClean="0"/>
              <a:t> and </a:t>
            </a:r>
            <a:r>
              <a:rPr lang="en-US" sz="2000" dirty="0" err="1" smtClean="0"/>
              <a:t>Radu</a:t>
            </a:r>
            <a:r>
              <a:rPr lang="en-US" sz="2000" dirty="0" smtClean="0"/>
              <a:t> </a:t>
            </a:r>
            <a:r>
              <a:rPr lang="en-US" sz="2000" dirty="0" err="1" smtClean="0"/>
              <a:t>Rusu</a:t>
            </a:r>
            <a:r>
              <a:rPr lang="en-US" sz="2000" dirty="0" smtClean="0"/>
              <a:t> (Willow Garage) </a:t>
            </a:r>
            <a:endParaRPr lang="he-IL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and network abstraction</a:t>
            </a:r>
          </a:p>
          <a:p>
            <a:r>
              <a:rPr lang="en-US" dirty="0" smtClean="0"/>
              <a:t>Low-level device control</a:t>
            </a:r>
          </a:p>
          <a:p>
            <a:r>
              <a:rPr lang="en-US" dirty="0" smtClean="0"/>
              <a:t>Message-passing between processes</a:t>
            </a:r>
          </a:p>
          <a:p>
            <a:r>
              <a:rPr lang="en-US" dirty="0" smtClean="0"/>
              <a:t>Implementation of commonly-used functionality</a:t>
            </a:r>
          </a:p>
          <a:p>
            <a:r>
              <a:rPr lang="en-US" dirty="0" smtClean="0"/>
              <a:t>Package management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 using ROS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00200"/>
            <a:ext cx="7848600" cy="44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1066800"/>
            <a:ext cx="2932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hlinkClick r:id="rId3"/>
              </a:rPr>
              <a:t>http://wiki.ros.org/Robots</a:t>
            </a:r>
            <a:endParaRPr lang="he-IL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 Philosophies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&amp; Peer-to-peer</a:t>
            </a:r>
          </a:p>
          <a:p>
            <a:r>
              <a:rPr lang="en-US" dirty="0" smtClean="0"/>
              <a:t>Language Independent</a:t>
            </a:r>
          </a:p>
          <a:p>
            <a:r>
              <a:rPr lang="en-US" dirty="0" smtClean="0"/>
              <a:t>Thin</a:t>
            </a:r>
          </a:p>
          <a:p>
            <a:r>
              <a:rPr lang="en-US" dirty="0" smtClean="0"/>
              <a:t>Free &amp; Open-Source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Modularity &amp; Peer-To-Peer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ROS consists of a number of processes</a:t>
            </a:r>
          </a:p>
          <a:p>
            <a:pPr lvl="1"/>
            <a:r>
              <a:rPr lang="en-US" dirty="0" smtClean="0"/>
              <a:t>potentially on a number of different hosts,</a:t>
            </a:r>
          </a:p>
          <a:p>
            <a:pPr lvl="1"/>
            <a:r>
              <a:rPr lang="en-US" dirty="0" smtClean="0"/>
              <a:t>connected at runtime in a peer-to-peer topology</a:t>
            </a:r>
          </a:p>
          <a:p>
            <a:r>
              <a:rPr lang="en-US" dirty="0" smtClean="0"/>
              <a:t>No central server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(C)2013 Roi Yehoshua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Pro_WaterWavesWide">
  <a:themeElements>
    <a:clrScheme name="Custom 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0C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2009-10-17T08:19:30Z</outs:dateTime>
      <outs:isPinned>true</outs:isPinned>
    </outs:relatedDate>
    <outs:relatedDate>
      <outs:type>2</outs:type>
      <outs:displayName>Created</outs:displayName>
      <outs:dateTime>2007-12-16T19:09:03Z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Pavel Yosifovich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Pavel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5AE19034-1C53-4D74-8309-B607F0399C5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154664</TotalTime>
  <Words>1073</Words>
  <Application>Microsoft Office PowerPoint</Application>
  <PresentationFormat>On-screen Show (4:3)</PresentationFormat>
  <Paragraphs>322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PresentationPro_WaterWavesWide</vt:lpstr>
      <vt:lpstr>ROS - Lesson 1</vt:lpstr>
      <vt:lpstr>Agenda</vt:lpstr>
      <vt:lpstr>The Problem</vt:lpstr>
      <vt:lpstr>What is ROS?</vt:lpstr>
      <vt:lpstr>ROS Main Features</vt:lpstr>
      <vt:lpstr>ROS Main Features</vt:lpstr>
      <vt:lpstr>Robots using ROS</vt:lpstr>
      <vt:lpstr>ROS Philosophies</vt:lpstr>
      <vt:lpstr>Modularity &amp; Peer-To-Peer</vt:lpstr>
      <vt:lpstr>Language Independent</vt:lpstr>
      <vt:lpstr>Thin</vt:lpstr>
      <vt:lpstr>Free &amp; Open-Source</vt:lpstr>
      <vt:lpstr>ROS Core Concepts</vt:lpstr>
      <vt:lpstr>ROS Nodes</vt:lpstr>
      <vt:lpstr>ROS Client Libraries</vt:lpstr>
      <vt:lpstr>ROS Topics</vt:lpstr>
      <vt:lpstr>More Complex Example</vt:lpstr>
      <vt:lpstr>ROS Messages</vt:lpstr>
      <vt:lpstr>ROS Services</vt:lpstr>
      <vt:lpstr>ROS Master</vt:lpstr>
      <vt:lpstr>Parameter Server</vt:lpstr>
      <vt:lpstr>ROS Packages</vt:lpstr>
      <vt:lpstr>Package Examples</vt:lpstr>
      <vt:lpstr>ROS Package System</vt:lpstr>
      <vt:lpstr>ROS Package Repositories</vt:lpstr>
      <vt:lpstr>ROS Hydro</vt:lpstr>
      <vt:lpstr>ROS Supported Platforms</vt:lpstr>
      <vt:lpstr>ROS Installation</vt:lpstr>
      <vt:lpstr>ROS Installation</vt:lpstr>
      <vt:lpstr>Setting Up ROS Environment</vt:lpstr>
      <vt:lpstr>Basic ROS Commands</vt:lpstr>
      <vt:lpstr>Basic ROS Commands</vt:lpstr>
      <vt:lpstr>Basic ROS Commands</vt:lpstr>
      <vt:lpstr>Demo - Turtlesim</vt:lpstr>
      <vt:lpstr>Demo - Turtlesim</vt:lpstr>
      <vt:lpstr>ROS Simulators</vt:lpstr>
      <vt:lpstr>Stage Simulator</vt:lpstr>
      <vt:lpstr>More Information about ROS</vt:lpstr>
      <vt:lpstr>Homework (not for submission)</vt:lpstr>
    </vt:vector>
  </TitlesOfParts>
  <Company>Scorpio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WPF</dc:title>
  <dc:creator>Pavel Yosifovich</dc:creator>
  <cp:lastModifiedBy>Roi</cp:lastModifiedBy>
  <cp:revision>2763</cp:revision>
  <dcterms:created xsi:type="dcterms:W3CDTF">2007-12-16T19:09:03Z</dcterms:created>
  <dcterms:modified xsi:type="dcterms:W3CDTF">2013-10-22T07:21:46Z</dcterms:modified>
</cp:coreProperties>
</file>