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0" r:id="rId2"/>
  </p:sldMasterIdLst>
  <p:notesMasterIdLst>
    <p:notesMasterId r:id="rId46"/>
  </p:notesMasterIdLst>
  <p:handoutMasterIdLst>
    <p:handoutMasterId r:id="rId47"/>
  </p:handoutMasterIdLst>
  <p:sldIdLst>
    <p:sldId id="256" r:id="rId3"/>
    <p:sldId id="822" r:id="rId4"/>
    <p:sldId id="971" r:id="rId5"/>
    <p:sldId id="972" r:id="rId6"/>
    <p:sldId id="989" r:id="rId7"/>
    <p:sldId id="990" r:id="rId8"/>
    <p:sldId id="1002" r:id="rId9"/>
    <p:sldId id="991" r:id="rId10"/>
    <p:sldId id="985" r:id="rId11"/>
    <p:sldId id="986" r:id="rId12"/>
    <p:sldId id="987" r:id="rId13"/>
    <p:sldId id="995" r:id="rId14"/>
    <p:sldId id="1003" r:id="rId15"/>
    <p:sldId id="994" r:id="rId16"/>
    <p:sldId id="980" r:id="rId17"/>
    <p:sldId id="979" r:id="rId18"/>
    <p:sldId id="981" r:id="rId19"/>
    <p:sldId id="1028" r:id="rId20"/>
    <p:sldId id="998" r:id="rId21"/>
    <p:sldId id="996" r:id="rId22"/>
    <p:sldId id="983" r:id="rId23"/>
    <p:sldId id="999" r:id="rId24"/>
    <p:sldId id="1000" r:id="rId25"/>
    <p:sldId id="1001" r:id="rId26"/>
    <p:sldId id="962" r:id="rId27"/>
    <p:sldId id="1008" r:id="rId28"/>
    <p:sldId id="1004" r:id="rId29"/>
    <p:sldId id="1005" r:id="rId30"/>
    <p:sldId id="1006" r:id="rId31"/>
    <p:sldId id="1007" r:id="rId32"/>
    <p:sldId id="1010" r:id="rId33"/>
    <p:sldId id="1009" r:id="rId34"/>
    <p:sldId id="1011" r:id="rId35"/>
    <p:sldId id="1014" r:id="rId36"/>
    <p:sldId id="1024" r:id="rId37"/>
    <p:sldId id="1025" r:id="rId38"/>
    <p:sldId id="1026" r:id="rId39"/>
    <p:sldId id="1027" r:id="rId40"/>
    <p:sldId id="1020" r:id="rId41"/>
    <p:sldId id="1021" r:id="rId42"/>
    <p:sldId id="1022" r:id="rId43"/>
    <p:sldId id="1023" r:id="rId44"/>
    <p:sldId id="85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C62A4"/>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2633" autoAdjust="0"/>
  </p:normalViewPr>
  <p:slideViewPr>
    <p:cSldViewPr>
      <p:cViewPr>
        <p:scale>
          <a:sx n="110" d="100"/>
          <a:sy n="110" d="100"/>
        </p:scale>
        <p:origin x="-595" y="113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22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64CDE1A-EF50-437A-969C-513FED8FB2DB}" type="datetimeFigureOut">
              <a:rPr lang="he-IL" smtClean="0"/>
              <a:pPr/>
              <a:t>ו'/שבט/תשע"ד</a:t>
            </a:fld>
            <a:endParaRPr lang="he-IL"/>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7F0FF985-1B9D-4594-ADFD-1576B3B458B8}" type="slidenum">
              <a:rPr lang="he-IL" smtClean="0"/>
              <a:pPr/>
              <a:t>‹#›</a:t>
            </a:fld>
            <a:endParaRPr lang="he-IL"/>
          </a:p>
        </p:txBody>
      </p:sp>
    </p:spTree>
    <p:extLst>
      <p:ext uri="{BB962C8B-B14F-4D97-AF65-F5344CB8AC3E}">
        <p14:creationId xmlns="" xmlns:p14="http://schemas.microsoft.com/office/powerpoint/2010/main" val="455763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B74EE-8910-4D26-8E32-55CABBAD975A}" type="datetimeFigureOut">
              <a:rPr lang="en-US" smtClean="0"/>
              <a:pPr/>
              <a:t>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BDE56-D5F7-4DD4-B123-6631D4072A4E}" type="slidenum">
              <a:rPr lang="en-US" smtClean="0"/>
              <a:pPr/>
              <a:t>‹#›</a:t>
            </a:fld>
            <a:endParaRPr lang="en-US"/>
          </a:p>
        </p:txBody>
      </p:sp>
    </p:spTree>
    <p:extLst>
      <p:ext uri="{BB962C8B-B14F-4D97-AF65-F5344CB8AC3E}">
        <p14:creationId xmlns="" xmlns:p14="http://schemas.microsoft.com/office/powerpoint/2010/main" val="204518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noFill/>
        </p:spPr>
        <p:txBody>
          <a:bodyPr>
            <a:scene3d>
              <a:camera prst="orthographicFront"/>
              <a:lightRig rig="threePt" dir="t"/>
            </a:scene3d>
            <a:sp3d extrusionH="57150">
              <a:bevelT w="69850" h="38100" prst="cross"/>
            </a:sp3d>
          </a:bodyPr>
          <a:lstStyle>
            <a:lvl1pPr>
              <a:defRPr b="1">
                <a:solidFill>
                  <a:schemeClr val="bg1"/>
                </a:solidFill>
                <a:effectLst>
                  <a:glow rad="63500">
                    <a:schemeClr val="accent5">
                      <a:satMod val="175000"/>
                      <a:alpha val="40000"/>
                    </a:schemeClr>
                  </a:glow>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a:noFill/>
        </p:spPr>
        <p:txBody>
          <a:bodyPr/>
          <a:lstStyle>
            <a:lvl1pPr marL="0" indent="0" algn="ctr">
              <a:buNone/>
              <a:defRPr b="1">
                <a:solidFill>
                  <a:schemeClr val="bg1"/>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r>
              <a:rPr lang="he-IL" smtClean="0"/>
              <a:t>December 21, 2010</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 xmlns:p14="http://schemas.microsoft.com/office/powerpoint/2010/main" val="11286260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98444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5200" y="206374"/>
            <a:ext cx="1600200" cy="63722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8600" y="206374"/>
            <a:ext cx="7010400"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3382506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Content Placeholder 2"/>
          <p:cNvSpPr>
            <a:spLocks noGrp="1"/>
          </p:cNvSpPr>
          <p:nvPr>
            <p:ph idx="1"/>
          </p:nvPr>
        </p:nvSpPr>
        <p:spPr>
          <a:xfrm>
            <a:off x="228600" y="1219200"/>
            <a:ext cx="8686800" cy="5359400"/>
          </a:xfrm>
          <a:no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228600" y="6553200"/>
            <a:ext cx="2133600" cy="304800"/>
          </a:xfrm>
        </p:spPr>
        <p:txBody>
          <a:bodyPr/>
          <a:lstStyle/>
          <a:p>
            <a:r>
              <a:rPr lang="he-IL" smtClean="0"/>
              <a:t>December 21, 2010</a:t>
            </a:r>
            <a:endParaRPr lang="en-US"/>
          </a:p>
        </p:txBody>
      </p:sp>
      <p:sp>
        <p:nvSpPr>
          <p:cNvPr id="5" name="Footer Placeholder 4"/>
          <p:cNvSpPr>
            <a:spLocks noGrp="1"/>
          </p:cNvSpPr>
          <p:nvPr>
            <p:ph type="ftr" sz="quarter" idx="11"/>
          </p:nvPr>
        </p:nvSpPr>
        <p:spPr>
          <a:xfrm>
            <a:off x="3124200" y="6553200"/>
            <a:ext cx="2895600" cy="304800"/>
          </a:xfrm>
        </p:spPr>
        <p:txBody>
          <a:bodyPr/>
          <a:lstStyle/>
          <a:p>
            <a:r>
              <a:rPr lang="en-US" smtClean="0"/>
              <a:t>(C)2014 Roi Yehoshua</a:t>
            </a:r>
            <a:endParaRPr lang="en-US" dirty="0"/>
          </a:p>
        </p:txBody>
      </p:sp>
      <p:sp>
        <p:nvSpPr>
          <p:cNvPr id="6" name="Slide Number Placeholder 5"/>
          <p:cNvSpPr>
            <a:spLocks noGrp="1"/>
          </p:cNvSpPr>
          <p:nvPr>
            <p:ph type="sldNum" sz="quarter" idx="12"/>
          </p:nvPr>
        </p:nvSpPr>
        <p:spPr>
          <a:xfrm>
            <a:off x="6777789" y="6553200"/>
            <a:ext cx="2133600" cy="304800"/>
          </a:xfrm>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8393079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0" y="2921000"/>
            <a:ext cx="9144000" cy="2844800"/>
          </a:xfrm>
          <a:prstGeom prst="rect">
            <a:avLst/>
          </a:prstGeom>
          <a:solidFill>
            <a:srgbClr val="08121E">
              <a:alpha val="85098"/>
            </a:srgb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4406901"/>
            <a:ext cx="8686800" cy="1362075"/>
          </a:xfrm>
          <a:noFill/>
        </p:spPr>
        <p:txBody>
          <a:bodyPr anchor="t"/>
          <a:lstStyle>
            <a:lvl1pPr algn="l">
              <a:defRPr sz="4000" b="1" cap="all">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28600" y="2906713"/>
            <a:ext cx="8686800" cy="1500187"/>
          </a:xfrm>
          <a:noFill/>
        </p:spPr>
        <p:txBody>
          <a:bodyPr anchor="b"/>
          <a:lstStyle>
            <a:lvl1pPr marL="0" indent="0">
              <a:buNone/>
              <a:defRPr sz="2000" b="1">
                <a:solidFill>
                  <a:srgbClr val="FFFF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r>
              <a:rPr lang="he-IL" smtClean="0"/>
              <a:t>December 21, 2010</a:t>
            </a:r>
            <a:endParaRPr lang="en-US"/>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8688085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98601"/>
            <a:ext cx="4267200" cy="507999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(C)2014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4630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498601"/>
            <a:ext cx="4268788"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2174875"/>
            <a:ext cx="4268788"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498601"/>
            <a:ext cx="4270374" cy="6762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270374" cy="4403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he-IL" smtClean="0"/>
              <a:t>December 21, 2010</a:t>
            </a:r>
            <a:endParaRPr lang="en-US"/>
          </a:p>
        </p:txBody>
      </p:sp>
      <p:sp>
        <p:nvSpPr>
          <p:cNvPr id="8" name="Footer Placeholder 7"/>
          <p:cNvSpPr>
            <a:spLocks noGrp="1"/>
          </p:cNvSpPr>
          <p:nvPr>
            <p:ph type="ftr" sz="quarter" idx="11"/>
          </p:nvPr>
        </p:nvSpPr>
        <p:spPr/>
        <p:txBody>
          <a:bodyPr/>
          <a:lstStyle/>
          <a:p>
            <a:r>
              <a:rPr lang="en-US" smtClean="0"/>
              <a:t>(C)2014 Roi Yehoshua</a:t>
            </a:r>
            <a:endParaRPr lang="en-US" dirty="0"/>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
        <p:nvSpPr>
          <p:cNvPr id="11" name="Title Placeholder 1"/>
          <p:cNvSpPr>
            <a:spLocks noGrp="1"/>
          </p:cNvSpPr>
          <p:nvPr>
            <p:ph type="title"/>
          </p:nvPr>
        </p:nvSpPr>
        <p:spPr>
          <a:xfrm>
            <a:off x="228600" y="193841"/>
            <a:ext cx="8686800" cy="11430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 xmlns:p14="http://schemas.microsoft.com/office/powerpoint/2010/main" val="2683439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he-IL" smtClean="0"/>
              <a:t>December 21, 2010</a:t>
            </a:r>
            <a:endParaRPr lang="en-US"/>
          </a:p>
        </p:txBody>
      </p:sp>
      <p:sp>
        <p:nvSpPr>
          <p:cNvPr id="4" name="Footer Placeholder 3"/>
          <p:cNvSpPr>
            <a:spLocks noGrp="1"/>
          </p:cNvSpPr>
          <p:nvPr>
            <p:ph type="ftr" sz="quarter" idx="11"/>
          </p:nvPr>
        </p:nvSpPr>
        <p:spPr/>
        <p:txBody>
          <a:bodyPr/>
          <a:lstStyle/>
          <a:p>
            <a:r>
              <a:rPr lang="en-US" smtClean="0"/>
              <a:t>(C)2014 Roi Yehoshua</a:t>
            </a:r>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6382924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he-IL" smtClean="0"/>
              <a:t>December 21, 2010</a:t>
            </a:r>
            <a:endParaRPr lang="en-US"/>
          </a:p>
        </p:txBody>
      </p:sp>
      <p:sp>
        <p:nvSpPr>
          <p:cNvPr id="3" name="Footer Placeholder 2"/>
          <p:cNvSpPr>
            <a:spLocks noGrp="1"/>
          </p:cNvSpPr>
          <p:nvPr>
            <p:ph type="ftr" sz="quarter" idx="11"/>
          </p:nvPr>
        </p:nvSpPr>
        <p:spPr/>
        <p:txBody>
          <a:bodyPr/>
          <a:lstStyle/>
          <a:p>
            <a:r>
              <a:rPr lang="en-US" smtClean="0"/>
              <a:t>(C)2014 Roi Yehoshua</a:t>
            </a:r>
            <a:endParaRPr lang="en-US" dirty="0"/>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7110971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601" y="177800"/>
            <a:ext cx="3236914" cy="1162051"/>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177802"/>
            <a:ext cx="5340350" cy="64007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1" y="1339853"/>
            <a:ext cx="3236914" cy="52387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(C)2014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234805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he-IL" smtClean="0"/>
              <a:t>December 21, 2010</a:t>
            </a:r>
            <a:endParaRPr lang="en-US"/>
          </a:p>
        </p:txBody>
      </p:sp>
      <p:sp>
        <p:nvSpPr>
          <p:cNvPr id="6" name="Footer Placeholder 5"/>
          <p:cNvSpPr>
            <a:spLocks noGrp="1"/>
          </p:cNvSpPr>
          <p:nvPr>
            <p:ph type="ftr" sz="quarter" idx="11"/>
          </p:nvPr>
        </p:nvSpPr>
        <p:spPr/>
        <p:txBody>
          <a:bodyPr/>
          <a:lstStyle/>
          <a:p>
            <a:r>
              <a:rPr lang="en-US" smtClean="0"/>
              <a:t>(C)2014 Roi Yehoshua</a:t>
            </a:r>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30123591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8" name="Rectangle 7"/>
          <p:cNvSpPr/>
          <p:nvPr/>
        </p:nvSpPr>
        <p:spPr>
          <a:xfrm>
            <a:off x="228600" y="152400"/>
            <a:ext cx="8686800" cy="6400800"/>
          </a:xfrm>
          <a:prstGeom prst="rect">
            <a:avLst/>
          </a:prstGeom>
          <a:solidFill>
            <a:schemeClr val="bg2"/>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Placeholder 1"/>
          <p:cNvSpPr>
            <a:spLocks noGrp="1"/>
          </p:cNvSpPr>
          <p:nvPr>
            <p:ph type="title"/>
          </p:nvPr>
        </p:nvSpPr>
        <p:spPr>
          <a:xfrm>
            <a:off x="228600" y="193841"/>
            <a:ext cx="8686800" cy="949159"/>
          </a:xfrm>
          <a:prstGeom prst="rect">
            <a:avLst/>
          </a:prstGeom>
          <a:noFill/>
          <a:effectLst>
            <a:glow rad="63500">
              <a:schemeClr val="accent5">
                <a:satMod val="175000"/>
                <a:alpha val="40000"/>
              </a:schemeClr>
            </a:glow>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28600" y="1219200"/>
            <a:ext cx="8686800" cy="5359400"/>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28600" y="6578600"/>
            <a:ext cx="2133600" cy="2794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he-IL" smtClean="0"/>
              <a:t>December 21, 2010</a:t>
            </a:r>
            <a:endParaRPr lang="en-US"/>
          </a:p>
        </p:txBody>
      </p:sp>
      <p:sp>
        <p:nvSpPr>
          <p:cNvPr id="5" name="Footer Placeholder 4"/>
          <p:cNvSpPr>
            <a:spLocks noGrp="1"/>
          </p:cNvSpPr>
          <p:nvPr>
            <p:ph type="ftr" sz="quarter" idx="3"/>
          </p:nvPr>
        </p:nvSpPr>
        <p:spPr>
          <a:xfrm>
            <a:off x="3124200" y="6578600"/>
            <a:ext cx="2895600" cy="27940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(C)2014 Roi Yehoshua</a:t>
            </a:r>
            <a:endParaRPr lang="en-US" dirty="0"/>
          </a:p>
        </p:txBody>
      </p:sp>
      <p:sp>
        <p:nvSpPr>
          <p:cNvPr id="6" name="Slide Number Placeholder 5"/>
          <p:cNvSpPr>
            <a:spLocks noGrp="1"/>
          </p:cNvSpPr>
          <p:nvPr>
            <p:ph type="sldNum" sz="quarter" idx="4"/>
          </p:nvPr>
        </p:nvSpPr>
        <p:spPr>
          <a:xfrm>
            <a:off x="6777789" y="6578600"/>
            <a:ext cx="2133600" cy="279400"/>
          </a:xfrm>
          <a:prstGeom prst="rect">
            <a:avLst/>
          </a:prstGeom>
        </p:spPr>
        <p:txBody>
          <a:bodyPr vert="horz" lIns="91440" tIns="45720" rIns="91440" bIns="45720" rtlCol="0" anchor="ctr"/>
          <a:lstStyle>
            <a:lvl1pPr algn="r">
              <a:defRPr sz="1200">
                <a:solidFill>
                  <a:schemeClr val="tx1">
                    <a:tint val="75000"/>
                  </a:schemeClr>
                </a:solidFill>
              </a:defRPr>
            </a:lvl1pPr>
          </a:lstStyle>
          <a:p>
            <a:fld id="{8B37D5FE-740C-46F5-801A-FA5477D9711F}" type="slidenum">
              <a:rPr lang="en-US" smtClean="0"/>
              <a:pPr/>
              <a:t>‹#›</a:t>
            </a:fld>
            <a:endParaRPr lang="en-US"/>
          </a:p>
        </p:txBody>
      </p:sp>
    </p:spTree>
    <p:extLst>
      <p:ext uri="{BB962C8B-B14F-4D97-AF65-F5344CB8AC3E}">
        <p14:creationId xmlns="" xmlns:p14="http://schemas.microsoft.com/office/powerpoint/2010/main" val="1735115495"/>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par>
    </p:tnLst>
  </p:timing>
  <p:hf sldNum="0" hdr="0" dt="0"/>
  <p:txStyles>
    <p:titleStyle>
      <a:lvl1pPr algn="ctr" defTabSz="914400" rtl="0" eaLnBrk="1" latinLnBrk="0" hangingPunct="1">
        <a:spcBef>
          <a:spcPct val="0"/>
        </a:spcBef>
        <a:buNone/>
        <a:defRPr sz="4000" b="0" kern="1200">
          <a:solidFill>
            <a:schemeClr val="tx1"/>
          </a:solidFill>
          <a:effectLst>
            <a:glow rad="63500">
              <a:schemeClr val="accent1">
                <a:satMod val="175000"/>
                <a:alpha val="40000"/>
              </a:schemeClr>
            </a:glow>
            <a:outerShdw blurRad="50800" dist="38100" dir="2700000" algn="tl"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iyeho@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docs.ros.org/hydro/api/gazebo_plugins/html/gazebo__ros__diff__drive_8cpp_source.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u.cs.biu.ac.il/~yehoshr1/89-685/assignment3/assignment3.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gazebosim.org/wiki/Tutorials/1.9/ROS_Motor_and_Sensor_Plugi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430212" y="2667000"/>
            <a:ext cx="8408988" cy="1143000"/>
          </a:xfrm>
        </p:spPr>
        <p:txBody>
          <a:bodyPr>
            <a:normAutofit/>
          </a:bodyPr>
          <a:lstStyle/>
          <a:p>
            <a:pPr algn="ctr"/>
            <a:r>
              <a:rPr lang="en-US" sz="5400" dirty="0" smtClean="0"/>
              <a:t>ROS - Lesson 11</a:t>
            </a:r>
            <a:endParaRPr lang="en-US" sz="5400" b="1" dirty="0"/>
          </a:p>
        </p:txBody>
      </p:sp>
      <p:pic>
        <p:nvPicPr>
          <p:cNvPr id="47108" name="Picture 4" descr="http://www1.biu.ac.il/images/Logo-BIU10-E.bmp"/>
          <p:cNvPicPr>
            <a:picLocks noChangeAspect="1" noChangeArrowheads="1"/>
          </p:cNvPicPr>
          <p:nvPr/>
        </p:nvPicPr>
        <p:blipFill>
          <a:blip r:embed="rId2" cstate="print"/>
          <a:srcRect/>
          <a:stretch>
            <a:fillRect/>
          </a:stretch>
        </p:blipFill>
        <p:spPr bwMode="auto">
          <a:xfrm>
            <a:off x="6019800" y="228600"/>
            <a:ext cx="2626877" cy="1600200"/>
          </a:xfrm>
          <a:prstGeom prst="rect">
            <a:avLst/>
          </a:prstGeom>
          <a:noFill/>
        </p:spPr>
      </p:pic>
      <p:sp>
        <p:nvSpPr>
          <p:cNvPr id="7" name="Subtitle 2"/>
          <p:cNvSpPr>
            <a:spLocks noGrp="1"/>
          </p:cNvSpPr>
          <p:nvPr>
            <p:ph type="subTitle" idx="1"/>
          </p:nvPr>
        </p:nvSpPr>
        <p:spPr>
          <a:xfrm>
            <a:off x="228600" y="5181600"/>
            <a:ext cx="8915400" cy="1371600"/>
          </a:xfrm>
        </p:spPr>
        <p:txBody>
          <a:bodyPr>
            <a:normAutofit fontScale="92500" lnSpcReduction="20000"/>
          </a:bodyPr>
          <a:lstStyle/>
          <a:p>
            <a:pPr algn="l"/>
            <a:r>
              <a:rPr lang="en-US" dirty="0" smtClean="0"/>
              <a:t>Teaching Assistant: </a:t>
            </a:r>
            <a:r>
              <a:rPr lang="en-US" dirty="0" err="1" smtClean="0"/>
              <a:t>Roi</a:t>
            </a:r>
            <a:r>
              <a:rPr lang="en-US" dirty="0" smtClean="0"/>
              <a:t> </a:t>
            </a:r>
            <a:r>
              <a:rPr lang="en-US" dirty="0" err="1" smtClean="0"/>
              <a:t>Yehoshua</a:t>
            </a:r>
            <a:endParaRPr lang="en-US" dirty="0" smtClean="0"/>
          </a:p>
          <a:p>
            <a:pPr algn="l"/>
            <a:r>
              <a:rPr lang="en-US" dirty="0" smtClean="0">
                <a:hlinkClick r:id="rId3"/>
              </a:rPr>
              <a:t>roiyeho@gmail.com</a:t>
            </a:r>
            <a:endParaRPr lang="en-US" dirty="0" smtClean="0"/>
          </a:p>
          <a:p>
            <a:pPr algn="l"/>
            <a:r>
              <a:rPr lang="en-US" dirty="0" smtClean="0"/>
              <a:t>	</a:t>
            </a:r>
          </a:p>
          <a:p>
            <a:pPr algn="l"/>
            <a:endParaRPr lang="en-US" dirty="0" smtClean="0"/>
          </a:p>
          <a:p>
            <a:pPr algn="l"/>
            <a:endParaRPr lang="en-US" dirty="0" smtClean="0"/>
          </a:p>
          <a:p>
            <a:pPr algn="l"/>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Plugins</a:t>
            </a:r>
            <a:endParaRPr lang="en-US" dirty="0"/>
          </a:p>
        </p:txBody>
      </p:sp>
      <p:sp>
        <p:nvSpPr>
          <p:cNvPr id="3" name="Content Placeholder 2"/>
          <p:cNvSpPr>
            <a:spLocks noGrp="1"/>
          </p:cNvSpPr>
          <p:nvPr>
            <p:ph idx="1"/>
          </p:nvPr>
        </p:nvSpPr>
        <p:spPr/>
        <p:txBody>
          <a:bodyPr>
            <a:normAutofit/>
          </a:bodyPr>
          <a:lstStyle/>
          <a:p>
            <a:r>
              <a:rPr lang="en-US" dirty="0" err="1" smtClean="0"/>
              <a:t>Plugins</a:t>
            </a:r>
            <a:r>
              <a:rPr lang="en-US" dirty="0" smtClean="0"/>
              <a:t> can be added to any of the main elements of a URDF - &lt;robot&gt;, &lt;link&gt;, or &lt;joint&gt;. </a:t>
            </a:r>
          </a:p>
          <a:p>
            <a:r>
              <a:rPr lang="en-US" dirty="0" smtClean="0"/>
              <a:t>The &lt;</a:t>
            </a:r>
            <a:r>
              <a:rPr lang="en-US" dirty="0" err="1" smtClean="0"/>
              <a:t>plugin</a:t>
            </a:r>
            <a:r>
              <a:rPr lang="en-US" dirty="0" smtClean="0"/>
              <a:t>&gt; tag must be wrapped within a &lt;gazebo&gt; element</a:t>
            </a:r>
          </a:p>
          <a:p>
            <a:r>
              <a:rPr lang="en-US" dirty="0" smtClean="0"/>
              <a:t>For example, adding a </a:t>
            </a:r>
            <a:r>
              <a:rPr lang="en-US" dirty="0" err="1" smtClean="0"/>
              <a:t>plugin</a:t>
            </a:r>
            <a:r>
              <a:rPr lang="en-US" dirty="0" smtClean="0"/>
              <a:t> to a link:</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4191000"/>
            <a:ext cx="7924800" cy="147732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&lt;gazebo reference="</a:t>
            </a:r>
            <a:r>
              <a:rPr lang="en-US" dirty="0" err="1" smtClean="0"/>
              <a:t>your_link_name</a:t>
            </a:r>
            <a:r>
              <a:rPr lang="en-US" dirty="0" smtClean="0"/>
              <a:t>"&gt; </a:t>
            </a:r>
          </a:p>
          <a:p>
            <a:pPr marL="0" lvl="1"/>
            <a:r>
              <a:rPr lang="en-US" dirty="0" smtClean="0"/>
              <a:t>    &lt;</a:t>
            </a:r>
            <a:r>
              <a:rPr lang="en-US" dirty="0" err="1" smtClean="0"/>
              <a:t>plugin</a:t>
            </a:r>
            <a:r>
              <a:rPr lang="en-US" dirty="0" smtClean="0"/>
              <a:t> name="</a:t>
            </a:r>
            <a:r>
              <a:rPr lang="en-US" dirty="0" err="1" smtClean="0"/>
              <a:t>your_link_laser_controller</a:t>
            </a:r>
            <a:r>
              <a:rPr lang="en-US" dirty="0" smtClean="0"/>
              <a:t>" filename="libgazebo_ros_laser.so"&gt;             </a:t>
            </a:r>
          </a:p>
          <a:p>
            <a:pPr marL="0" lvl="1"/>
            <a:r>
              <a:rPr lang="en-US" dirty="0" smtClean="0"/>
              <a:t>          ... </a:t>
            </a:r>
            <a:r>
              <a:rPr lang="en-US" dirty="0" err="1" smtClean="0"/>
              <a:t>plugin</a:t>
            </a:r>
            <a:r>
              <a:rPr lang="en-US" dirty="0" smtClean="0"/>
              <a:t> parameters ... </a:t>
            </a:r>
          </a:p>
          <a:p>
            <a:pPr marL="0" lvl="1"/>
            <a:r>
              <a:rPr lang="en-US" dirty="0" smtClean="0"/>
              <a:t>    &lt;/</a:t>
            </a:r>
            <a:r>
              <a:rPr lang="en-US" dirty="0" err="1" smtClean="0"/>
              <a:t>plugin</a:t>
            </a:r>
            <a:r>
              <a:rPr lang="en-US" dirty="0" smtClean="0"/>
              <a:t>&gt; </a:t>
            </a:r>
          </a:p>
          <a:p>
            <a:pPr marL="0" lvl="1"/>
            <a:r>
              <a:rPr lang="en-US" dirty="0" smtClean="0"/>
              <a:t>&lt;/gazebo&gt;</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Laser Sensor </a:t>
            </a:r>
            <a:r>
              <a:rPr lang="en-US" dirty="0" err="1" smtClean="0"/>
              <a:t>Plugin</a:t>
            </a:r>
            <a:r>
              <a:rPr lang="en-US" dirty="0" smtClean="0"/>
              <a:t> (1)</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1219200"/>
            <a:ext cx="7924800" cy="526297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200" dirty="0" smtClean="0"/>
              <a:t>&lt;gazebo reference="</a:t>
            </a:r>
            <a:r>
              <a:rPr lang="en-US" sz="1200" dirty="0" err="1" smtClean="0"/>
              <a:t>hokuyo_link</a:t>
            </a:r>
            <a:r>
              <a:rPr lang="en-US" sz="1200" dirty="0" smtClean="0"/>
              <a:t>"&gt;</a:t>
            </a:r>
          </a:p>
          <a:p>
            <a:pPr marL="0" lvl="1"/>
            <a:r>
              <a:rPr lang="en-US" sz="1200" dirty="0" smtClean="0"/>
              <a:t>    &lt;sensor type="ray" name="laser"&gt;</a:t>
            </a:r>
          </a:p>
          <a:p>
            <a:pPr marL="0" lvl="1"/>
            <a:r>
              <a:rPr lang="en-US" sz="1200" dirty="0" smtClean="0"/>
              <a:t>      &lt;pose&gt;0 0 0 0 0 0&lt;/pose&gt;</a:t>
            </a:r>
          </a:p>
          <a:p>
            <a:pPr marL="0" lvl="1"/>
            <a:r>
              <a:rPr lang="en-US" sz="1200" dirty="0" smtClean="0"/>
              <a:t>      &lt;visualize&gt;true&lt;/visualize&gt;</a:t>
            </a:r>
          </a:p>
          <a:p>
            <a:pPr marL="0" lvl="1"/>
            <a:r>
              <a:rPr lang="en-US" sz="1200" dirty="0" smtClean="0"/>
              <a:t>      &lt;</a:t>
            </a:r>
            <a:r>
              <a:rPr lang="en-US" sz="1200" dirty="0" err="1" smtClean="0"/>
              <a:t>update_rate</a:t>
            </a:r>
            <a:r>
              <a:rPr lang="en-US" sz="1200" dirty="0" smtClean="0"/>
              <a:t>&gt;40&lt;/</a:t>
            </a:r>
            <a:r>
              <a:rPr lang="en-US" sz="1200" dirty="0" err="1" smtClean="0"/>
              <a:t>update_rate</a:t>
            </a:r>
            <a:r>
              <a:rPr lang="en-US" sz="1200" dirty="0" smtClean="0"/>
              <a:t>&gt;</a:t>
            </a:r>
          </a:p>
          <a:p>
            <a:pPr marL="0" lvl="1"/>
            <a:r>
              <a:rPr lang="en-US" sz="1200" dirty="0" smtClean="0"/>
              <a:t>      &lt;ray&gt;</a:t>
            </a:r>
          </a:p>
          <a:p>
            <a:pPr marL="0" lvl="1"/>
            <a:r>
              <a:rPr lang="en-US" sz="1200" dirty="0" smtClean="0"/>
              <a:t>        &lt;scan&gt;</a:t>
            </a:r>
          </a:p>
          <a:p>
            <a:pPr marL="0" lvl="1"/>
            <a:r>
              <a:rPr lang="en-US" sz="1200" dirty="0" smtClean="0"/>
              <a:t>          &lt;horizontal&gt;</a:t>
            </a:r>
          </a:p>
          <a:p>
            <a:pPr marL="0" lvl="1"/>
            <a:r>
              <a:rPr lang="en-US" sz="1200" dirty="0" smtClean="0"/>
              <a:t>            &lt;samples&gt;720&lt;/samples&gt;</a:t>
            </a:r>
          </a:p>
          <a:p>
            <a:pPr marL="0" lvl="1"/>
            <a:r>
              <a:rPr lang="en-US" sz="1200" dirty="0" smtClean="0"/>
              <a:t>            &lt;resolution&gt;1&lt;/resolution&gt;</a:t>
            </a:r>
          </a:p>
          <a:p>
            <a:pPr marL="0" lvl="1"/>
            <a:r>
              <a:rPr lang="en-US" sz="1200" dirty="0" smtClean="0"/>
              <a:t>            &lt;</a:t>
            </a:r>
            <a:r>
              <a:rPr lang="en-US" sz="1200" dirty="0" err="1" smtClean="0"/>
              <a:t>min_angle</a:t>
            </a:r>
            <a:r>
              <a:rPr lang="en-US" sz="1200" dirty="0" smtClean="0"/>
              <a:t>&gt;-2.26889&lt;/</a:t>
            </a:r>
            <a:r>
              <a:rPr lang="en-US" sz="1200" dirty="0" err="1" smtClean="0"/>
              <a:t>min_angle</a:t>
            </a:r>
            <a:r>
              <a:rPr lang="en-US" sz="1200" dirty="0" smtClean="0"/>
              <a:t>&gt;</a:t>
            </a:r>
          </a:p>
          <a:p>
            <a:pPr marL="0" lvl="1"/>
            <a:r>
              <a:rPr lang="en-US" sz="1200" dirty="0" smtClean="0"/>
              <a:t>            &lt;</a:t>
            </a:r>
            <a:r>
              <a:rPr lang="en-US" sz="1200" dirty="0" err="1" smtClean="0"/>
              <a:t>max_angle</a:t>
            </a:r>
            <a:r>
              <a:rPr lang="en-US" sz="1200" dirty="0" smtClean="0"/>
              <a:t>&gt;2.2689&lt;/</a:t>
            </a:r>
            <a:r>
              <a:rPr lang="en-US" sz="1200" dirty="0" err="1" smtClean="0"/>
              <a:t>max_angle</a:t>
            </a:r>
            <a:r>
              <a:rPr lang="en-US" sz="1200" dirty="0" smtClean="0"/>
              <a:t>&gt;</a:t>
            </a:r>
          </a:p>
          <a:p>
            <a:pPr marL="0" lvl="1"/>
            <a:r>
              <a:rPr lang="en-US" sz="1200" dirty="0" smtClean="0"/>
              <a:t>          &lt;/horizontal&gt;</a:t>
            </a:r>
          </a:p>
          <a:p>
            <a:pPr marL="0" lvl="1"/>
            <a:r>
              <a:rPr lang="en-US" sz="1200" dirty="0" smtClean="0"/>
              <a:t>        &lt;/scan&gt;</a:t>
            </a:r>
          </a:p>
          <a:p>
            <a:pPr marL="0" lvl="1"/>
            <a:r>
              <a:rPr lang="en-US" sz="1200" dirty="0" smtClean="0"/>
              <a:t>        &lt;range&gt;</a:t>
            </a:r>
          </a:p>
          <a:p>
            <a:pPr marL="0" lvl="1"/>
            <a:r>
              <a:rPr lang="en-US" sz="1200" dirty="0" smtClean="0"/>
              <a:t>          &lt;min&gt;0.10&lt;/min&gt;</a:t>
            </a:r>
          </a:p>
          <a:p>
            <a:pPr marL="0" lvl="1"/>
            <a:r>
              <a:rPr lang="en-US" sz="1200" dirty="0" smtClean="0"/>
              <a:t>          &lt;max&gt;30.0&lt;/max&gt;</a:t>
            </a:r>
          </a:p>
          <a:p>
            <a:pPr marL="0" lvl="1"/>
            <a:r>
              <a:rPr lang="en-US" sz="1200" dirty="0" smtClean="0"/>
              <a:t>          &lt;resolution&gt;0.01&lt;/resolution&gt;</a:t>
            </a:r>
          </a:p>
          <a:p>
            <a:pPr marL="0" lvl="1"/>
            <a:r>
              <a:rPr lang="en-US" sz="1200" dirty="0" smtClean="0"/>
              <a:t>        &lt;/range&gt;</a:t>
            </a:r>
          </a:p>
          <a:p>
            <a:pPr marL="0" lvl="1"/>
            <a:r>
              <a:rPr lang="en-US" sz="1200" dirty="0" smtClean="0"/>
              <a:t>        &lt;noise&gt;</a:t>
            </a:r>
          </a:p>
          <a:p>
            <a:pPr marL="0" lvl="1"/>
            <a:r>
              <a:rPr lang="en-US" sz="1200" dirty="0" smtClean="0"/>
              <a:t>          &lt;type&gt;</a:t>
            </a:r>
            <a:r>
              <a:rPr lang="en-US" sz="1200" dirty="0" err="1" smtClean="0"/>
              <a:t>gaussian</a:t>
            </a:r>
            <a:r>
              <a:rPr lang="en-US" sz="1200" dirty="0" smtClean="0"/>
              <a:t>&lt;/type&gt;--&gt;</a:t>
            </a:r>
          </a:p>
          <a:p>
            <a:pPr marL="0" lvl="1"/>
            <a:r>
              <a:rPr lang="en-US" sz="1200" dirty="0" smtClean="0"/>
              <a:t>          &lt;!-- Noise parameters based on published spec for Hokuyo laser</a:t>
            </a:r>
          </a:p>
          <a:p>
            <a:pPr marL="0" lvl="1"/>
            <a:r>
              <a:rPr lang="en-US" sz="1200" dirty="0" smtClean="0"/>
              <a:t>               achieving "+-30mm" accuracy at range &lt; 10m.  A mean of 0.0m and</a:t>
            </a:r>
          </a:p>
          <a:p>
            <a:pPr marL="0" lvl="1"/>
            <a:r>
              <a:rPr lang="en-US" sz="1200" dirty="0" smtClean="0"/>
              <a:t>               </a:t>
            </a:r>
            <a:r>
              <a:rPr lang="en-US" sz="1200" dirty="0" err="1" smtClean="0"/>
              <a:t>stddev</a:t>
            </a:r>
            <a:r>
              <a:rPr lang="en-US" sz="1200" dirty="0" smtClean="0"/>
              <a:t> of 0.01m will put 99.7% of samples within 0.03m of the true reading. --&gt;</a:t>
            </a:r>
          </a:p>
          <a:p>
            <a:pPr marL="0" lvl="1"/>
            <a:r>
              <a:rPr lang="en-US" sz="1200" dirty="0" smtClean="0"/>
              <a:t>          &lt;mean&gt;0.0&lt;/mean&gt;</a:t>
            </a:r>
          </a:p>
          <a:p>
            <a:pPr marL="0" lvl="1"/>
            <a:r>
              <a:rPr lang="en-US" sz="1200" dirty="0" smtClean="0"/>
              <a:t>          &lt;</a:t>
            </a:r>
            <a:r>
              <a:rPr lang="en-US" sz="1200" dirty="0" err="1" smtClean="0"/>
              <a:t>stddev</a:t>
            </a:r>
            <a:r>
              <a:rPr lang="en-US" sz="1200" dirty="0" smtClean="0"/>
              <a:t>&gt;0.01&lt;/</a:t>
            </a:r>
            <a:r>
              <a:rPr lang="en-US" sz="1200" dirty="0" err="1" smtClean="0"/>
              <a:t>stddev</a:t>
            </a:r>
            <a:r>
              <a:rPr lang="en-US" sz="1200" dirty="0" smtClean="0"/>
              <a:t>&gt;</a:t>
            </a:r>
          </a:p>
          <a:p>
            <a:pPr marL="0" lvl="1"/>
            <a:r>
              <a:rPr lang="en-US" sz="1200" dirty="0" smtClean="0"/>
              <a:t>        &lt;/noise&gt;</a:t>
            </a:r>
          </a:p>
          <a:p>
            <a:pPr marL="0" lvl="1"/>
            <a:r>
              <a:rPr lang="en-US" sz="1200" dirty="0" smtClean="0"/>
              <a:t>      &lt;/ray&gt;   </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a:t>
            </a:r>
            <a:r>
              <a:rPr lang="en-US" dirty="0" err="1" smtClean="0"/>
              <a:t>Plugin</a:t>
            </a:r>
            <a:r>
              <a:rPr lang="en-US" dirty="0" smtClean="0"/>
              <a:t> Values</a:t>
            </a:r>
            <a:endParaRPr lang="en-US" dirty="0"/>
          </a:p>
        </p:txBody>
      </p:sp>
      <p:sp>
        <p:nvSpPr>
          <p:cNvPr id="3" name="Content Placeholder 2"/>
          <p:cNvSpPr>
            <a:spLocks noGrp="1"/>
          </p:cNvSpPr>
          <p:nvPr>
            <p:ph idx="1"/>
          </p:nvPr>
        </p:nvSpPr>
        <p:spPr/>
        <p:txBody>
          <a:bodyPr>
            <a:normAutofit/>
          </a:bodyPr>
          <a:lstStyle/>
          <a:p>
            <a:r>
              <a:rPr lang="en-US" dirty="0" smtClean="0"/>
              <a:t>The sensor parameter values should match the manufacturer's specs on your physical hardware</a:t>
            </a:r>
          </a:p>
          <a:p>
            <a:r>
              <a:rPr lang="en-US" dirty="0" smtClean="0"/>
              <a:t>Important </a:t>
            </a:r>
            <a:r>
              <a:rPr lang="en-US" dirty="0" err="1" smtClean="0"/>
              <a:t>params</a:t>
            </a:r>
            <a:r>
              <a:rPr lang="en-US" dirty="0" smtClean="0"/>
              <a:t>:</a:t>
            </a:r>
          </a:p>
          <a:p>
            <a:pPr lvl="1"/>
            <a:r>
              <a:rPr lang="en-US" dirty="0" err="1" smtClean="0"/>
              <a:t>update_rate</a:t>
            </a:r>
            <a:r>
              <a:rPr lang="en-US" dirty="0" smtClean="0"/>
              <a:t> – number of times per second a new laser scan is performed within Gazebo</a:t>
            </a:r>
          </a:p>
          <a:p>
            <a:pPr lvl="1"/>
            <a:r>
              <a:rPr lang="en-US" dirty="0" err="1" smtClean="0"/>
              <a:t>min_angle</a:t>
            </a:r>
            <a:r>
              <a:rPr lang="en-US" dirty="0" smtClean="0"/>
              <a:t>, </a:t>
            </a:r>
            <a:r>
              <a:rPr lang="en-US" dirty="0" err="1" smtClean="0"/>
              <a:t>max_angle</a:t>
            </a:r>
            <a:r>
              <a:rPr lang="en-US" dirty="0" smtClean="0"/>
              <a:t> – the scanner’s field of view</a:t>
            </a:r>
          </a:p>
          <a:p>
            <a:pPr lvl="1"/>
            <a:r>
              <a:rPr lang="en-US" dirty="0" smtClean="0"/>
              <a:t>range – an upper and lower bound to the distance in which the cameras can see objects in the simulation</a:t>
            </a:r>
          </a:p>
          <a:p>
            <a:pPr lvl="1"/>
            <a:endParaRPr lang="en-US" dirty="0" smtClean="0"/>
          </a:p>
          <a:p>
            <a:pPr>
              <a:buNone/>
            </a:pP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a:t>
            </a:r>
            <a:r>
              <a:rPr lang="en-US" dirty="0" smtClean="0"/>
              <a:t>Noise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smtClean="0"/>
              <a:t>the real world, sensors exhibit noise, in that they do not observe the world perfectly</a:t>
            </a:r>
            <a:r>
              <a:rPr lang="en-US" dirty="0" smtClean="0"/>
              <a:t>.</a:t>
            </a:r>
          </a:p>
          <a:p>
            <a:r>
              <a:rPr lang="en-US" dirty="0" smtClean="0"/>
              <a:t>By </a:t>
            </a:r>
            <a:r>
              <a:rPr lang="en-US" dirty="0" smtClean="0"/>
              <a:t>default, Gazebo's sensors will observe the world </a:t>
            </a:r>
            <a:r>
              <a:rPr lang="en-US" dirty="0" smtClean="0"/>
              <a:t>perfectly</a:t>
            </a:r>
          </a:p>
          <a:p>
            <a:r>
              <a:rPr lang="en-US" dirty="0" smtClean="0"/>
              <a:t>To </a:t>
            </a:r>
            <a:r>
              <a:rPr lang="en-US" dirty="0" smtClean="0"/>
              <a:t>present a more realistic environment in which to try out perception code, we need to explicitly add noise to the data generated by Gazebo's sensors</a:t>
            </a:r>
            <a:r>
              <a:rPr lang="en-US" dirty="0" smtClean="0"/>
              <a:t>.</a:t>
            </a:r>
          </a:p>
          <a:p>
            <a:r>
              <a:rPr lang="en-US" dirty="0" smtClean="0"/>
              <a:t>For </a:t>
            </a:r>
            <a:r>
              <a:rPr lang="en-US" dirty="0" smtClean="0"/>
              <a:t>ray (laser) </a:t>
            </a:r>
            <a:r>
              <a:rPr lang="en-US" dirty="0" smtClean="0"/>
              <a:t>sensors, we add Gaussian noise to the range of each beam. </a:t>
            </a:r>
            <a:endParaRPr lang="en-US" dirty="0" smtClean="0"/>
          </a:p>
          <a:p>
            <a:r>
              <a:rPr lang="en-US" dirty="0" smtClean="0"/>
              <a:t>You </a:t>
            </a:r>
            <a:r>
              <a:rPr lang="en-US" dirty="0" smtClean="0"/>
              <a:t>can set the mean and the standard deviation of the Gaussian distribution from which noise values will be sampled. </a:t>
            </a:r>
            <a:endParaRPr lang="en-US" dirty="0" smtClean="0"/>
          </a:p>
          <a:p>
            <a:pPr lvl="1"/>
            <a:endParaRPr lang="en-US" dirty="0" smtClean="0"/>
          </a:p>
          <a:p>
            <a:pPr>
              <a:buNone/>
            </a:pP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Laser Sensor </a:t>
            </a:r>
            <a:r>
              <a:rPr lang="en-US" dirty="0" err="1" smtClean="0"/>
              <a:t>Plugin</a:t>
            </a:r>
            <a:r>
              <a:rPr lang="en-US" dirty="0" smtClean="0"/>
              <a:t> (2)</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1295400"/>
            <a:ext cx="7924800" cy="1384995"/>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     &lt;</a:t>
            </a:r>
            <a:r>
              <a:rPr lang="en-US" sz="1400" dirty="0" err="1" smtClean="0"/>
              <a:t>plugin</a:t>
            </a:r>
            <a:r>
              <a:rPr lang="en-US" sz="1400" dirty="0" smtClean="0"/>
              <a:t> name="</a:t>
            </a:r>
            <a:r>
              <a:rPr lang="en-US" sz="1400" dirty="0" err="1" smtClean="0"/>
              <a:t>gazebo_ros_head_hokuyo_controller</a:t>
            </a:r>
            <a:r>
              <a:rPr lang="en-US" sz="1400" dirty="0" smtClean="0"/>
              <a:t>" filename="libgazebo_ros_laser.so"&gt;</a:t>
            </a:r>
          </a:p>
          <a:p>
            <a:pPr marL="0" lvl="1"/>
            <a:r>
              <a:rPr lang="en-US" sz="1400" dirty="0" smtClean="0"/>
              <a:t>        &lt;</a:t>
            </a:r>
            <a:r>
              <a:rPr lang="en-US" sz="1400" dirty="0" err="1" smtClean="0"/>
              <a:t>topicName</a:t>
            </a:r>
            <a:r>
              <a:rPr lang="en-US" sz="1400" dirty="0" smtClean="0"/>
              <a:t>&gt;/</a:t>
            </a:r>
            <a:r>
              <a:rPr lang="en-US" sz="1400" dirty="0" err="1" smtClean="0"/>
              <a:t>base_scan</a:t>
            </a:r>
            <a:r>
              <a:rPr lang="en-US" sz="1400" dirty="0" smtClean="0"/>
              <a:t>&lt;/</a:t>
            </a:r>
            <a:r>
              <a:rPr lang="en-US" sz="1400" dirty="0" err="1" smtClean="0"/>
              <a:t>topicName</a:t>
            </a:r>
            <a:r>
              <a:rPr lang="en-US" sz="1400" dirty="0" smtClean="0"/>
              <a:t>&gt;</a:t>
            </a:r>
          </a:p>
          <a:p>
            <a:pPr marL="0" lvl="1"/>
            <a:r>
              <a:rPr lang="en-US" sz="1400" dirty="0" smtClean="0"/>
              <a:t>        &lt;</a:t>
            </a:r>
            <a:r>
              <a:rPr lang="en-US" sz="1400" dirty="0" err="1" smtClean="0"/>
              <a:t>frameName</a:t>
            </a:r>
            <a:r>
              <a:rPr lang="en-US" sz="1400" dirty="0" smtClean="0"/>
              <a:t>&gt;</a:t>
            </a:r>
            <a:r>
              <a:rPr lang="en-US" sz="1400" dirty="0" err="1" smtClean="0"/>
              <a:t>hokuyo_link</a:t>
            </a:r>
            <a:r>
              <a:rPr lang="en-US" sz="1400" dirty="0" smtClean="0"/>
              <a:t>&lt;/</a:t>
            </a:r>
            <a:r>
              <a:rPr lang="en-US" sz="1400" dirty="0" err="1" smtClean="0"/>
              <a:t>frameName</a:t>
            </a:r>
            <a:r>
              <a:rPr lang="en-US" sz="1400" dirty="0" smtClean="0"/>
              <a:t>&gt;</a:t>
            </a:r>
          </a:p>
          <a:p>
            <a:pPr marL="0" lvl="1"/>
            <a:r>
              <a:rPr lang="en-US" sz="1400" dirty="0" smtClean="0"/>
              <a:t>      &lt;/</a:t>
            </a:r>
            <a:r>
              <a:rPr lang="en-US" sz="1400" dirty="0" err="1" smtClean="0"/>
              <a:t>plugin</a:t>
            </a:r>
            <a:r>
              <a:rPr lang="en-US" sz="1400" dirty="0" smtClean="0"/>
              <a:t>&gt; </a:t>
            </a:r>
          </a:p>
          <a:p>
            <a:pPr marL="0" lvl="1"/>
            <a:r>
              <a:rPr lang="en-US" sz="1400" dirty="0" smtClean="0"/>
              <a:t>    &lt;/sensor&gt;</a:t>
            </a:r>
          </a:p>
          <a:p>
            <a:pPr marL="0" lvl="1"/>
            <a:r>
              <a:rPr lang="en-US" sz="1400" dirty="0" smtClean="0"/>
              <a:t>  &lt;/gazebo&gt;</a:t>
            </a:r>
          </a:p>
        </p:txBody>
      </p:sp>
      <p:sp>
        <p:nvSpPr>
          <p:cNvPr id="7" name="Content Placeholder 2"/>
          <p:cNvSpPr>
            <a:spLocks noGrp="1"/>
          </p:cNvSpPr>
          <p:nvPr>
            <p:ph idx="1"/>
          </p:nvPr>
        </p:nvSpPr>
        <p:spPr>
          <a:xfrm>
            <a:off x="228600" y="2895600"/>
            <a:ext cx="8686800" cy="3683000"/>
          </a:xfrm>
        </p:spPr>
        <p:txBody>
          <a:bodyPr>
            <a:normAutofit/>
          </a:bodyPr>
          <a:lstStyle/>
          <a:p>
            <a:r>
              <a:rPr lang="en-US" dirty="0" smtClean="0"/>
              <a:t>Here you specify the file name of the </a:t>
            </a:r>
            <a:r>
              <a:rPr lang="en-US" dirty="0" err="1" smtClean="0"/>
              <a:t>plugin</a:t>
            </a:r>
            <a:r>
              <a:rPr lang="en-US" dirty="0" smtClean="0"/>
              <a:t> that will be linked to Gazebo as a shared object.</a:t>
            </a:r>
          </a:p>
          <a:p>
            <a:r>
              <a:rPr lang="en-US" dirty="0" smtClean="0"/>
              <a:t>The code of the </a:t>
            </a:r>
            <a:r>
              <a:rPr lang="en-US" dirty="0" err="1" smtClean="0"/>
              <a:t>plugin</a:t>
            </a:r>
            <a:r>
              <a:rPr lang="en-US" dirty="0" smtClean="0"/>
              <a:t> is located at </a:t>
            </a:r>
            <a:r>
              <a:rPr lang="en-US" dirty="0" err="1" smtClean="0"/>
              <a:t>gazebo_plugins</a:t>
            </a:r>
            <a:r>
              <a:rPr lang="en-US" dirty="0" smtClean="0"/>
              <a:t>/</a:t>
            </a:r>
            <a:r>
              <a:rPr lang="en-US" dirty="0" err="1" smtClean="0"/>
              <a:t>src</a:t>
            </a:r>
            <a:r>
              <a:rPr lang="en-US" dirty="0" smtClean="0"/>
              <a:t>/gazebo_ros_laser.cpp</a:t>
            </a:r>
          </a:p>
          <a:p>
            <a:pPr marL="342900" lvl="1" indent="-342900">
              <a:buFont typeface="Arial" pitchFamily="34" charset="0"/>
              <a:buChar char="•"/>
            </a:pPr>
            <a:r>
              <a:rPr lang="en-US" sz="3200" dirty="0" smtClean="0"/>
              <a:t>The </a:t>
            </a:r>
            <a:r>
              <a:rPr lang="en-US" sz="3200" dirty="0" err="1" smtClean="0"/>
              <a:t>topicName</a:t>
            </a:r>
            <a:r>
              <a:rPr lang="en-US" sz="3200" dirty="0" smtClean="0"/>
              <a:t> is the </a:t>
            </a:r>
            <a:r>
              <a:rPr lang="en-US" sz="3200" dirty="0" err="1" smtClean="0"/>
              <a:t>rostopic</a:t>
            </a:r>
            <a:r>
              <a:rPr lang="en-US" sz="3200" dirty="0" smtClean="0"/>
              <a:t> the laser scanner will be publishing to</a:t>
            </a:r>
          </a:p>
          <a:p>
            <a:endParaRPr lang="en-US" dirty="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Laser Sensor </a:t>
            </a:r>
            <a:r>
              <a:rPr lang="en-US" dirty="0" err="1" smtClean="0"/>
              <a:t>Plugin</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609600" y="1524000"/>
            <a:ext cx="8001000" cy="437603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Laser Sensor </a:t>
            </a:r>
            <a:r>
              <a:rPr lang="en-US" dirty="0" err="1" smtClean="0"/>
              <a:t>Plugin</a:t>
            </a:r>
            <a:endParaRPr lang="en-US" dirty="0"/>
          </a:p>
        </p:txBody>
      </p:sp>
      <p:sp>
        <p:nvSpPr>
          <p:cNvPr id="3" name="Content Placeholder 2"/>
          <p:cNvSpPr>
            <a:spLocks noGrp="1"/>
          </p:cNvSpPr>
          <p:nvPr>
            <p:ph idx="1"/>
          </p:nvPr>
        </p:nvSpPr>
        <p:spPr/>
        <p:txBody>
          <a:bodyPr>
            <a:normAutofit/>
          </a:bodyPr>
          <a:lstStyle/>
          <a:p>
            <a:r>
              <a:rPr lang="en-US" dirty="0" smtClean="0"/>
              <a:t>The full range of the sensor:</a:t>
            </a:r>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37891" name="Picture 3"/>
          <p:cNvPicPr>
            <a:picLocks noChangeAspect="1" noChangeArrowheads="1"/>
          </p:cNvPicPr>
          <p:nvPr/>
        </p:nvPicPr>
        <p:blipFill>
          <a:blip r:embed="rId2" cstate="print"/>
          <a:srcRect/>
          <a:stretch>
            <a:fillRect/>
          </a:stretch>
        </p:blipFill>
        <p:spPr bwMode="auto">
          <a:xfrm>
            <a:off x="685800" y="2057400"/>
            <a:ext cx="7772400" cy="425100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Laser Sensor </a:t>
            </a:r>
            <a:r>
              <a:rPr lang="en-US" dirty="0" err="1" smtClean="0"/>
              <a:t>Plugin</a:t>
            </a:r>
            <a:endParaRPr lang="en-US" dirty="0"/>
          </a:p>
        </p:txBody>
      </p:sp>
      <p:sp>
        <p:nvSpPr>
          <p:cNvPr id="3" name="Content Placeholder 2"/>
          <p:cNvSpPr>
            <a:spLocks noGrp="1"/>
          </p:cNvSpPr>
          <p:nvPr>
            <p:ph idx="1"/>
          </p:nvPr>
        </p:nvSpPr>
        <p:spPr/>
        <p:txBody>
          <a:bodyPr>
            <a:normAutofit/>
          </a:bodyPr>
          <a:lstStyle/>
          <a:p>
            <a:r>
              <a:rPr lang="en-US" dirty="0" smtClean="0"/>
              <a:t>Make sure that the laser data is being published to /</a:t>
            </a:r>
            <a:r>
              <a:rPr lang="en-US" dirty="0" err="1" smtClean="0"/>
              <a:t>base_scan</a:t>
            </a:r>
            <a:r>
              <a:rPr lang="en-US" dirty="0" smtClean="0"/>
              <a:t> by using </a:t>
            </a:r>
            <a:r>
              <a:rPr lang="en-US" dirty="0" err="1" smtClean="0"/>
              <a:t>rostopic</a:t>
            </a:r>
            <a:r>
              <a:rPr lang="en-US" dirty="0" smtClean="0"/>
              <a:t> echo:</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1676400" y="2514600"/>
            <a:ext cx="5638800" cy="360602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Joint and State Publishers</a:t>
            </a:r>
            <a:endParaRPr lang="en-US" dirty="0"/>
          </a:p>
        </p:txBody>
      </p:sp>
      <p:sp>
        <p:nvSpPr>
          <p:cNvPr id="3" name="Content Placeholder 2"/>
          <p:cNvSpPr>
            <a:spLocks noGrp="1"/>
          </p:cNvSpPr>
          <p:nvPr>
            <p:ph idx="1"/>
          </p:nvPr>
        </p:nvSpPr>
        <p:spPr/>
        <p:txBody>
          <a:bodyPr>
            <a:normAutofit fontScale="92500"/>
          </a:bodyPr>
          <a:lstStyle/>
          <a:p>
            <a:r>
              <a:rPr lang="en-US" dirty="0" smtClean="0"/>
              <a:t>To work with the robot model in ROS, we need to publish its joint states and TF tree</a:t>
            </a:r>
          </a:p>
          <a:p>
            <a:r>
              <a:rPr lang="en-US" dirty="0" smtClean="0"/>
              <a:t>For that purpose we need to start two nodes:</a:t>
            </a:r>
          </a:p>
          <a:p>
            <a:pPr lvl="1"/>
            <a:r>
              <a:rPr lang="en-US" dirty="0" smtClean="0"/>
              <a:t>a </a:t>
            </a:r>
            <a:r>
              <a:rPr lang="en-US" dirty="0" err="1" smtClean="0"/>
              <a:t>joint_state_publisher</a:t>
            </a:r>
            <a:r>
              <a:rPr lang="en-US" dirty="0" smtClean="0"/>
              <a:t> node that reads the robot’s model from the URDF file (defined in the </a:t>
            </a:r>
            <a:r>
              <a:rPr lang="en-US" dirty="0" err="1" smtClean="0"/>
              <a:t>robot_description</a:t>
            </a:r>
            <a:r>
              <a:rPr lang="en-US" dirty="0" smtClean="0"/>
              <a:t> </a:t>
            </a:r>
            <a:r>
              <a:rPr lang="en-US" dirty="0" err="1" smtClean="0"/>
              <a:t>param</a:t>
            </a:r>
            <a:r>
              <a:rPr lang="en-US" dirty="0" smtClean="0"/>
              <a:t>) and publishes /</a:t>
            </a:r>
            <a:r>
              <a:rPr lang="en-US" dirty="0" err="1" smtClean="0"/>
              <a:t>joint_states</a:t>
            </a:r>
            <a:r>
              <a:rPr lang="en-US" dirty="0" smtClean="0"/>
              <a:t> messages</a:t>
            </a:r>
            <a:endParaRPr lang="en-US" dirty="0" smtClean="0"/>
          </a:p>
          <a:p>
            <a:pPr lvl="1"/>
            <a:r>
              <a:rPr lang="en-US" dirty="0" smtClean="0"/>
              <a:t>a </a:t>
            </a:r>
            <a:r>
              <a:rPr lang="en-US" dirty="0" err="1" smtClean="0"/>
              <a:t>robot_state_publisher</a:t>
            </a:r>
            <a:r>
              <a:rPr lang="en-US" dirty="0" smtClean="0"/>
              <a:t> node that </a:t>
            </a:r>
            <a:r>
              <a:rPr lang="en-US" dirty="0" smtClean="0"/>
              <a:t>listens </a:t>
            </a:r>
            <a:r>
              <a:rPr lang="en-US" dirty="0" smtClean="0"/>
              <a:t>to /</a:t>
            </a:r>
            <a:r>
              <a:rPr lang="en-US" dirty="0" err="1" smtClean="0"/>
              <a:t>joint_states</a:t>
            </a:r>
            <a:r>
              <a:rPr lang="en-US" dirty="0" smtClean="0"/>
              <a:t> messages from the </a:t>
            </a:r>
            <a:r>
              <a:rPr lang="en-US" dirty="0" err="1" smtClean="0"/>
              <a:t>joint_state_controller</a:t>
            </a:r>
            <a:r>
              <a:rPr lang="en-US" dirty="0" smtClean="0"/>
              <a:t> </a:t>
            </a:r>
            <a:r>
              <a:rPr lang="en-US" dirty="0" smtClean="0"/>
              <a:t>and then </a:t>
            </a:r>
            <a:r>
              <a:rPr lang="en-US" dirty="0" smtClean="0"/>
              <a:t>publishes the transforms to /</a:t>
            </a:r>
            <a:r>
              <a:rPr lang="en-US" dirty="0" err="1" smtClean="0"/>
              <a:t>tf</a:t>
            </a:r>
            <a:r>
              <a:rPr lang="en-US" dirty="0" smtClean="0"/>
              <a:t>. </a:t>
            </a:r>
          </a:p>
          <a:p>
            <a:r>
              <a:rPr lang="en-US" dirty="0" smtClean="0"/>
              <a:t>This allows you to see your simulated robot in </a:t>
            </a:r>
            <a:r>
              <a:rPr lang="en-US" dirty="0" err="1" smtClean="0"/>
              <a:t>Rviz</a:t>
            </a:r>
            <a:r>
              <a:rPr lang="en-US" dirty="0" smtClean="0"/>
              <a:t> as well as do other tasks.</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Joint and State Publishers</a:t>
            </a:r>
            <a:endParaRPr lang="en-US" dirty="0"/>
          </a:p>
        </p:txBody>
      </p:sp>
      <p:sp>
        <p:nvSpPr>
          <p:cNvPr id="3" name="Content Placeholder 2"/>
          <p:cNvSpPr>
            <a:spLocks noGrp="1"/>
          </p:cNvSpPr>
          <p:nvPr>
            <p:ph idx="1"/>
          </p:nvPr>
        </p:nvSpPr>
        <p:spPr/>
        <p:txBody>
          <a:bodyPr>
            <a:normAutofit/>
          </a:bodyPr>
          <a:lstStyle/>
          <a:p>
            <a:r>
              <a:rPr lang="en-US" dirty="0" smtClean="0"/>
              <a:t>Add the following lines to r2d2.launch:</a:t>
            </a:r>
          </a:p>
          <a:p>
            <a:endParaRPr lang="en-US" dirty="0" smtClean="0"/>
          </a:p>
          <a:p>
            <a:endParaRPr lang="en-US" dirty="0" smtClean="0"/>
          </a:p>
          <a:p>
            <a:endParaRPr lang="en-US" dirty="0" smtClean="0"/>
          </a:p>
          <a:p>
            <a:endParaRPr lang="en-US" dirty="0" smtClean="0"/>
          </a:p>
          <a:p>
            <a:r>
              <a:rPr lang="en-US" dirty="0" smtClean="0"/>
              <a:t>This allows you to see your simulated robot in </a:t>
            </a:r>
            <a:r>
              <a:rPr lang="en-US" dirty="0" err="1" smtClean="0"/>
              <a:t>Rviz</a:t>
            </a:r>
            <a:r>
              <a:rPr lang="en-US" dirty="0" smtClean="0"/>
              <a:t> as well as do other tasks.</a:t>
            </a:r>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1981200"/>
            <a:ext cx="7620000" cy="2031325"/>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 start joint and robot state </a:t>
            </a:r>
            <a:r>
              <a:rPr lang="en-US" dirty="0" smtClean="0"/>
              <a:t>publishers </a:t>
            </a:r>
            <a:r>
              <a:rPr lang="en-US" dirty="0" smtClean="0"/>
              <a:t>--&gt;  </a:t>
            </a:r>
          </a:p>
          <a:p>
            <a:pPr marL="0" lvl="1"/>
            <a:r>
              <a:rPr lang="en-US" dirty="0" smtClean="0"/>
              <a:t>&lt;</a:t>
            </a:r>
            <a:r>
              <a:rPr lang="en-US" dirty="0" err="1" smtClean="0"/>
              <a:t>param</a:t>
            </a:r>
            <a:r>
              <a:rPr lang="en-US" dirty="0" smtClean="0"/>
              <a:t> name="</a:t>
            </a:r>
            <a:r>
              <a:rPr lang="en-US" dirty="0" err="1" smtClean="0"/>
              <a:t>robot_description</a:t>
            </a:r>
            <a:r>
              <a:rPr lang="en-US" dirty="0" smtClean="0"/>
              <a:t>" </a:t>
            </a:r>
            <a:r>
              <a:rPr lang="en-US" dirty="0" err="1" smtClean="0"/>
              <a:t>textfile</a:t>
            </a:r>
            <a:r>
              <a:rPr lang="en-US" dirty="0" smtClean="0"/>
              <a:t>="$(find r2d2_description)/</a:t>
            </a:r>
            <a:r>
              <a:rPr lang="en-US" dirty="0" err="1" smtClean="0"/>
              <a:t>urdf</a:t>
            </a:r>
            <a:r>
              <a:rPr lang="en-US" dirty="0" smtClean="0"/>
              <a:t>/r2d2.urdf"/&gt;</a:t>
            </a:r>
          </a:p>
          <a:p>
            <a:pPr marL="0" lvl="1"/>
            <a:r>
              <a:rPr lang="en-US" dirty="0" smtClean="0"/>
              <a:t>  &lt;node name="</a:t>
            </a:r>
            <a:r>
              <a:rPr lang="en-US" dirty="0" err="1" smtClean="0"/>
              <a:t>joint_state_publisher</a:t>
            </a:r>
            <a:r>
              <a:rPr lang="en-US" dirty="0" smtClean="0"/>
              <a:t>" </a:t>
            </a:r>
            <a:r>
              <a:rPr lang="en-US" dirty="0" err="1" smtClean="0"/>
              <a:t>pkg</a:t>
            </a:r>
            <a:r>
              <a:rPr lang="en-US" dirty="0" smtClean="0"/>
              <a:t>="</a:t>
            </a:r>
            <a:r>
              <a:rPr lang="en-US" dirty="0" err="1" smtClean="0"/>
              <a:t>joint_state_publisher</a:t>
            </a:r>
            <a:r>
              <a:rPr lang="en-US" dirty="0" smtClean="0"/>
              <a:t>" type="</a:t>
            </a:r>
            <a:r>
              <a:rPr lang="en-US" dirty="0" err="1" smtClean="0"/>
              <a:t>joint_state_publisher</a:t>
            </a:r>
            <a:r>
              <a:rPr lang="en-US" dirty="0" smtClean="0"/>
              <a:t>" &gt;&lt;/node&gt;</a:t>
            </a:r>
          </a:p>
          <a:p>
            <a:pPr marL="0" lvl="1"/>
            <a:r>
              <a:rPr lang="en-US" dirty="0" smtClean="0"/>
              <a:t>  </a:t>
            </a:r>
            <a:r>
              <a:rPr lang="en-US" dirty="0" smtClean="0"/>
              <a:t>&lt;</a:t>
            </a:r>
            <a:r>
              <a:rPr lang="en-US" dirty="0" smtClean="0"/>
              <a:t>node name="</a:t>
            </a:r>
            <a:r>
              <a:rPr lang="en-US" dirty="0" err="1" smtClean="0"/>
              <a:t>robot_state_publisher</a:t>
            </a:r>
            <a:r>
              <a:rPr lang="en-US" dirty="0" smtClean="0"/>
              <a:t>" </a:t>
            </a:r>
            <a:r>
              <a:rPr lang="en-US" dirty="0" err="1" smtClean="0"/>
              <a:t>pkg</a:t>
            </a:r>
            <a:r>
              <a:rPr lang="en-US" dirty="0" smtClean="0"/>
              <a:t>="</a:t>
            </a:r>
            <a:r>
              <a:rPr lang="en-US" dirty="0" err="1" smtClean="0"/>
              <a:t>robot_state_publisher</a:t>
            </a:r>
            <a:r>
              <a:rPr lang="en-US" dirty="0" smtClean="0"/>
              <a:t>" type="</a:t>
            </a:r>
            <a:r>
              <a:rPr lang="en-US" dirty="0" err="1" smtClean="0"/>
              <a:t>robot_state_publisher</a:t>
            </a:r>
            <a:r>
              <a:rPr lang="en-US" dirty="0" smtClean="0"/>
              <a:t>" output="screen" </a:t>
            </a:r>
            <a:r>
              <a:rPr lang="en-US" dirty="0" smtClean="0"/>
              <a:t>/&gt;</a:t>
            </a:r>
            <a:endParaRPr lang="en-US"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Adding laser sensor to your URDF model</a:t>
            </a:r>
          </a:p>
          <a:p>
            <a:r>
              <a:rPr lang="en-US" dirty="0" smtClean="0"/>
              <a:t>Gazebo sensor and motor </a:t>
            </a:r>
            <a:r>
              <a:rPr lang="en-US" dirty="0" err="1" smtClean="0"/>
              <a:t>plugins</a:t>
            </a:r>
            <a:endParaRPr lang="en-US" dirty="0" smtClean="0"/>
          </a:p>
          <a:p>
            <a:r>
              <a:rPr lang="en-US" dirty="0" smtClean="0"/>
              <a:t>Moving the robot with Gazebo</a:t>
            </a:r>
          </a:p>
          <a:p>
            <a:r>
              <a:rPr lang="en-US" dirty="0" smtClean="0"/>
              <a:t>Run </a:t>
            </a:r>
            <a:r>
              <a:rPr lang="en-US" dirty="0" err="1" smtClean="0"/>
              <a:t>gmapping</a:t>
            </a:r>
            <a:r>
              <a:rPr lang="en-US" dirty="0" smtClean="0"/>
              <a:t> with Gazebo</a:t>
            </a:r>
          </a:p>
          <a:p>
            <a:endParaRPr lang="en-US" dirty="0" smtClean="0"/>
          </a:p>
          <a:p>
            <a:endParaRPr lang="en-US" dirty="0" smtClean="0"/>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dirty="0" smtClean="0"/>
              <a:t>(C)2014 </a:t>
            </a:r>
            <a:r>
              <a:rPr lang="en-US" dirty="0" err="1" smtClean="0"/>
              <a:t>Roi</a:t>
            </a:r>
            <a:r>
              <a:rPr lang="en-US" dirty="0" smtClean="0"/>
              <a:t> </a:t>
            </a:r>
            <a:r>
              <a:rPr lang="en-US" dirty="0" err="1" smtClean="0"/>
              <a:t>Yehoshua</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Watching the robot in </a:t>
            </a:r>
            <a:r>
              <a:rPr lang="en-US" dirty="0" err="1" smtClean="0"/>
              <a:t>rviz</a:t>
            </a:r>
            <a:endParaRPr lang="en-US" dirty="0"/>
          </a:p>
        </p:txBody>
      </p:sp>
      <p:sp>
        <p:nvSpPr>
          <p:cNvPr id="3" name="Content Placeholder 2"/>
          <p:cNvSpPr>
            <a:spLocks noGrp="1"/>
          </p:cNvSpPr>
          <p:nvPr>
            <p:ph idx="1"/>
          </p:nvPr>
        </p:nvSpPr>
        <p:spPr/>
        <p:txBody>
          <a:bodyPr>
            <a:normAutofit/>
          </a:bodyPr>
          <a:lstStyle/>
          <a:p>
            <a:r>
              <a:rPr lang="en-US" dirty="0" smtClean="0"/>
              <a:t>First copy </a:t>
            </a:r>
            <a:r>
              <a:rPr lang="en-US" dirty="0" err="1" smtClean="0"/>
              <a:t>urdf.rviz</a:t>
            </a:r>
            <a:r>
              <a:rPr lang="en-US" dirty="0" smtClean="0"/>
              <a:t> from the </a:t>
            </a:r>
            <a:r>
              <a:rPr lang="en-US" dirty="0" err="1" smtClean="0"/>
              <a:t>urdf_tutorial</a:t>
            </a:r>
            <a:r>
              <a:rPr lang="en-US" dirty="0" smtClean="0"/>
              <a:t> package to r2d2_gazebo/launch directory</a:t>
            </a:r>
          </a:p>
          <a:p>
            <a:endParaRPr lang="en-US" dirty="0" smtClean="0"/>
          </a:p>
          <a:p>
            <a:endParaRPr lang="en-US" dirty="0" smtClean="0"/>
          </a:p>
          <a:p>
            <a:pPr lvl="1"/>
            <a:r>
              <a:rPr lang="en-US" dirty="0" smtClean="0"/>
              <a:t>This </a:t>
            </a:r>
            <a:r>
              <a:rPr lang="en-US" dirty="0" err="1" smtClean="0"/>
              <a:t>rviz</a:t>
            </a:r>
            <a:r>
              <a:rPr lang="en-US" dirty="0" smtClean="0"/>
              <a:t> </a:t>
            </a:r>
            <a:r>
              <a:rPr lang="en-US" dirty="0" err="1" smtClean="0"/>
              <a:t>config</a:t>
            </a:r>
            <a:r>
              <a:rPr lang="en-US" dirty="0" smtClean="0"/>
              <a:t> file sets </a:t>
            </a:r>
            <a:r>
              <a:rPr lang="en-US" dirty="0" err="1" smtClean="0"/>
              <a:t>Fixed_Frame</a:t>
            </a:r>
            <a:r>
              <a:rPr lang="en-US" dirty="0" smtClean="0"/>
              <a:t> to </a:t>
            </a:r>
            <a:r>
              <a:rPr lang="en-US" dirty="0" err="1" smtClean="0"/>
              <a:t>base_link</a:t>
            </a:r>
            <a:r>
              <a:rPr lang="en-US" dirty="0" smtClean="0"/>
              <a:t> and adds a </a:t>
            </a:r>
            <a:r>
              <a:rPr lang="en-US" dirty="0" err="1" smtClean="0"/>
              <a:t>RobotModel</a:t>
            </a:r>
            <a:r>
              <a:rPr lang="en-US" dirty="0" smtClean="0"/>
              <a:t> display that shows the URDF model of the </a:t>
            </a:r>
            <a:r>
              <a:rPr lang="en-US" dirty="0" smtClean="0"/>
              <a:t>robot</a:t>
            </a:r>
          </a:p>
          <a:p>
            <a:r>
              <a:rPr lang="en-US" dirty="0" smtClean="0"/>
              <a:t>Then add the following line to r2d2.launch</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2514600"/>
            <a:ext cx="7620000" cy="707886"/>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2000" dirty="0" smtClean="0"/>
              <a:t>$ </a:t>
            </a:r>
            <a:r>
              <a:rPr lang="en-US" sz="2000" dirty="0" err="1" smtClean="0"/>
              <a:t>roscd</a:t>
            </a:r>
            <a:r>
              <a:rPr lang="en-US" sz="2000" dirty="0" smtClean="0"/>
              <a:t> </a:t>
            </a:r>
            <a:r>
              <a:rPr lang="en-US" sz="2000" dirty="0" err="1" smtClean="0"/>
              <a:t>urdf_tutorial</a:t>
            </a:r>
            <a:endParaRPr lang="en-US" sz="2000" dirty="0" smtClean="0"/>
          </a:p>
          <a:p>
            <a:pPr marL="0" lvl="1"/>
            <a:r>
              <a:rPr lang="en-US" sz="2000" dirty="0" smtClean="0"/>
              <a:t>$ cp </a:t>
            </a:r>
            <a:r>
              <a:rPr lang="en-US" sz="2000" dirty="0" err="1" smtClean="0"/>
              <a:t>urdf.rviz</a:t>
            </a:r>
            <a:r>
              <a:rPr lang="en-US" sz="2000" dirty="0" smtClean="0"/>
              <a:t> ~/</a:t>
            </a:r>
            <a:r>
              <a:rPr lang="en-US" sz="2000" dirty="0" err="1" smtClean="0"/>
              <a:t>catkin_ws</a:t>
            </a:r>
            <a:r>
              <a:rPr lang="en-US" sz="2000" dirty="0" smtClean="0"/>
              <a:t>/</a:t>
            </a:r>
            <a:r>
              <a:rPr lang="en-US" sz="2000" dirty="0" err="1" smtClean="0"/>
              <a:t>src</a:t>
            </a:r>
            <a:r>
              <a:rPr lang="en-US" sz="2000" dirty="0" smtClean="0"/>
              <a:t>/r2d2_gazebo/launch </a:t>
            </a:r>
          </a:p>
        </p:txBody>
      </p:sp>
      <p:sp>
        <p:nvSpPr>
          <p:cNvPr id="7" name="Rectangle 6"/>
          <p:cNvSpPr>
            <a:spLocks noChangeArrowheads="1"/>
          </p:cNvSpPr>
          <p:nvPr/>
        </p:nvSpPr>
        <p:spPr bwMode="auto">
          <a:xfrm>
            <a:off x="762000" y="5486400"/>
            <a:ext cx="7620000" cy="646331"/>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&lt;node name="</a:t>
            </a:r>
            <a:r>
              <a:rPr lang="en-US" dirty="0" err="1" smtClean="0"/>
              <a:t>rviz</a:t>
            </a:r>
            <a:r>
              <a:rPr lang="en-US" dirty="0" smtClean="0"/>
              <a:t>" </a:t>
            </a:r>
            <a:r>
              <a:rPr lang="en-US" dirty="0" err="1" smtClean="0"/>
              <a:t>pkg</a:t>
            </a:r>
            <a:r>
              <a:rPr lang="en-US" dirty="0" smtClean="0"/>
              <a:t>="</a:t>
            </a:r>
            <a:r>
              <a:rPr lang="en-US" dirty="0" err="1" smtClean="0"/>
              <a:t>rviz</a:t>
            </a:r>
            <a:r>
              <a:rPr lang="en-US" dirty="0" smtClean="0"/>
              <a:t>" type="</a:t>
            </a:r>
            <a:r>
              <a:rPr lang="en-US" dirty="0" err="1" smtClean="0"/>
              <a:t>rviz</a:t>
            </a:r>
            <a:r>
              <a:rPr lang="en-US" dirty="0" smtClean="0"/>
              <a:t>" </a:t>
            </a:r>
            <a:r>
              <a:rPr lang="en-US" dirty="0" err="1" smtClean="0"/>
              <a:t>args</a:t>
            </a:r>
            <a:r>
              <a:rPr lang="en-US" dirty="0" smtClean="0"/>
              <a:t>="-d $(find r2d2_gazebo)/launch/</a:t>
            </a:r>
            <a:r>
              <a:rPr lang="en-US" dirty="0" err="1" smtClean="0"/>
              <a:t>urdf.rviz</a:t>
            </a:r>
            <a:r>
              <a:rPr lang="en-US" dirty="0" smtClean="0"/>
              <a:t>" /&gt;</a:t>
            </a:r>
            <a:endParaRPr lang="en-US"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Watching the robot in </a:t>
            </a:r>
            <a:r>
              <a:rPr lang="en-US" dirty="0" err="1" smtClean="0"/>
              <a:t>rviz</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19200" y="1295400"/>
            <a:ext cx="6781800" cy="507243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Watching </a:t>
            </a:r>
            <a:r>
              <a:rPr lang="en-US" dirty="0" smtClean="0"/>
              <a:t>the lase</a:t>
            </a:r>
            <a:r>
              <a:rPr lang="en-US" dirty="0" smtClean="0"/>
              <a:t>r scan </a:t>
            </a:r>
            <a:r>
              <a:rPr lang="en-US" dirty="0" smtClean="0"/>
              <a:t>in </a:t>
            </a:r>
            <a:r>
              <a:rPr lang="en-US" dirty="0" err="1" smtClean="0"/>
              <a:t>rviz</a:t>
            </a:r>
            <a:endParaRPr lang="en-US" dirty="0"/>
          </a:p>
        </p:txBody>
      </p:sp>
      <p:sp>
        <p:nvSpPr>
          <p:cNvPr id="3" name="Content Placeholder 2"/>
          <p:cNvSpPr>
            <a:spLocks noGrp="1"/>
          </p:cNvSpPr>
          <p:nvPr>
            <p:ph idx="1"/>
          </p:nvPr>
        </p:nvSpPr>
        <p:spPr/>
        <p:txBody>
          <a:bodyPr>
            <a:normAutofit/>
          </a:bodyPr>
          <a:lstStyle/>
          <a:p>
            <a:r>
              <a:rPr lang="en-US" dirty="0" smtClean="0"/>
              <a:t>Now add </a:t>
            </a:r>
            <a:r>
              <a:rPr lang="en-US" dirty="0" smtClean="0"/>
              <a:t>a </a:t>
            </a:r>
            <a:r>
              <a:rPr lang="en-US" i="1" dirty="0" err="1" smtClean="0"/>
              <a:t>LaserScan</a:t>
            </a:r>
            <a:r>
              <a:rPr lang="en-US" dirty="0" smtClean="0"/>
              <a:t> display and </a:t>
            </a:r>
            <a:r>
              <a:rPr lang="en-US" dirty="0" smtClean="0"/>
              <a:t>under Topic set it to /</a:t>
            </a:r>
            <a:r>
              <a:rPr lang="en-US" dirty="0" err="1" smtClean="0"/>
              <a:t>base_scan</a:t>
            </a: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752600" y="2286000"/>
            <a:ext cx="5562600" cy="4160533"/>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Robot with Gazebo</a:t>
            </a:r>
            <a:endParaRPr lang="en-US" dirty="0"/>
          </a:p>
        </p:txBody>
      </p:sp>
      <p:sp>
        <p:nvSpPr>
          <p:cNvPr id="3" name="Content Placeholder 2"/>
          <p:cNvSpPr>
            <a:spLocks noGrp="1"/>
          </p:cNvSpPr>
          <p:nvPr>
            <p:ph idx="1"/>
          </p:nvPr>
        </p:nvSpPr>
        <p:spPr/>
        <p:txBody>
          <a:bodyPr>
            <a:normAutofit/>
          </a:bodyPr>
          <a:lstStyle/>
          <a:p>
            <a:r>
              <a:rPr lang="en-US" dirty="0" smtClean="0"/>
              <a:t>Gazebo </a:t>
            </a:r>
            <a:r>
              <a:rPr lang="en-US" dirty="0" smtClean="0"/>
              <a:t>comes with a few built-in controllers to drive your robot already </a:t>
            </a:r>
          </a:p>
          <a:p>
            <a:r>
              <a:rPr lang="en-US" b="1" dirty="0" err="1" smtClean="0"/>
              <a:t>differential_drive_controller</a:t>
            </a:r>
            <a:r>
              <a:rPr lang="en-US" dirty="0" smtClean="0"/>
              <a:t> is a </a:t>
            </a:r>
            <a:r>
              <a:rPr lang="en-US" dirty="0" err="1" smtClean="0"/>
              <a:t>plugin</a:t>
            </a:r>
            <a:r>
              <a:rPr lang="en-US" dirty="0" smtClean="0"/>
              <a:t> that can control robots </a:t>
            </a:r>
            <a:r>
              <a:rPr lang="en-US" dirty="0" smtClean="0"/>
              <a:t>whose movement is based on two </a:t>
            </a:r>
            <a:r>
              <a:rPr lang="en-US" dirty="0" smtClean="0"/>
              <a:t>wheels </a:t>
            </a:r>
            <a:r>
              <a:rPr lang="en-US" dirty="0" smtClean="0"/>
              <a:t>placed on either side of the robot body. </a:t>
            </a:r>
            <a:endParaRPr lang="en-US" dirty="0" smtClean="0"/>
          </a:p>
          <a:p>
            <a:r>
              <a:rPr lang="en-US" dirty="0" smtClean="0"/>
              <a:t>It </a:t>
            </a:r>
            <a:r>
              <a:rPr lang="en-US" dirty="0" smtClean="0"/>
              <a:t>can </a:t>
            </a:r>
            <a:r>
              <a:rPr lang="en-US" dirty="0" smtClean="0"/>
              <a:t>change the robot’s </a:t>
            </a:r>
            <a:r>
              <a:rPr lang="en-US" dirty="0" smtClean="0"/>
              <a:t>direction by varying the relative rate of rotation of its wheels and </a:t>
            </a:r>
            <a:r>
              <a:rPr lang="en-US" dirty="0" smtClean="0"/>
              <a:t>doesn’t require </a:t>
            </a:r>
            <a:r>
              <a:rPr lang="en-US" dirty="0" smtClean="0"/>
              <a:t>an additional steering motion</a:t>
            </a:r>
            <a:r>
              <a:rPr lang="en-US" dirty="0" smtClean="0"/>
              <a:t>.</a:t>
            </a: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Robot with Gazebo</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smtClean="0"/>
              <a:t>differential drive is </a:t>
            </a:r>
            <a:r>
              <a:rPr lang="en-US" dirty="0" smtClean="0"/>
              <a:t>meant </a:t>
            </a:r>
            <a:r>
              <a:rPr lang="en-US" dirty="0" smtClean="0"/>
              <a:t>for robots with only two wheels, but </a:t>
            </a:r>
            <a:r>
              <a:rPr lang="en-US" dirty="0" smtClean="0"/>
              <a:t>our robot </a:t>
            </a:r>
            <a:r>
              <a:rPr lang="en-US" dirty="0" smtClean="0"/>
              <a:t>has </a:t>
            </a:r>
            <a:r>
              <a:rPr lang="en-US" dirty="0" smtClean="0"/>
              <a:t>four wheels</a:t>
            </a:r>
          </a:p>
          <a:p>
            <a:r>
              <a:rPr lang="en-US" dirty="0" smtClean="0"/>
              <a:t>So</a:t>
            </a:r>
            <a:r>
              <a:rPr lang="en-US" dirty="0" smtClean="0"/>
              <a:t>, we have a problem with the movement, since it </a:t>
            </a:r>
            <a:r>
              <a:rPr lang="en-US" dirty="0" smtClean="0"/>
              <a:t>will not </a:t>
            </a:r>
            <a:r>
              <a:rPr lang="en-US" dirty="0" smtClean="0"/>
              <a:t>be </a:t>
            </a:r>
            <a:r>
              <a:rPr lang="en-US" dirty="0" smtClean="0"/>
              <a:t>correct</a:t>
            </a:r>
          </a:p>
          <a:p>
            <a:r>
              <a:rPr lang="en-US" dirty="0" smtClean="0"/>
              <a:t>For now, we will cause the controller to think the two wheels bigger than they are to make the movements less sharp.</a:t>
            </a:r>
          </a:p>
          <a:p>
            <a:r>
              <a:rPr lang="en-US" dirty="0" smtClean="0"/>
              <a:t>However, </a:t>
            </a:r>
            <a:r>
              <a:rPr lang="en-US" dirty="0" smtClean="0"/>
              <a:t>it is better to adjust the </a:t>
            </a:r>
            <a:r>
              <a:rPr lang="en-US" dirty="0" smtClean="0"/>
              <a:t>code of the differential drive </a:t>
            </a:r>
            <a:r>
              <a:rPr lang="en-US" dirty="0" smtClean="0"/>
              <a:t>to account for four </a:t>
            </a:r>
            <a:r>
              <a:rPr lang="en-US" dirty="0" smtClean="0"/>
              <a:t>wheels.</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Robot with Gazebo</a:t>
            </a:r>
            <a:endParaRPr lang="en-US" dirty="0"/>
          </a:p>
        </p:txBody>
      </p:sp>
      <p:sp>
        <p:nvSpPr>
          <p:cNvPr id="3" name="Content Placeholder 2"/>
          <p:cNvSpPr>
            <a:spLocks noGrp="1"/>
          </p:cNvSpPr>
          <p:nvPr>
            <p:ph idx="1"/>
          </p:nvPr>
        </p:nvSpPr>
        <p:spPr/>
        <p:txBody>
          <a:bodyPr>
            <a:normAutofit/>
          </a:bodyPr>
          <a:lstStyle/>
          <a:p>
            <a:r>
              <a:rPr lang="en-US" dirty="0" smtClean="0"/>
              <a:t>Add the following lines at the end of r2d2.urdf</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2133600"/>
            <a:ext cx="7620000" cy="378565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600" dirty="0" smtClean="0"/>
              <a:t>&lt;gazebo&gt;</a:t>
            </a:r>
          </a:p>
          <a:p>
            <a:pPr marL="0" lvl="1"/>
            <a:r>
              <a:rPr lang="en-US" sz="1600" dirty="0" smtClean="0"/>
              <a:t>  &lt;</a:t>
            </a:r>
            <a:r>
              <a:rPr lang="en-US" sz="1600" dirty="0" err="1" smtClean="0"/>
              <a:t>plugin</a:t>
            </a:r>
            <a:r>
              <a:rPr lang="en-US" sz="1600" dirty="0" smtClean="0"/>
              <a:t> name="</a:t>
            </a:r>
            <a:r>
              <a:rPr lang="en-US" sz="1600" dirty="0" err="1" smtClean="0"/>
              <a:t>differential_drive_controller</a:t>
            </a:r>
            <a:r>
              <a:rPr lang="en-US" sz="1600" dirty="0" smtClean="0"/>
              <a:t>" filename="libgazebo_ros_diff_drive.so"&gt;</a:t>
            </a:r>
          </a:p>
          <a:p>
            <a:pPr marL="0" lvl="1"/>
            <a:r>
              <a:rPr lang="en-US" sz="1600" dirty="0" smtClean="0"/>
              <a:t>    &lt;</a:t>
            </a:r>
            <a:r>
              <a:rPr lang="en-US" sz="1600" dirty="0" err="1" smtClean="0"/>
              <a:t>alwaysOn</a:t>
            </a:r>
            <a:r>
              <a:rPr lang="en-US" sz="1600" dirty="0" smtClean="0"/>
              <a:t>&gt;true&lt;/</a:t>
            </a:r>
            <a:r>
              <a:rPr lang="en-US" sz="1600" dirty="0" err="1" smtClean="0"/>
              <a:t>alwaysOn</a:t>
            </a:r>
            <a:r>
              <a:rPr lang="en-US" sz="1600" dirty="0" smtClean="0"/>
              <a:t>&gt;</a:t>
            </a:r>
          </a:p>
          <a:p>
            <a:pPr marL="0" lvl="1"/>
            <a:r>
              <a:rPr lang="en-US" sz="1600" dirty="0" smtClean="0"/>
              <a:t>    &lt;</a:t>
            </a:r>
            <a:r>
              <a:rPr lang="en-US" sz="1600" dirty="0" err="1" smtClean="0"/>
              <a:t>updateRate</a:t>
            </a:r>
            <a:r>
              <a:rPr lang="en-US" sz="1600" dirty="0" smtClean="0"/>
              <a:t>&gt;100.0&lt;/</a:t>
            </a:r>
            <a:r>
              <a:rPr lang="en-US" sz="1600" dirty="0" err="1" smtClean="0"/>
              <a:t>updateRate</a:t>
            </a:r>
            <a:r>
              <a:rPr lang="en-US" sz="1600" dirty="0" smtClean="0"/>
              <a:t>&gt;</a:t>
            </a:r>
          </a:p>
          <a:p>
            <a:pPr marL="0" lvl="1"/>
            <a:r>
              <a:rPr lang="en-US" sz="1600" dirty="0" smtClean="0"/>
              <a:t>    &lt;</a:t>
            </a:r>
            <a:r>
              <a:rPr lang="en-US" sz="1600" dirty="0" err="1" smtClean="0"/>
              <a:t>leftJoint</a:t>
            </a:r>
            <a:r>
              <a:rPr lang="en-US" sz="1600" dirty="0" smtClean="0"/>
              <a:t>&gt;</a:t>
            </a:r>
            <a:r>
              <a:rPr lang="en-US" sz="1600" dirty="0" err="1" smtClean="0"/>
              <a:t>left_front_wheel_joint</a:t>
            </a:r>
            <a:r>
              <a:rPr lang="en-US" sz="1600" dirty="0" smtClean="0"/>
              <a:t>&lt;/</a:t>
            </a:r>
            <a:r>
              <a:rPr lang="en-US" sz="1600" dirty="0" err="1" smtClean="0"/>
              <a:t>leftJoint</a:t>
            </a:r>
            <a:r>
              <a:rPr lang="en-US" sz="1600" dirty="0" smtClean="0"/>
              <a:t>&gt;</a:t>
            </a:r>
          </a:p>
          <a:p>
            <a:pPr marL="0" lvl="1"/>
            <a:r>
              <a:rPr lang="en-US" sz="1600" dirty="0" smtClean="0"/>
              <a:t>    &lt;</a:t>
            </a:r>
            <a:r>
              <a:rPr lang="en-US" sz="1600" dirty="0" err="1" smtClean="0"/>
              <a:t>rightJoint</a:t>
            </a:r>
            <a:r>
              <a:rPr lang="en-US" sz="1600" dirty="0" smtClean="0"/>
              <a:t>&gt;</a:t>
            </a:r>
            <a:r>
              <a:rPr lang="en-US" sz="1600" dirty="0" err="1" smtClean="0"/>
              <a:t>right_front_wheel_joint</a:t>
            </a:r>
            <a:r>
              <a:rPr lang="en-US" sz="1600" dirty="0" smtClean="0"/>
              <a:t>&lt;/</a:t>
            </a:r>
            <a:r>
              <a:rPr lang="en-US" sz="1600" dirty="0" err="1" smtClean="0"/>
              <a:t>rightJoint</a:t>
            </a:r>
            <a:r>
              <a:rPr lang="en-US" sz="1600" dirty="0" smtClean="0"/>
              <a:t>&gt;</a:t>
            </a:r>
          </a:p>
          <a:p>
            <a:pPr marL="0" lvl="1"/>
            <a:r>
              <a:rPr lang="en-US" sz="1600" dirty="0" smtClean="0"/>
              <a:t>    &lt;</a:t>
            </a:r>
            <a:r>
              <a:rPr lang="en-US" sz="1600" dirty="0" err="1" smtClean="0"/>
              <a:t>wheelSeparation</a:t>
            </a:r>
            <a:r>
              <a:rPr lang="en-US" sz="1600" dirty="0" smtClean="0"/>
              <a:t>&gt;0.4&lt;/</a:t>
            </a:r>
            <a:r>
              <a:rPr lang="en-US" sz="1600" dirty="0" err="1" smtClean="0"/>
              <a:t>wheelSeparation</a:t>
            </a:r>
            <a:r>
              <a:rPr lang="en-US" sz="1600" dirty="0" smtClean="0"/>
              <a:t>&gt;</a:t>
            </a:r>
          </a:p>
          <a:p>
            <a:pPr marL="0" lvl="1"/>
            <a:r>
              <a:rPr lang="en-US" sz="1600" dirty="0" smtClean="0"/>
              <a:t>    &lt;</a:t>
            </a:r>
            <a:r>
              <a:rPr lang="en-US" sz="1600" dirty="0" err="1" smtClean="0"/>
              <a:t>wheelDiameter</a:t>
            </a:r>
            <a:r>
              <a:rPr lang="en-US" sz="1600" dirty="0" smtClean="0"/>
              <a:t>&gt;0.2&lt;/</a:t>
            </a:r>
            <a:r>
              <a:rPr lang="en-US" sz="1600" dirty="0" err="1" smtClean="0"/>
              <a:t>wheelDiameter</a:t>
            </a:r>
            <a:r>
              <a:rPr lang="en-US" sz="1600" dirty="0" smtClean="0"/>
              <a:t>&gt;</a:t>
            </a:r>
          </a:p>
          <a:p>
            <a:pPr marL="0" lvl="1"/>
            <a:r>
              <a:rPr lang="en-US" sz="1600" dirty="0" smtClean="0"/>
              <a:t>    &lt;</a:t>
            </a:r>
            <a:r>
              <a:rPr lang="en-US" sz="1600" dirty="0" smtClean="0"/>
              <a:t>torque&gt;20</a:t>
            </a:r>
            <a:r>
              <a:rPr lang="en-US" sz="1600" dirty="0" smtClean="0"/>
              <a:t>&lt;/torque&gt;</a:t>
            </a:r>
          </a:p>
          <a:p>
            <a:pPr marL="0" lvl="1"/>
            <a:r>
              <a:rPr lang="en-US" sz="1600" dirty="0" smtClean="0"/>
              <a:t>    &lt;</a:t>
            </a:r>
            <a:r>
              <a:rPr lang="en-US" sz="1600" dirty="0" err="1" smtClean="0"/>
              <a:t>commandTopic</a:t>
            </a:r>
            <a:r>
              <a:rPr lang="en-US" sz="1600" dirty="0" smtClean="0"/>
              <a:t>&gt;</a:t>
            </a:r>
            <a:r>
              <a:rPr lang="en-US" sz="1600" dirty="0" err="1" smtClean="0"/>
              <a:t>cmd_vel</a:t>
            </a:r>
            <a:r>
              <a:rPr lang="en-US" sz="1600" dirty="0" smtClean="0"/>
              <a:t>&lt;/</a:t>
            </a:r>
            <a:r>
              <a:rPr lang="en-US" sz="1600" dirty="0" err="1" smtClean="0"/>
              <a:t>commandTopic</a:t>
            </a:r>
            <a:r>
              <a:rPr lang="en-US" sz="1600" dirty="0" smtClean="0"/>
              <a:t>&gt;</a:t>
            </a:r>
          </a:p>
          <a:p>
            <a:pPr marL="0" lvl="1"/>
            <a:r>
              <a:rPr lang="en-US" sz="1600" dirty="0" smtClean="0"/>
              <a:t>    &lt;</a:t>
            </a:r>
            <a:r>
              <a:rPr lang="en-US" sz="1600" dirty="0" err="1" smtClean="0"/>
              <a:t>odometryTopic</a:t>
            </a:r>
            <a:r>
              <a:rPr lang="en-US" sz="1600" dirty="0" smtClean="0"/>
              <a:t>&gt;</a:t>
            </a:r>
            <a:r>
              <a:rPr lang="en-US" sz="1600" dirty="0" err="1" smtClean="0"/>
              <a:t>odom</a:t>
            </a:r>
            <a:r>
              <a:rPr lang="en-US" sz="1600" dirty="0" smtClean="0"/>
              <a:t>&lt;/</a:t>
            </a:r>
            <a:r>
              <a:rPr lang="en-US" sz="1600" dirty="0" err="1" smtClean="0"/>
              <a:t>odometryTopic</a:t>
            </a:r>
            <a:r>
              <a:rPr lang="en-US" sz="1600" dirty="0" smtClean="0"/>
              <a:t>&gt;</a:t>
            </a:r>
          </a:p>
          <a:p>
            <a:pPr marL="0" lvl="1"/>
            <a:r>
              <a:rPr lang="en-US" sz="1600" dirty="0" smtClean="0"/>
              <a:t>    &lt;</a:t>
            </a:r>
            <a:r>
              <a:rPr lang="en-US" sz="1600" dirty="0" err="1" smtClean="0"/>
              <a:t>odometryFrame</a:t>
            </a:r>
            <a:r>
              <a:rPr lang="en-US" sz="1600" dirty="0" smtClean="0"/>
              <a:t>&gt;</a:t>
            </a:r>
            <a:r>
              <a:rPr lang="en-US" sz="1600" dirty="0" err="1" smtClean="0"/>
              <a:t>odom</a:t>
            </a:r>
            <a:r>
              <a:rPr lang="en-US" sz="1600" dirty="0" smtClean="0"/>
              <a:t>&lt;/</a:t>
            </a:r>
            <a:r>
              <a:rPr lang="en-US" sz="1600" dirty="0" err="1" smtClean="0"/>
              <a:t>odometryFrame</a:t>
            </a:r>
            <a:r>
              <a:rPr lang="en-US" sz="1600" dirty="0" smtClean="0"/>
              <a:t>&gt;</a:t>
            </a:r>
          </a:p>
          <a:p>
            <a:pPr marL="0" lvl="1"/>
            <a:r>
              <a:rPr lang="en-US" sz="1600" dirty="0" smtClean="0"/>
              <a:t>    &lt;</a:t>
            </a:r>
            <a:r>
              <a:rPr lang="en-US" sz="1600" dirty="0" err="1" smtClean="0"/>
              <a:t>robotBaseFrame</a:t>
            </a:r>
            <a:r>
              <a:rPr lang="en-US" sz="1600" dirty="0" smtClean="0"/>
              <a:t>&gt;</a:t>
            </a:r>
            <a:r>
              <a:rPr lang="en-US" sz="1600" dirty="0" err="1" smtClean="0"/>
              <a:t>base_footprint</a:t>
            </a:r>
            <a:r>
              <a:rPr lang="en-US" sz="1600" dirty="0" smtClean="0"/>
              <a:t>&lt;/</a:t>
            </a:r>
            <a:r>
              <a:rPr lang="en-US" sz="1600" dirty="0" err="1" smtClean="0"/>
              <a:t>robotBaseFrame</a:t>
            </a:r>
            <a:r>
              <a:rPr lang="en-US" sz="1600" dirty="0" smtClean="0"/>
              <a:t>&gt;</a:t>
            </a:r>
          </a:p>
          <a:p>
            <a:pPr marL="0" lvl="1"/>
            <a:r>
              <a:rPr lang="en-US" sz="1600" dirty="0" smtClean="0"/>
              <a:t>  &lt;/</a:t>
            </a:r>
            <a:r>
              <a:rPr lang="en-US" sz="1600" dirty="0" err="1" smtClean="0"/>
              <a:t>plugin</a:t>
            </a:r>
            <a:r>
              <a:rPr lang="en-US" sz="1600" dirty="0" smtClean="0"/>
              <a:t>&gt;</a:t>
            </a:r>
          </a:p>
          <a:p>
            <a:pPr marL="0" lvl="1"/>
            <a:r>
              <a:rPr lang="en-US" sz="1600" dirty="0" smtClean="0"/>
              <a:t>&lt;/gazebo&gt; </a:t>
            </a:r>
            <a:endParaRPr lang="en-US" sz="1600" dirty="0" smtClean="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Robot with Gazebo</a:t>
            </a:r>
            <a:endParaRPr lang="en-US" dirty="0"/>
          </a:p>
        </p:txBody>
      </p:sp>
      <p:sp>
        <p:nvSpPr>
          <p:cNvPr id="3" name="Content Placeholder 2"/>
          <p:cNvSpPr>
            <a:spLocks noGrp="1"/>
          </p:cNvSpPr>
          <p:nvPr>
            <p:ph idx="1"/>
          </p:nvPr>
        </p:nvSpPr>
        <p:spPr/>
        <p:txBody>
          <a:bodyPr>
            <a:normAutofit/>
          </a:bodyPr>
          <a:lstStyle/>
          <a:p>
            <a:r>
              <a:rPr lang="en-US" dirty="0" smtClean="0"/>
              <a:t>Important parameters:</a:t>
            </a:r>
          </a:p>
          <a:p>
            <a:pPr lvl="1"/>
            <a:r>
              <a:rPr lang="en-US" dirty="0" err="1" smtClean="0"/>
              <a:t>wheelDiameter</a:t>
            </a:r>
            <a:r>
              <a:rPr lang="en-US" dirty="0" smtClean="0"/>
              <a:t> – should be equal to twice the radius of the wheel cylinder (in our case it is 0.035, but we will make the differential drive think they are bigger to make the robot more stable)</a:t>
            </a:r>
          </a:p>
          <a:p>
            <a:pPr lvl="1"/>
            <a:r>
              <a:rPr lang="en-US" dirty="0" err="1" smtClean="0"/>
              <a:t>wheelSeparation</a:t>
            </a:r>
            <a:r>
              <a:rPr lang="en-US" dirty="0" smtClean="0"/>
              <a:t> – </a:t>
            </a:r>
            <a:r>
              <a:rPr lang="en-US" dirty="0" err="1" smtClean="0"/>
              <a:t>ths</a:t>
            </a:r>
            <a:r>
              <a:rPr lang="en-US" dirty="0" smtClean="0"/>
              <a:t> distance between the wheels. In our case it is equal to the diameter of </a:t>
            </a:r>
            <a:r>
              <a:rPr lang="en-US" dirty="0" err="1" smtClean="0"/>
              <a:t>base_link</a:t>
            </a:r>
            <a:r>
              <a:rPr lang="en-US" dirty="0" smtClean="0"/>
              <a:t> (0.4)</a:t>
            </a:r>
            <a:endParaRPr lang="en-US" dirty="0" smtClean="0"/>
          </a:p>
          <a:p>
            <a:pPr lvl="1"/>
            <a:r>
              <a:rPr lang="en-US" dirty="0" err="1" smtClean="0"/>
              <a:t>commandTopic</a:t>
            </a:r>
            <a:r>
              <a:rPr lang="en-US" dirty="0" smtClean="0"/>
              <a:t> is the </a:t>
            </a:r>
            <a:r>
              <a:rPr lang="en-US" dirty="0" err="1" smtClean="0"/>
              <a:t>rostopic</a:t>
            </a:r>
            <a:r>
              <a:rPr lang="en-US" dirty="0" smtClean="0"/>
              <a:t> where we need to </a:t>
            </a:r>
            <a:r>
              <a:rPr lang="en-US" dirty="0" smtClean="0"/>
              <a:t>publish </a:t>
            </a:r>
            <a:r>
              <a:rPr lang="en-US" dirty="0" smtClean="0"/>
              <a:t>commands in order to control the robot.</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Robot with Gazebo</a:t>
            </a:r>
            <a:endParaRPr lang="en-US" dirty="0"/>
          </a:p>
        </p:txBody>
      </p:sp>
      <p:sp>
        <p:nvSpPr>
          <p:cNvPr id="3" name="Content Placeholder 2"/>
          <p:cNvSpPr>
            <a:spLocks noGrp="1"/>
          </p:cNvSpPr>
          <p:nvPr>
            <p:ph idx="1"/>
          </p:nvPr>
        </p:nvSpPr>
        <p:spPr/>
        <p:txBody>
          <a:bodyPr>
            <a:normAutofit/>
          </a:bodyPr>
          <a:lstStyle/>
          <a:p>
            <a:r>
              <a:rPr lang="en-US" dirty="0" smtClean="0"/>
              <a:t>For the controller to publish the needed frames for the navigation stack, we need to </a:t>
            </a:r>
            <a:r>
              <a:rPr lang="en-US" dirty="0" smtClean="0"/>
              <a:t>add </a:t>
            </a:r>
            <a:r>
              <a:rPr lang="en-US" dirty="0" smtClean="0"/>
              <a:t>a </a:t>
            </a:r>
            <a:r>
              <a:rPr lang="en-US" dirty="0" err="1" smtClean="0"/>
              <a:t>base_footprint</a:t>
            </a:r>
            <a:r>
              <a:rPr lang="en-US" dirty="0" smtClean="0"/>
              <a:t> </a:t>
            </a:r>
            <a:r>
              <a:rPr lang="en-US" dirty="0" smtClean="0"/>
              <a:t>link </a:t>
            </a:r>
            <a:r>
              <a:rPr lang="en-US" dirty="0" smtClean="0"/>
              <a:t>to our URDF model</a:t>
            </a:r>
          </a:p>
          <a:p>
            <a:r>
              <a:rPr lang="en-US" dirty="0" smtClean="0"/>
              <a:t>The controller will make the  transformation between </a:t>
            </a:r>
            <a:r>
              <a:rPr lang="en-US" dirty="0" err="1" smtClean="0"/>
              <a:t>base_link</a:t>
            </a:r>
            <a:r>
              <a:rPr lang="en-US" dirty="0" smtClean="0"/>
              <a:t> and </a:t>
            </a:r>
            <a:r>
              <a:rPr lang="en-US" dirty="0" err="1" smtClean="0"/>
              <a:t>base_foorprint</a:t>
            </a:r>
            <a:r>
              <a:rPr lang="en-US" dirty="0" smtClean="0"/>
              <a:t> and will also create another link called </a:t>
            </a:r>
            <a:r>
              <a:rPr lang="en-US" dirty="0" err="1" smtClean="0"/>
              <a:t>odom</a:t>
            </a:r>
            <a:endParaRPr lang="en-US" dirty="0" smtClean="0"/>
          </a:p>
          <a:p>
            <a:r>
              <a:rPr lang="en-US" dirty="0" smtClean="0"/>
              <a:t>The </a:t>
            </a:r>
            <a:r>
              <a:rPr lang="en-US" dirty="0" err="1" smtClean="0"/>
              <a:t>odom</a:t>
            </a:r>
            <a:r>
              <a:rPr lang="en-US" dirty="0" smtClean="0"/>
              <a:t> link will be used </a:t>
            </a:r>
            <a:r>
              <a:rPr lang="en-US" dirty="0" smtClean="0"/>
              <a:t>later on with </a:t>
            </a:r>
            <a:r>
              <a:rPr lang="en-US" dirty="0" smtClean="0"/>
              <a:t>the navigation </a:t>
            </a:r>
            <a:r>
              <a:rPr lang="en-US" dirty="0" smtClean="0"/>
              <a:t>stack</a:t>
            </a: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Robot with Gazebo</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Content Placeholder 5"/>
          <p:cNvSpPr>
            <a:spLocks noGrp="1"/>
          </p:cNvSpPr>
          <p:nvPr>
            <p:ph idx="1"/>
          </p:nvPr>
        </p:nvSpPr>
        <p:spPr/>
        <p:txBody>
          <a:bodyPr/>
          <a:lstStyle/>
          <a:p>
            <a:r>
              <a:rPr lang="en-US" dirty="0" smtClean="0"/>
              <a:t>Add the following lines in r2d2.urdf after the definition of </a:t>
            </a:r>
            <a:r>
              <a:rPr lang="en-US" dirty="0" err="1" smtClean="0"/>
              <a:t>base_link</a:t>
            </a:r>
            <a:r>
              <a:rPr lang="en-US" dirty="0" smtClean="0"/>
              <a:t>:</a:t>
            </a:r>
            <a:endParaRPr lang="he-IL" dirty="0"/>
          </a:p>
        </p:txBody>
      </p:sp>
      <p:sp>
        <p:nvSpPr>
          <p:cNvPr id="7" name="Rectangle 6"/>
          <p:cNvSpPr>
            <a:spLocks noChangeArrowheads="1"/>
          </p:cNvSpPr>
          <p:nvPr/>
        </p:nvSpPr>
        <p:spPr bwMode="auto">
          <a:xfrm>
            <a:off x="838200" y="2286000"/>
            <a:ext cx="7620000" cy="409342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300" dirty="0" smtClean="0"/>
              <a:t>&lt;link name="</a:t>
            </a:r>
            <a:r>
              <a:rPr lang="en-US" sz="1300" dirty="0" err="1" smtClean="0"/>
              <a:t>base_footprint</a:t>
            </a:r>
            <a:r>
              <a:rPr lang="en-US" sz="1300" dirty="0" smtClean="0"/>
              <a:t>"&gt;</a:t>
            </a:r>
          </a:p>
          <a:p>
            <a:pPr marL="0" lvl="1"/>
            <a:r>
              <a:rPr lang="en-US" sz="1300" dirty="0" smtClean="0"/>
              <a:t>    &lt;visual&gt;</a:t>
            </a:r>
          </a:p>
          <a:p>
            <a:pPr marL="0" lvl="1"/>
            <a:r>
              <a:rPr lang="en-US" sz="1300" dirty="0" smtClean="0"/>
              <a:t>      &lt;geometry&gt;</a:t>
            </a:r>
          </a:p>
          <a:p>
            <a:pPr marL="0" lvl="1"/>
            <a:r>
              <a:rPr lang="en-US" sz="1300" dirty="0" smtClean="0"/>
              <a:t>         &lt;box size="0.001 0.001 0.001"/&gt;</a:t>
            </a:r>
          </a:p>
          <a:p>
            <a:pPr marL="0" lvl="1"/>
            <a:r>
              <a:rPr lang="en-US" sz="1300" dirty="0" smtClean="0"/>
              <a:t>      &lt;/geometry&gt;</a:t>
            </a:r>
          </a:p>
          <a:p>
            <a:pPr marL="0" lvl="1"/>
            <a:r>
              <a:rPr lang="en-US" sz="1300" dirty="0" smtClean="0"/>
              <a:t>      &lt;origin </a:t>
            </a:r>
            <a:r>
              <a:rPr lang="en-US" sz="1300" dirty="0" err="1" smtClean="0"/>
              <a:t>rpy</a:t>
            </a:r>
            <a:r>
              <a:rPr lang="en-US" sz="1300" dirty="0" smtClean="0"/>
              <a:t>="0 0 0" xyz="0 0 0"/&gt;</a:t>
            </a:r>
          </a:p>
          <a:p>
            <a:pPr marL="0" lvl="1"/>
            <a:r>
              <a:rPr lang="en-US" sz="1300" dirty="0" smtClean="0"/>
              <a:t> </a:t>
            </a:r>
            <a:r>
              <a:rPr lang="en-US" sz="1300" dirty="0" smtClean="0"/>
              <a:t>   </a:t>
            </a:r>
            <a:r>
              <a:rPr lang="en-US" sz="1300" dirty="0" smtClean="0"/>
              <a:t>&lt;/visual&gt;</a:t>
            </a:r>
          </a:p>
          <a:p>
            <a:pPr marL="0" lvl="1"/>
            <a:r>
              <a:rPr lang="en-US" sz="1300" dirty="0" smtClean="0"/>
              <a:t>    &lt;inertial&gt;</a:t>
            </a:r>
          </a:p>
          <a:p>
            <a:pPr marL="0" lvl="1"/>
            <a:r>
              <a:rPr lang="en-US" sz="1300" dirty="0" smtClean="0"/>
              <a:t>      &lt;mass value="0.0001"/&gt;</a:t>
            </a:r>
          </a:p>
          <a:p>
            <a:pPr marL="0" lvl="1"/>
            <a:r>
              <a:rPr lang="en-US" sz="1300" dirty="0" smtClean="0"/>
              <a:t>      &lt;inertia </a:t>
            </a:r>
            <a:r>
              <a:rPr lang="en-US" sz="1300" dirty="0" err="1" smtClean="0"/>
              <a:t>ixx</a:t>
            </a:r>
            <a:r>
              <a:rPr lang="en-US" sz="1300" dirty="0" smtClean="0"/>
              <a:t>="1.0" </a:t>
            </a:r>
            <a:r>
              <a:rPr lang="en-US" sz="1300" dirty="0" err="1" smtClean="0"/>
              <a:t>ixy</a:t>
            </a:r>
            <a:r>
              <a:rPr lang="en-US" sz="1300" dirty="0" smtClean="0"/>
              <a:t>="0.0" </a:t>
            </a:r>
            <a:r>
              <a:rPr lang="en-US" sz="1300" dirty="0" err="1" smtClean="0"/>
              <a:t>ixz</a:t>
            </a:r>
            <a:r>
              <a:rPr lang="en-US" sz="1300" dirty="0" smtClean="0"/>
              <a:t>="0.0" </a:t>
            </a:r>
            <a:r>
              <a:rPr lang="en-US" sz="1300" dirty="0" err="1" smtClean="0"/>
              <a:t>iyy</a:t>
            </a:r>
            <a:r>
              <a:rPr lang="en-US" sz="1300" dirty="0" smtClean="0"/>
              <a:t>="1.0" </a:t>
            </a:r>
            <a:r>
              <a:rPr lang="en-US" sz="1300" dirty="0" err="1" smtClean="0"/>
              <a:t>iyz</a:t>
            </a:r>
            <a:r>
              <a:rPr lang="en-US" sz="1300" dirty="0" smtClean="0"/>
              <a:t>="0.0" </a:t>
            </a:r>
            <a:r>
              <a:rPr lang="en-US" sz="1300" dirty="0" err="1" smtClean="0"/>
              <a:t>izz</a:t>
            </a:r>
            <a:r>
              <a:rPr lang="en-US" sz="1300" dirty="0" smtClean="0"/>
              <a:t>="1.0"/&gt;</a:t>
            </a:r>
          </a:p>
          <a:p>
            <a:pPr marL="0" lvl="1"/>
            <a:r>
              <a:rPr lang="en-US" sz="1300" dirty="0" smtClean="0"/>
              <a:t>    &lt;/inertial&gt;	</a:t>
            </a:r>
          </a:p>
          <a:p>
            <a:pPr marL="0" lvl="1"/>
            <a:r>
              <a:rPr lang="en-US" sz="1300" dirty="0" smtClean="0"/>
              <a:t>&lt;/</a:t>
            </a:r>
            <a:r>
              <a:rPr lang="en-US" sz="1300" dirty="0" smtClean="0"/>
              <a:t>link</a:t>
            </a:r>
            <a:r>
              <a:rPr lang="en-US" sz="1300" dirty="0" smtClean="0"/>
              <a:t>&gt;</a:t>
            </a:r>
            <a:endParaRPr lang="en-US" sz="1300" dirty="0" smtClean="0"/>
          </a:p>
          <a:p>
            <a:pPr marL="0" lvl="1"/>
            <a:r>
              <a:rPr lang="en-US" sz="1300" dirty="0" smtClean="0"/>
              <a:t>&lt;</a:t>
            </a:r>
            <a:r>
              <a:rPr lang="en-US" sz="1300" dirty="0" smtClean="0"/>
              <a:t>gazebo reference="</a:t>
            </a:r>
            <a:r>
              <a:rPr lang="en-US" sz="1300" dirty="0" err="1" smtClean="0"/>
              <a:t>base_footprint</a:t>
            </a:r>
            <a:r>
              <a:rPr lang="en-US" sz="1300" dirty="0" smtClean="0"/>
              <a:t>"&gt;</a:t>
            </a:r>
          </a:p>
          <a:p>
            <a:pPr marL="0" lvl="1"/>
            <a:r>
              <a:rPr lang="en-US" sz="1300" dirty="0" smtClean="0"/>
              <a:t>    &lt;material&gt;Gazebo/Blue&lt;/material&gt;</a:t>
            </a:r>
          </a:p>
          <a:p>
            <a:pPr marL="0" lvl="1"/>
            <a:r>
              <a:rPr lang="en-US" sz="1300" dirty="0" smtClean="0"/>
              <a:t>&lt;/</a:t>
            </a:r>
            <a:r>
              <a:rPr lang="en-US" sz="1300" dirty="0" smtClean="0"/>
              <a:t>gazebo&gt;</a:t>
            </a:r>
          </a:p>
          <a:p>
            <a:pPr marL="0" lvl="1"/>
            <a:r>
              <a:rPr lang="en-US" sz="1300" dirty="0" smtClean="0"/>
              <a:t>&lt;</a:t>
            </a:r>
            <a:r>
              <a:rPr lang="en-US" sz="1300" dirty="0" smtClean="0"/>
              <a:t>joint name="</a:t>
            </a:r>
            <a:r>
              <a:rPr lang="en-US" sz="1300" dirty="0" err="1" smtClean="0"/>
              <a:t>base_footprint_joint</a:t>
            </a:r>
            <a:r>
              <a:rPr lang="en-US" sz="1300" dirty="0" smtClean="0"/>
              <a:t>" type="fixed"&gt;</a:t>
            </a:r>
          </a:p>
          <a:p>
            <a:pPr marL="0" lvl="1"/>
            <a:r>
              <a:rPr lang="en-US" sz="1300" dirty="0" smtClean="0"/>
              <a:t>    </a:t>
            </a:r>
            <a:r>
              <a:rPr lang="en-US" sz="1300" dirty="0" smtClean="0"/>
              <a:t>&lt;origin xyz="0 0 0" /&gt;</a:t>
            </a:r>
          </a:p>
          <a:p>
            <a:pPr marL="0" lvl="1"/>
            <a:r>
              <a:rPr lang="en-US" sz="1300" dirty="0" smtClean="0"/>
              <a:t>    </a:t>
            </a:r>
            <a:r>
              <a:rPr lang="en-US" sz="1300" dirty="0" smtClean="0"/>
              <a:t>&lt;parent link="</a:t>
            </a:r>
            <a:r>
              <a:rPr lang="en-US" sz="1300" dirty="0" err="1" smtClean="0"/>
              <a:t>base_footprint</a:t>
            </a:r>
            <a:r>
              <a:rPr lang="en-US" sz="1300" dirty="0" smtClean="0"/>
              <a:t>" /&gt;</a:t>
            </a:r>
          </a:p>
          <a:p>
            <a:pPr marL="0" lvl="1"/>
            <a:r>
              <a:rPr lang="en-US" sz="1300" dirty="0" smtClean="0"/>
              <a:t>    </a:t>
            </a:r>
            <a:r>
              <a:rPr lang="en-US" sz="1300" dirty="0" smtClean="0"/>
              <a:t>&lt;child link="</a:t>
            </a:r>
            <a:r>
              <a:rPr lang="en-US" sz="1300" dirty="0" err="1" smtClean="0"/>
              <a:t>base_link</a:t>
            </a:r>
            <a:r>
              <a:rPr lang="en-US" sz="1300" dirty="0" smtClean="0"/>
              <a:t>" /&gt;</a:t>
            </a:r>
          </a:p>
          <a:p>
            <a:pPr marL="0" lvl="1"/>
            <a:r>
              <a:rPr lang="en-US" sz="1300" dirty="0" smtClean="0"/>
              <a:t>&lt;/</a:t>
            </a:r>
            <a:r>
              <a:rPr lang="en-US" sz="1300" dirty="0" smtClean="0"/>
              <a:t>joint&gt;</a:t>
            </a:r>
            <a:endParaRPr lang="en-US" sz="1300"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Robot with </a:t>
            </a:r>
            <a:r>
              <a:rPr lang="en-US" dirty="0" err="1" smtClean="0"/>
              <a:t>Teleop</a:t>
            </a:r>
            <a:endParaRPr lang="en-US" dirty="0"/>
          </a:p>
        </p:txBody>
      </p:sp>
      <p:sp>
        <p:nvSpPr>
          <p:cNvPr id="3" name="Content Placeholder 2"/>
          <p:cNvSpPr>
            <a:spLocks noGrp="1"/>
          </p:cNvSpPr>
          <p:nvPr>
            <p:ph idx="1"/>
          </p:nvPr>
        </p:nvSpPr>
        <p:spPr/>
        <p:txBody>
          <a:bodyPr>
            <a:normAutofit/>
          </a:bodyPr>
          <a:lstStyle/>
          <a:p>
            <a:r>
              <a:rPr lang="en-US" dirty="0" smtClean="0"/>
              <a:t>Now we are going to move the robot using </a:t>
            </a:r>
            <a:r>
              <a:rPr lang="en-US" dirty="0" smtClean="0"/>
              <a:t>the </a:t>
            </a:r>
            <a:r>
              <a:rPr lang="en-US" dirty="0" err="1" smtClean="0"/>
              <a:t>teleop_twist_keyboard</a:t>
            </a:r>
            <a:r>
              <a:rPr lang="en-US" dirty="0" smtClean="0"/>
              <a:t> </a:t>
            </a:r>
            <a:r>
              <a:rPr lang="en-US" dirty="0" smtClean="0"/>
              <a:t>node. </a:t>
            </a:r>
            <a:endParaRPr lang="en-US" dirty="0" smtClean="0"/>
          </a:p>
          <a:p>
            <a:r>
              <a:rPr lang="en-US" dirty="0" smtClean="0"/>
              <a:t>Run </a:t>
            </a:r>
            <a:r>
              <a:rPr lang="en-US" dirty="0" smtClean="0"/>
              <a:t>the following command</a:t>
            </a:r>
            <a:r>
              <a:rPr lang="en-US" dirty="0" smtClean="0"/>
              <a:t>:</a:t>
            </a:r>
          </a:p>
          <a:p>
            <a:endParaRPr lang="en-US" dirty="0" smtClean="0"/>
          </a:p>
          <a:p>
            <a:r>
              <a:rPr lang="en-US" dirty="0" smtClean="0"/>
              <a:t>You should see console output that gives you the key-to-control mapping</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2971800"/>
            <a:ext cx="7848600" cy="36933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 </a:t>
            </a:r>
            <a:r>
              <a:rPr lang="en-US" dirty="0" err="1" smtClean="0"/>
              <a:t>rosrun</a:t>
            </a:r>
            <a:r>
              <a:rPr lang="en-US" dirty="0" smtClean="0"/>
              <a:t> </a:t>
            </a:r>
            <a:r>
              <a:rPr lang="en-US" dirty="0" err="1" smtClean="0"/>
              <a:t>teleop_twist_keyboard</a:t>
            </a:r>
            <a:r>
              <a:rPr lang="en-US" dirty="0" smtClean="0"/>
              <a:t> teleop_twist_keyboard.py</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Laser Sensor</a:t>
            </a:r>
            <a:endParaRPr lang="en-US" dirty="0"/>
          </a:p>
        </p:txBody>
      </p:sp>
      <p:sp>
        <p:nvSpPr>
          <p:cNvPr id="3" name="Content Placeholder 2"/>
          <p:cNvSpPr>
            <a:spLocks noGrp="1"/>
          </p:cNvSpPr>
          <p:nvPr>
            <p:ph idx="1"/>
          </p:nvPr>
        </p:nvSpPr>
        <p:spPr/>
        <p:txBody>
          <a:bodyPr>
            <a:normAutofit/>
          </a:bodyPr>
          <a:lstStyle/>
          <a:p>
            <a:r>
              <a:rPr lang="en-US" dirty="0" smtClean="0"/>
              <a:t>In this section we are going to add a laser sensor to our r2d2 URDF </a:t>
            </a:r>
            <a:r>
              <a:rPr lang="en-US" dirty="0" smtClean="0"/>
              <a:t>model </a:t>
            </a:r>
            <a:endParaRPr lang="en-US" dirty="0" smtClean="0"/>
          </a:p>
          <a:p>
            <a:r>
              <a:rPr lang="en-US" dirty="0" smtClean="0"/>
              <a:t>This sensor will be a new part on the </a:t>
            </a:r>
            <a:r>
              <a:rPr lang="en-US" dirty="0" smtClean="0"/>
              <a:t>robot</a:t>
            </a:r>
            <a:endParaRPr lang="en-US" dirty="0" smtClean="0"/>
          </a:p>
          <a:p>
            <a:r>
              <a:rPr lang="en-US" dirty="0" smtClean="0"/>
              <a:t>First you need to select where to put </a:t>
            </a:r>
            <a:r>
              <a:rPr lang="en-US" dirty="0" smtClean="0"/>
              <a:t>it</a:t>
            </a:r>
            <a:endParaRPr lang="en-US" dirty="0" smtClean="0"/>
          </a:p>
          <a:p>
            <a:r>
              <a:rPr lang="en-US" dirty="0" smtClean="0"/>
              <a:t>Then you need </a:t>
            </a:r>
            <a:r>
              <a:rPr lang="en-US" dirty="0" smtClean="0"/>
              <a:t>to add an appropriate sensor </a:t>
            </a:r>
            <a:r>
              <a:rPr lang="en-US" dirty="0" err="1" smtClean="0"/>
              <a:t>plugin</a:t>
            </a:r>
            <a:r>
              <a:rPr lang="en-US" dirty="0" smtClean="0"/>
              <a:t> that simulates the sensor itself</a:t>
            </a: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Robot with </a:t>
            </a:r>
            <a:r>
              <a:rPr lang="en-US" dirty="0" err="1" smtClean="0"/>
              <a:t>Teleop</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33399" y="1524000"/>
            <a:ext cx="8079993" cy="41910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the Robot with </a:t>
            </a:r>
            <a:r>
              <a:rPr lang="en-US" dirty="0" err="1" smtClean="0"/>
              <a:t>Teleop</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err="1" smtClean="0"/>
              <a:t>rviz</a:t>
            </a:r>
            <a:r>
              <a:rPr lang="en-US" dirty="0" smtClean="0"/>
              <a:t>, change the fixed frame to /</a:t>
            </a:r>
            <a:r>
              <a:rPr lang="en-US" dirty="0" err="1" smtClean="0"/>
              <a:t>odom</a:t>
            </a:r>
            <a:r>
              <a:rPr lang="en-US" dirty="0" smtClean="0"/>
              <a:t> and you will see the robot moving on </a:t>
            </a:r>
            <a:r>
              <a:rPr lang="en-US" dirty="0" err="1" smtClean="0"/>
              <a:t>rviz</a:t>
            </a:r>
            <a:r>
              <a:rPr lang="en-US" dirty="0" smtClean="0"/>
              <a:t> as well</a:t>
            </a: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1371600" y="2514600"/>
            <a:ext cx="6400800" cy="3836269"/>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Gazebo creates the </a:t>
            </a:r>
            <a:r>
              <a:rPr lang="en-US" dirty="0" err="1" smtClean="0"/>
              <a:t>odometry</a:t>
            </a:r>
            <a:endParaRPr lang="en-US" dirty="0"/>
          </a:p>
        </p:txBody>
      </p:sp>
      <p:sp>
        <p:nvSpPr>
          <p:cNvPr id="3" name="Content Placeholder 2"/>
          <p:cNvSpPr>
            <a:spLocks noGrp="1"/>
          </p:cNvSpPr>
          <p:nvPr>
            <p:ph idx="1"/>
          </p:nvPr>
        </p:nvSpPr>
        <p:spPr/>
        <p:txBody>
          <a:bodyPr>
            <a:normAutofit fontScale="92500"/>
          </a:bodyPr>
          <a:lstStyle/>
          <a:p>
            <a:r>
              <a:rPr lang="en-US" dirty="0" smtClean="0"/>
              <a:t>The differential drive publishes </a:t>
            </a:r>
            <a:r>
              <a:rPr lang="en-US" dirty="0" smtClean="0"/>
              <a:t>the </a:t>
            </a:r>
            <a:r>
              <a:rPr lang="en-US" dirty="0" err="1" smtClean="0"/>
              <a:t>odometry</a:t>
            </a:r>
            <a:r>
              <a:rPr lang="en-US" dirty="0" smtClean="0"/>
              <a:t> generated in the simulated </a:t>
            </a:r>
            <a:r>
              <a:rPr lang="en-US" dirty="0" smtClean="0"/>
              <a:t>world to the topic /</a:t>
            </a:r>
            <a:r>
              <a:rPr lang="en-US" dirty="0" err="1" smtClean="0"/>
              <a:t>odom</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Compare the published position of the robot to the pose property of the robot in </a:t>
            </a:r>
            <a:r>
              <a:rPr lang="en-US" dirty="0" smtClean="0"/>
              <a:t>Gazebo </a:t>
            </a:r>
            <a:r>
              <a:rPr lang="en-US" dirty="0" smtClean="0"/>
              <a:t>simulator</a:t>
            </a:r>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6" name="Picture 3"/>
          <p:cNvPicPr>
            <a:picLocks noChangeAspect="1" noChangeArrowheads="1"/>
          </p:cNvPicPr>
          <p:nvPr/>
        </p:nvPicPr>
        <p:blipFill>
          <a:blip r:embed="rId2" cstate="print"/>
          <a:srcRect/>
          <a:stretch>
            <a:fillRect/>
          </a:stretch>
        </p:blipFill>
        <p:spPr bwMode="auto">
          <a:xfrm>
            <a:off x="2133600" y="2438400"/>
            <a:ext cx="4648200" cy="297253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609600" y="1524000"/>
            <a:ext cx="7924800" cy="4334359"/>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How Gazebo creates the </a:t>
            </a:r>
            <a:r>
              <a:rPr lang="en-US" dirty="0" err="1" smtClean="0"/>
              <a:t>odometry</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8" name="Rectangle 7"/>
          <p:cNvSpPr/>
          <p:nvPr/>
        </p:nvSpPr>
        <p:spPr>
          <a:xfrm>
            <a:off x="533400" y="3429000"/>
            <a:ext cx="1524000" cy="838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DiffDrive</a:t>
            </a:r>
            <a:r>
              <a:rPr lang="en-US" dirty="0" smtClean="0"/>
              <a:t> </a:t>
            </a:r>
            <a:r>
              <a:rPr lang="en-US" dirty="0" err="1" smtClean="0"/>
              <a:t>Plugin</a:t>
            </a:r>
            <a:endParaRPr lang="en-US" dirty="0"/>
          </a:p>
        </p:txBody>
      </p:sp>
      <p:sp>
        <p:nvSpPr>
          <p:cNvPr id="3" name="Content Placeholder 2"/>
          <p:cNvSpPr>
            <a:spLocks noGrp="1"/>
          </p:cNvSpPr>
          <p:nvPr>
            <p:ph idx="1"/>
          </p:nvPr>
        </p:nvSpPr>
        <p:spPr/>
        <p:txBody>
          <a:bodyPr>
            <a:normAutofit/>
          </a:bodyPr>
          <a:lstStyle/>
          <a:p>
            <a:r>
              <a:rPr lang="en-US" dirty="0" smtClean="0"/>
              <a:t>To obtain some insight of how Gazebo does that, we are going to have a sneak </a:t>
            </a:r>
            <a:r>
              <a:rPr lang="en-US" dirty="0" smtClean="0"/>
              <a:t>peek inside </a:t>
            </a:r>
            <a:r>
              <a:rPr lang="en-US" dirty="0" smtClean="0"/>
              <a:t>the </a:t>
            </a:r>
            <a:r>
              <a:rPr lang="en-US" dirty="0" smtClean="0">
                <a:hlinkClick r:id="rId2"/>
              </a:rPr>
              <a:t>gazebo_ros_diff_drive.cpp</a:t>
            </a:r>
            <a:r>
              <a:rPr lang="en-US" dirty="0" smtClean="0"/>
              <a:t> file</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228600" y="1219200"/>
            <a:ext cx="8686800" cy="5359400"/>
          </a:xfrm>
        </p:spPr>
        <p:txBody>
          <a:bodyPr>
            <a:normAutofit/>
          </a:bodyPr>
          <a:lstStyle/>
          <a:p>
            <a:r>
              <a:rPr lang="en-US" dirty="0" smtClean="0"/>
              <a:t>The Load(...) </a:t>
            </a:r>
            <a:r>
              <a:rPr lang="en-US" dirty="0" smtClean="0"/>
              <a:t>function initializes some variables and </a:t>
            </a:r>
            <a:r>
              <a:rPr lang="en-US" dirty="0" smtClean="0"/>
              <a:t>performs the subscription to </a:t>
            </a:r>
            <a:r>
              <a:rPr lang="en-US" dirty="0" err="1" smtClean="0"/>
              <a:t>cmd_vel</a:t>
            </a:r>
            <a:endParaRPr lang="en-US" dirty="0" smtClean="0"/>
          </a:p>
        </p:txBody>
      </p:sp>
      <p:sp>
        <p:nvSpPr>
          <p:cNvPr id="2" name="Title 1"/>
          <p:cNvSpPr>
            <a:spLocks noGrp="1"/>
          </p:cNvSpPr>
          <p:nvPr>
            <p:ph type="title"/>
          </p:nvPr>
        </p:nvSpPr>
        <p:spPr/>
        <p:txBody>
          <a:bodyPr/>
          <a:lstStyle/>
          <a:p>
            <a:r>
              <a:rPr lang="en-US" dirty="0" err="1" smtClean="0"/>
              <a:t>DiffDrive</a:t>
            </a:r>
            <a:r>
              <a:rPr lang="en-US" dirty="0" smtClean="0"/>
              <a:t> </a:t>
            </a:r>
            <a:r>
              <a:rPr lang="en-US" dirty="0" err="1" smtClean="0"/>
              <a:t>Plugin</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10" name="Rectangle 9"/>
          <p:cNvSpPr>
            <a:spLocks noChangeArrowheads="1"/>
          </p:cNvSpPr>
          <p:nvPr/>
        </p:nvSpPr>
        <p:spPr bwMode="auto">
          <a:xfrm>
            <a:off x="685800" y="2286000"/>
            <a:ext cx="7848600" cy="4185761"/>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 Load the controller</a:t>
            </a:r>
          </a:p>
          <a:p>
            <a:pPr marL="0" lvl="1"/>
            <a:r>
              <a:rPr lang="en-US" sz="1400" dirty="0" smtClean="0"/>
              <a:t>void </a:t>
            </a:r>
            <a:r>
              <a:rPr lang="en-US" sz="1400" dirty="0" err="1" smtClean="0"/>
              <a:t>GazeboRosDiffDrive</a:t>
            </a:r>
            <a:r>
              <a:rPr lang="en-US" sz="1400" dirty="0" smtClean="0"/>
              <a:t>::Load(physics::</a:t>
            </a:r>
            <a:r>
              <a:rPr lang="en-US" sz="1400" dirty="0" err="1" smtClean="0"/>
              <a:t>ModelPtr</a:t>
            </a:r>
            <a:r>
              <a:rPr lang="en-US" sz="1400" dirty="0" smtClean="0"/>
              <a:t> _parent, </a:t>
            </a:r>
            <a:r>
              <a:rPr lang="en-US" sz="1400" dirty="0" err="1" smtClean="0"/>
              <a:t>sdf</a:t>
            </a:r>
            <a:r>
              <a:rPr lang="en-US" sz="1400" dirty="0" smtClean="0"/>
              <a:t>::</a:t>
            </a:r>
            <a:r>
              <a:rPr lang="en-US" sz="1400" dirty="0" err="1" smtClean="0"/>
              <a:t>ElementPtr</a:t>
            </a:r>
            <a:r>
              <a:rPr lang="en-US" sz="1400" dirty="0" smtClean="0"/>
              <a:t> _</a:t>
            </a:r>
            <a:r>
              <a:rPr lang="en-US" sz="1400" dirty="0" err="1" smtClean="0"/>
              <a:t>sdf</a:t>
            </a:r>
            <a:r>
              <a:rPr lang="en-US" sz="1400" dirty="0" smtClean="0"/>
              <a:t>) {</a:t>
            </a:r>
          </a:p>
          <a:p>
            <a:pPr marL="0" lvl="1"/>
            <a:r>
              <a:rPr lang="en-US" sz="1400" dirty="0" smtClean="0"/>
              <a:t>    this-&gt;parent = _parent;</a:t>
            </a:r>
          </a:p>
          <a:p>
            <a:pPr marL="0" lvl="1"/>
            <a:r>
              <a:rPr lang="en-US" sz="1400" dirty="0" smtClean="0"/>
              <a:t>    this-&gt;world = _parent-&gt;</a:t>
            </a:r>
            <a:r>
              <a:rPr lang="en-US" sz="1400" dirty="0" err="1" smtClean="0"/>
              <a:t>GetWorld</a:t>
            </a:r>
            <a:r>
              <a:rPr lang="en-US" sz="1400" dirty="0" smtClean="0"/>
              <a:t>();</a:t>
            </a:r>
          </a:p>
          <a:p>
            <a:pPr marL="0" lvl="1"/>
            <a:r>
              <a:rPr lang="en-US" sz="1400" dirty="0" smtClean="0"/>
              <a:t> </a:t>
            </a:r>
          </a:p>
          <a:p>
            <a:pPr marL="0" lvl="1"/>
            <a:r>
              <a:rPr lang="en-US" sz="1400" dirty="0" smtClean="0"/>
              <a:t>    // Initialize velocity stuff</a:t>
            </a:r>
          </a:p>
          <a:p>
            <a:pPr marL="0" lvl="1"/>
            <a:r>
              <a:rPr lang="en-US" sz="1400" dirty="0" smtClean="0"/>
              <a:t>    </a:t>
            </a:r>
            <a:r>
              <a:rPr lang="en-US" sz="1400" dirty="0" err="1" smtClean="0"/>
              <a:t>wheel_speed</a:t>
            </a:r>
            <a:r>
              <a:rPr lang="en-US" sz="1400" dirty="0" smtClean="0"/>
              <a:t>_[RIGHT] = 0;</a:t>
            </a:r>
          </a:p>
          <a:p>
            <a:pPr marL="0" lvl="1"/>
            <a:r>
              <a:rPr lang="en-US" sz="1400" dirty="0" smtClean="0"/>
              <a:t>    </a:t>
            </a:r>
            <a:r>
              <a:rPr lang="en-US" sz="1400" dirty="0" err="1" smtClean="0"/>
              <a:t>wheel_speed</a:t>
            </a:r>
            <a:r>
              <a:rPr lang="en-US" sz="1400" dirty="0" smtClean="0"/>
              <a:t>_[LEFT] = 0;</a:t>
            </a:r>
          </a:p>
          <a:p>
            <a:pPr marL="0" lvl="1"/>
            <a:r>
              <a:rPr lang="en-US" sz="1400" dirty="0" smtClean="0"/>
              <a:t> </a:t>
            </a:r>
          </a:p>
          <a:p>
            <a:pPr marL="0" lvl="1"/>
            <a:r>
              <a:rPr lang="en-US" sz="1400" dirty="0" smtClean="0"/>
              <a:t>    x_ = 0;</a:t>
            </a:r>
          </a:p>
          <a:p>
            <a:pPr marL="0" lvl="1"/>
            <a:r>
              <a:rPr lang="en-US" sz="1400" dirty="0" smtClean="0"/>
              <a:t>    rot_ = 0;</a:t>
            </a:r>
          </a:p>
          <a:p>
            <a:pPr marL="0" lvl="1"/>
            <a:r>
              <a:rPr lang="en-US" sz="1400" dirty="0" smtClean="0"/>
              <a:t>    alive_ = true</a:t>
            </a:r>
            <a:r>
              <a:rPr lang="en-US" sz="1400" dirty="0" smtClean="0"/>
              <a:t>;</a:t>
            </a:r>
            <a:endParaRPr lang="en-US" sz="1400" dirty="0" smtClean="0"/>
          </a:p>
          <a:p>
            <a:pPr marL="0" lvl="1"/>
            <a:r>
              <a:rPr lang="en-US" sz="1400" dirty="0" smtClean="0"/>
              <a:t>    </a:t>
            </a:r>
            <a:r>
              <a:rPr lang="en-US" sz="1400" dirty="0" smtClean="0"/>
              <a:t>…</a:t>
            </a:r>
            <a:endParaRPr lang="en-US" sz="1400" dirty="0" smtClean="0"/>
          </a:p>
          <a:p>
            <a:pPr marL="0" lvl="1"/>
            <a:r>
              <a:rPr lang="en-US" sz="1400" dirty="0" smtClean="0"/>
              <a:t>    // ROS: Subscribe to the velocity command topic (usually "</a:t>
            </a:r>
            <a:r>
              <a:rPr lang="en-US" sz="1400" dirty="0" err="1" smtClean="0"/>
              <a:t>cmd_vel</a:t>
            </a:r>
            <a:r>
              <a:rPr lang="en-US" sz="1400" dirty="0" smtClean="0"/>
              <a:t>")</a:t>
            </a:r>
          </a:p>
          <a:p>
            <a:pPr marL="0" lvl="1"/>
            <a:r>
              <a:rPr lang="en-US" sz="1400" dirty="0" smtClean="0"/>
              <a:t>    </a:t>
            </a:r>
            <a:r>
              <a:rPr lang="en-US" sz="1400" dirty="0" err="1" smtClean="0"/>
              <a:t>ros</a:t>
            </a:r>
            <a:r>
              <a:rPr lang="en-US" sz="1400" dirty="0" smtClean="0"/>
              <a:t>::</a:t>
            </a:r>
            <a:r>
              <a:rPr lang="en-US" sz="1400" dirty="0" err="1" smtClean="0"/>
              <a:t>SubscribeOptions</a:t>
            </a:r>
            <a:r>
              <a:rPr lang="en-US" sz="1400" dirty="0" smtClean="0"/>
              <a:t> so =</a:t>
            </a:r>
          </a:p>
          <a:p>
            <a:pPr marL="0" lvl="1"/>
            <a:r>
              <a:rPr lang="en-US" sz="1400" dirty="0" smtClean="0"/>
              <a:t>    </a:t>
            </a:r>
            <a:r>
              <a:rPr lang="en-US" sz="1400" dirty="0" err="1" smtClean="0"/>
              <a:t>ros</a:t>
            </a:r>
            <a:r>
              <a:rPr lang="en-US" sz="1400" dirty="0" smtClean="0"/>
              <a:t>::</a:t>
            </a:r>
            <a:r>
              <a:rPr lang="en-US" sz="1400" dirty="0" err="1" smtClean="0"/>
              <a:t>SubscribeOptions</a:t>
            </a:r>
            <a:r>
              <a:rPr lang="en-US" sz="1400" dirty="0" smtClean="0"/>
              <a:t>::create&lt;</a:t>
            </a:r>
            <a:r>
              <a:rPr lang="en-US" sz="1400" dirty="0" err="1" smtClean="0"/>
              <a:t>geometry_msgs</a:t>
            </a:r>
            <a:r>
              <a:rPr lang="en-US" sz="1400" dirty="0" smtClean="0"/>
              <a:t>::Twist&gt;(</a:t>
            </a:r>
            <a:r>
              <a:rPr lang="en-US" sz="1400" dirty="0" err="1" smtClean="0"/>
              <a:t>command_topic</a:t>
            </a:r>
            <a:r>
              <a:rPr lang="en-US" sz="1400" dirty="0" smtClean="0"/>
              <a:t>_, 1,</a:t>
            </a:r>
          </a:p>
          <a:p>
            <a:pPr marL="0" lvl="1"/>
            <a:r>
              <a:rPr lang="en-US" sz="1400" dirty="0" smtClean="0"/>
              <a:t>          boost::bind(&amp;</a:t>
            </a:r>
            <a:r>
              <a:rPr lang="en-US" sz="1400" dirty="0" err="1" smtClean="0"/>
              <a:t>GazeboRosDiffDrive</a:t>
            </a:r>
            <a:r>
              <a:rPr lang="en-US" sz="1400" dirty="0" smtClean="0"/>
              <a:t>::</a:t>
            </a:r>
            <a:r>
              <a:rPr lang="en-US" sz="1400" dirty="0" err="1" smtClean="0"/>
              <a:t>cmdVelCallback</a:t>
            </a:r>
            <a:r>
              <a:rPr lang="en-US" sz="1400" dirty="0" smtClean="0"/>
              <a:t>, this, _1),</a:t>
            </a:r>
          </a:p>
          <a:p>
            <a:pPr marL="0" lvl="1"/>
            <a:r>
              <a:rPr lang="en-US" sz="1400" dirty="0" smtClean="0"/>
              <a:t>           </a:t>
            </a:r>
            <a:r>
              <a:rPr lang="en-US" sz="1400" dirty="0" err="1" smtClean="0"/>
              <a:t>ros</a:t>
            </a:r>
            <a:r>
              <a:rPr lang="en-US" sz="1400" dirty="0" smtClean="0"/>
              <a:t>::</a:t>
            </a:r>
            <a:r>
              <a:rPr lang="en-US" sz="1400" dirty="0" err="1" smtClean="0"/>
              <a:t>VoidPtr</a:t>
            </a:r>
            <a:r>
              <a:rPr lang="en-US" sz="1400" dirty="0" smtClean="0"/>
              <a:t>(), &amp;queue_);</a:t>
            </a:r>
          </a:p>
          <a:p>
            <a:pPr marL="0" lvl="1"/>
            <a:r>
              <a:rPr lang="en-US" sz="1400" dirty="0" smtClean="0"/>
              <a:t>}</a:t>
            </a:r>
            <a:endParaRPr lang="en-US" sz="1400" dirty="0" smtClean="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DiffDrive</a:t>
            </a:r>
            <a:r>
              <a:rPr lang="en-US" dirty="0" smtClean="0"/>
              <a:t> </a:t>
            </a:r>
            <a:r>
              <a:rPr lang="en-US" dirty="0" err="1" smtClean="0"/>
              <a:t>Plugin</a:t>
            </a:r>
            <a:endParaRPr lang="en-US" dirty="0"/>
          </a:p>
        </p:txBody>
      </p:sp>
      <p:sp>
        <p:nvSpPr>
          <p:cNvPr id="3" name="Content Placeholder 2"/>
          <p:cNvSpPr>
            <a:spLocks noGrp="1"/>
          </p:cNvSpPr>
          <p:nvPr>
            <p:ph idx="1"/>
          </p:nvPr>
        </p:nvSpPr>
        <p:spPr/>
        <p:txBody>
          <a:bodyPr>
            <a:normAutofit/>
          </a:bodyPr>
          <a:lstStyle/>
          <a:p>
            <a:r>
              <a:rPr lang="en-US" dirty="0" smtClean="0"/>
              <a:t>When a message arrives, the linear and angular velocities are stored in the </a:t>
            </a:r>
            <a:r>
              <a:rPr lang="en-US" dirty="0" smtClean="0"/>
              <a:t>internal variables </a:t>
            </a:r>
            <a:r>
              <a:rPr lang="en-US" dirty="0" smtClean="0"/>
              <a:t>to run some operations later:</a:t>
            </a: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09600" y="2971800"/>
            <a:ext cx="7848600" cy="1169551"/>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void </a:t>
            </a:r>
            <a:r>
              <a:rPr lang="en-US" sz="1400" dirty="0" err="1" smtClean="0"/>
              <a:t>GazeboRosDiffDrive</a:t>
            </a:r>
            <a:r>
              <a:rPr lang="en-US" sz="1400" dirty="0" smtClean="0"/>
              <a:t>::</a:t>
            </a:r>
            <a:r>
              <a:rPr lang="en-US" sz="1400" dirty="0" err="1" smtClean="0"/>
              <a:t>cmdVelCallback</a:t>
            </a:r>
            <a:r>
              <a:rPr lang="en-US" sz="1400" dirty="0" smtClean="0"/>
              <a:t>(const </a:t>
            </a:r>
            <a:r>
              <a:rPr lang="en-US" sz="1400" dirty="0" err="1" smtClean="0"/>
              <a:t>geometry_msgs</a:t>
            </a:r>
            <a:r>
              <a:rPr lang="en-US" sz="1400" dirty="0" smtClean="0"/>
              <a:t>::Twist::</a:t>
            </a:r>
            <a:r>
              <a:rPr lang="en-US" sz="1400" dirty="0" err="1" smtClean="0"/>
              <a:t>ConstPtr</a:t>
            </a:r>
            <a:r>
              <a:rPr lang="en-US" sz="1400" dirty="0" smtClean="0"/>
              <a:t>&amp; </a:t>
            </a:r>
            <a:r>
              <a:rPr lang="en-US" sz="1400" dirty="0" err="1" smtClean="0"/>
              <a:t>cmd_msg</a:t>
            </a:r>
            <a:r>
              <a:rPr lang="en-US" sz="1400" dirty="0" smtClean="0"/>
              <a:t>) {</a:t>
            </a:r>
            <a:endParaRPr lang="en-US" sz="1400" dirty="0" smtClean="0"/>
          </a:p>
          <a:p>
            <a:pPr marL="0" lvl="1"/>
            <a:r>
              <a:rPr lang="en-US" sz="1400" dirty="0" smtClean="0"/>
              <a:t>    boost::</a:t>
            </a:r>
            <a:r>
              <a:rPr lang="en-US" sz="1400" dirty="0" err="1" smtClean="0"/>
              <a:t>mutex</a:t>
            </a:r>
            <a:r>
              <a:rPr lang="en-US" sz="1400" dirty="0" smtClean="0"/>
              <a:t>::</a:t>
            </a:r>
            <a:r>
              <a:rPr lang="en-US" sz="1400" dirty="0" err="1" smtClean="0"/>
              <a:t>scoped_lock</a:t>
            </a:r>
            <a:r>
              <a:rPr lang="en-US" sz="1400" dirty="0" smtClean="0"/>
              <a:t> </a:t>
            </a:r>
            <a:r>
              <a:rPr lang="en-US" sz="1400" dirty="0" err="1" smtClean="0"/>
              <a:t>scoped_lock</a:t>
            </a:r>
            <a:r>
              <a:rPr lang="en-US" sz="1400" dirty="0" smtClean="0"/>
              <a:t>(lock);</a:t>
            </a:r>
          </a:p>
          <a:p>
            <a:pPr marL="0" lvl="1"/>
            <a:r>
              <a:rPr lang="en-US" sz="1400" dirty="0" smtClean="0"/>
              <a:t>    x_ = </a:t>
            </a:r>
            <a:r>
              <a:rPr lang="en-US" sz="1400" dirty="0" err="1" smtClean="0"/>
              <a:t>cmd_msg</a:t>
            </a:r>
            <a:r>
              <a:rPr lang="en-US" sz="1400" dirty="0" smtClean="0"/>
              <a:t>-&gt;</a:t>
            </a:r>
            <a:r>
              <a:rPr lang="en-US" sz="1400" dirty="0" err="1" smtClean="0"/>
              <a:t>linear.x</a:t>
            </a:r>
            <a:r>
              <a:rPr lang="en-US" sz="1400" dirty="0" smtClean="0"/>
              <a:t>;</a:t>
            </a:r>
          </a:p>
          <a:p>
            <a:pPr marL="0" lvl="1"/>
            <a:r>
              <a:rPr lang="en-US" sz="1400" dirty="0" smtClean="0"/>
              <a:t>    rot_ = </a:t>
            </a:r>
            <a:r>
              <a:rPr lang="en-US" sz="1400" dirty="0" err="1" smtClean="0"/>
              <a:t>cmd_msg</a:t>
            </a:r>
            <a:r>
              <a:rPr lang="en-US" sz="1400" dirty="0" smtClean="0"/>
              <a:t>-&gt;</a:t>
            </a:r>
            <a:r>
              <a:rPr lang="en-US" sz="1400" dirty="0" err="1" smtClean="0"/>
              <a:t>angular.z</a:t>
            </a:r>
            <a:r>
              <a:rPr lang="en-US" sz="1400" dirty="0" smtClean="0"/>
              <a:t>;</a:t>
            </a:r>
          </a:p>
          <a:p>
            <a:pPr marL="0" lvl="1"/>
            <a:r>
              <a:rPr lang="en-US" sz="1400" dirty="0" smtClean="0"/>
              <a:t>}</a:t>
            </a:r>
            <a:endParaRPr lang="en-US" sz="1400" dirty="0" smtClean="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DiffDrive</a:t>
            </a:r>
            <a:r>
              <a:rPr lang="en-US" dirty="0" smtClean="0"/>
              <a:t> </a:t>
            </a:r>
            <a:r>
              <a:rPr lang="en-US" dirty="0" err="1" smtClean="0"/>
              <a:t>Plugin</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plugin</a:t>
            </a:r>
            <a:r>
              <a:rPr lang="en-US" dirty="0" smtClean="0"/>
              <a:t> estimates the velocity for each motor using the formulas from the </a:t>
            </a:r>
            <a:r>
              <a:rPr lang="en-US" dirty="0" smtClean="0"/>
              <a:t>kinematic model </a:t>
            </a:r>
            <a:r>
              <a:rPr lang="en-US" dirty="0" smtClean="0"/>
              <a:t>of the robot in the following manner:</a:t>
            </a: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8" name="Rectangle 7"/>
          <p:cNvSpPr>
            <a:spLocks noChangeArrowheads="1"/>
          </p:cNvSpPr>
          <p:nvPr/>
        </p:nvSpPr>
        <p:spPr bwMode="auto">
          <a:xfrm>
            <a:off x="685800" y="2971800"/>
            <a:ext cx="7848600" cy="3323987"/>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 Update the controller</a:t>
            </a:r>
          </a:p>
          <a:p>
            <a:pPr marL="0" lvl="1"/>
            <a:r>
              <a:rPr lang="en-US" sz="1400" dirty="0" smtClean="0"/>
              <a:t>void </a:t>
            </a:r>
            <a:r>
              <a:rPr lang="en-US" sz="1400" dirty="0" err="1" smtClean="0"/>
              <a:t>GazeboRosDiffDrive</a:t>
            </a:r>
            <a:r>
              <a:rPr lang="en-US" sz="1400" dirty="0" smtClean="0"/>
              <a:t>::</a:t>
            </a:r>
            <a:r>
              <a:rPr lang="en-US" sz="1400" dirty="0" err="1" smtClean="0"/>
              <a:t>UpdateChild</a:t>
            </a:r>
            <a:r>
              <a:rPr lang="en-US" sz="1400" dirty="0" smtClean="0"/>
              <a:t>() {</a:t>
            </a:r>
          </a:p>
          <a:p>
            <a:pPr marL="0" lvl="1"/>
            <a:r>
              <a:rPr lang="en-US" sz="1400" dirty="0" smtClean="0"/>
              <a:t>   common::Time </a:t>
            </a:r>
            <a:r>
              <a:rPr lang="en-US" sz="1400" dirty="0" err="1" smtClean="0"/>
              <a:t>current_time</a:t>
            </a:r>
            <a:r>
              <a:rPr lang="en-US" sz="1400" dirty="0" smtClean="0"/>
              <a:t> = this-&gt;world-&gt;</a:t>
            </a:r>
            <a:r>
              <a:rPr lang="en-US" sz="1400" dirty="0" err="1" smtClean="0"/>
              <a:t>GetSimTime</a:t>
            </a:r>
            <a:r>
              <a:rPr lang="en-US" sz="1400" dirty="0" smtClean="0"/>
              <a:t>();</a:t>
            </a:r>
          </a:p>
          <a:p>
            <a:pPr marL="0" lvl="1"/>
            <a:r>
              <a:rPr lang="en-US" sz="1400" dirty="0" smtClean="0"/>
              <a:t>   double </a:t>
            </a:r>
            <a:r>
              <a:rPr lang="en-US" sz="1400" dirty="0" err="1" smtClean="0"/>
              <a:t>seconds_since_last_update</a:t>
            </a:r>
            <a:r>
              <a:rPr lang="en-US" sz="1400" dirty="0" smtClean="0"/>
              <a:t> = (</a:t>
            </a:r>
            <a:r>
              <a:rPr lang="en-US" sz="1400" dirty="0" err="1" smtClean="0"/>
              <a:t>current_time</a:t>
            </a:r>
            <a:r>
              <a:rPr lang="en-US" sz="1400" dirty="0" smtClean="0"/>
              <a:t> - </a:t>
            </a:r>
            <a:r>
              <a:rPr lang="en-US" sz="1400" dirty="0" err="1" smtClean="0"/>
              <a:t>last_update_time</a:t>
            </a:r>
            <a:r>
              <a:rPr lang="en-US" sz="1400" dirty="0" smtClean="0"/>
              <a:t>_).Double();</a:t>
            </a:r>
          </a:p>
          <a:p>
            <a:pPr marL="0" lvl="1"/>
            <a:r>
              <a:rPr lang="en-US" sz="1400" dirty="0" smtClean="0"/>
              <a:t>   if (</a:t>
            </a:r>
            <a:r>
              <a:rPr lang="en-US" sz="1400" dirty="0" err="1" smtClean="0"/>
              <a:t>seconds_since_last_update</a:t>
            </a:r>
            <a:r>
              <a:rPr lang="en-US" sz="1400" dirty="0" smtClean="0"/>
              <a:t> &gt; </a:t>
            </a:r>
            <a:r>
              <a:rPr lang="en-US" sz="1400" dirty="0" err="1" smtClean="0"/>
              <a:t>update_period</a:t>
            </a:r>
            <a:r>
              <a:rPr lang="en-US" sz="1400" dirty="0" smtClean="0"/>
              <a:t>_) {</a:t>
            </a:r>
          </a:p>
          <a:p>
            <a:pPr marL="0" lvl="1"/>
            <a:r>
              <a:rPr lang="en-US" sz="1400" dirty="0" smtClean="0"/>
              <a:t>       </a:t>
            </a:r>
            <a:r>
              <a:rPr lang="en-US" sz="1400" dirty="0" err="1" smtClean="0"/>
              <a:t>publishOdometry</a:t>
            </a:r>
            <a:r>
              <a:rPr lang="en-US" sz="1400" dirty="0" smtClean="0"/>
              <a:t>(</a:t>
            </a:r>
            <a:r>
              <a:rPr lang="en-US" sz="1400" dirty="0" err="1" smtClean="0"/>
              <a:t>seconds_since_last_update</a:t>
            </a:r>
            <a:r>
              <a:rPr lang="en-US" sz="1400" dirty="0" smtClean="0"/>
              <a:t>);</a:t>
            </a:r>
          </a:p>
          <a:p>
            <a:pPr marL="0" lvl="1"/>
            <a:r>
              <a:rPr lang="en-US" sz="1400" dirty="0" smtClean="0"/>
              <a:t> </a:t>
            </a:r>
          </a:p>
          <a:p>
            <a:pPr marL="0" lvl="1"/>
            <a:r>
              <a:rPr lang="en-US" sz="1400" dirty="0" smtClean="0"/>
              <a:t>       // Update robot in case new velocities have been requested</a:t>
            </a:r>
          </a:p>
          <a:p>
            <a:pPr marL="0" lvl="1"/>
            <a:r>
              <a:rPr lang="en-US" sz="1400" dirty="0" smtClean="0"/>
              <a:t>       </a:t>
            </a:r>
            <a:r>
              <a:rPr lang="en-US" sz="1400" dirty="0" err="1" smtClean="0"/>
              <a:t>getWheelVelocities</a:t>
            </a:r>
            <a:r>
              <a:rPr lang="en-US" sz="1400" dirty="0" smtClean="0"/>
              <a:t>();</a:t>
            </a:r>
          </a:p>
          <a:p>
            <a:pPr marL="0" lvl="1"/>
            <a:r>
              <a:rPr lang="en-US" sz="1400" dirty="0" smtClean="0"/>
              <a:t>       joints[LEFT]-&gt;</a:t>
            </a:r>
            <a:r>
              <a:rPr lang="en-US" sz="1400" dirty="0" err="1" smtClean="0"/>
              <a:t>SetVelocity</a:t>
            </a:r>
            <a:r>
              <a:rPr lang="en-US" sz="1400" dirty="0" smtClean="0"/>
              <a:t>(0, </a:t>
            </a:r>
            <a:r>
              <a:rPr lang="en-US" sz="1400" dirty="0" err="1" smtClean="0"/>
              <a:t>wheel_speed</a:t>
            </a:r>
            <a:r>
              <a:rPr lang="en-US" sz="1400" dirty="0" smtClean="0"/>
              <a:t>_[LEFT] / </a:t>
            </a:r>
            <a:r>
              <a:rPr lang="en-US" sz="1400" dirty="0" err="1" smtClean="0"/>
              <a:t>wheel_diameter</a:t>
            </a:r>
            <a:r>
              <a:rPr lang="en-US" sz="1400" dirty="0" smtClean="0"/>
              <a:t>_);</a:t>
            </a:r>
          </a:p>
          <a:p>
            <a:pPr marL="0" lvl="1"/>
            <a:r>
              <a:rPr lang="en-US" sz="1400" dirty="0" smtClean="0"/>
              <a:t>       joints[RIGHT]-&gt;</a:t>
            </a:r>
            <a:r>
              <a:rPr lang="en-US" sz="1400" dirty="0" err="1" smtClean="0"/>
              <a:t>SetVelocity</a:t>
            </a:r>
            <a:r>
              <a:rPr lang="en-US" sz="1400" dirty="0" smtClean="0"/>
              <a:t>(0, </a:t>
            </a:r>
            <a:r>
              <a:rPr lang="en-US" sz="1400" dirty="0" err="1" smtClean="0"/>
              <a:t>wheel_speed</a:t>
            </a:r>
            <a:r>
              <a:rPr lang="en-US" sz="1400" dirty="0" smtClean="0"/>
              <a:t>_[RIGHT] / </a:t>
            </a:r>
            <a:r>
              <a:rPr lang="en-US" sz="1400" dirty="0" err="1" smtClean="0"/>
              <a:t>wheel_diameter</a:t>
            </a:r>
            <a:r>
              <a:rPr lang="en-US" sz="1400" dirty="0" smtClean="0"/>
              <a:t>_);</a:t>
            </a:r>
          </a:p>
          <a:p>
            <a:pPr marL="0" lvl="1"/>
            <a:r>
              <a:rPr lang="en-US" sz="1400" dirty="0" smtClean="0"/>
              <a:t> </a:t>
            </a:r>
          </a:p>
          <a:p>
            <a:pPr marL="0" lvl="1"/>
            <a:r>
              <a:rPr lang="en-US" sz="1400" dirty="0" smtClean="0"/>
              <a:t>       </a:t>
            </a:r>
            <a:r>
              <a:rPr lang="en-US" sz="1400" dirty="0" err="1" smtClean="0"/>
              <a:t>last_update_time</a:t>
            </a:r>
            <a:r>
              <a:rPr lang="en-US" sz="1400" dirty="0" smtClean="0"/>
              <a:t>_+= common::Time(</a:t>
            </a:r>
            <a:r>
              <a:rPr lang="en-US" sz="1400" dirty="0" err="1" smtClean="0"/>
              <a:t>update_period</a:t>
            </a:r>
            <a:r>
              <a:rPr lang="en-US" sz="1400" dirty="0" smtClean="0"/>
              <a:t>_); </a:t>
            </a:r>
          </a:p>
          <a:p>
            <a:pPr marL="0" lvl="1"/>
            <a:r>
              <a:rPr lang="en-US" sz="1400" dirty="0" smtClean="0"/>
              <a:t>   }</a:t>
            </a:r>
          </a:p>
          <a:p>
            <a:pPr marL="0" lvl="1"/>
            <a:r>
              <a:rPr lang="en-US" sz="1400" dirty="0" smtClean="0"/>
              <a:t>}</a:t>
            </a:r>
            <a:endParaRPr lang="en-US" sz="1400" dirty="0" smtClean="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DiffDrive</a:t>
            </a:r>
            <a:r>
              <a:rPr lang="en-US" dirty="0" smtClean="0"/>
              <a:t> </a:t>
            </a:r>
            <a:r>
              <a:rPr lang="en-US" dirty="0" err="1" smtClean="0"/>
              <a:t>Plugin</a:t>
            </a:r>
            <a:endParaRPr lang="en-US" dirty="0"/>
          </a:p>
        </p:txBody>
      </p:sp>
      <p:sp>
        <p:nvSpPr>
          <p:cNvPr id="3" name="Content Placeholder 2"/>
          <p:cNvSpPr>
            <a:spLocks noGrp="1"/>
          </p:cNvSpPr>
          <p:nvPr>
            <p:ph idx="1"/>
          </p:nvPr>
        </p:nvSpPr>
        <p:spPr/>
        <p:txBody>
          <a:bodyPr>
            <a:normAutofit/>
          </a:bodyPr>
          <a:lstStyle/>
          <a:p>
            <a:r>
              <a:rPr lang="en-US" dirty="0" smtClean="0"/>
              <a:t>And finally, it </a:t>
            </a:r>
            <a:r>
              <a:rPr lang="en-US" dirty="0" smtClean="0"/>
              <a:t>publishes the </a:t>
            </a:r>
            <a:r>
              <a:rPr lang="en-US" dirty="0" err="1" smtClean="0"/>
              <a:t>odometry</a:t>
            </a:r>
            <a:r>
              <a:rPr lang="en-US" dirty="0" smtClean="0"/>
              <a:t> data</a:t>
            </a:r>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8" name="Rectangle 7"/>
          <p:cNvSpPr>
            <a:spLocks noChangeArrowheads="1"/>
          </p:cNvSpPr>
          <p:nvPr/>
        </p:nvSpPr>
        <p:spPr bwMode="auto">
          <a:xfrm>
            <a:off x="685800" y="1828800"/>
            <a:ext cx="7848600" cy="4616648"/>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void </a:t>
            </a:r>
            <a:r>
              <a:rPr lang="en-US" sz="1400" dirty="0" err="1" smtClean="0"/>
              <a:t>GazeboRosDiffDrive</a:t>
            </a:r>
            <a:r>
              <a:rPr lang="en-US" sz="1400" dirty="0" smtClean="0"/>
              <a:t>::</a:t>
            </a:r>
            <a:r>
              <a:rPr lang="en-US" sz="1400" dirty="0" err="1" smtClean="0"/>
              <a:t>publishOdometry</a:t>
            </a:r>
            <a:r>
              <a:rPr lang="en-US" sz="1400" dirty="0" smtClean="0"/>
              <a:t>(double </a:t>
            </a:r>
            <a:r>
              <a:rPr lang="en-US" sz="1400" dirty="0" err="1" smtClean="0"/>
              <a:t>step_time</a:t>
            </a:r>
            <a:r>
              <a:rPr lang="en-US" sz="1400" dirty="0" smtClean="0"/>
              <a:t>) {</a:t>
            </a:r>
          </a:p>
          <a:p>
            <a:pPr marL="0" lvl="1"/>
            <a:r>
              <a:rPr lang="en-US" sz="1400" dirty="0" smtClean="0"/>
              <a:t>    </a:t>
            </a:r>
            <a:r>
              <a:rPr lang="en-US" sz="1400" dirty="0" err="1" smtClean="0"/>
              <a:t>ros</a:t>
            </a:r>
            <a:r>
              <a:rPr lang="en-US" sz="1400" dirty="0" smtClean="0"/>
              <a:t>::Time </a:t>
            </a:r>
            <a:r>
              <a:rPr lang="en-US" sz="1400" dirty="0" err="1" smtClean="0"/>
              <a:t>current_time</a:t>
            </a:r>
            <a:r>
              <a:rPr lang="en-US" sz="1400" dirty="0" smtClean="0"/>
              <a:t> = </a:t>
            </a:r>
            <a:r>
              <a:rPr lang="en-US" sz="1400" dirty="0" err="1" smtClean="0"/>
              <a:t>ros</a:t>
            </a:r>
            <a:r>
              <a:rPr lang="en-US" sz="1400" dirty="0" smtClean="0"/>
              <a:t>::Time::now();</a:t>
            </a:r>
          </a:p>
          <a:p>
            <a:pPr marL="0" lvl="1"/>
            <a:r>
              <a:rPr lang="en-US" sz="1400" dirty="0" smtClean="0"/>
              <a:t>    std::string </a:t>
            </a:r>
            <a:r>
              <a:rPr lang="en-US" sz="1400" dirty="0" err="1" smtClean="0"/>
              <a:t>odom_frame</a:t>
            </a:r>
            <a:r>
              <a:rPr lang="en-US" sz="1400" dirty="0" smtClean="0"/>
              <a:t> = </a:t>
            </a:r>
            <a:r>
              <a:rPr lang="en-US" sz="1400" dirty="0" err="1" smtClean="0"/>
              <a:t>tf</a:t>
            </a:r>
            <a:r>
              <a:rPr lang="en-US" sz="1400" dirty="0" smtClean="0"/>
              <a:t>::resolve(</a:t>
            </a:r>
            <a:r>
              <a:rPr lang="en-US" sz="1400" dirty="0" err="1" smtClean="0"/>
              <a:t>tf_prefix</a:t>
            </a:r>
            <a:r>
              <a:rPr lang="en-US" sz="1400" dirty="0" smtClean="0"/>
              <a:t>_, </a:t>
            </a:r>
            <a:r>
              <a:rPr lang="en-US" sz="1400" dirty="0" err="1" smtClean="0"/>
              <a:t>odometry_frame</a:t>
            </a:r>
            <a:r>
              <a:rPr lang="en-US" sz="1400" dirty="0" smtClean="0"/>
              <a:t>_);</a:t>
            </a:r>
          </a:p>
          <a:p>
            <a:pPr marL="0" lvl="1"/>
            <a:r>
              <a:rPr lang="en-US" sz="1400" dirty="0" smtClean="0"/>
              <a:t>    std::string </a:t>
            </a:r>
            <a:r>
              <a:rPr lang="en-US" sz="1400" dirty="0" err="1" smtClean="0"/>
              <a:t>base_footprint_frame</a:t>
            </a:r>
            <a:r>
              <a:rPr lang="en-US" sz="1400" dirty="0" smtClean="0"/>
              <a:t> = </a:t>
            </a:r>
            <a:r>
              <a:rPr lang="en-US" sz="1400" dirty="0" smtClean="0"/>
              <a:t> </a:t>
            </a:r>
            <a:r>
              <a:rPr lang="en-US" sz="1400" dirty="0" err="1" smtClean="0"/>
              <a:t>tf</a:t>
            </a:r>
            <a:r>
              <a:rPr lang="en-US" sz="1400" dirty="0" smtClean="0"/>
              <a:t>::resolve(</a:t>
            </a:r>
            <a:r>
              <a:rPr lang="en-US" sz="1400" dirty="0" err="1" smtClean="0"/>
              <a:t>tf_prefix</a:t>
            </a:r>
            <a:r>
              <a:rPr lang="en-US" sz="1400" dirty="0" smtClean="0"/>
              <a:t>_, </a:t>
            </a:r>
            <a:r>
              <a:rPr lang="en-US" sz="1400" dirty="0" err="1" smtClean="0"/>
              <a:t>robot_base_frame</a:t>
            </a:r>
            <a:r>
              <a:rPr lang="en-US" sz="1400" dirty="0" smtClean="0"/>
              <a:t>_);</a:t>
            </a:r>
          </a:p>
          <a:p>
            <a:pPr marL="0" lvl="1"/>
            <a:r>
              <a:rPr lang="en-US" sz="1400" dirty="0" smtClean="0"/>
              <a:t> </a:t>
            </a:r>
          </a:p>
          <a:p>
            <a:pPr marL="0" lvl="1"/>
            <a:r>
              <a:rPr lang="en-US" sz="1400" dirty="0" smtClean="0"/>
              <a:t>    // getting data for </a:t>
            </a:r>
            <a:r>
              <a:rPr lang="en-US" sz="1400" dirty="0" err="1" smtClean="0"/>
              <a:t>base_footprint</a:t>
            </a:r>
            <a:r>
              <a:rPr lang="en-US" sz="1400" dirty="0" smtClean="0"/>
              <a:t> to </a:t>
            </a:r>
            <a:r>
              <a:rPr lang="en-US" sz="1400" dirty="0" err="1" smtClean="0"/>
              <a:t>odom</a:t>
            </a:r>
            <a:r>
              <a:rPr lang="en-US" sz="1400" dirty="0" smtClean="0"/>
              <a:t> transform</a:t>
            </a:r>
          </a:p>
          <a:p>
            <a:pPr marL="0" lvl="1"/>
            <a:r>
              <a:rPr lang="en-US" sz="1400" dirty="0" smtClean="0"/>
              <a:t>    math::Pose </a:t>
            </a:r>
            <a:r>
              <a:rPr lang="en-US" sz="1400" dirty="0" err="1" smtClean="0"/>
              <a:t>pose</a:t>
            </a:r>
            <a:r>
              <a:rPr lang="en-US" sz="1400" dirty="0" smtClean="0"/>
              <a:t> = this-&gt;parent-&gt;</a:t>
            </a:r>
            <a:r>
              <a:rPr lang="en-US" sz="1400" dirty="0" err="1" smtClean="0"/>
              <a:t>GetWorldPose</a:t>
            </a:r>
            <a:r>
              <a:rPr lang="en-US" sz="1400" dirty="0" smtClean="0"/>
              <a:t>();</a:t>
            </a:r>
          </a:p>
          <a:p>
            <a:pPr marL="0" lvl="1"/>
            <a:r>
              <a:rPr lang="en-US" sz="1400" dirty="0" smtClean="0"/>
              <a:t> </a:t>
            </a:r>
          </a:p>
          <a:p>
            <a:pPr marL="0" lvl="1"/>
            <a:r>
              <a:rPr lang="en-US" sz="1400" dirty="0" smtClean="0"/>
              <a:t>    </a:t>
            </a:r>
            <a:r>
              <a:rPr lang="en-US" sz="1400" dirty="0" err="1" smtClean="0"/>
              <a:t>tf</a:t>
            </a:r>
            <a:r>
              <a:rPr lang="en-US" sz="1400" dirty="0" smtClean="0"/>
              <a:t>::Quaternion qt(</a:t>
            </a:r>
            <a:r>
              <a:rPr lang="en-US" sz="1400" dirty="0" err="1" smtClean="0"/>
              <a:t>pose.rot.x</a:t>
            </a:r>
            <a:r>
              <a:rPr lang="en-US" sz="1400" dirty="0" smtClean="0"/>
              <a:t>, </a:t>
            </a:r>
            <a:r>
              <a:rPr lang="en-US" sz="1400" dirty="0" err="1" smtClean="0"/>
              <a:t>pose.rot.y</a:t>
            </a:r>
            <a:r>
              <a:rPr lang="en-US" sz="1400" dirty="0" smtClean="0"/>
              <a:t>, </a:t>
            </a:r>
            <a:r>
              <a:rPr lang="en-US" sz="1400" dirty="0" err="1" smtClean="0"/>
              <a:t>pose.rot.z</a:t>
            </a:r>
            <a:r>
              <a:rPr lang="en-US" sz="1400" dirty="0" smtClean="0"/>
              <a:t>, </a:t>
            </a:r>
            <a:r>
              <a:rPr lang="en-US" sz="1400" dirty="0" err="1" smtClean="0"/>
              <a:t>pose.rot.w</a:t>
            </a:r>
            <a:r>
              <a:rPr lang="en-US" sz="1400" dirty="0" smtClean="0"/>
              <a:t>);</a:t>
            </a:r>
          </a:p>
          <a:p>
            <a:pPr marL="0" lvl="1"/>
            <a:r>
              <a:rPr lang="en-US" sz="1400" dirty="0" smtClean="0"/>
              <a:t>    </a:t>
            </a:r>
            <a:r>
              <a:rPr lang="en-US" sz="1400" dirty="0" err="1" smtClean="0"/>
              <a:t>tf</a:t>
            </a:r>
            <a:r>
              <a:rPr lang="en-US" sz="1400" dirty="0" smtClean="0"/>
              <a:t>::Vector3 </a:t>
            </a:r>
            <a:r>
              <a:rPr lang="en-US" sz="1400" dirty="0" err="1" smtClean="0"/>
              <a:t>vt</a:t>
            </a:r>
            <a:r>
              <a:rPr lang="en-US" sz="1400" dirty="0" smtClean="0"/>
              <a:t>(</a:t>
            </a:r>
            <a:r>
              <a:rPr lang="en-US" sz="1400" dirty="0" err="1" smtClean="0"/>
              <a:t>pose.pos.x</a:t>
            </a:r>
            <a:r>
              <a:rPr lang="en-US" sz="1400" dirty="0" smtClean="0"/>
              <a:t>, </a:t>
            </a:r>
            <a:r>
              <a:rPr lang="en-US" sz="1400" dirty="0" err="1" smtClean="0"/>
              <a:t>pose.pos.y</a:t>
            </a:r>
            <a:r>
              <a:rPr lang="en-US" sz="1400" dirty="0" smtClean="0"/>
              <a:t>, </a:t>
            </a:r>
            <a:r>
              <a:rPr lang="en-US" sz="1400" dirty="0" err="1" smtClean="0"/>
              <a:t>pose.pos.z</a:t>
            </a:r>
            <a:r>
              <a:rPr lang="en-US" sz="1400" dirty="0" smtClean="0"/>
              <a:t>);</a:t>
            </a:r>
          </a:p>
          <a:p>
            <a:pPr marL="0" lvl="1"/>
            <a:r>
              <a:rPr lang="en-US" sz="1400" dirty="0" smtClean="0"/>
              <a:t> </a:t>
            </a:r>
          </a:p>
          <a:p>
            <a:pPr marL="0" lvl="1"/>
            <a:r>
              <a:rPr lang="en-US" sz="1400" dirty="0" smtClean="0"/>
              <a:t>    </a:t>
            </a:r>
            <a:r>
              <a:rPr lang="en-US" sz="1400" dirty="0" err="1" smtClean="0"/>
              <a:t>tf</a:t>
            </a:r>
            <a:r>
              <a:rPr lang="en-US" sz="1400" dirty="0" smtClean="0"/>
              <a:t>::Transform </a:t>
            </a:r>
            <a:r>
              <a:rPr lang="en-US" sz="1400" dirty="0" err="1" smtClean="0"/>
              <a:t>base_footprint_to_odom</a:t>
            </a:r>
            <a:r>
              <a:rPr lang="en-US" sz="1400" dirty="0" smtClean="0"/>
              <a:t>(qt, </a:t>
            </a:r>
            <a:r>
              <a:rPr lang="en-US" sz="1400" dirty="0" err="1" smtClean="0"/>
              <a:t>vt</a:t>
            </a:r>
            <a:r>
              <a:rPr lang="en-US" sz="1400" dirty="0" smtClean="0"/>
              <a:t>);</a:t>
            </a:r>
          </a:p>
          <a:p>
            <a:pPr marL="0" lvl="1"/>
            <a:r>
              <a:rPr lang="en-US" sz="1400" dirty="0" smtClean="0"/>
              <a:t>    </a:t>
            </a:r>
            <a:r>
              <a:rPr lang="en-US" sz="1400" dirty="0" err="1" smtClean="0"/>
              <a:t>transform_broadcaster</a:t>
            </a:r>
            <a:r>
              <a:rPr lang="en-US" sz="1400" dirty="0" smtClean="0"/>
              <a:t>_-&gt;</a:t>
            </a:r>
            <a:r>
              <a:rPr lang="en-US" sz="1400" dirty="0" err="1" smtClean="0"/>
              <a:t>sendTransform</a:t>
            </a:r>
            <a:r>
              <a:rPr lang="en-US" sz="1400" dirty="0" smtClean="0"/>
              <a:t>(</a:t>
            </a:r>
            <a:r>
              <a:rPr lang="en-US" sz="1400" dirty="0" err="1" smtClean="0"/>
              <a:t>tf</a:t>
            </a:r>
            <a:r>
              <a:rPr lang="en-US" sz="1400" dirty="0" smtClean="0"/>
              <a:t>::</a:t>
            </a:r>
            <a:r>
              <a:rPr lang="en-US" sz="1400" dirty="0" err="1" smtClean="0"/>
              <a:t>StampedTransform</a:t>
            </a:r>
            <a:r>
              <a:rPr lang="en-US" sz="1400" dirty="0" smtClean="0"/>
              <a:t>(</a:t>
            </a:r>
            <a:r>
              <a:rPr lang="en-US" sz="1400" dirty="0" err="1" smtClean="0"/>
              <a:t>base_footprint_to_odom</a:t>
            </a:r>
            <a:r>
              <a:rPr lang="en-US" sz="1400" dirty="0" smtClean="0"/>
              <a:t>, </a:t>
            </a:r>
            <a:r>
              <a:rPr lang="en-US" sz="1400" dirty="0" err="1" smtClean="0"/>
              <a:t>current_time</a:t>
            </a:r>
            <a:r>
              <a:rPr lang="en-US" sz="1400" dirty="0" smtClean="0"/>
              <a:t>, </a:t>
            </a:r>
            <a:r>
              <a:rPr lang="en-US" sz="1400" dirty="0" err="1" smtClean="0"/>
              <a:t>odom_frame</a:t>
            </a:r>
            <a:r>
              <a:rPr lang="en-US" sz="1400" dirty="0" smtClean="0"/>
              <a:t>, </a:t>
            </a:r>
            <a:r>
              <a:rPr lang="en-US" sz="1400" dirty="0" err="1" smtClean="0"/>
              <a:t>base_footprint_frame</a:t>
            </a:r>
            <a:r>
              <a:rPr lang="en-US" sz="1400" dirty="0" smtClean="0"/>
              <a:t>));</a:t>
            </a:r>
          </a:p>
          <a:p>
            <a:pPr marL="0" lvl="1"/>
            <a:endParaRPr lang="en-US" sz="1400" dirty="0" smtClean="0"/>
          </a:p>
          <a:p>
            <a:pPr marL="0" lvl="1"/>
            <a:r>
              <a:rPr lang="en-US" sz="1400" dirty="0" smtClean="0"/>
              <a:t>    // publish </a:t>
            </a:r>
            <a:r>
              <a:rPr lang="en-US" sz="1400" dirty="0" err="1" smtClean="0"/>
              <a:t>odom</a:t>
            </a:r>
            <a:r>
              <a:rPr lang="en-US" sz="1400" dirty="0" smtClean="0"/>
              <a:t> topic</a:t>
            </a:r>
          </a:p>
          <a:p>
            <a:pPr marL="0" lvl="1"/>
            <a:r>
              <a:rPr lang="en-US" sz="1400" dirty="0" smtClean="0"/>
              <a:t>    </a:t>
            </a:r>
            <a:r>
              <a:rPr lang="en-US" sz="1400" dirty="0" err="1" smtClean="0"/>
              <a:t>odom_.pose.pose.position.x</a:t>
            </a:r>
            <a:r>
              <a:rPr lang="en-US" sz="1400" dirty="0" smtClean="0"/>
              <a:t> = </a:t>
            </a:r>
            <a:r>
              <a:rPr lang="en-US" sz="1400" dirty="0" err="1" smtClean="0"/>
              <a:t>pose.pos.x</a:t>
            </a:r>
            <a:r>
              <a:rPr lang="en-US" sz="1400" dirty="0" smtClean="0"/>
              <a:t>;</a:t>
            </a:r>
          </a:p>
          <a:p>
            <a:pPr marL="0" lvl="1"/>
            <a:r>
              <a:rPr lang="en-US" sz="1400" dirty="0" smtClean="0"/>
              <a:t>    </a:t>
            </a:r>
            <a:r>
              <a:rPr lang="en-US" sz="1400" dirty="0" err="1" smtClean="0"/>
              <a:t>odom_.pose.pose.position.y</a:t>
            </a:r>
            <a:r>
              <a:rPr lang="en-US" sz="1400" dirty="0" smtClean="0"/>
              <a:t> = </a:t>
            </a:r>
            <a:r>
              <a:rPr lang="en-US" sz="1400" dirty="0" err="1" smtClean="0"/>
              <a:t>pose.pos.y</a:t>
            </a:r>
            <a:r>
              <a:rPr lang="en-US" sz="1400" dirty="0" smtClean="0"/>
              <a:t>; </a:t>
            </a:r>
            <a:endParaRPr lang="en-US" sz="1400" dirty="0" smtClean="0"/>
          </a:p>
          <a:p>
            <a:pPr marL="0" lvl="1"/>
            <a:r>
              <a:rPr lang="en-US" sz="1400" dirty="0" smtClean="0"/>
              <a:t>    ...</a:t>
            </a:r>
          </a:p>
          <a:p>
            <a:pPr marL="0" lvl="1"/>
            <a:r>
              <a:rPr lang="en-US" sz="1400" dirty="0" smtClean="0"/>
              <a:t>    </a:t>
            </a:r>
            <a:r>
              <a:rPr lang="en-US" sz="1400" dirty="0" err="1" smtClean="0"/>
              <a:t>odometry_publisher_.publish</a:t>
            </a:r>
            <a:r>
              <a:rPr lang="en-US" sz="1400" dirty="0" smtClean="0"/>
              <a:t>(</a:t>
            </a:r>
            <a:r>
              <a:rPr lang="en-US" sz="1400" dirty="0" err="1" smtClean="0"/>
              <a:t>odom</a:t>
            </a:r>
            <a:r>
              <a:rPr lang="en-US" sz="1400" dirty="0" smtClean="0"/>
              <a:t>_);</a:t>
            </a:r>
          </a:p>
          <a:p>
            <a:pPr marL="0" lvl="1"/>
            <a:r>
              <a:rPr lang="en-US" sz="1400" dirty="0" smtClean="0"/>
              <a:t>}</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gmapping</a:t>
            </a:r>
            <a:endParaRPr lang="en-US" dirty="0"/>
          </a:p>
        </p:txBody>
      </p:sp>
      <p:sp>
        <p:nvSpPr>
          <p:cNvPr id="3" name="Content Placeholder 2"/>
          <p:cNvSpPr>
            <a:spLocks noGrp="1"/>
          </p:cNvSpPr>
          <p:nvPr>
            <p:ph idx="1"/>
          </p:nvPr>
        </p:nvSpPr>
        <p:spPr/>
        <p:txBody>
          <a:bodyPr>
            <a:normAutofit/>
          </a:bodyPr>
          <a:lstStyle/>
          <a:p>
            <a:r>
              <a:rPr lang="en-US" dirty="0" smtClean="0"/>
              <a:t>We will now integrate ROS navigation stack with our package</a:t>
            </a:r>
          </a:p>
          <a:p>
            <a:r>
              <a:rPr lang="en-US" dirty="0" smtClean="0"/>
              <a:t>First copy </a:t>
            </a:r>
            <a:r>
              <a:rPr lang="en-US" dirty="0" err="1" smtClean="0"/>
              <a:t>move_base_config</a:t>
            </a:r>
            <a:r>
              <a:rPr lang="en-US" dirty="0" smtClean="0"/>
              <a:t> folder from </a:t>
            </a:r>
            <a:r>
              <a:rPr lang="en-US" sz="2800" dirty="0" smtClean="0"/>
              <a:t>~/</a:t>
            </a:r>
            <a:r>
              <a:rPr lang="en-US" sz="2800" dirty="0" err="1" smtClean="0"/>
              <a:t>ros</a:t>
            </a:r>
            <a:r>
              <a:rPr lang="en-US" sz="2800" dirty="0" smtClean="0"/>
              <a:t>/stacks/</a:t>
            </a:r>
            <a:r>
              <a:rPr lang="en-US" sz="2800" dirty="0" err="1" smtClean="0"/>
              <a:t>navigation_tutorials</a:t>
            </a:r>
            <a:r>
              <a:rPr lang="en-US" sz="2800" dirty="0" smtClean="0"/>
              <a:t>/</a:t>
            </a:r>
            <a:r>
              <a:rPr lang="en-US" sz="2800" dirty="0" err="1" smtClean="0"/>
              <a:t>navigation_stage</a:t>
            </a:r>
            <a:r>
              <a:rPr lang="en-US" sz="2800" dirty="0" smtClean="0"/>
              <a:t> </a:t>
            </a:r>
            <a:r>
              <a:rPr lang="en-US" dirty="0" smtClean="0"/>
              <a:t>to</a:t>
            </a:r>
            <a:r>
              <a:rPr lang="en-US" sz="2800" dirty="0" smtClean="0"/>
              <a:t> r2d2_gazebo package</a:t>
            </a:r>
            <a:endParaRPr lang="en-US" sz="2800" dirty="0" smtClean="0"/>
          </a:p>
          <a:p>
            <a:endParaRPr lang="en-US" sz="2800" dirty="0" smtClean="0"/>
          </a:p>
          <a:p>
            <a:endParaRPr lang="en-US" dirty="0" smtClean="0"/>
          </a:p>
          <a:p>
            <a:pPr>
              <a:spcBef>
                <a:spcPts val="0"/>
              </a:spcBef>
            </a:pPr>
            <a:r>
              <a:rPr lang="en-US" dirty="0" smtClean="0"/>
              <a:t>Add the following lines to r2d2.launch:</a:t>
            </a:r>
          </a:p>
          <a:p>
            <a:endParaRPr lang="en-US" sz="2800" dirty="0" smtClean="0"/>
          </a:p>
          <a:p>
            <a:endParaRPr lang="en-US" sz="2800"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3962400"/>
            <a:ext cx="7848600" cy="646331"/>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 </a:t>
            </a:r>
            <a:r>
              <a:rPr lang="en-US" dirty="0" err="1" smtClean="0"/>
              <a:t>roscd</a:t>
            </a:r>
            <a:r>
              <a:rPr lang="en-US" dirty="0" smtClean="0"/>
              <a:t> r2d2_gazebo</a:t>
            </a:r>
          </a:p>
          <a:p>
            <a:pPr marL="0" lvl="1"/>
            <a:r>
              <a:rPr lang="en-US" dirty="0" smtClean="0"/>
              <a:t>$ </a:t>
            </a:r>
            <a:r>
              <a:rPr lang="en-US" dirty="0" smtClean="0"/>
              <a:t>cp -R ~/</a:t>
            </a:r>
            <a:r>
              <a:rPr lang="en-US" dirty="0" err="1" smtClean="0"/>
              <a:t>ros</a:t>
            </a:r>
            <a:r>
              <a:rPr lang="en-US" dirty="0" smtClean="0"/>
              <a:t>/stacks/</a:t>
            </a:r>
            <a:r>
              <a:rPr lang="en-US" dirty="0" err="1" smtClean="0"/>
              <a:t>navigation_tutorials</a:t>
            </a:r>
            <a:r>
              <a:rPr lang="en-US" dirty="0" smtClean="0"/>
              <a:t>/</a:t>
            </a:r>
            <a:r>
              <a:rPr lang="en-US" dirty="0" err="1" smtClean="0"/>
              <a:t>navigation_stage</a:t>
            </a:r>
            <a:r>
              <a:rPr lang="en-US" dirty="0" smtClean="0"/>
              <a:t>/</a:t>
            </a:r>
            <a:r>
              <a:rPr lang="en-US" dirty="0" err="1" smtClean="0"/>
              <a:t>move_base_config</a:t>
            </a:r>
            <a:r>
              <a:rPr lang="en-US" dirty="0" smtClean="0"/>
              <a:t> .</a:t>
            </a:r>
            <a:endParaRPr lang="en-US" dirty="0" smtClean="0"/>
          </a:p>
        </p:txBody>
      </p:sp>
      <p:sp>
        <p:nvSpPr>
          <p:cNvPr id="7" name="Rectangle 6"/>
          <p:cNvSpPr>
            <a:spLocks noChangeArrowheads="1"/>
          </p:cNvSpPr>
          <p:nvPr/>
        </p:nvSpPr>
        <p:spPr bwMode="auto">
          <a:xfrm>
            <a:off x="685800" y="5410200"/>
            <a:ext cx="7848600" cy="92333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&lt;!-- Run navigation stack with </a:t>
            </a:r>
            <a:r>
              <a:rPr lang="en-US" dirty="0" err="1" smtClean="0"/>
              <a:t>gmapping</a:t>
            </a:r>
            <a:r>
              <a:rPr lang="en-US" dirty="0" smtClean="0"/>
              <a:t> --&gt;  </a:t>
            </a:r>
          </a:p>
          <a:p>
            <a:pPr marL="0" lvl="1"/>
            <a:r>
              <a:rPr lang="en-US" dirty="0" smtClean="0"/>
              <a:t>&lt;</a:t>
            </a:r>
            <a:r>
              <a:rPr lang="en-US" dirty="0" smtClean="0"/>
              <a:t>include file="$(find </a:t>
            </a:r>
            <a:r>
              <a:rPr lang="en-US" dirty="0" err="1" smtClean="0"/>
              <a:t>navigation_stage</a:t>
            </a:r>
            <a:r>
              <a:rPr lang="en-US" dirty="0" smtClean="0"/>
              <a:t>)/</a:t>
            </a:r>
            <a:r>
              <a:rPr lang="en-US" dirty="0" err="1" smtClean="0"/>
              <a:t>move_base_config</a:t>
            </a:r>
            <a:r>
              <a:rPr lang="en-US" dirty="0" smtClean="0"/>
              <a:t>/move_base.xml"/&gt;</a:t>
            </a:r>
          </a:p>
          <a:p>
            <a:pPr marL="0" lvl="1"/>
            <a:r>
              <a:rPr lang="en-US" dirty="0" smtClean="0"/>
              <a:t>&lt;</a:t>
            </a:r>
            <a:r>
              <a:rPr lang="en-US" dirty="0" smtClean="0"/>
              <a:t>include file="$(find </a:t>
            </a:r>
            <a:r>
              <a:rPr lang="en-US" dirty="0" err="1" smtClean="0"/>
              <a:t>navigation_stage</a:t>
            </a:r>
            <a:r>
              <a:rPr lang="en-US" dirty="0" smtClean="0"/>
              <a:t>)/</a:t>
            </a:r>
            <a:r>
              <a:rPr lang="en-US" dirty="0" err="1" smtClean="0"/>
              <a:t>move_base_config</a:t>
            </a:r>
            <a:r>
              <a:rPr lang="en-US" dirty="0" smtClean="0"/>
              <a:t>/slam_gmapping.xml"/&gt;</a:t>
            </a:r>
            <a:endParaRPr lang="en-US" dirty="0" smtClean="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Laser Sensor</a:t>
            </a:r>
            <a:endParaRPr lang="en-US" dirty="0"/>
          </a:p>
        </p:txBody>
      </p:sp>
      <p:sp>
        <p:nvSpPr>
          <p:cNvPr id="3" name="Content Placeholder 2"/>
          <p:cNvSpPr>
            <a:spLocks noGrp="1"/>
          </p:cNvSpPr>
          <p:nvPr>
            <p:ph idx="1"/>
          </p:nvPr>
        </p:nvSpPr>
        <p:spPr/>
        <p:txBody>
          <a:bodyPr>
            <a:normAutofit/>
          </a:bodyPr>
          <a:lstStyle/>
          <a:p>
            <a:r>
              <a:rPr lang="en-US" dirty="0" smtClean="0"/>
              <a:t>We will first add a new link and joint to the URDF of the r2d2 robot</a:t>
            </a:r>
          </a:p>
          <a:p>
            <a:r>
              <a:rPr lang="en-US" dirty="0" smtClean="0"/>
              <a:t>For the visual model of the we'll use a mesh from the </a:t>
            </a:r>
            <a:r>
              <a:rPr lang="en-US" dirty="0" err="1" smtClean="0"/>
              <a:t>hokuyo</a:t>
            </a:r>
            <a:r>
              <a:rPr lang="en-US" dirty="0" smtClean="0"/>
              <a:t> laser model from the Gazebo models repository</a:t>
            </a:r>
          </a:p>
          <a:p>
            <a:r>
              <a:rPr lang="en-US" dirty="0" smtClean="0"/>
              <a:t>We will place the laser sensor at the center of the robot’s head</a:t>
            </a:r>
          </a:p>
          <a:p>
            <a:r>
              <a:rPr lang="en-US" dirty="0" smtClean="0"/>
              <a:t>Open r2d2.urdf and add the following lines before the closing &lt;/robot&gt; tag</a:t>
            </a:r>
          </a:p>
          <a:p>
            <a:pPr>
              <a:buNone/>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gmapping</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685800" y="1371600"/>
            <a:ext cx="7924800" cy="509491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gmapping</a:t>
            </a:r>
            <a:endParaRPr lang="en-US" dirty="0"/>
          </a:p>
        </p:txBody>
      </p:sp>
      <p:sp>
        <p:nvSpPr>
          <p:cNvPr id="3" name="Content Placeholder 2"/>
          <p:cNvSpPr>
            <a:spLocks noGrp="1"/>
          </p:cNvSpPr>
          <p:nvPr>
            <p:ph idx="1"/>
          </p:nvPr>
        </p:nvSpPr>
        <p:spPr/>
        <p:txBody>
          <a:bodyPr>
            <a:normAutofit/>
          </a:bodyPr>
          <a:lstStyle/>
          <a:p>
            <a:r>
              <a:rPr lang="en-US" dirty="0" smtClean="0"/>
              <a:t>Move the robot around with </a:t>
            </a:r>
            <a:r>
              <a:rPr lang="en-US" dirty="0" err="1" smtClean="0"/>
              <a:t>teleop</a:t>
            </a:r>
            <a:r>
              <a:rPr lang="en-US" dirty="0" smtClean="0"/>
              <a:t> to map the environment</a:t>
            </a:r>
          </a:p>
          <a:p>
            <a:r>
              <a:rPr lang="en-US" dirty="0" smtClean="0"/>
              <a:t>When you finish, save the map using the following command:</a:t>
            </a:r>
          </a:p>
          <a:p>
            <a:endParaRPr lang="en-US" dirty="0" smtClean="0"/>
          </a:p>
          <a:p>
            <a:r>
              <a:rPr lang="en-US" dirty="0" smtClean="0"/>
              <a:t>You can view the map by running:</a:t>
            </a:r>
          </a:p>
          <a:p>
            <a:endParaRPr lang="en-US" sz="2800" dirty="0" smtClean="0"/>
          </a:p>
          <a:p>
            <a:endParaRPr lang="en-US" sz="2800" dirty="0" smtClean="0"/>
          </a:p>
          <a:p>
            <a:endParaRPr lang="en-US" sz="2800" dirty="0" smtClean="0"/>
          </a:p>
          <a:p>
            <a:endParaRPr lang="en-US" sz="2800"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685800" y="3429000"/>
            <a:ext cx="7848600" cy="36933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 </a:t>
            </a:r>
            <a:r>
              <a:rPr lang="en-US" dirty="0" err="1" smtClean="0"/>
              <a:t>rosrun</a:t>
            </a:r>
            <a:r>
              <a:rPr lang="en-US" dirty="0" smtClean="0"/>
              <a:t> </a:t>
            </a:r>
            <a:r>
              <a:rPr lang="en-US" dirty="0" err="1" smtClean="0"/>
              <a:t>map_server</a:t>
            </a:r>
            <a:r>
              <a:rPr lang="en-US" dirty="0" smtClean="0"/>
              <a:t> </a:t>
            </a:r>
            <a:r>
              <a:rPr lang="en-US" dirty="0" err="1" smtClean="0"/>
              <a:t>map_saver</a:t>
            </a:r>
            <a:endParaRPr lang="en-US" dirty="0" smtClean="0"/>
          </a:p>
        </p:txBody>
      </p:sp>
      <p:sp>
        <p:nvSpPr>
          <p:cNvPr id="8" name="Rectangle 7"/>
          <p:cNvSpPr>
            <a:spLocks noChangeArrowheads="1"/>
          </p:cNvSpPr>
          <p:nvPr/>
        </p:nvSpPr>
        <p:spPr bwMode="auto">
          <a:xfrm>
            <a:off x="685800" y="4572000"/>
            <a:ext cx="7848600" cy="36933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 </a:t>
            </a:r>
            <a:r>
              <a:rPr lang="en-US" dirty="0" err="1" smtClean="0"/>
              <a:t>eog</a:t>
            </a:r>
            <a:r>
              <a:rPr lang="en-US" dirty="0" smtClean="0"/>
              <a:t> map.pgm </a:t>
            </a:r>
            <a:endParaRPr lang="en-US" dirty="0" smtClean="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a:t>
            </a:r>
            <a:r>
              <a:rPr lang="en-US" dirty="0" err="1" smtClean="0"/>
              <a:t>gmapping</a:t>
            </a: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10242" name="Picture 2"/>
          <p:cNvPicPr>
            <a:picLocks noChangeAspect="1" noChangeArrowheads="1"/>
          </p:cNvPicPr>
          <p:nvPr/>
        </p:nvPicPr>
        <p:blipFill>
          <a:blip r:embed="rId2" cstate="print"/>
          <a:srcRect/>
          <a:stretch>
            <a:fillRect/>
          </a:stretch>
        </p:blipFill>
        <p:spPr bwMode="auto">
          <a:xfrm>
            <a:off x="2514600" y="1676400"/>
            <a:ext cx="4149725" cy="461141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(for submission)</a:t>
            </a:r>
            <a:endParaRPr lang="en-US" dirty="0"/>
          </a:p>
        </p:txBody>
      </p:sp>
      <p:sp>
        <p:nvSpPr>
          <p:cNvPr id="3" name="Content Placeholder 2"/>
          <p:cNvSpPr>
            <a:spLocks noGrp="1"/>
          </p:cNvSpPr>
          <p:nvPr>
            <p:ph idx="1"/>
          </p:nvPr>
        </p:nvSpPr>
        <p:spPr/>
        <p:txBody>
          <a:bodyPr>
            <a:normAutofit/>
          </a:bodyPr>
          <a:lstStyle/>
          <a:p>
            <a:r>
              <a:rPr lang="en-US" sz="3000" dirty="0" smtClean="0"/>
              <a:t>Create a 3D model of a robot and move it around a simulated world in Gazebo using a random walk algorithm</a:t>
            </a:r>
          </a:p>
          <a:p>
            <a:r>
              <a:rPr lang="en-US" sz="3000" dirty="0" smtClean="0"/>
              <a:t>More details can be found at: </a:t>
            </a:r>
            <a:r>
              <a:rPr lang="en-US" sz="2200" dirty="0" smtClean="0">
                <a:hlinkClick r:id="rId2"/>
              </a:rPr>
              <a:t>http</a:t>
            </a:r>
            <a:r>
              <a:rPr lang="en-US" sz="2200" dirty="0" smtClean="0">
                <a:hlinkClick r:id="rId2"/>
              </a:rPr>
              <a:t>://u.cs.biu.ac.il/~yehoshr1/89-685/assignment3/assignment3.html</a:t>
            </a:r>
            <a:endParaRPr lang="en-US" sz="2200" dirty="0" smtClean="0"/>
          </a:p>
          <a:p>
            <a:pPr>
              <a:buNone/>
            </a:pPr>
            <a:endParaRPr lang="en-US" sz="3000" dirty="0" smtClean="0"/>
          </a:p>
          <a:p>
            <a:endParaRPr lang="en-US" sz="3000" dirty="0" smtClean="0"/>
          </a:p>
          <a:p>
            <a:endParaRPr lang="en-US" sz="2600" dirty="0" smtClean="0"/>
          </a:p>
          <a:p>
            <a:endParaRPr lang="en-US" dirty="0" smtClean="0"/>
          </a:p>
          <a:p>
            <a:endParaRPr lang="en-US" dirty="0" smtClean="0"/>
          </a:p>
          <a:p>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Hokuyo Link</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762000" y="1371600"/>
            <a:ext cx="7620000" cy="4832092"/>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400" dirty="0" smtClean="0"/>
              <a:t>&lt;!-- Hokuyo Laser --&gt;</a:t>
            </a:r>
          </a:p>
          <a:p>
            <a:pPr marL="0" lvl="1"/>
            <a:r>
              <a:rPr lang="en-US" sz="1400" dirty="0" smtClean="0"/>
              <a:t>  &lt;link name="</a:t>
            </a:r>
            <a:r>
              <a:rPr lang="en-US" sz="1400" dirty="0" err="1" smtClean="0"/>
              <a:t>hokuyo_link</a:t>
            </a:r>
            <a:r>
              <a:rPr lang="en-US" sz="1400" dirty="0" smtClean="0"/>
              <a:t>"&gt;</a:t>
            </a:r>
          </a:p>
          <a:p>
            <a:pPr marL="0" lvl="1"/>
            <a:r>
              <a:rPr lang="en-US" sz="1400" dirty="0" smtClean="0"/>
              <a:t>    &lt;collision&gt;</a:t>
            </a:r>
          </a:p>
          <a:p>
            <a:pPr marL="0" lvl="1"/>
            <a:r>
              <a:rPr lang="en-US" sz="1400" dirty="0" smtClean="0"/>
              <a:t>      &lt;origin xyz="0 0 0" </a:t>
            </a:r>
            <a:r>
              <a:rPr lang="en-US" sz="1400" dirty="0" err="1" smtClean="0"/>
              <a:t>rpy</a:t>
            </a:r>
            <a:r>
              <a:rPr lang="en-US" sz="1400" dirty="0" smtClean="0"/>
              <a:t>="0 0 0"/&gt;</a:t>
            </a:r>
          </a:p>
          <a:p>
            <a:pPr marL="0" lvl="1"/>
            <a:r>
              <a:rPr lang="en-US" sz="1400" dirty="0" smtClean="0"/>
              <a:t>      &lt;geometry&gt;</a:t>
            </a:r>
          </a:p>
          <a:p>
            <a:pPr marL="0" lvl="1"/>
            <a:r>
              <a:rPr lang="en-US" sz="1400" dirty="0" smtClean="0"/>
              <a:t>         &lt;box size="0.1 0.1 0.1"/&gt;</a:t>
            </a:r>
          </a:p>
          <a:p>
            <a:pPr marL="0" lvl="1"/>
            <a:r>
              <a:rPr lang="en-US" sz="1400" dirty="0" smtClean="0"/>
              <a:t>      &lt;/geometry&gt;</a:t>
            </a:r>
          </a:p>
          <a:p>
            <a:pPr marL="0" lvl="1"/>
            <a:r>
              <a:rPr lang="en-US" sz="1400" dirty="0" smtClean="0"/>
              <a:t>    &lt;/collision&gt;</a:t>
            </a:r>
          </a:p>
          <a:p>
            <a:pPr marL="0" lvl="1"/>
            <a:endParaRPr lang="en-US" sz="1400" dirty="0" smtClean="0"/>
          </a:p>
          <a:p>
            <a:pPr marL="0" lvl="1"/>
            <a:r>
              <a:rPr lang="en-US" sz="1400" dirty="0" smtClean="0"/>
              <a:t>    &lt;visual&gt;</a:t>
            </a:r>
          </a:p>
          <a:p>
            <a:pPr marL="0" lvl="1"/>
            <a:r>
              <a:rPr lang="en-US" sz="1400" dirty="0" smtClean="0"/>
              <a:t>      &lt;origin xyz="0 0 0" </a:t>
            </a:r>
            <a:r>
              <a:rPr lang="en-US" sz="1400" dirty="0" err="1" smtClean="0"/>
              <a:t>rpy</a:t>
            </a:r>
            <a:r>
              <a:rPr lang="en-US" sz="1400" dirty="0" smtClean="0"/>
              <a:t>="0 0 0"/&gt;</a:t>
            </a:r>
          </a:p>
          <a:p>
            <a:pPr marL="0" lvl="1"/>
            <a:r>
              <a:rPr lang="en-US" sz="1400" dirty="0" smtClean="0"/>
              <a:t>      &lt;geometry&gt;</a:t>
            </a:r>
          </a:p>
          <a:p>
            <a:pPr marL="0" lvl="1"/>
            <a:r>
              <a:rPr lang="en-US" sz="1400" dirty="0" smtClean="0"/>
              <a:t> </a:t>
            </a:r>
            <a:r>
              <a:rPr lang="en-US" sz="1400" dirty="0" smtClean="0"/>
              <a:t>          </a:t>
            </a:r>
            <a:r>
              <a:rPr lang="en-US" sz="1400" dirty="0" smtClean="0"/>
              <a:t>&lt;</a:t>
            </a:r>
            <a:r>
              <a:rPr lang="en-US" sz="1400" dirty="0" smtClean="0"/>
              <a:t>mesh filename="package://r2d2_description/meshes/hokuyo.dae"/&gt;</a:t>
            </a:r>
            <a:endParaRPr lang="en-US" sz="1400" dirty="0" smtClean="0"/>
          </a:p>
          <a:p>
            <a:pPr marL="0" lvl="1"/>
            <a:r>
              <a:rPr lang="en-US" sz="1400" dirty="0" smtClean="0"/>
              <a:t>      &lt;/geometry&gt;</a:t>
            </a:r>
          </a:p>
          <a:p>
            <a:pPr marL="0" lvl="1"/>
            <a:r>
              <a:rPr lang="en-US" sz="1400" dirty="0" smtClean="0"/>
              <a:t>    &lt;/visual&gt;</a:t>
            </a:r>
          </a:p>
          <a:p>
            <a:pPr marL="0" lvl="1"/>
            <a:endParaRPr lang="en-US" sz="1400" dirty="0" smtClean="0"/>
          </a:p>
          <a:p>
            <a:pPr marL="0" lvl="1"/>
            <a:r>
              <a:rPr lang="en-US" sz="1400" dirty="0" smtClean="0"/>
              <a:t>    &lt;inertial&gt;</a:t>
            </a:r>
          </a:p>
          <a:p>
            <a:pPr marL="0" lvl="1"/>
            <a:r>
              <a:rPr lang="en-US" sz="1400" dirty="0" smtClean="0"/>
              <a:t>      &lt;mass value="1e-5" /&gt;</a:t>
            </a:r>
          </a:p>
          <a:p>
            <a:pPr marL="0" lvl="1"/>
            <a:r>
              <a:rPr lang="en-US" sz="1400" dirty="0" smtClean="0"/>
              <a:t>      &lt;origin xyz="0 0 0" </a:t>
            </a:r>
            <a:r>
              <a:rPr lang="en-US" sz="1400" dirty="0" err="1" smtClean="0"/>
              <a:t>rpy</a:t>
            </a:r>
            <a:r>
              <a:rPr lang="en-US" sz="1400" dirty="0" smtClean="0"/>
              <a:t>="0 0 0"/&gt;</a:t>
            </a:r>
          </a:p>
          <a:p>
            <a:pPr marL="0" lvl="1"/>
            <a:r>
              <a:rPr lang="en-US" sz="1400" dirty="0" smtClean="0"/>
              <a:t>      &lt;inertia </a:t>
            </a:r>
            <a:r>
              <a:rPr lang="en-US" sz="1400" dirty="0" err="1" smtClean="0"/>
              <a:t>ixx</a:t>
            </a:r>
            <a:r>
              <a:rPr lang="en-US" sz="1400" dirty="0" smtClean="0"/>
              <a:t>="1e-6" </a:t>
            </a:r>
            <a:r>
              <a:rPr lang="en-US" sz="1400" dirty="0" err="1" smtClean="0"/>
              <a:t>ixy</a:t>
            </a:r>
            <a:r>
              <a:rPr lang="en-US" sz="1400" dirty="0" smtClean="0"/>
              <a:t>="0" </a:t>
            </a:r>
            <a:r>
              <a:rPr lang="en-US" sz="1400" dirty="0" err="1" smtClean="0"/>
              <a:t>ixz</a:t>
            </a:r>
            <a:r>
              <a:rPr lang="en-US" sz="1400" dirty="0" smtClean="0"/>
              <a:t>="0" </a:t>
            </a:r>
            <a:r>
              <a:rPr lang="en-US" sz="1400" dirty="0" err="1" smtClean="0"/>
              <a:t>iyy</a:t>
            </a:r>
            <a:r>
              <a:rPr lang="en-US" sz="1400" dirty="0" smtClean="0"/>
              <a:t>="1e-6" </a:t>
            </a:r>
            <a:r>
              <a:rPr lang="en-US" sz="1400" dirty="0" err="1" smtClean="0"/>
              <a:t>iyz</a:t>
            </a:r>
            <a:r>
              <a:rPr lang="en-US" sz="1400" dirty="0" smtClean="0"/>
              <a:t>="0" </a:t>
            </a:r>
            <a:r>
              <a:rPr lang="en-US" sz="1400" dirty="0" err="1" smtClean="0"/>
              <a:t>izz</a:t>
            </a:r>
            <a:r>
              <a:rPr lang="en-US" sz="1400" dirty="0" smtClean="0"/>
              <a:t>="1e-6" /&gt;</a:t>
            </a:r>
          </a:p>
          <a:p>
            <a:pPr marL="0" lvl="1"/>
            <a:r>
              <a:rPr lang="en-US" sz="1400" dirty="0" smtClean="0"/>
              <a:t>    &lt;/inertial&gt;</a:t>
            </a:r>
          </a:p>
          <a:p>
            <a:pPr marL="0" lvl="1"/>
            <a:r>
              <a:rPr lang="en-US" sz="1400" dirty="0" smtClean="0"/>
              <a:t>  &lt;/link&gt;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Hokuyo Joint</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762000" y="1371600"/>
            <a:ext cx="7620000" cy="1569660"/>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sz="1600" dirty="0" smtClean="0"/>
              <a:t>&lt;joint name="</a:t>
            </a:r>
            <a:r>
              <a:rPr lang="en-US" sz="1600" dirty="0" err="1" smtClean="0"/>
              <a:t>hokuyo_joint</a:t>
            </a:r>
            <a:r>
              <a:rPr lang="en-US" sz="1600" dirty="0" smtClean="0"/>
              <a:t>" type="fixed"&gt;</a:t>
            </a:r>
          </a:p>
          <a:p>
            <a:pPr marL="0" lvl="1"/>
            <a:r>
              <a:rPr lang="en-US" sz="1600" dirty="0" smtClean="0"/>
              <a:t>    &lt;axis xyz="0 0 1" /&gt;</a:t>
            </a:r>
          </a:p>
          <a:p>
            <a:pPr marL="0" lvl="1"/>
            <a:r>
              <a:rPr lang="en-US" sz="1600" dirty="0" smtClean="0"/>
              <a:t>    &lt;origin xyz="0 0.22 0.05" </a:t>
            </a:r>
            <a:r>
              <a:rPr lang="en-US" sz="1600" dirty="0" err="1" smtClean="0"/>
              <a:t>rpy</a:t>
            </a:r>
            <a:r>
              <a:rPr lang="en-US" sz="1600" dirty="0" smtClean="0"/>
              <a:t>="0 0 1.570796"/&gt;</a:t>
            </a:r>
          </a:p>
          <a:p>
            <a:pPr marL="0" lvl="1"/>
            <a:r>
              <a:rPr lang="en-US" sz="1600" dirty="0" smtClean="0"/>
              <a:t>    &lt;parent link="head"/&gt;</a:t>
            </a:r>
          </a:p>
          <a:p>
            <a:pPr marL="0" lvl="1"/>
            <a:r>
              <a:rPr lang="en-US" sz="1600" dirty="0" smtClean="0"/>
              <a:t>    &lt;child link="</a:t>
            </a:r>
            <a:r>
              <a:rPr lang="en-US" sz="1600" dirty="0" err="1" smtClean="0"/>
              <a:t>hokuyo_link</a:t>
            </a:r>
            <a:r>
              <a:rPr lang="en-US" sz="1600" dirty="0" smtClean="0"/>
              <a:t>"/&gt;</a:t>
            </a:r>
          </a:p>
          <a:p>
            <a:pPr marL="0" lvl="1"/>
            <a:r>
              <a:rPr lang="en-US" sz="1600" dirty="0" smtClean="0"/>
              <a:t>  &lt;/joint&gt;</a:t>
            </a:r>
          </a:p>
        </p:txBody>
      </p:sp>
      <p:sp>
        <p:nvSpPr>
          <p:cNvPr id="8" name="Content Placeholder 2"/>
          <p:cNvSpPr txBox="1">
            <a:spLocks/>
          </p:cNvSpPr>
          <p:nvPr/>
        </p:nvSpPr>
        <p:spPr>
          <a:xfrm>
            <a:off x="228600" y="2971800"/>
            <a:ext cx="8686800" cy="3759200"/>
          </a:xfrm>
          <a:prstGeom prst="rect">
            <a:avLst/>
          </a:prstGeom>
          <a:no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new &lt;joint&gt; connects the inserted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hokuyo</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laser onto the head of the robot.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a:t>
            </a:r>
            <a:r>
              <a:rPr kumimoji="0" lang="en-US" sz="3200" b="0" i="0" u="none" strike="noStrike" kern="1200" cap="none" spc="0" normalizeH="0" noProof="0" dirty="0" smtClean="0">
                <a:ln>
                  <a:noFill/>
                </a:ln>
                <a:solidFill>
                  <a:schemeClr val="tx1"/>
                </a:solidFill>
                <a:effectLst/>
                <a:uLnTx/>
                <a:uFillTx/>
                <a:latin typeface="+mn-lt"/>
                <a:ea typeface="+mn-ea"/>
                <a:cs typeface="+mn-cs"/>
              </a:rPr>
              <a:t> joint is fixed to prevent the sensor from moving</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Hokuyo Mesh File</a:t>
            </a:r>
            <a:endParaRPr lang="en-US" dirty="0"/>
          </a:p>
        </p:txBody>
      </p:sp>
      <p:sp>
        <p:nvSpPr>
          <p:cNvPr id="3" name="Content Placeholder 2"/>
          <p:cNvSpPr>
            <a:spLocks noGrp="1"/>
          </p:cNvSpPr>
          <p:nvPr>
            <p:ph idx="1"/>
          </p:nvPr>
        </p:nvSpPr>
        <p:spPr/>
        <p:txBody>
          <a:bodyPr>
            <a:normAutofit/>
          </a:bodyPr>
          <a:lstStyle/>
          <a:p>
            <a:r>
              <a:rPr lang="en-US" dirty="0" smtClean="0"/>
              <a:t>Now copy the Hokuyo mesh file from the local Gazebo repository to r2d2_desciption package</a:t>
            </a:r>
          </a:p>
          <a:p>
            <a:endParaRPr lang="en-US" dirty="0" smtClean="0"/>
          </a:p>
          <a:p>
            <a:endParaRPr lang="en-US" dirty="0" smtClean="0"/>
          </a:p>
          <a:p>
            <a:pPr lvl="1"/>
            <a:r>
              <a:rPr lang="en-US" dirty="0" smtClean="0"/>
              <a:t>If you don’t have </a:t>
            </a:r>
            <a:r>
              <a:rPr lang="en-US" dirty="0" err="1" smtClean="0"/>
              <a:t>hokuyo</a:t>
            </a:r>
            <a:r>
              <a:rPr lang="en-US" dirty="0" smtClean="0"/>
              <a:t> model in your local cache, then insert it once in Gazebo so it will be downloaded from Gazebo models repository</a:t>
            </a:r>
          </a:p>
          <a:p>
            <a:pPr>
              <a:buNone/>
            </a:pPr>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
        <p:nvSpPr>
          <p:cNvPr id="6" name="Rectangle 5"/>
          <p:cNvSpPr>
            <a:spLocks noChangeArrowheads="1"/>
          </p:cNvSpPr>
          <p:nvPr/>
        </p:nvSpPr>
        <p:spPr bwMode="auto">
          <a:xfrm>
            <a:off x="762000" y="2286000"/>
            <a:ext cx="7620000" cy="1200329"/>
          </a:xfrm>
          <a:prstGeom prst="rect">
            <a:avLst/>
          </a:prstGeom>
          <a:solidFill>
            <a:schemeClr val="bg1"/>
          </a:solidFill>
          <a:ln w="25400" algn="ctr">
            <a:solidFill>
              <a:schemeClr val="tx2">
                <a:lumMod val="50000"/>
              </a:schemeClr>
            </a:solidFill>
            <a:miter lim="800000"/>
            <a:headEnd type="none" w="sm" len="sm"/>
            <a:tailEnd type="none" w="sm" len="sm"/>
          </a:ln>
          <a:effectLst>
            <a:outerShdw blurRad="50800" dist="38100" dir="2700000" algn="tl" rotWithShape="0">
              <a:srgbClr val="002060">
                <a:alpha val="40000"/>
              </a:srgbClr>
            </a:outerShdw>
          </a:effectLst>
        </p:spPr>
        <p:txBody>
          <a:bodyPr wrap="square">
            <a:spAutoFit/>
          </a:bodyPr>
          <a:lstStyle/>
          <a:p>
            <a:pPr marL="0" lvl="1"/>
            <a:r>
              <a:rPr lang="en-US" dirty="0" smtClean="0"/>
              <a:t>$ </a:t>
            </a:r>
            <a:r>
              <a:rPr lang="en-US" dirty="0" err="1" smtClean="0"/>
              <a:t>roscd</a:t>
            </a:r>
            <a:r>
              <a:rPr lang="en-US" dirty="0" smtClean="0"/>
              <a:t> r2d2_description</a:t>
            </a:r>
          </a:p>
          <a:p>
            <a:pPr marL="0" lvl="1"/>
            <a:r>
              <a:rPr lang="en-US" dirty="0" smtClean="0"/>
              <a:t>$ </a:t>
            </a:r>
            <a:r>
              <a:rPr lang="en-US" dirty="0" err="1" smtClean="0"/>
              <a:t>mkdir</a:t>
            </a:r>
            <a:r>
              <a:rPr lang="en-US" dirty="0" smtClean="0"/>
              <a:t> meshes</a:t>
            </a:r>
          </a:p>
          <a:p>
            <a:pPr marL="0" lvl="1"/>
            <a:r>
              <a:rPr lang="en-US" dirty="0" smtClean="0"/>
              <a:t>$ cp meshes</a:t>
            </a:r>
          </a:p>
          <a:p>
            <a:pPr marL="0" lvl="1"/>
            <a:r>
              <a:rPr lang="en-US" dirty="0" smtClean="0"/>
              <a:t>$ cp ~/.gazebo/models/</a:t>
            </a:r>
            <a:r>
              <a:rPr lang="en-US" dirty="0" err="1" smtClean="0"/>
              <a:t>hokuyo</a:t>
            </a:r>
            <a:r>
              <a:rPr lang="en-US" dirty="0" smtClean="0"/>
              <a:t>/meshes/hokuyo.dae .</a:t>
            </a:r>
            <a:endParaRPr lang="en-US" dirty="0" smtClean="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Laser Sensor</a:t>
            </a:r>
            <a:endParaRPr lang="en-US" dirty="0"/>
          </a:p>
        </p:txBody>
      </p:sp>
      <p:sp>
        <p:nvSpPr>
          <p:cNvPr id="3" name="Content Placeholder 2"/>
          <p:cNvSpPr>
            <a:spLocks noGrp="1"/>
          </p:cNvSpPr>
          <p:nvPr>
            <p:ph idx="1"/>
          </p:nvPr>
        </p:nvSpPr>
        <p:spPr/>
        <p:txBody>
          <a:bodyPr>
            <a:normAutofit/>
          </a:bodyPr>
          <a:lstStyle/>
          <a:p>
            <a:r>
              <a:rPr lang="en-US" dirty="0" smtClean="0"/>
              <a:t>Run r2d2.launch file to watch the </a:t>
            </a:r>
            <a:r>
              <a:rPr lang="en-US" dirty="0" err="1" smtClean="0"/>
              <a:t>hokuyo</a:t>
            </a:r>
            <a:r>
              <a:rPr lang="en-US" dirty="0" smtClean="0"/>
              <a:t> laser sensor in Gazebo</a:t>
            </a:r>
          </a:p>
          <a:p>
            <a:pPr>
              <a:buNone/>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(C)2014 Roi Yehoshua</a:t>
            </a:r>
            <a:endParaRPr lang="en-US" dirty="0"/>
          </a:p>
        </p:txBody>
      </p:sp>
      <p:pic>
        <p:nvPicPr>
          <p:cNvPr id="40962" name="Picture 2"/>
          <p:cNvPicPr>
            <a:picLocks noChangeAspect="1" noChangeArrowheads="1"/>
          </p:cNvPicPr>
          <p:nvPr/>
        </p:nvPicPr>
        <p:blipFill>
          <a:blip r:embed="rId2" cstate="print"/>
          <a:srcRect/>
          <a:stretch>
            <a:fillRect/>
          </a:stretch>
        </p:blipFill>
        <p:spPr bwMode="auto">
          <a:xfrm>
            <a:off x="990600" y="2362200"/>
            <a:ext cx="7315200" cy="400094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Motors and Sensors </a:t>
            </a:r>
            <a:r>
              <a:rPr lang="en-US" dirty="0" err="1" smtClean="0"/>
              <a:t>Plugins</a:t>
            </a:r>
            <a:endParaRPr lang="en-US" dirty="0"/>
          </a:p>
        </p:txBody>
      </p:sp>
      <p:sp>
        <p:nvSpPr>
          <p:cNvPr id="3" name="Content Placeholder 2"/>
          <p:cNvSpPr>
            <a:spLocks noGrp="1"/>
          </p:cNvSpPr>
          <p:nvPr>
            <p:ph idx="1"/>
          </p:nvPr>
        </p:nvSpPr>
        <p:spPr/>
        <p:txBody>
          <a:bodyPr>
            <a:normAutofit/>
          </a:bodyPr>
          <a:lstStyle/>
          <a:p>
            <a:r>
              <a:rPr lang="en-US" dirty="0" smtClean="0"/>
              <a:t>In Gazebo you need to program the behaviors of the robot - joints, sensors, and so on.</a:t>
            </a:r>
          </a:p>
          <a:p>
            <a:r>
              <a:rPr lang="en-US" dirty="0" smtClean="0"/>
              <a:t>Gazebo </a:t>
            </a:r>
            <a:r>
              <a:rPr lang="en-US" dirty="0" err="1" smtClean="0"/>
              <a:t>plugins</a:t>
            </a:r>
            <a:r>
              <a:rPr lang="en-US" dirty="0" smtClean="0"/>
              <a:t> give your URDF models greater functionality and can tie in ROS messages and service calls for sensor output and motor input.</a:t>
            </a:r>
          </a:p>
          <a:p>
            <a:r>
              <a:rPr lang="en-US" dirty="0" smtClean="0"/>
              <a:t>For a list of available of </a:t>
            </a:r>
            <a:r>
              <a:rPr lang="en-US" dirty="0" err="1" smtClean="0"/>
              <a:t>plugins</a:t>
            </a:r>
            <a:r>
              <a:rPr lang="en-US" dirty="0" smtClean="0"/>
              <a:t> look at </a:t>
            </a:r>
            <a:r>
              <a:rPr lang="en-US" dirty="0" smtClean="0">
                <a:hlinkClick r:id="rId2"/>
              </a:rPr>
              <a:t>ROS Motor and Sensor </a:t>
            </a:r>
            <a:r>
              <a:rPr lang="en-US" dirty="0" err="1" smtClean="0">
                <a:hlinkClick r:id="rId2"/>
              </a:rPr>
              <a:t>Plugins</a:t>
            </a:r>
            <a:endParaRPr lang="en-US" dirty="0" smtClean="0"/>
          </a:p>
          <a:p>
            <a:pPr>
              <a:buNone/>
            </a:pPr>
            <a:endParaRPr lang="en-US" dirty="0" smtClean="0"/>
          </a:p>
        </p:txBody>
      </p:sp>
      <p:sp>
        <p:nvSpPr>
          <p:cNvPr id="5" name="Footer Placeholder 4"/>
          <p:cNvSpPr>
            <a:spLocks noGrp="1"/>
          </p:cNvSpPr>
          <p:nvPr>
            <p:ph type="ftr" sz="quarter" idx="11"/>
          </p:nvPr>
        </p:nvSpPr>
        <p:spPr/>
        <p:txBody>
          <a:bodyPr/>
          <a:lstStyle/>
          <a:p>
            <a:r>
              <a:rPr lang="en-US" smtClean="0"/>
              <a:t>(C)2014 Roi Yehoshua</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esentationPro_WaterWavesWide">
  <a:themeElements>
    <a:clrScheme name="Custom 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0C0"/>
      </a:hlink>
      <a:folHlink>
        <a:srgbClr val="0070C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2009-10-17T08:19:30Z</outs:dateTime>
      <outs:isPinned>true</outs:isPinned>
    </outs:relatedDate>
    <outs:relatedDate>
      <outs:type>2</outs:type>
      <outs:displayName>Created</outs:displayName>
      <outs:dateTime>2007-12-16T19:09:03Z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Pavel Yosifovich</outs:displayName>
          <outs:accountName/>
        </outs:relatedPerson>
      </outs:people>
      <outs:source>0</outs:source>
      <outs:isPinned>true</outs:isPinned>
    </outs:relatedPeopleItem>
    <outs:relatedPeopleItem>
      <outs:category>Last modified by</outs:category>
      <outs:people>
        <outs:relatedPerson>
          <outs:displayName>Pavel</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5AE19034-1C53-4D74-8309-B607F0399C58}">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
  <TotalTime>180275</TotalTime>
  <Words>2718</Words>
  <Application>Microsoft Office PowerPoint</Application>
  <PresentationFormat>On-screen Show (4:3)</PresentationFormat>
  <Paragraphs>389</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PresentationPro_WaterWavesWide</vt:lpstr>
      <vt:lpstr>ROS - Lesson 11</vt:lpstr>
      <vt:lpstr>Agenda</vt:lpstr>
      <vt:lpstr>Adding Laser Sensor</vt:lpstr>
      <vt:lpstr>Adding Laser Sensor</vt:lpstr>
      <vt:lpstr>Hokuyo Link</vt:lpstr>
      <vt:lpstr>Hokuyo Joint</vt:lpstr>
      <vt:lpstr>Hokuyo Mesh File</vt:lpstr>
      <vt:lpstr>Adding Laser Sensor</vt:lpstr>
      <vt:lpstr>Motors and Sensors Plugins</vt:lpstr>
      <vt:lpstr>Adding Plugins</vt:lpstr>
      <vt:lpstr>Adding Laser Sensor Plugin (1)</vt:lpstr>
      <vt:lpstr>Sensor Plugin Values</vt:lpstr>
      <vt:lpstr>Sensor Noise</vt:lpstr>
      <vt:lpstr>Adding Laser Sensor Plugin (2)</vt:lpstr>
      <vt:lpstr>Laser Sensor Plugin</vt:lpstr>
      <vt:lpstr>Laser Sensor Plugin</vt:lpstr>
      <vt:lpstr>Laser Sensor Plugin</vt:lpstr>
      <vt:lpstr>Add Joint and State Publishers</vt:lpstr>
      <vt:lpstr>Add Joint and State Publishers</vt:lpstr>
      <vt:lpstr>Watching the robot in rviz</vt:lpstr>
      <vt:lpstr>Watching the robot in rviz</vt:lpstr>
      <vt:lpstr>Watching the laser scan in rviz</vt:lpstr>
      <vt:lpstr>Moving the Robot with Gazebo</vt:lpstr>
      <vt:lpstr>Moving the Robot with Gazebo</vt:lpstr>
      <vt:lpstr>Moving the Robot with Gazebo</vt:lpstr>
      <vt:lpstr>Moving the Robot with Gazebo</vt:lpstr>
      <vt:lpstr>Moving the Robot with Gazebo</vt:lpstr>
      <vt:lpstr>Moving the Robot with Gazebo</vt:lpstr>
      <vt:lpstr>Moving the Robot with Teleop</vt:lpstr>
      <vt:lpstr>Moving the Robot with Teleop</vt:lpstr>
      <vt:lpstr>Moving the Robot with Teleop</vt:lpstr>
      <vt:lpstr>How Gazebo creates the odometry</vt:lpstr>
      <vt:lpstr>How Gazebo creates the odometry</vt:lpstr>
      <vt:lpstr>DiffDrive Plugin</vt:lpstr>
      <vt:lpstr>DiffDrive Plugin</vt:lpstr>
      <vt:lpstr>DiffDrive Plugin</vt:lpstr>
      <vt:lpstr>DiffDrive Plugin</vt:lpstr>
      <vt:lpstr>DiffDrive Plugin</vt:lpstr>
      <vt:lpstr>Run gmapping</vt:lpstr>
      <vt:lpstr>Run gmapping</vt:lpstr>
      <vt:lpstr>Run gmapping</vt:lpstr>
      <vt:lpstr>Run gmapping</vt:lpstr>
      <vt:lpstr>Homework (for submission)</vt:lpstr>
    </vt:vector>
  </TitlesOfParts>
  <Company>Scorpio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WPF</dc:title>
  <dc:creator>Pavel Yosifovich</dc:creator>
  <cp:lastModifiedBy>Roi</cp:lastModifiedBy>
  <cp:revision>4177</cp:revision>
  <dcterms:created xsi:type="dcterms:W3CDTF">2007-12-16T19:09:03Z</dcterms:created>
  <dcterms:modified xsi:type="dcterms:W3CDTF">2014-01-07T21:09:03Z</dcterms:modified>
</cp:coreProperties>
</file>