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45"/>
  </p:notesMasterIdLst>
  <p:handoutMasterIdLst>
    <p:handoutMasterId r:id="rId46"/>
  </p:handoutMasterIdLst>
  <p:sldIdLst>
    <p:sldId id="256" r:id="rId3"/>
    <p:sldId id="822" r:id="rId4"/>
    <p:sldId id="994" r:id="rId5"/>
    <p:sldId id="996" r:id="rId6"/>
    <p:sldId id="995" r:id="rId7"/>
    <p:sldId id="993" r:id="rId8"/>
    <p:sldId id="997" r:id="rId9"/>
    <p:sldId id="977" r:id="rId10"/>
    <p:sldId id="986" r:id="rId11"/>
    <p:sldId id="985" r:id="rId12"/>
    <p:sldId id="984" r:id="rId13"/>
    <p:sldId id="981" r:id="rId14"/>
    <p:sldId id="989" r:id="rId15"/>
    <p:sldId id="990" r:id="rId16"/>
    <p:sldId id="987" r:id="rId17"/>
    <p:sldId id="991" r:id="rId18"/>
    <p:sldId id="992" r:id="rId19"/>
    <p:sldId id="998" r:id="rId20"/>
    <p:sldId id="999" r:id="rId21"/>
    <p:sldId id="982" r:id="rId22"/>
    <p:sldId id="1000" r:id="rId23"/>
    <p:sldId id="1003" r:id="rId24"/>
    <p:sldId id="1004" r:id="rId25"/>
    <p:sldId id="1007" r:id="rId26"/>
    <p:sldId id="1005" r:id="rId27"/>
    <p:sldId id="1008" r:id="rId28"/>
    <p:sldId id="1009" r:id="rId29"/>
    <p:sldId id="1001" r:id="rId30"/>
    <p:sldId id="1013" r:id="rId31"/>
    <p:sldId id="1016" r:id="rId32"/>
    <p:sldId id="1014" r:id="rId33"/>
    <p:sldId id="1015" r:id="rId34"/>
    <p:sldId id="1017" r:id="rId35"/>
    <p:sldId id="1018" r:id="rId36"/>
    <p:sldId id="1019" r:id="rId37"/>
    <p:sldId id="1020" r:id="rId38"/>
    <p:sldId id="1021" r:id="rId39"/>
    <p:sldId id="1023" r:id="rId40"/>
    <p:sldId id="1022" r:id="rId41"/>
    <p:sldId id="971" r:id="rId42"/>
    <p:sldId id="972" r:id="rId43"/>
    <p:sldId id="97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2633" autoAdjust="0"/>
  </p:normalViewPr>
  <p:slideViewPr>
    <p:cSldViewPr>
      <p:cViewPr>
        <p:scale>
          <a:sx n="110" d="100"/>
          <a:sy n="110" d="100"/>
        </p:scale>
        <p:origin x="-144" y="15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י"ד/שבט/תשע"ד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15/01/14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nav_msgs/html/msg/OccupancyGri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nav_msgs/html/msg/OccupancyGri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layerstage.sourceforge.net/doc/stage-cvs/group__model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ros.org/knowrob" TargetMode="External"/><Relationship Id="rId3" Type="http://schemas.openxmlformats.org/officeDocument/2006/relationships/hyperlink" Target="http://pointclouds.org/" TargetMode="External"/><Relationship Id="rId7" Type="http://schemas.openxmlformats.org/officeDocument/2006/relationships/hyperlink" Target="http://wiki.ros.org/executive_smach" TargetMode="External"/><Relationship Id="rId2" Type="http://schemas.openxmlformats.org/officeDocument/2006/relationships/hyperlink" Target="http://en.wikipedia.org/wiki/OpenC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feature=player_embedded&amp;v=LzVrEsponQU" TargetMode="External"/><Relationship Id="rId5" Type="http://schemas.openxmlformats.org/officeDocument/2006/relationships/hyperlink" Target="http://wiki.ros.org/pr2_tabletop_manipulation_apps" TargetMode="External"/><Relationship Id="rId4" Type="http://schemas.openxmlformats.org/officeDocument/2006/relationships/hyperlink" Target="http://wiki.ros.org/face_recognition" TargetMode="External"/><Relationship Id="rId9" Type="http://schemas.openxmlformats.org/officeDocument/2006/relationships/hyperlink" Target="http://wiki.ros.org/reinforcement_learning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browse/list.php?package_type=package&amp;distro=hydro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12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Grid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occupancy grid map is published by the </a:t>
            </a:r>
            <a:r>
              <a:rPr lang="en-US" dirty="0" err="1" smtClean="0"/>
              <a:t>map_server</a:t>
            </a:r>
            <a:r>
              <a:rPr lang="en-US" dirty="0" smtClean="0"/>
              <a:t> node</a:t>
            </a:r>
          </a:p>
          <a:p>
            <a:r>
              <a:rPr lang="en-US" dirty="0" smtClean="0"/>
              <a:t>The message type is </a:t>
            </a:r>
            <a:r>
              <a:rPr lang="en-US" dirty="0" err="1" smtClean="0">
                <a:hlinkClick r:id="rId2"/>
              </a:rPr>
              <a:t>nav_msgs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OccupancyGrid</a:t>
            </a:r>
            <a:endParaRPr lang="en-US" dirty="0" smtClean="0"/>
          </a:p>
          <a:p>
            <a:r>
              <a:rPr lang="en-US" dirty="0" smtClean="0"/>
              <a:t>Consists of two main structures:</a:t>
            </a:r>
          </a:p>
          <a:p>
            <a:pPr lvl="1"/>
            <a:r>
              <a:rPr lang="en-US" dirty="0" err="1" smtClean="0"/>
              <a:t>MapMetaData</a:t>
            </a:r>
            <a:r>
              <a:rPr lang="en-US" dirty="0" smtClean="0"/>
              <a:t> – </a:t>
            </a:r>
            <a:r>
              <a:rPr lang="en-US" dirty="0" err="1" smtClean="0"/>
              <a:t>metdata</a:t>
            </a:r>
            <a:r>
              <a:rPr lang="en-US" dirty="0" smtClean="0"/>
              <a:t> of the map</a:t>
            </a:r>
          </a:p>
          <a:p>
            <a:pPr lvl="1"/>
            <a:r>
              <a:rPr lang="en-US" dirty="0" smtClean="0"/>
              <a:t>int8[] data – the map’s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MapMetadata</a:t>
            </a:r>
            <a:r>
              <a:rPr lang="en-US" dirty="0" smtClean="0"/>
              <a:t> contains the following fields:</a:t>
            </a:r>
          </a:p>
          <a:p>
            <a:pPr lvl="1"/>
            <a:r>
              <a:rPr lang="en-US" dirty="0" smtClean="0"/>
              <a:t>resolution – map resolution in m/cell</a:t>
            </a:r>
          </a:p>
          <a:p>
            <a:pPr lvl="1"/>
            <a:r>
              <a:rPr lang="en-US" dirty="0" smtClean="0"/>
              <a:t>height – number of cells in the x axis</a:t>
            </a:r>
          </a:p>
          <a:p>
            <a:pPr lvl="1"/>
            <a:r>
              <a:rPr lang="en-US" dirty="0" smtClean="0"/>
              <a:t>width – number of cells in the y axis</a:t>
            </a:r>
          </a:p>
          <a:p>
            <a:r>
              <a:rPr lang="en-US" dirty="0" smtClean="0"/>
              <a:t>For example, in the willow garage map given above:</a:t>
            </a:r>
          </a:p>
          <a:p>
            <a:pPr lvl="1"/>
            <a:r>
              <a:rPr lang="en-US" dirty="0" smtClean="0"/>
              <a:t>resolution = 0.05m/cell</a:t>
            </a:r>
          </a:p>
          <a:p>
            <a:pPr lvl="1"/>
            <a:r>
              <a:rPr lang="en-US" dirty="0" smtClean="0"/>
              <a:t>height = 945 cells (pixels)</a:t>
            </a:r>
          </a:p>
          <a:p>
            <a:pPr lvl="1"/>
            <a:r>
              <a:rPr lang="en-US" dirty="0" smtClean="0"/>
              <a:t>width =  1165 cells (pixels)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map data is ordered in row-major order starting with (0,0).  </a:t>
            </a:r>
          </a:p>
          <a:p>
            <a:r>
              <a:rPr lang="en-US" dirty="0" smtClean="0"/>
              <a:t>Occupancy probabilities are in the range [0, 100].</a:t>
            </a:r>
          </a:p>
          <a:p>
            <a:r>
              <a:rPr lang="en-US" dirty="0" smtClean="0"/>
              <a:t>Unknown is -1.</a:t>
            </a:r>
          </a:p>
          <a:p>
            <a:pPr lvl="1"/>
            <a:r>
              <a:rPr lang="en-US" dirty="0" smtClean="0"/>
              <a:t>Usually unknown areas are areas that the robot sensors cannot detect (beyond obstacles)</a:t>
            </a:r>
          </a:p>
          <a:p>
            <a:r>
              <a:rPr lang="en-US" dirty="0" smtClean="0"/>
              <a:t>For our purposes we can treat 0 as a free cell and all the values as obstacles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a map file (.</a:t>
            </a:r>
            <a:r>
              <a:rPr lang="en-US" dirty="0" err="1" smtClean="0"/>
              <a:t>pgm</a:t>
            </a:r>
            <a:r>
              <a:rPr lang="en-US" dirty="0" smtClean="0"/>
              <a:t>) of your choice to a /map sub-directory of your package</a:t>
            </a:r>
          </a:p>
          <a:p>
            <a:r>
              <a:rPr lang="en-US" dirty="0" smtClean="0"/>
              <a:t>Run the </a:t>
            </a:r>
            <a:r>
              <a:rPr lang="en-US" dirty="0" err="1" smtClean="0"/>
              <a:t>map_saver</a:t>
            </a:r>
            <a:r>
              <a:rPr lang="en-US" dirty="0" smtClean="0"/>
              <a:t> node </a:t>
            </a:r>
          </a:p>
          <a:p>
            <a:pPr lvl="1"/>
            <a:r>
              <a:rPr lang="en-US" dirty="0" smtClean="0"/>
              <a:t>Takes as arguments the path to the map file and the map resolution</a:t>
            </a:r>
          </a:p>
          <a:p>
            <a:r>
              <a:rPr lang="en-US" dirty="0" smtClean="0"/>
              <a:t>A sample launch file: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495800"/>
            <a:ext cx="7620000" cy="181588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&lt;launch&gt;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name="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map_file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" default="$(find coverage)/maps/willow-full-0.05.pgm"/&gt;</a:t>
            </a:r>
          </a:p>
          <a:p>
            <a:endParaRPr lang="en-US" sz="1400" dirty="0" smtClean="0">
              <a:solidFill>
                <a:srgbClr val="000000"/>
              </a:solidFill>
              <a:latin typeface="Consolas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&lt;!-- Run the map server --&gt;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&lt;node name="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map_server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"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pkg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="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map_server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" type="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map_server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"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="$(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map_file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0.05" /&gt;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&lt;/launch&gt;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the OGM in a ROS node you can call the service </a:t>
            </a:r>
            <a:r>
              <a:rPr lang="en-US" dirty="0" err="1" smtClean="0"/>
              <a:t>static_map</a:t>
            </a:r>
            <a:endParaRPr lang="en-US" dirty="0" smtClean="0"/>
          </a:p>
          <a:p>
            <a:r>
              <a:rPr lang="en-US" dirty="0" smtClean="0"/>
              <a:t>This service gets no arguments and returns a message of type </a:t>
            </a:r>
            <a:r>
              <a:rPr lang="en-US" dirty="0" err="1" smtClean="0">
                <a:hlinkClick r:id="rId2"/>
              </a:rPr>
              <a:t>nav_msgs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OccupancyGrid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524000"/>
            <a:ext cx="7543800" cy="353776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GetMap.h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&lt;vector&gt;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using namespace std;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grid map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rows;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cols;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mapResolution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vector&lt;vector&lt;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 &gt; grid;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readMap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OccupancyGrid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printGrid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524000"/>
            <a:ext cx="7772400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**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coverage_node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exit(-1);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printGrid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0;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0"/>
            <a:ext cx="7848600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::Request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::Response res;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::service::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waitForService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static_map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::Duration(3.0)))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"Waiting for service 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static_map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 to become available"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"Requesting the map..."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nh.serviceClient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static_map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mapClient.call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res))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readMap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(res.map);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else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ROS_ERROR(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"Failed to call map service"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0"/>
            <a:ext cx="7848600" cy="489364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readMap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OccupancyGrid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&amp; map)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"Received a %d X %d map @ %.3f m/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px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\n"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map.info.width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map.info.height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map.info.resolution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rows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map.info.height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cols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map.info.width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mapResolution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map.info.resolution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Dynamically resize the grid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grid.resize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(rows);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 rows;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++)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grid[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].resize(cols);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 rows;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++) 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j = 0; j &lt; cols; j++)     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map.data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 == 0)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unoccupied cell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    grid[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][j] =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false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else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    grid[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][j] =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occupied (100) or unknown cell (-1)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++;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Map in C++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0"/>
            <a:ext cx="7848600" cy="28931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printGrid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"Grid map:\n"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    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&lt; rows;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++)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"Row no. %d\n"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j = 0; j &lt; cols; j++)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"%d 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grid[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][j] ? 1 : 0);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printf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"\n"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Robotic coverage problem</a:t>
            </a:r>
          </a:p>
          <a:p>
            <a:r>
              <a:rPr lang="en-US" dirty="0" smtClean="0"/>
              <a:t>Loading occupancy grid maps</a:t>
            </a:r>
          </a:p>
          <a:p>
            <a:r>
              <a:rPr lang="en-US" dirty="0" smtClean="0"/>
              <a:t>Stage world files and TF frames</a:t>
            </a:r>
          </a:p>
          <a:p>
            <a:r>
              <a:rPr lang="en-US" dirty="0" smtClean="0"/>
              <a:t>Moving with </a:t>
            </a:r>
            <a:r>
              <a:rPr lang="en-US" dirty="0" err="1" smtClean="0"/>
              <a:t>odometry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Where to go next?</a:t>
            </a:r>
          </a:p>
          <a:p>
            <a:r>
              <a:rPr lang="en-US" dirty="0" smtClean="0"/>
              <a:t>Final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(C)2014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05000"/>
            <a:ext cx="6248400" cy="399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371600"/>
            <a:ext cx="7620000" cy="30777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$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roslaunch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coverage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coverage.launch</a:t>
            </a:r>
            <a:endParaRPr lang="en-US" sz="1400" dirty="0" smtClean="0">
              <a:solidFill>
                <a:srgbClr val="000000"/>
              </a:solidFill>
              <a:latin typeface="Consolas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World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world file is a description of the world that Stage must simulate.</a:t>
            </a:r>
          </a:p>
          <a:p>
            <a:r>
              <a:rPr lang="en-US" dirty="0" smtClean="0"/>
              <a:t>It describes robots, sensors, actuators, moveable and immovable objects. </a:t>
            </a:r>
          </a:p>
          <a:p>
            <a:r>
              <a:rPr lang="en-US" dirty="0" smtClean="0"/>
              <a:t>Sample world files can be found at the /world subdirectory in </a:t>
            </a:r>
            <a:r>
              <a:rPr lang="en-US" dirty="0" err="1" smtClean="0"/>
              <a:t>ros_stage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0"/>
            <a:ext cx="5791200" cy="168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syntactic features of the world file format: types, entities and properties</a:t>
            </a:r>
          </a:p>
          <a:p>
            <a:r>
              <a:rPr lang="en-US" dirty="0" smtClean="0"/>
              <a:t>Entities are indicated using type ( ... ) entries</a:t>
            </a:r>
          </a:p>
          <a:p>
            <a:pPr lvl="1"/>
            <a:r>
              <a:rPr lang="en-US" dirty="0" smtClean="0"/>
              <a:t>For example: position ( ... ) creates a single position device</a:t>
            </a:r>
          </a:p>
          <a:p>
            <a:r>
              <a:rPr lang="en-US" dirty="0" smtClean="0"/>
              <a:t>Entities may be nested to indicate that one entity is a child of another</a:t>
            </a:r>
          </a:p>
          <a:p>
            <a:pPr lvl="1"/>
            <a:r>
              <a:rPr lang="en-US" dirty="0" smtClean="0"/>
              <a:t>position ( player() laser() ) creates a single position device with a Player server and laser attached to it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Entities have properties, indicated using name value pairs</a:t>
            </a:r>
          </a:p>
          <a:p>
            <a:pPr lvl="1"/>
            <a:r>
              <a:rPr lang="en-US" dirty="0" smtClean="0"/>
              <a:t>For example, position ( name "robot1" port 6665 pose [1 1 0] ... )  creates a position device named "robot1" attached to port 6665, with initial position (1, 1) and orientation of 0.</a:t>
            </a:r>
          </a:p>
          <a:p>
            <a:r>
              <a:rPr lang="en-US" dirty="0" smtClean="0"/>
              <a:t>List of properties can be found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define</a:t>
            </a:r>
            <a:r>
              <a:rPr lang="en-US" dirty="0" smtClean="0"/>
              <a:t> statement can be used to define new types of entities. 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myrobot</a:t>
            </a:r>
            <a:r>
              <a:rPr lang="en-US" dirty="0" smtClean="0"/>
              <a:t> position (player() laser() )</a:t>
            </a:r>
          </a:p>
          <a:p>
            <a:r>
              <a:rPr lang="en-US" dirty="0" smtClean="0"/>
              <a:t>This entity may be instantiated using the standard syntax:</a:t>
            </a:r>
          </a:p>
          <a:p>
            <a:pPr lvl="1"/>
            <a:r>
              <a:rPr lang="en-US" dirty="0" err="1" smtClean="0"/>
              <a:t>myrobot</a:t>
            </a:r>
            <a:r>
              <a:rPr lang="en-US" dirty="0" smtClean="0"/>
              <a:t> (name "robot1" port 6665 pose [1 1 0]) </a:t>
            </a:r>
          </a:p>
          <a:p>
            <a:pPr lvl="1"/>
            <a:r>
              <a:rPr lang="en-US" dirty="0" smtClean="0"/>
              <a:t>This entry creates a position device named “robot1” that has both player and laser devices attached.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World File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1"/>
            <a:ext cx="7848600" cy="489364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define block model</a:t>
            </a:r>
          </a:p>
          <a:p>
            <a:r>
              <a:rPr lang="en-US" sz="1200" dirty="0" smtClean="0"/>
              <a:t>(</a:t>
            </a:r>
          </a:p>
          <a:p>
            <a:r>
              <a:rPr lang="en-US" sz="1200" dirty="0" smtClean="0"/>
              <a:t>  size [0.5 0.5 0.75]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gui_nose</a:t>
            </a:r>
            <a:r>
              <a:rPr lang="en-US" sz="1200" dirty="0" smtClean="0"/>
              <a:t> 0</a:t>
            </a:r>
          </a:p>
          <a:p>
            <a:r>
              <a:rPr lang="en-US" sz="1200" dirty="0" smtClean="0"/>
              <a:t>)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define </a:t>
            </a:r>
            <a:r>
              <a:rPr lang="en-US" sz="1200" dirty="0" err="1" smtClean="0"/>
              <a:t>topurg</a:t>
            </a:r>
            <a:r>
              <a:rPr lang="en-US" sz="1200" dirty="0" smtClean="0"/>
              <a:t> ranger</a:t>
            </a:r>
          </a:p>
          <a:p>
            <a:r>
              <a:rPr lang="en-US" sz="1200" dirty="0" smtClean="0"/>
              <a:t>(</a:t>
            </a:r>
          </a:p>
          <a:p>
            <a:r>
              <a:rPr lang="en-US" sz="1200" dirty="0" smtClean="0"/>
              <a:t>  sensor(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range_max</a:t>
            </a:r>
            <a:r>
              <a:rPr lang="en-US" sz="1200" dirty="0" smtClean="0"/>
              <a:t> 30.0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fov</a:t>
            </a:r>
            <a:r>
              <a:rPr lang="en-US" sz="1200" dirty="0" smtClean="0"/>
              <a:t> 270.25</a:t>
            </a:r>
          </a:p>
          <a:p>
            <a:r>
              <a:rPr lang="en-US" sz="1200" dirty="0" smtClean="0"/>
              <a:t>    samples 1081</a:t>
            </a:r>
          </a:p>
          <a:p>
            <a:r>
              <a:rPr lang="en-US" sz="1200" dirty="0" smtClean="0"/>
              <a:t>  )</a:t>
            </a:r>
          </a:p>
          <a:p>
            <a:r>
              <a:rPr lang="en-US" sz="1200" dirty="0" smtClean="0"/>
              <a:t>  # generic model properties</a:t>
            </a:r>
          </a:p>
          <a:p>
            <a:r>
              <a:rPr lang="en-US" sz="1200" dirty="0" smtClean="0"/>
              <a:t>  color "black"</a:t>
            </a:r>
          </a:p>
          <a:p>
            <a:r>
              <a:rPr lang="en-US" sz="1200" dirty="0" smtClean="0"/>
              <a:t>  size [ 0.05 0.05 0.1 ]</a:t>
            </a:r>
          </a:p>
          <a:p>
            <a:r>
              <a:rPr lang="en-US" sz="1200" dirty="0" smtClean="0"/>
              <a:t>)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define pr2 position</a:t>
            </a:r>
          </a:p>
          <a:p>
            <a:r>
              <a:rPr lang="en-US" sz="1200" dirty="0" smtClean="0"/>
              <a:t>(</a:t>
            </a:r>
          </a:p>
          <a:p>
            <a:r>
              <a:rPr lang="en-US" sz="1200" dirty="0" smtClean="0"/>
              <a:t>  </a:t>
            </a:r>
            <a:r>
              <a:rPr lang="en-US" sz="1200" b="1" dirty="0" smtClean="0"/>
              <a:t>size [0.65 0.65 0.25]  </a:t>
            </a:r>
          </a:p>
          <a:p>
            <a:r>
              <a:rPr lang="en-US" sz="1200" dirty="0" smtClean="0"/>
              <a:t>  origin [-0.05 0 0 0]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gui_nose</a:t>
            </a:r>
            <a:r>
              <a:rPr lang="en-US" sz="1200" dirty="0" smtClean="0"/>
              <a:t> 1</a:t>
            </a:r>
          </a:p>
          <a:p>
            <a:r>
              <a:rPr lang="en-US" sz="1200" dirty="0" smtClean="0"/>
              <a:t>  drive "</a:t>
            </a:r>
            <a:r>
              <a:rPr lang="en-US" sz="1200" dirty="0" err="1" smtClean="0"/>
              <a:t>omni</a:t>
            </a:r>
            <a:r>
              <a:rPr lang="en-US" sz="1200" dirty="0" smtClean="0"/>
              <a:t>"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topurg</a:t>
            </a:r>
            <a:r>
              <a:rPr lang="en-US" sz="1200" dirty="0" smtClean="0"/>
              <a:t>(pose [ 0.275 0.000 0 0.000 ])</a:t>
            </a:r>
          </a:p>
          <a:p>
            <a:r>
              <a:rPr lang="en-US" sz="1200" dirty="0" smtClean="0"/>
              <a:t>)</a:t>
            </a:r>
            <a:endParaRPr lang="en-US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World File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848600" cy="50783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define </a:t>
            </a:r>
            <a:r>
              <a:rPr lang="en-US" sz="1200" dirty="0" err="1" smtClean="0"/>
              <a:t>floorplan</a:t>
            </a:r>
            <a:r>
              <a:rPr lang="en-US" sz="1200" dirty="0" smtClean="0"/>
              <a:t> model</a:t>
            </a:r>
          </a:p>
          <a:p>
            <a:r>
              <a:rPr lang="en-US" sz="1200" dirty="0" smtClean="0"/>
              <a:t>(</a:t>
            </a:r>
          </a:p>
          <a:p>
            <a:r>
              <a:rPr lang="en-US" sz="1200" dirty="0" smtClean="0"/>
              <a:t>  # </a:t>
            </a:r>
            <a:r>
              <a:rPr lang="en-US" sz="1200" dirty="0" err="1" smtClean="0"/>
              <a:t>sombre</a:t>
            </a:r>
            <a:r>
              <a:rPr lang="en-US" sz="1200" dirty="0" smtClean="0"/>
              <a:t>, sensible, artistic</a:t>
            </a:r>
          </a:p>
          <a:p>
            <a:r>
              <a:rPr lang="en-US" sz="1200" dirty="0" smtClean="0"/>
              <a:t>  color "gray30"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  # most maps will need a bounding box</a:t>
            </a:r>
          </a:p>
          <a:p>
            <a:r>
              <a:rPr lang="en-US" sz="1200" dirty="0" smtClean="0"/>
              <a:t>  boundary 1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gui_nose</a:t>
            </a:r>
            <a:r>
              <a:rPr lang="en-US" sz="1200" dirty="0" smtClean="0"/>
              <a:t> 0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gui_grid</a:t>
            </a:r>
            <a:r>
              <a:rPr lang="en-US" sz="1200" dirty="0" smtClean="0"/>
              <a:t> 0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gui_outline</a:t>
            </a:r>
            <a:r>
              <a:rPr lang="en-US" sz="1200" dirty="0" smtClean="0"/>
              <a:t> 0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gripper_return</a:t>
            </a:r>
            <a:r>
              <a:rPr lang="en-US" sz="1200" dirty="0" smtClean="0"/>
              <a:t> 0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fiducial_return</a:t>
            </a:r>
            <a:r>
              <a:rPr lang="en-US" sz="1200" dirty="0" smtClean="0"/>
              <a:t> 0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ranger_return</a:t>
            </a:r>
            <a:r>
              <a:rPr lang="en-US" sz="1200" dirty="0" smtClean="0"/>
              <a:t> 1</a:t>
            </a:r>
          </a:p>
          <a:p>
            <a:r>
              <a:rPr lang="en-US" sz="1200" dirty="0" smtClean="0"/>
              <a:t>)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# set the resolution of the underlying </a:t>
            </a:r>
            <a:r>
              <a:rPr lang="en-US" sz="1200" dirty="0" err="1" smtClean="0"/>
              <a:t>raytrace</a:t>
            </a:r>
            <a:r>
              <a:rPr lang="en-US" sz="1200" dirty="0" smtClean="0"/>
              <a:t> model in meters</a:t>
            </a:r>
          </a:p>
          <a:p>
            <a:r>
              <a:rPr lang="en-US" sz="1200" dirty="0" smtClean="0"/>
              <a:t>resolution 0.02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err="1" smtClean="0"/>
              <a:t>interval_sim</a:t>
            </a:r>
            <a:r>
              <a:rPr lang="en-US" sz="1200" dirty="0" smtClean="0"/>
              <a:t> 100  # simulation </a:t>
            </a:r>
            <a:r>
              <a:rPr lang="en-US" sz="1200" dirty="0" err="1" smtClean="0"/>
              <a:t>timestep</a:t>
            </a:r>
            <a:r>
              <a:rPr lang="en-US" sz="1200" dirty="0" smtClean="0"/>
              <a:t> in milliseconds </a:t>
            </a:r>
          </a:p>
          <a:p>
            <a:r>
              <a:rPr lang="en-US" sz="1200" dirty="0" smtClean="0"/>
              <a:t>window</a:t>
            </a:r>
          </a:p>
          <a:p>
            <a:r>
              <a:rPr lang="en-US" sz="1200" dirty="0" smtClean="0"/>
              <a:t>( </a:t>
            </a:r>
          </a:p>
          <a:p>
            <a:r>
              <a:rPr lang="en-US" sz="1200" dirty="0" smtClean="0"/>
              <a:t>  size [ 745.000 448.000 ]  </a:t>
            </a:r>
          </a:p>
          <a:p>
            <a:r>
              <a:rPr lang="en-US" sz="1200" dirty="0" smtClean="0"/>
              <a:t>  rotate [ 0.000 -1.560 ]</a:t>
            </a:r>
          </a:p>
          <a:p>
            <a:r>
              <a:rPr lang="en-US" sz="1200" dirty="0" smtClean="0"/>
              <a:t>  scale 18.806 </a:t>
            </a:r>
          </a:p>
          <a:p>
            <a:r>
              <a:rPr lang="en-US" sz="1200" dirty="0" smtClean="0"/>
              <a:t>)</a:t>
            </a:r>
            <a:endParaRPr lang="en-US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World File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447800"/>
            <a:ext cx="7848600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/>
              <a:t># load an environment bitmap</a:t>
            </a:r>
          </a:p>
          <a:p>
            <a:r>
              <a:rPr lang="en-US" sz="1200" dirty="0" err="1" smtClean="0"/>
              <a:t>floorplan</a:t>
            </a:r>
            <a:endParaRPr lang="en-US" sz="1200" dirty="0" smtClean="0"/>
          </a:p>
          <a:p>
            <a:r>
              <a:rPr lang="en-US" sz="1200" dirty="0" smtClean="0"/>
              <a:t>( </a:t>
            </a:r>
          </a:p>
          <a:p>
            <a:r>
              <a:rPr lang="en-US" sz="1200" dirty="0" smtClean="0"/>
              <a:t>  name "willow"</a:t>
            </a:r>
          </a:p>
          <a:p>
            <a:r>
              <a:rPr lang="en-US" sz="1200" dirty="0" smtClean="0"/>
              <a:t>  bitmap "../maps/willow-full-0.05.pgm"</a:t>
            </a:r>
          </a:p>
          <a:p>
            <a:r>
              <a:rPr lang="en-US" sz="1200" dirty="0" smtClean="0"/>
              <a:t>  size [58.25 47.25 1.0]</a:t>
            </a:r>
          </a:p>
          <a:p>
            <a:r>
              <a:rPr lang="en-US" sz="1200" dirty="0" smtClean="0"/>
              <a:t>  pose [ -23.625 29.125 0 90.000 ]</a:t>
            </a:r>
          </a:p>
          <a:p>
            <a:r>
              <a:rPr lang="en-US" sz="1200" dirty="0" smtClean="0"/>
              <a:t>)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# throw in a robot</a:t>
            </a:r>
          </a:p>
          <a:p>
            <a:r>
              <a:rPr lang="en-US" sz="1200" b="1" dirty="0" smtClean="0"/>
              <a:t>pr2( pose [ -28.610 13.562 0 99.786 ] name "pr2" color "blue")</a:t>
            </a:r>
          </a:p>
          <a:p>
            <a:r>
              <a:rPr lang="en-US" sz="1200" dirty="0" smtClean="0"/>
              <a:t>block( pose [ -25.062 12.909 0 180.000 ] color "red")</a:t>
            </a:r>
          </a:p>
          <a:p>
            <a:r>
              <a:rPr lang="en-US" sz="1200" dirty="0" smtClean="0"/>
              <a:t>block( pose [ -25.062 12.909 0 180.000 ] color "red")</a:t>
            </a:r>
          </a:p>
          <a:p>
            <a:r>
              <a:rPr lang="en-US" sz="1200" dirty="0" smtClean="0"/>
              <a:t>block( pose [ -25.062 12.909 0 180.000 ] color "red“) </a:t>
            </a:r>
            <a:endParaRPr lang="en-US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TF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 publishes the following TF frames: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981200"/>
            <a:ext cx="3048000" cy="429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TF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transformations move relative to the /</a:t>
            </a:r>
            <a:r>
              <a:rPr lang="en-US" dirty="0" err="1" smtClean="0"/>
              <a:t>odom</a:t>
            </a:r>
            <a:r>
              <a:rPr lang="en-US" dirty="0" smtClean="0"/>
              <a:t> frame. </a:t>
            </a:r>
          </a:p>
          <a:p>
            <a:r>
              <a:rPr lang="en-US" dirty="0" smtClean="0"/>
              <a:t>If we display the robot model in </a:t>
            </a:r>
            <a:r>
              <a:rPr lang="en-US" dirty="0" err="1" smtClean="0"/>
              <a:t>RViz</a:t>
            </a:r>
            <a:r>
              <a:rPr lang="en-US" dirty="0" smtClean="0"/>
              <a:t> and set the fixed frame to the /</a:t>
            </a:r>
            <a:r>
              <a:rPr lang="en-US" dirty="0" err="1" smtClean="0"/>
              <a:t>odom</a:t>
            </a:r>
            <a:r>
              <a:rPr lang="en-US" dirty="0" smtClean="0"/>
              <a:t> frame, the robot's position will reflect where the robot "thinks" it is relative to its starting position. </a:t>
            </a:r>
          </a:p>
          <a:p>
            <a:r>
              <a:rPr lang="en-US" dirty="0" smtClean="0"/>
              <a:t>However the robot’s position will not be displayed correctly in relation to the map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 Coverage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robotic coverage, a robot is required to visit every part of a given area using the most efficient path possible </a:t>
            </a:r>
          </a:p>
          <a:p>
            <a:r>
              <a:rPr lang="en-US" dirty="0" smtClean="0"/>
              <a:t>Coverage has many applications in a many domains, such as search and rescue, mapping, and surveillance. </a:t>
            </a:r>
          </a:p>
          <a:p>
            <a:r>
              <a:rPr lang="en-US" dirty="0" smtClean="0"/>
              <a:t>The general coverage problem is analogous to the TSP problem, which is </a:t>
            </a:r>
            <a:r>
              <a:rPr lang="en-US" i="1" dirty="0" smtClean="0"/>
              <a:t>NP-complete</a:t>
            </a:r>
          </a:p>
          <a:p>
            <a:r>
              <a:rPr lang="en-US" dirty="0" smtClean="0"/>
              <a:t>However, it is possible to find solutions to this problem that are close to optimal in polynomial or even linear time through heuristics and reductions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TF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Since we are not running the navigation stack, we will have to publish a transformation between the /map and the /</a:t>
            </a:r>
            <a:r>
              <a:rPr lang="en-US" dirty="0" err="1" smtClean="0"/>
              <a:t>odom</a:t>
            </a:r>
            <a:r>
              <a:rPr lang="en-US" dirty="0" smtClean="0"/>
              <a:t> frames by ourselves</a:t>
            </a:r>
          </a:p>
          <a:p>
            <a:r>
              <a:rPr lang="en-US" dirty="0" smtClean="0"/>
              <a:t>Add the following to the launch file: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x and y axis are opposite in </a:t>
            </a:r>
            <a:r>
              <a:rPr lang="en-US" dirty="0" err="1" smtClean="0"/>
              <a:t>rviz</a:t>
            </a:r>
            <a:r>
              <a:rPr lang="en-US" dirty="0" smtClean="0"/>
              <a:t> and Stage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Now you can set the Fixed Frame in </a:t>
            </a:r>
            <a:r>
              <a:rPr lang="en-US" dirty="0" err="1" smtClean="0"/>
              <a:t>rviz</a:t>
            </a:r>
            <a:r>
              <a:rPr lang="en-US" dirty="0" smtClean="0"/>
              <a:t> to /map	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276600"/>
            <a:ext cx="7620000" cy="138499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&lt;launch&gt;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&lt;!-- Publish a static transformation between /map and 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odom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--&gt;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&lt;node name="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"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pkg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="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" type="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static_transform_publisher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"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="13.562 28.610 0 0 0 0 /map 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odom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100" /&gt;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&lt;/launch&gt;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TF Frames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315200" cy="44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Robot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 </a:t>
            </a:r>
            <a:r>
              <a:rPr lang="en-US" dirty="0" err="1" smtClean="0"/>
              <a:t>tf</a:t>
            </a:r>
            <a:r>
              <a:rPr lang="en-US" dirty="0" smtClean="0"/>
              <a:t> to determine the robot's current location in the world </a:t>
            </a:r>
          </a:p>
          <a:p>
            <a:r>
              <a:rPr lang="en-US" dirty="0" smtClean="0"/>
              <a:t>Create a TF listener from the /</a:t>
            </a:r>
            <a:r>
              <a:rPr lang="en-US" dirty="0" err="1" smtClean="0"/>
              <a:t>base_footprint</a:t>
            </a:r>
            <a:r>
              <a:rPr lang="en-US" dirty="0" smtClean="0"/>
              <a:t> to the /</a:t>
            </a:r>
            <a:r>
              <a:rPr lang="en-US" dirty="0" err="1" smtClean="0"/>
              <a:t>odom</a:t>
            </a:r>
            <a:r>
              <a:rPr lang="en-US" dirty="0" smtClean="0"/>
              <a:t> frames and add it to the initial position of the robot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Robot Location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371600"/>
            <a:ext cx="8077200" cy="470256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pair&lt;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initialPosition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pair&lt;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currPosition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getRobotCurrentPosition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TransformListener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listener;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StampedTransform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transform;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try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listener.waitForTransform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base_footprint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odom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::Time(0),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::Duration(10.0));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listener.lookupTransform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base_footprint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odom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::Time(0), transform);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currPosition.first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initialPosition.first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transform.getOrigin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().x();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currPosition.second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initialPosition.second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transform.getOrigin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().y();        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catch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TransformException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&amp;ex)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ROS_ERROR(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"%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s"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,ex.what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Convert robot’s location in map to cell index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Robot Location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133600"/>
            <a:ext cx="7620000" cy="148758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pair&lt;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b="1" dirty="0" smtClean="0">
              <a:solidFill>
                <a:srgbClr val="7F0055"/>
              </a:solidFill>
              <a:latin typeface="Consolas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convertCurrPositionToGridCell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currCell.first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currPosition.first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/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mapResolution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currCell.second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currPosition.second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/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mapResolution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   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with </a:t>
            </a:r>
            <a:r>
              <a:rPr lang="en-US" dirty="0" err="1" smtClean="0"/>
              <a:t>Odometry</a:t>
            </a:r>
            <a:r>
              <a:rPr lang="en-US" dirty="0" smtClean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we have learned, you can publish Twist messages to the /</a:t>
            </a:r>
            <a:r>
              <a:rPr lang="en-US" dirty="0" err="1" smtClean="0"/>
              <a:t>cmd_vel</a:t>
            </a:r>
            <a:r>
              <a:rPr lang="en-US" dirty="0" smtClean="0"/>
              <a:t> topic to make the robot move in the environment</a:t>
            </a:r>
          </a:p>
          <a:p>
            <a:r>
              <a:rPr lang="en-US" dirty="0" smtClean="0"/>
              <a:t>However, calculating the exact number of commands needed to send to the robot to make it move only one cell in the grid can be error-prone</a:t>
            </a:r>
          </a:p>
          <a:p>
            <a:r>
              <a:rPr lang="en-US" dirty="0" smtClean="0"/>
              <a:t>Moreover, the accuracy and reliability of this process depend on the current condition of the robot and its internal sensors </a:t>
            </a:r>
          </a:p>
          <a:p>
            <a:pPr lvl="1"/>
            <a:r>
              <a:rPr lang="en-US" dirty="0" smtClean="0"/>
              <a:t>For example, if the robot just started moving, the first velocity command will take some time to take effect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with </a:t>
            </a:r>
            <a:r>
              <a:rPr lang="en-US" dirty="0" err="1" smtClean="0"/>
              <a:t>Odometry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Rather than guessing distances and angles based on time and speed, we can monitor the robot's position and orientation as reported by the transform between the /</a:t>
            </a:r>
            <a:r>
              <a:rPr lang="en-US" dirty="0" err="1" smtClean="0"/>
              <a:t>odom</a:t>
            </a:r>
            <a:r>
              <a:rPr lang="en-US" dirty="0" smtClean="0"/>
              <a:t> and /</a:t>
            </a:r>
            <a:r>
              <a:rPr lang="en-US" dirty="0" err="1" smtClean="0"/>
              <a:t>base_footprint</a:t>
            </a:r>
            <a:r>
              <a:rPr lang="en-US" dirty="0" smtClean="0"/>
              <a:t> frames (</a:t>
            </a:r>
            <a:r>
              <a:rPr lang="en-US" dirty="0" err="1" smtClean="0"/>
              <a:t>odometry</a:t>
            </a:r>
            <a:r>
              <a:rPr lang="en-US" dirty="0" smtClean="0"/>
              <a:t> data)</a:t>
            </a:r>
          </a:p>
          <a:p>
            <a:r>
              <a:rPr lang="en-US" dirty="0" smtClean="0"/>
              <a:t>This way we can be more precise about moving our robot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with </a:t>
            </a:r>
            <a:r>
              <a:rPr lang="en-US" dirty="0" err="1" smtClean="0"/>
              <a:t>Odometry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95401"/>
            <a:ext cx="7924800" cy="50783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moveToRightCell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Set the forward linear speed to 0.2 meters per second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linearSpeed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0.2f;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::Twist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move_msg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move_msg.linear.x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linearSpeed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Set the target cell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targetCell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currCell.first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- 1;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How fast will we update the robot's movement?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::Rate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(20);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Move until we reach the target cell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::ok() &amp;&amp;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currCell.first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&gt;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targetCell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{        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cmdVelPublisher.publish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move_msg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rate.sleep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getRobotCurrentPosition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showCurrentPosition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Stop the robot (in case the last command is still active)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::Twist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stop_msg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cmdVelPublisher.publish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stop_msg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sleep(1);   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95401"/>
            <a:ext cx="7924800" cy="43396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/>
                <a:ea typeface="Calibri"/>
                <a:cs typeface="David"/>
              </a:rPr>
              <a:t>&lt;launch&gt;</a:t>
            </a: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&lt;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param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 name="/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use_sim_time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value="true"/&gt;</a:t>
            </a: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&lt;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arg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 name="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map_file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default="$(find coverage)/maps/willow-full-0.05.pgm"/&gt;</a:t>
            </a:r>
          </a:p>
          <a:p>
            <a:endParaRPr lang="en-US" sz="1200" dirty="0" smtClean="0">
              <a:latin typeface="Consolas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&lt;!-- Run the map server --&gt;</a:t>
            </a: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&lt;node name="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map_server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pkg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map_server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type="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map_server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args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="$(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arg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map_file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) 0.05" /&gt;</a:t>
            </a:r>
          </a:p>
          <a:p>
            <a:endParaRPr lang="en-US" sz="1200" dirty="0" smtClean="0">
              <a:latin typeface="Consolas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&lt;!-- Run stage --&gt;</a:t>
            </a: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&lt;node 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pkg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stage_ros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type="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stageros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name="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stageros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args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="$(find coverage)/worlds/willow-pr2-5cm.world" 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respawn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="false"&gt;</a:t>
            </a: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  &lt;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param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 name="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base_watchdog_timeout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value="0.2"/&gt;</a:t>
            </a: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&lt;/node&gt;</a:t>
            </a:r>
          </a:p>
          <a:p>
            <a:endParaRPr lang="en-US" sz="1200" dirty="0" smtClean="0">
              <a:latin typeface="Consolas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&lt;!-- Run 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rviz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 --&gt;</a:t>
            </a: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&lt;node name="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rviz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pkg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rviz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type="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rviz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args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="-d $(find coverage)/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rviz_config.rviz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/&gt;</a:t>
            </a:r>
          </a:p>
          <a:p>
            <a:endParaRPr lang="en-US" sz="1200" dirty="0" smtClean="0">
              <a:latin typeface="Consolas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&lt;!-- Publish a static transformation between /map and /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odom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 --&gt;</a:t>
            </a: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&lt;node name="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tf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pkg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tf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type="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static_transform_publisher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args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="13.562 28.610 0 0 0 0 /map /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odom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 100" /&gt;</a:t>
            </a: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</a:t>
            </a: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&lt;!-- Run coverage node --&gt;</a:t>
            </a: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  &lt;node name="coverage" 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pkg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="coverage" type="</a:t>
            </a:r>
            <a:r>
              <a:rPr lang="en-US" sz="1200" dirty="0" err="1" smtClean="0">
                <a:latin typeface="Consolas"/>
                <a:ea typeface="Calibri"/>
                <a:cs typeface="David"/>
              </a:rPr>
              <a:t>coverage_node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" output="screen" /&gt;</a:t>
            </a: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&lt;/launch&gt;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with </a:t>
            </a:r>
            <a:r>
              <a:rPr lang="en-US" dirty="0" err="1" smtClean="0"/>
              <a:t>Odometry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Sample output: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57400"/>
            <a:ext cx="5486400" cy="378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that the environment can be decomposed into a collection of uniform grid cells</a:t>
            </a:r>
          </a:p>
          <a:p>
            <a:r>
              <a:rPr lang="en-US" dirty="0" smtClean="0"/>
              <a:t>Each cell is either occupied or free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still many areas of ROS to explore:</a:t>
            </a:r>
          </a:p>
          <a:p>
            <a:pPr lvl="1"/>
            <a:r>
              <a:rPr lang="en-US" dirty="0" smtClean="0"/>
              <a:t>Integrating computer vision using </a:t>
            </a:r>
            <a:r>
              <a:rPr lang="en-US" dirty="0" smtClean="0">
                <a:hlinkClick r:id="rId2"/>
              </a:rPr>
              <a:t>OpenCV</a:t>
            </a:r>
            <a:endParaRPr lang="he-IL" dirty="0" smtClean="0"/>
          </a:p>
          <a:p>
            <a:pPr lvl="1"/>
            <a:r>
              <a:rPr lang="en-US" dirty="0" smtClean="0"/>
              <a:t>3-D image processing using </a:t>
            </a:r>
            <a:r>
              <a:rPr lang="en-US" dirty="0" smtClean="0">
                <a:hlinkClick r:id="rId3"/>
              </a:rPr>
              <a:t>PCL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Identifying your friends and family using </a:t>
            </a:r>
            <a:r>
              <a:rPr lang="en-US" dirty="0" smtClean="0">
                <a:hlinkClick r:id="rId4"/>
              </a:rPr>
              <a:t>face_recognition</a:t>
            </a:r>
            <a:endParaRPr lang="en-US" dirty="0" smtClean="0"/>
          </a:p>
          <a:p>
            <a:pPr lvl="1"/>
            <a:r>
              <a:rPr lang="en-US" dirty="0" smtClean="0"/>
              <a:t>Identifying and grasping </a:t>
            </a:r>
            <a:r>
              <a:rPr lang="en-US" dirty="0" smtClean="0">
                <a:hlinkClick r:id="rId5"/>
              </a:rPr>
              <a:t>objects on a table top</a:t>
            </a:r>
            <a:endParaRPr lang="en-US" dirty="0" smtClean="0"/>
          </a:p>
          <a:p>
            <a:pPr lvl="2"/>
            <a:r>
              <a:rPr lang="en-US" dirty="0" smtClean="0"/>
              <a:t>or how about </a:t>
            </a:r>
            <a:r>
              <a:rPr lang="en-US" dirty="0" smtClean="0">
                <a:hlinkClick r:id="rId6"/>
              </a:rPr>
              <a:t>playing chess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Programming state machines using </a:t>
            </a:r>
            <a:r>
              <a:rPr lang="en-US" dirty="0" smtClean="0">
                <a:hlinkClick r:id="rId7"/>
              </a:rPr>
              <a:t>SMACH</a:t>
            </a:r>
            <a:endParaRPr lang="en-US" dirty="0" smtClean="0"/>
          </a:p>
          <a:p>
            <a:pPr lvl="1"/>
            <a:r>
              <a:rPr lang="en-US" dirty="0" smtClean="0"/>
              <a:t>Building knowledge bases with </a:t>
            </a:r>
            <a:r>
              <a:rPr lang="en-US" dirty="0" smtClean="0">
                <a:hlinkClick r:id="rId8"/>
              </a:rPr>
              <a:t>knowrob</a:t>
            </a:r>
            <a:endParaRPr lang="en-US" dirty="0" smtClean="0"/>
          </a:p>
          <a:p>
            <a:pPr lvl="1"/>
            <a:r>
              <a:rPr lang="en-US" dirty="0" smtClean="0"/>
              <a:t>Learning from experience using </a:t>
            </a:r>
            <a:r>
              <a:rPr lang="en-US" dirty="0" smtClean="0">
                <a:hlinkClick r:id="rId9"/>
              </a:rPr>
              <a:t>reinforcement_learning</a:t>
            </a:r>
            <a:endParaRPr lang="en-US" dirty="0" smtClean="0"/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now over 2000 packages and libraries available for ROS. </a:t>
            </a:r>
          </a:p>
          <a:p>
            <a:r>
              <a:rPr lang="en-US" dirty="0" smtClean="0"/>
              <a:t>Click on the </a:t>
            </a:r>
            <a:r>
              <a:rPr lang="en-US" dirty="0" smtClean="0">
                <a:hlinkClick r:id="rId2"/>
              </a:rPr>
              <a:t>Browse Software</a:t>
            </a:r>
            <a:r>
              <a:rPr lang="en-US" dirty="0" smtClean="0"/>
              <a:t> link at the top of the ROS Wiki for a list of all ROS packages and stacks that have been submitted for indexing.</a:t>
            </a:r>
          </a:p>
          <a:p>
            <a:r>
              <a:rPr lang="en-US" dirty="0" smtClean="0"/>
              <a:t>When you are ready, you can contribute your own package(s) back to the ROS community. </a:t>
            </a:r>
          </a:p>
          <a:p>
            <a:r>
              <a:rPr lang="en-US" dirty="0" smtClean="0"/>
              <a:t>Welcome to the future of robotics. </a:t>
            </a:r>
          </a:p>
          <a:p>
            <a:r>
              <a:rPr lang="en-US" dirty="0" smtClean="0"/>
              <a:t>Have fun and good luck!</a:t>
            </a:r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 descr="http://upload.wikimedia.org/wikipedia/commons/c/cf/NAO-Rob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990600"/>
            <a:ext cx="4800600" cy="48161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Gabriely</a:t>
            </a:r>
            <a:r>
              <a:rPr lang="en-US" dirty="0" smtClean="0"/>
              <a:t> and </a:t>
            </a:r>
            <a:r>
              <a:rPr lang="en-US" dirty="0" err="1" smtClean="0"/>
              <a:t>Rimon</a:t>
            </a:r>
            <a:r>
              <a:rPr lang="en-US" dirty="0" smtClean="0"/>
              <a:t> [2001] </a:t>
            </a:r>
          </a:p>
          <a:p>
            <a:r>
              <a:rPr lang="en-US" dirty="0" smtClean="0"/>
              <a:t>Assumption: the robot is equipped with a square shaped tool of size D (the coverage tool)</a:t>
            </a:r>
          </a:p>
          <a:p>
            <a:r>
              <a:rPr lang="en-US" dirty="0" smtClean="0"/>
              <a:t>Switch to coarse grid, each cell of size 4D </a:t>
            </a:r>
          </a:p>
          <a:p>
            <a:r>
              <a:rPr lang="en-US" dirty="0" smtClean="0"/>
              <a:t>Create Spanning Tree (ST) on the coarse grid</a:t>
            </a:r>
          </a:p>
          <a:p>
            <a:pPr lvl="1"/>
            <a:r>
              <a:rPr lang="en-US" dirty="0" smtClean="0"/>
              <a:t>Using Prim or </a:t>
            </a:r>
            <a:r>
              <a:rPr lang="en-US" dirty="0" err="1" smtClean="0"/>
              <a:t>Kruskal’s</a:t>
            </a:r>
            <a:r>
              <a:rPr lang="en-US" dirty="0" smtClean="0"/>
              <a:t> algorithms</a:t>
            </a:r>
          </a:p>
          <a:p>
            <a:r>
              <a:rPr lang="en-US" dirty="0" smtClean="0"/>
              <a:t>The robot walks along the ST, creating a Hamiltonian cycle visiting all cells of the fine grid.</a:t>
            </a:r>
          </a:p>
          <a:p>
            <a:r>
              <a:rPr lang="en-US" dirty="0" smtClean="0"/>
              <a:t>Time complexity: O(E log V) time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STC Algorithm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73660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</a:t>
            </a:r>
            <a:r>
              <a:rPr lang="en-US" dirty="0" err="1" smtClean="0"/>
              <a:t>Gabriely</a:t>
            </a:r>
            <a:r>
              <a:rPr lang="en-US" dirty="0" smtClean="0"/>
              <a:t> and </a:t>
            </a:r>
            <a:r>
              <a:rPr lang="en-US" dirty="0" err="1" smtClean="0"/>
              <a:t>Rimon</a:t>
            </a:r>
            <a:r>
              <a:rPr lang="en-US" dirty="0" smtClean="0"/>
              <a:t>, 2001</a:t>
            </a:r>
            <a:endParaRPr lang="he-I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STC Execution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400800" cy="346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</a:t>
            </a:r>
            <a:r>
              <a:rPr lang="en-US" dirty="0" err="1" smtClean="0"/>
              <a:t>Gabriely</a:t>
            </a:r>
            <a:r>
              <a:rPr lang="en-US" dirty="0" smtClean="0"/>
              <a:t> and </a:t>
            </a:r>
            <a:r>
              <a:rPr lang="en-US" dirty="0" err="1" smtClean="0"/>
              <a:t>Rimon</a:t>
            </a:r>
            <a:r>
              <a:rPr lang="en-US" dirty="0" smtClean="0"/>
              <a:t>, 2001</a:t>
            </a:r>
            <a:endParaRPr lang="he-I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Grid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Maps the environment as an array of cells.</a:t>
            </a:r>
          </a:p>
          <a:p>
            <a:pPr lvl="1"/>
            <a:r>
              <a:rPr lang="en-US" dirty="0" smtClean="0"/>
              <a:t>Cell sizes range from 5 to 50 cm.	</a:t>
            </a:r>
          </a:p>
          <a:p>
            <a:r>
              <a:rPr lang="en-US" dirty="0" smtClean="0"/>
              <a:t>Each cell holds a probability value that the cell is occupied.</a:t>
            </a:r>
          </a:p>
          <a:p>
            <a:r>
              <a:rPr lang="en-US" dirty="0" smtClean="0"/>
              <a:t>Useful for combining different sensor scans, and even different sensor modalities.</a:t>
            </a:r>
          </a:p>
          <a:p>
            <a:pPr lvl="1"/>
            <a:r>
              <a:rPr lang="en-US" dirty="0" smtClean="0"/>
              <a:t>Sonar, laser, IR, bump, 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Grid 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447800"/>
            <a:ext cx="339058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178983</TotalTime>
  <Words>1813</Words>
  <Application>Microsoft Office PowerPoint</Application>
  <PresentationFormat>On-screen Show (4:3)</PresentationFormat>
  <Paragraphs>432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PresentationPro_WaterWavesWide</vt:lpstr>
      <vt:lpstr>ROS - Lesson 12</vt:lpstr>
      <vt:lpstr>Agenda</vt:lpstr>
      <vt:lpstr>Robotic Coverage Problem</vt:lpstr>
      <vt:lpstr>Grid-Based Methods</vt:lpstr>
      <vt:lpstr>STC Algorithm</vt:lpstr>
      <vt:lpstr>STC Algorithm</vt:lpstr>
      <vt:lpstr>STC Execution Example</vt:lpstr>
      <vt:lpstr>Occupancy Grid Map</vt:lpstr>
      <vt:lpstr>Occupancy Grid Map</vt:lpstr>
      <vt:lpstr>Occupancy Grid Map</vt:lpstr>
      <vt:lpstr>Map Metadata</vt:lpstr>
      <vt:lpstr>Map Data</vt:lpstr>
      <vt:lpstr>Loading a Map</vt:lpstr>
      <vt:lpstr>Loading a Map</vt:lpstr>
      <vt:lpstr>Loading a Map in C++ (1)</vt:lpstr>
      <vt:lpstr>Loading a Map in C++ (2)</vt:lpstr>
      <vt:lpstr>Loading a Map in C++ (3)</vt:lpstr>
      <vt:lpstr>Loading a Map in C++ (4)</vt:lpstr>
      <vt:lpstr>Loading a Map in C++ (5)</vt:lpstr>
      <vt:lpstr>Loading the Map</vt:lpstr>
      <vt:lpstr>Stage World Files</vt:lpstr>
      <vt:lpstr>World File Format</vt:lpstr>
      <vt:lpstr>World File Format</vt:lpstr>
      <vt:lpstr>World File Format</vt:lpstr>
      <vt:lpstr>Stage World File Example</vt:lpstr>
      <vt:lpstr>Stage World File Example</vt:lpstr>
      <vt:lpstr>Stage World File Example</vt:lpstr>
      <vt:lpstr>Stage TF Frames</vt:lpstr>
      <vt:lpstr>Stage TF Frames</vt:lpstr>
      <vt:lpstr>Stage TF Frames</vt:lpstr>
      <vt:lpstr>Stage TF Frames</vt:lpstr>
      <vt:lpstr>Find Robot Location</vt:lpstr>
      <vt:lpstr>Find Robot Location</vt:lpstr>
      <vt:lpstr>Find Robot Location</vt:lpstr>
      <vt:lpstr>Moving with Odometry Data</vt:lpstr>
      <vt:lpstr>Moving with Odometry Data</vt:lpstr>
      <vt:lpstr>Moving with Odometry Data</vt:lpstr>
      <vt:lpstr>Launch File</vt:lpstr>
      <vt:lpstr>Moving with Odometry Data</vt:lpstr>
      <vt:lpstr>Where To Go Next?</vt:lpstr>
      <vt:lpstr>Where To Go Next?</vt:lpstr>
      <vt:lpstr>Slide 42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 Yehoshua</cp:lastModifiedBy>
  <cp:revision>4175</cp:revision>
  <dcterms:created xsi:type="dcterms:W3CDTF">2007-12-16T19:09:03Z</dcterms:created>
  <dcterms:modified xsi:type="dcterms:W3CDTF">2014-01-15T06:54:16Z</dcterms:modified>
</cp:coreProperties>
</file>