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4"/>
  </p:notesMasterIdLst>
  <p:handoutMasterIdLst>
    <p:handoutMasterId r:id="rId35"/>
  </p:handoutMasterIdLst>
  <p:sldIdLst>
    <p:sldId id="256" r:id="rId3"/>
    <p:sldId id="822" r:id="rId4"/>
    <p:sldId id="858" r:id="rId5"/>
    <p:sldId id="860" r:id="rId6"/>
    <p:sldId id="876" r:id="rId7"/>
    <p:sldId id="873" r:id="rId8"/>
    <p:sldId id="824" r:id="rId9"/>
    <p:sldId id="854" r:id="rId10"/>
    <p:sldId id="887" r:id="rId11"/>
    <p:sldId id="874" r:id="rId12"/>
    <p:sldId id="865" r:id="rId13"/>
    <p:sldId id="867" r:id="rId14"/>
    <p:sldId id="868" r:id="rId15"/>
    <p:sldId id="869" r:id="rId16"/>
    <p:sldId id="872" r:id="rId17"/>
    <p:sldId id="886" r:id="rId18"/>
    <p:sldId id="871" r:id="rId19"/>
    <p:sldId id="856" r:id="rId20"/>
    <p:sldId id="888" r:id="rId21"/>
    <p:sldId id="879" r:id="rId22"/>
    <p:sldId id="878" r:id="rId23"/>
    <p:sldId id="880" r:id="rId24"/>
    <p:sldId id="881" r:id="rId25"/>
    <p:sldId id="882" r:id="rId26"/>
    <p:sldId id="884" r:id="rId27"/>
    <p:sldId id="885" r:id="rId28"/>
    <p:sldId id="877" r:id="rId29"/>
    <p:sldId id="889" r:id="rId30"/>
    <p:sldId id="890" r:id="rId31"/>
    <p:sldId id="852" r:id="rId32"/>
    <p:sldId id="8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995" autoAdjust="0"/>
  </p:normalViewPr>
  <p:slideViewPr>
    <p:cSldViewPr>
      <p:cViewPr>
        <p:scale>
          <a:sx n="100" d="100"/>
          <a:sy n="100" d="100"/>
        </p:scale>
        <p:origin x="-4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ט'/כסלו/תשע"ד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s.stanford.edu/papers/Montemerlo03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vi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age.html" TargetMode="External"/><Relationship Id="rId7" Type="http://schemas.openxmlformats.org/officeDocument/2006/relationships/hyperlink" Target="http://docs.ros.org/api/nav_msgs/html/msg/OccupancyGrid.html" TargetMode="External"/><Relationship Id="rId2" Type="http://schemas.openxmlformats.org/officeDocument/2006/relationships/hyperlink" Target="http://docs.ros.org/api/sensor_msgs/html/msg/JointStat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api/sensor_msgs/html/msg/LaserScan.html" TargetMode="External"/><Relationship Id="rId5" Type="http://schemas.openxmlformats.org/officeDocument/2006/relationships/hyperlink" Target="http://docs.ros.org/api/nav_msgs/html/msg/GridCells.html" TargetMode="External"/><Relationship Id="rId4" Type="http://schemas.openxmlformats.org/officeDocument/2006/relationships/hyperlink" Target="http://docs.ros.org/api/sensor_msgs/html/msg/CameraInfo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ros.org/api/nav_msgs/html/msg/Odometry.html" TargetMode="External"/><Relationship Id="rId3" Type="http://schemas.openxmlformats.org/officeDocument/2006/relationships/hyperlink" Target="http://docs.ros.org/api/visualization_msgs/html/msg/MarkerArray.html" TargetMode="External"/><Relationship Id="rId7" Type="http://schemas.openxmlformats.org/officeDocument/2006/relationships/hyperlink" Target="http://docs.ros.org/api/sensor_msgs/html/msg/PointCloud2.html" TargetMode="External"/><Relationship Id="rId2" Type="http://schemas.openxmlformats.org/officeDocument/2006/relationships/hyperlink" Target="http://docs.ros.org/api/visualization_msgs/html/msg/Mark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api/sensor_msgs/html/msg/PointCloud.html" TargetMode="External"/><Relationship Id="rId5" Type="http://schemas.openxmlformats.org/officeDocument/2006/relationships/hyperlink" Target="http://docs.ros.org/api/geometry_msgs/html/msg/PoseStamped.html" TargetMode="External"/><Relationship Id="rId4" Type="http://schemas.openxmlformats.org/officeDocument/2006/relationships/hyperlink" Target="http://docs.ros.org/api/nav_msgs/html/msg/Path.html" TargetMode="External"/><Relationship Id="rId9" Type="http://schemas.openxmlformats.org/officeDocument/2006/relationships/hyperlink" Target="http://docs.ros.org/api/sensor_msgs/html/msg/Range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ziUJcUDfB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gmapp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4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gmapping</a:t>
            </a:r>
            <a:r>
              <a:rPr lang="en-US" dirty="0" smtClean="0"/>
              <a:t> implements </a:t>
            </a:r>
            <a:r>
              <a:rPr lang="en-US" dirty="0" err="1" smtClean="0"/>
              <a:t>FastSLAM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This is a highly efficient particle filtering algorithm that provably converges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filter-based algorithms require time quadratic in the number of landmarks, while </a:t>
            </a:r>
            <a:r>
              <a:rPr lang="en-US" dirty="0" err="1" smtClean="0"/>
              <a:t>FastSLAM</a:t>
            </a:r>
            <a:r>
              <a:rPr lang="en-US" dirty="0" smtClean="0"/>
              <a:t> scales logarithmically with the number of landmarks in the map</a:t>
            </a:r>
          </a:p>
          <a:p>
            <a:r>
              <a:rPr lang="en-US" dirty="0" smtClean="0"/>
              <a:t>See details in the following paper: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http://robots.stanford.edu/papers/Montemerlo03a.pdf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mapping in a new terminal window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gmapping</a:t>
            </a:r>
            <a:r>
              <a:rPr lang="en-US" sz="2000" dirty="0" smtClean="0"/>
              <a:t> </a:t>
            </a:r>
            <a:r>
              <a:rPr lang="en-US" sz="2000" dirty="0" err="1" smtClean="0"/>
              <a:t>slam_gmapping</a:t>
            </a:r>
            <a:r>
              <a:rPr lang="en-US" sz="2000" dirty="0" smtClean="0"/>
              <a:t> scan:=</a:t>
            </a:r>
            <a:r>
              <a:rPr lang="en-US" sz="2000" dirty="0" err="1" smtClean="0"/>
              <a:t>base_scan</a:t>
            </a:r>
            <a:endParaRPr lang="en-US" sz="2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743200"/>
            <a:ext cx="5410200" cy="347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map using </a:t>
            </a:r>
            <a:r>
              <a:rPr lang="en-US" dirty="0" err="1" smtClean="0"/>
              <a:t>map_server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ROS </a:t>
            </a:r>
            <a:r>
              <a:rPr lang="en-US" dirty="0" err="1" smtClean="0"/>
              <a:t>map_server</a:t>
            </a:r>
            <a:r>
              <a:rPr lang="en-US" dirty="0" smtClean="0"/>
              <a:t> node allows dynamically generated maps to be saved to file.</a:t>
            </a:r>
          </a:p>
          <a:p>
            <a:r>
              <a:rPr lang="en-US" dirty="0" smtClean="0"/>
              <a:t>Execute the following command in a new terminal:</a:t>
            </a:r>
          </a:p>
          <a:p>
            <a:endParaRPr lang="en-US" dirty="0" smtClean="0"/>
          </a:p>
          <a:p>
            <a:r>
              <a:rPr lang="en-US" dirty="0" err="1" smtClean="0"/>
              <a:t>map_saver</a:t>
            </a:r>
            <a:r>
              <a:rPr lang="en-US" dirty="0" smtClean="0"/>
              <a:t> retrieves map data and writes it out to </a:t>
            </a:r>
            <a:r>
              <a:rPr lang="en-US" b="1" dirty="0" smtClean="0"/>
              <a:t>map.pgm</a:t>
            </a:r>
            <a:r>
              <a:rPr lang="en-US" dirty="0" smtClean="0"/>
              <a:t> and </a:t>
            </a:r>
            <a:r>
              <a:rPr lang="en-US" b="1" dirty="0" err="1" smtClean="0"/>
              <a:t>map.yaml</a:t>
            </a:r>
            <a:r>
              <a:rPr lang="en-US" dirty="0" smtClean="0"/>
              <a:t> in the current directory </a:t>
            </a:r>
          </a:p>
          <a:p>
            <a:pPr lvl="1"/>
            <a:r>
              <a:rPr lang="en-US" dirty="0" smtClean="0"/>
              <a:t>Use the </a:t>
            </a:r>
            <a:r>
              <a:rPr lang="en-US" b="1" dirty="0" smtClean="0"/>
              <a:t>-f</a:t>
            </a:r>
            <a:r>
              <a:rPr lang="en-US" dirty="0" smtClean="0"/>
              <a:t> option to provide a different base name for the output files.</a:t>
            </a:r>
          </a:p>
          <a:p>
            <a:r>
              <a:rPr lang="en-US" dirty="0" smtClean="0"/>
              <a:t>To see the map, you can open the </a:t>
            </a:r>
            <a:r>
              <a:rPr lang="en-US" dirty="0" err="1" smtClean="0"/>
              <a:t>pgm</a:t>
            </a:r>
            <a:r>
              <a:rPr lang="en-US" dirty="0" smtClean="0"/>
              <a:t> file with the default </a:t>
            </a:r>
            <a:r>
              <a:rPr lang="en-US" dirty="0" err="1" smtClean="0"/>
              <a:t>Ubuntu</a:t>
            </a:r>
            <a:r>
              <a:rPr lang="en-US" dirty="0" smtClean="0"/>
              <a:t> image viewer program (</a:t>
            </a:r>
            <a:r>
              <a:rPr lang="en-US" dirty="0" err="1" smtClean="0"/>
              <a:t>eog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95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map_server</a:t>
            </a:r>
            <a:r>
              <a:rPr lang="en-US" sz="2000" dirty="0" smtClean="0"/>
              <a:t> </a:t>
            </a:r>
            <a:r>
              <a:rPr lang="en-US" sz="2000" dirty="0" err="1" smtClean="0"/>
              <a:t>map_saver</a:t>
            </a:r>
            <a:r>
              <a:rPr lang="en-US" sz="2000" dirty="0" smtClean="0"/>
              <a:t> [-f </a:t>
            </a:r>
            <a:r>
              <a:rPr lang="en-US" sz="2000" dirty="0" err="1" smtClean="0"/>
              <a:t>mapname</a:t>
            </a:r>
            <a:r>
              <a:rPr lang="en-US" sz="2000" dirty="0" smtClean="0"/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map using </a:t>
            </a:r>
            <a:r>
              <a:rPr lang="en-US" dirty="0" err="1" smtClean="0"/>
              <a:t>map_server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9056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map using </a:t>
            </a:r>
            <a:r>
              <a:rPr lang="en-US" dirty="0" err="1" smtClean="0"/>
              <a:t>map_server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4191000" cy="465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image describes the occupancy state of each cell of the world in the color of the corresponding pixel. </a:t>
            </a:r>
          </a:p>
          <a:p>
            <a:r>
              <a:rPr lang="en-US" dirty="0" smtClean="0"/>
              <a:t>Whiter pixels are free, blacker pixels are occupied, and pixels in between are unknown. </a:t>
            </a:r>
          </a:p>
          <a:p>
            <a:r>
              <a:rPr lang="en-US" dirty="0" smtClean="0"/>
              <a:t>The thresholds that divide the three categories are defined in a YAML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YAML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fields:</a:t>
            </a:r>
          </a:p>
          <a:p>
            <a:pPr lvl="1"/>
            <a:r>
              <a:rPr lang="en-US" b="1" dirty="0" smtClean="0"/>
              <a:t>resolution</a:t>
            </a:r>
            <a:r>
              <a:rPr lang="en-US" dirty="0" smtClean="0"/>
              <a:t>: Resolution of the map, meters / pixel</a:t>
            </a:r>
          </a:p>
          <a:p>
            <a:pPr lvl="1"/>
            <a:r>
              <a:rPr lang="en-US" b="1" dirty="0" smtClean="0"/>
              <a:t>origin</a:t>
            </a:r>
            <a:r>
              <a:rPr lang="en-US" dirty="0" smtClean="0"/>
              <a:t>: The 2-D pose of the lower-left pixel in the map as (x, y, yaw)</a:t>
            </a:r>
          </a:p>
          <a:p>
            <a:pPr lvl="1"/>
            <a:r>
              <a:rPr lang="en-US" b="1" dirty="0" err="1" smtClean="0"/>
              <a:t>occupied_thresh</a:t>
            </a:r>
            <a:r>
              <a:rPr lang="en-US" dirty="0" smtClean="0"/>
              <a:t>: Pixels with occupancy probability greater than this threshold are considered completely occupied.</a:t>
            </a:r>
          </a:p>
          <a:p>
            <a:pPr lvl="1"/>
            <a:r>
              <a:rPr lang="en-US" b="1" dirty="0" err="1" smtClean="0"/>
              <a:t>free_thresh</a:t>
            </a:r>
            <a:r>
              <a:rPr lang="en-US" dirty="0" smtClean="0"/>
              <a:t>: Pixels with occupancy probability less than this threshold are considered completely free.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447800"/>
            <a:ext cx="7315200" cy="19389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image: map.pgm</a:t>
            </a:r>
          </a:p>
          <a:p>
            <a:pPr marL="0" lvl="1"/>
            <a:r>
              <a:rPr lang="en-US" sz="2000" dirty="0" smtClean="0"/>
              <a:t>resolution: 0.050000</a:t>
            </a:r>
          </a:p>
          <a:p>
            <a:pPr marL="0" lvl="1"/>
            <a:r>
              <a:rPr lang="en-US" sz="2000" dirty="0" smtClean="0"/>
              <a:t>origin: [-100.000000, -100.000000, 0.000000]</a:t>
            </a:r>
          </a:p>
          <a:p>
            <a:pPr marL="0" lvl="1"/>
            <a:r>
              <a:rPr lang="en-US" sz="2000" dirty="0" smtClean="0"/>
              <a:t>negate: 0</a:t>
            </a:r>
          </a:p>
          <a:p>
            <a:pPr marL="0" lvl="1"/>
            <a:r>
              <a:rPr lang="en-US" sz="2000" dirty="0" err="1" smtClean="0"/>
              <a:t>occupied_thresh</a:t>
            </a:r>
            <a:r>
              <a:rPr lang="en-US" sz="2000" dirty="0" smtClean="0"/>
              <a:t>: 0.65</a:t>
            </a:r>
          </a:p>
          <a:p>
            <a:pPr marL="0" lvl="1"/>
            <a:r>
              <a:rPr lang="en-US" sz="2000" dirty="0" err="1" smtClean="0"/>
              <a:t>free_thresh</a:t>
            </a:r>
            <a:r>
              <a:rPr lang="en-US" sz="2000" dirty="0" smtClean="0"/>
              <a:t>: 0.196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4100" name="Picture 4" descr="alt text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924800" cy="1511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73758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Mapping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watch the mapping progress in </a:t>
            </a:r>
            <a:r>
              <a:rPr lang="en-US" b="1" dirty="0" smtClean="0"/>
              <a:t>rviz</a:t>
            </a:r>
          </a:p>
          <a:p>
            <a:r>
              <a:rPr lang="en-US" dirty="0" smtClean="0"/>
              <a:t>rviz is a ROS 3D visualization tool that lets you see the world from a robot's perspective </a:t>
            </a:r>
          </a:p>
          <a:p>
            <a:r>
              <a:rPr lang="en-US" dirty="0" smtClean="0"/>
              <a:t>Rviz user guide and tutorials can be found at: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http://wiki.ros.org/rviz</a:t>
            </a:r>
            <a:endParaRPr lang="en-US" dirty="0" smtClean="0"/>
          </a:p>
          <a:p>
            <a:r>
              <a:rPr lang="en-US" dirty="0" smtClean="0"/>
              <a:t>Execute the following code to run rviz: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6482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off hardware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your system uses the Mesa graphics drivers (e.g. for Intel GPUs, inside a VM), hardware acceleration can cause problems. </a:t>
            </a:r>
          </a:p>
          <a:p>
            <a:r>
              <a:rPr lang="en-US" dirty="0" smtClean="0"/>
              <a:t>To get around this, disable this before running rviz: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export LIBGL_ALWAYS_SOFTWARE=1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Navigation Stack</a:t>
            </a:r>
          </a:p>
          <a:p>
            <a:r>
              <a:rPr lang="en-US" dirty="0" smtClean="0"/>
              <a:t>Building a map with ROS</a:t>
            </a:r>
          </a:p>
          <a:p>
            <a:r>
              <a:rPr lang="en-US" dirty="0" smtClean="0"/>
              <a:t>ROS visualization tool (rviz)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39000" cy="525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time you open rviz you will see an empty 3D view</a:t>
            </a:r>
          </a:p>
          <a:p>
            <a:r>
              <a:rPr lang="en-US" dirty="0" smtClean="0"/>
              <a:t>On the left is the </a:t>
            </a:r>
            <a:r>
              <a:rPr lang="en-US" b="1" dirty="0" smtClean="0"/>
              <a:t>Displays</a:t>
            </a:r>
            <a:r>
              <a:rPr lang="en-US" dirty="0" smtClean="0"/>
              <a:t> area, which contains a list of different elements in the world, that appears in the middle. </a:t>
            </a:r>
          </a:p>
          <a:p>
            <a:pPr lvl="1"/>
            <a:r>
              <a:rPr lang="en-US" dirty="0" smtClean="0"/>
              <a:t>Right now it just contains global options and grid</a:t>
            </a:r>
          </a:p>
          <a:p>
            <a:r>
              <a:rPr lang="en-US" dirty="0" smtClean="0"/>
              <a:t>Below the Displays area, we have the </a:t>
            </a:r>
            <a:r>
              <a:rPr lang="en-US" b="1" dirty="0" smtClean="0"/>
              <a:t>Add</a:t>
            </a:r>
            <a:r>
              <a:rPr lang="en-US" dirty="0" smtClean="0"/>
              <a:t> button that allows the addition of more elements.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95400"/>
          <a:ext cx="8077198" cy="4622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5998"/>
                <a:gridCol w="4328160"/>
                <a:gridCol w="146304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Messages</a:t>
                      </a:r>
                      <a:r>
                        <a:rPr lang="en-US" baseline="0" dirty="0" smtClean="0"/>
                        <a:t>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Display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set of Axes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Axes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JointStates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the effort being put into each revolute joint of a robot.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Effort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/Image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CameraInfo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rendering window from the perspective of a camera, and overlays the image on top of it.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Camera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2D or 3D grid along a plane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Grid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GridCells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cells from a grid, usually obstacles from a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the navigation stack.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Grid Cells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/Image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rendering window with an Image.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Image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LaserScan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data from a laser scan, with different options for rendering modes, accumulation, etc.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LaserScan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OccupancyGrid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map on the ground plane.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Map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399" y="1295400"/>
          <a:ext cx="8229601" cy="4866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7920"/>
                <a:gridCol w="4160520"/>
                <a:gridCol w="1661161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Messages</a:t>
                      </a:r>
                      <a:r>
                        <a:rPr lang="en-US" baseline="0" dirty="0" smtClean="0"/>
                        <a:t>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Display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visualization_msgs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/Marker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visualization_msgs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MarkerArray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programmers to display arbitrary primitive shapes through a topic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Markers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/Path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a path from the navigation stack.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Path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geometry_msgs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PoseStamped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a pose as either an arrow or axes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Pose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PointCloud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/PointCloud2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data from a point cloud, with different options for rendering modes, accumulation, etc.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Point Cloud(2)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Odometry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Accumulates </a:t>
                      </a:r>
                      <a:r>
                        <a:rPr lang="en-US" sz="1600" dirty="0" err="1" smtClean="0"/>
                        <a:t>odometry</a:t>
                      </a:r>
                      <a:r>
                        <a:rPr lang="en-US" sz="1600" dirty="0" smtClean="0"/>
                        <a:t> poses from over time.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Odometry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/Range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cones representing range measurements from sonar or IR range sensors.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Range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a visual representation of a robot in the correct pose (as defined by the current TF transforms).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RobotModel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 tf transform hierarchy.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TF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the Add button under Displays and choose the </a:t>
            </a:r>
            <a:r>
              <a:rPr lang="en-US" dirty="0" err="1" smtClean="0"/>
              <a:t>LaserScan</a:t>
            </a:r>
            <a:r>
              <a:rPr lang="en-US" dirty="0" smtClean="0"/>
              <a:t> display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LaserScan</a:t>
            </a:r>
            <a:r>
              <a:rPr lang="en-US" dirty="0" smtClean="0"/>
              <a:t> display properties change the </a:t>
            </a:r>
            <a:r>
              <a:rPr lang="en-US" b="1" dirty="0" smtClean="0"/>
              <a:t>topic</a:t>
            </a:r>
            <a:r>
              <a:rPr lang="en-US" dirty="0" smtClean="0"/>
              <a:t> to /</a:t>
            </a:r>
            <a:r>
              <a:rPr lang="en-US" dirty="0" err="1" smtClean="0"/>
              <a:t>base_scan</a:t>
            </a:r>
            <a:endParaRPr lang="en-US" dirty="0" smtClean="0"/>
          </a:p>
          <a:p>
            <a:r>
              <a:rPr lang="en-US" dirty="0" smtClean="0"/>
              <a:t>In Global Options change </a:t>
            </a:r>
            <a:r>
              <a:rPr lang="en-US" b="1" dirty="0" smtClean="0"/>
              <a:t>Fixed Frame</a:t>
            </a:r>
            <a:r>
              <a:rPr lang="en-US" dirty="0" smtClean="0"/>
              <a:t> to </a:t>
            </a:r>
            <a:r>
              <a:rPr lang="en-US" dirty="0" err="1" smtClean="0"/>
              <a:t>odom</a:t>
            </a:r>
            <a:endParaRPr lang="en-US" dirty="0" smtClean="0"/>
          </a:p>
          <a:p>
            <a:r>
              <a:rPr lang="en-US" dirty="0" smtClean="0"/>
              <a:t>To see the robot’s position also add the TF display</a:t>
            </a:r>
          </a:p>
          <a:p>
            <a:r>
              <a:rPr lang="en-US" dirty="0" smtClean="0"/>
              <a:t>The laser “map” that is built will disappear over time, because rviz can only buffer a finite number of laser scans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9465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Map display</a:t>
            </a:r>
          </a:p>
          <a:p>
            <a:r>
              <a:rPr lang="en-US" dirty="0" smtClean="0"/>
              <a:t>Set the </a:t>
            </a:r>
            <a:r>
              <a:rPr lang="en-US" b="1" dirty="0" smtClean="0"/>
              <a:t>topic</a:t>
            </a:r>
            <a:r>
              <a:rPr lang="en-US" dirty="0" smtClean="0"/>
              <a:t> to /map</a:t>
            </a:r>
          </a:p>
          <a:p>
            <a:r>
              <a:rPr lang="en-US" dirty="0" smtClean="0"/>
              <a:t>Now you will be able to watch the mapping progress in rviz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400800" cy="465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rosviz</a:t>
            </a:r>
            <a:r>
              <a:rPr lang="en-US" dirty="0" smtClean="0"/>
              <a:t> with </a:t>
            </a:r>
            <a:r>
              <a:rPr lang="en-US" dirty="0" err="1" smtClean="0"/>
              <a:t>Predfined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run rviz, using a configuration file that is already defined in the </a:t>
            </a:r>
            <a:r>
              <a:rPr lang="en-US" dirty="0" err="1" smtClean="0"/>
              <a:t>stage_ros</a:t>
            </a:r>
            <a:r>
              <a:rPr lang="en-US" dirty="0" smtClean="0"/>
              <a:t> package: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622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r>
              <a:rPr lang="en-US" sz="2000" dirty="0" smtClean="0"/>
              <a:t> -d `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`/rviz/</a:t>
            </a:r>
            <a:r>
              <a:rPr lang="en-US" sz="2000" dirty="0" err="1" smtClean="0"/>
              <a:t>stage.rviz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545844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for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317009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name="stage"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stageros</a:t>
            </a:r>
            <a:r>
              <a:rPr lang="en-US" sz="2000" dirty="0" smtClean="0"/>
              <a:t>" </a:t>
            </a:r>
            <a:r>
              <a:rPr lang="en-US" sz="2000" dirty="0" err="1" smtClean="0"/>
              <a:t>args</a:t>
            </a:r>
            <a:r>
              <a:rPr lang="en-US" sz="2000" dirty="0" smtClean="0"/>
              <a:t>="$(find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)/world/willow-</a:t>
            </a:r>
            <a:r>
              <a:rPr lang="en-US" sz="2000" dirty="0" err="1" smtClean="0"/>
              <a:t>erratic.world</a:t>
            </a:r>
            <a:r>
              <a:rPr lang="en-US" sz="2000" dirty="0" smtClean="0"/>
              <a:t>"/&gt;</a:t>
            </a:r>
          </a:p>
          <a:p>
            <a:pPr marL="0" lvl="1"/>
            <a:r>
              <a:rPr lang="en-US" sz="2000" dirty="0" smtClean="0"/>
              <a:t>  &lt;node name="</a:t>
            </a:r>
            <a:r>
              <a:rPr lang="en-US" sz="2000" dirty="0" err="1" smtClean="0"/>
              <a:t>slam_gmapping</a:t>
            </a:r>
            <a:r>
              <a:rPr lang="en-US" sz="2000" dirty="0" smtClean="0"/>
              <a:t>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gmapping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slam_gmapping</a:t>
            </a:r>
            <a:r>
              <a:rPr lang="en-US" sz="2000" dirty="0" smtClean="0"/>
              <a:t>"&gt;</a:t>
            </a:r>
          </a:p>
          <a:p>
            <a:pPr marL="0" lvl="1"/>
            <a:r>
              <a:rPr lang="en-US" sz="2000" dirty="0" smtClean="0"/>
              <a:t>     &lt;remap from="scan" to="</a:t>
            </a:r>
            <a:r>
              <a:rPr lang="en-US" sz="2000" dirty="0" err="1" smtClean="0"/>
              <a:t>base_scan</a:t>
            </a:r>
            <a:r>
              <a:rPr lang="en-US" sz="2000" dirty="0" smtClean="0"/>
              <a:t>"/&gt; </a:t>
            </a:r>
          </a:p>
          <a:p>
            <a:pPr marL="0" lvl="1"/>
            <a:r>
              <a:rPr lang="en-US" sz="2000" dirty="0" smtClean="0"/>
              <a:t> &lt;/node&gt;</a:t>
            </a:r>
          </a:p>
          <a:p>
            <a:pPr marL="0" lvl="1"/>
            <a:r>
              <a:rPr lang="en-US" sz="2000" dirty="0" smtClean="0"/>
              <a:t>  &lt;node name="</a:t>
            </a:r>
            <a:r>
              <a:rPr lang="en-US" sz="2000" dirty="0" err="1" smtClean="0"/>
              <a:t>rviz</a:t>
            </a:r>
            <a:r>
              <a:rPr lang="en-US" sz="2000" dirty="0" smtClean="0"/>
              <a:t>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rviz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rviz</a:t>
            </a:r>
            <a:r>
              <a:rPr lang="en-US" sz="2000" dirty="0" smtClean="0"/>
              <a:t>" </a:t>
            </a:r>
            <a:r>
              <a:rPr lang="en-US" sz="2000" dirty="0" err="1" smtClean="0"/>
              <a:t>args</a:t>
            </a:r>
            <a:r>
              <a:rPr lang="en-US" sz="2000" dirty="0" smtClean="0"/>
              <a:t>="-d $(find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)/</a:t>
            </a:r>
            <a:r>
              <a:rPr lang="en-US" sz="2000" dirty="0" err="1" smtClean="0"/>
              <a:t>rviz</a:t>
            </a:r>
            <a:r>
              <a:rPr lang="en-US" sz="2000" dirty="0" smtClean="0"/>
              <a:t>/</a:t>
            </a:r>
            <a:r>
              <a:rPr lang="en-US" sz="2000" dirty="0" err="1" smtClean="0"/>
              <a:t>stage.rviz</a:t>
            </a:r>
            <a:r>
              <a:rPr lang="en-US" sz="2000" dirty="0" smtClean="0"/>
              <a:t>"/&gt; </a:t>
            </a:r>
          </a:p>
          <a:p>
            <a:pPr marL="0" lvl="1"/>
            <a:r>
              <a:rPr lang="en-US" sz="2000" smtClean="0"/>
              <a:t>&lt;/launch&gt;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2D navigation stack that takes in information from </a:t>
            </a:r>
            <a:r>
              <a:rPr lang="en-US" dirty="0" err="1"/>
              <a:t>odometry</a:t>
            </a:r>
            <a:r>
              <a:rPr lang="en-US" dirty="0"/>
              <a:t>, sensor streams, and a goal pose and outputs safe velocity commands that are sent to a mobile base.</a:t>
            </a:r>
            <a:endParaRPr lang="en-US" dirty="0" smtClean="0"/>
          </a:p>
          <a:p>
            <a:r>
              <a:rPr lang="en-US" dirty="0" smtClean="0"/>
              <a:t>The navigation stack can </a:t>
            </a:r>
            <a:r>
              <a:rPr lang="en-US" dirty="0"/>
              <a:t>move your robot without </a:t>
            </a:r>
            <a:r>
              <a:rPr lang="en-US" dirty="0" smtClean="0"/>
              <a:t>problems (such as crashing or getting lost) to </a:t>
            </a:r>
            <a:r>
              <a:rPr lang="en-US" dirty="0"/>
              <a:t>another </a:t>
            </a:r>
            <a:r>
              <a:rPr lang="en-US" dirty="0" smtClean="0"/>
              <a:t>position</a:t>
            </a:r>
          </a:p>
          <a:p>
            <a:r>
              <a:rPr lang="en-US" dirty="0">
                <a:hlinkClick r:id="rId2"/>
              </a:rPr>
              <a:t>ROS Navigation Introductory </a:t>
            </a:r>
            <a:r>
              <a:rPr lang="en-US" dirty="0" smtClean="0">
                <a:hlinkClick r:id="rId2"/>
              </a:rPr>
              <a:t>Video</a:t>
            </a:r>
            <a:r>
              <a:rPr lang="en-US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map of the erratic world using your random walker from the previous assignment</a:t>
            </a:r>
          </a:p>
          <a:p>
            <a:r>
              <a:rPr lang="en-US" sz="3000" dirty="0" smtClean="0"/>
              <a:t>Compare the resultant map to the original willow erratic world map located at </a:t>
            </a:r>
            <a:r>
              <a:rPr lang="en-US" sz="2600" dirty="0" smtClean="0"/>
              <a:t>/opt/</a:t>
            </a:r>
            <a:r>
              <a:rPr lang="en-US" sz="2600" dirty="0" err="1" smtClean="0"/>
              <a:t>ros</a:t>
            </a:r>
            <a:r>
              <a:rPr lang="en-US" sz="2600" dirty="0" smtClean="0"/>
              <a:t>/hydro/share/</a:t>
            </a:r>
            <a:r>
              <a:rPr lang="en-US" sz="2600" dirty="0" err="1" smtClean="0"/>
              <a:t>stage_ros</a:t>
            </a:r>
            <a:r>
              <a:rPr lang="en-US" sz="2600" dirty="0" smtClean="0"/>
              <a:t>/world/willow-full.pgm</a:t>
            </a:r>
          </a:p>
          <a:p>
            <a:r>
              <a:rPr lang="en-US" sz="3000" dirty="0" smtClean="0"/>
              <a:t>How long did it take the random walker to create an accurate map of the area?</a:t>
            </a:r>
            <a:endParaRPr lang="en-US" sz="22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371600"/>
            <a:ext cx="3810000" cy="472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7394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main hardware requirements: </a:t>
            </a:r>
          </a:p>
          <a:p>
            <a:pPr lvl="1"/>
            <a:r>
              <a:rPr lang="en-US" dirty="0" smtClean="0"/>
              <a:t>The navigation stack can only handle a differential drive and </a:t>
            </a:r>
            <a:r>
              <a:rPr lang="en-US" dirty="0" err="1" smtClean="0"/>
              <a:t>holonomic</a:t>
            </a:r>
            <a:r>
              <a:rPr lang="en-US" dirty="0" smtClean="0"/>
              <a:t> wheeled robots.</a:t>
            </a:r>
          </a:p>
          <a:p>
            <a:pPr lvl="2"/>
            <a:r>
              <a:rPr lang="en-US" dirty="0" smtClean="0"/>
              <a:t>It can also do certain things with biped robots, such as localization, as long as the robot does not move sideways</a:t>
            </a:r>
          </a:p>
          <a:p>
            <a:pPr lvl="1"/>
            <a:r>
              <a:rPr lang="en-US" dirty="0" smtClean="0"/>
              <a:t>A planar laser must be mounted on the mobile base of the robot to create the map and localization</a:t>
            </a:r>
          </a:p>
          <a:p>
            <a:pPr lvl="2"/>
            <a:r>
              <a:rPr lang="en-US" dirty="0" smtClean="0"/>
              <a:t>Alternatively, you can generate something equivalent to laser scans from other sensors (</a:t>
            </a:r>
            <a:r>
              <a:rPr lang="en-US" dirty="0" err="1" smtClean="0"/>
              <a:t>Kinect</a:t>
            </a:r>
            <a:r>
              <a:rPr lang="en-US" dirty="0" smtClean="0"/>
              <a:t> for example)</a:t>
            </a:r>
          </a:p>
          <a:p>
            <a:pPr lvl="1"/>
            <a:r>
              <a:rPr lang="en-US" dirty="0" smtClean="0"/>
              <a:t>Its performance will be best on robots that are nearly square or circular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can start using the navigation stack, we need to provide the robot a map of the world</a:t>
            </a:r>
          </a:p>
          <a:p>
            <a:r>
              <a:rPr lang="en-US" dirty="0" smtClean="0"/>
              <a:t>Different options to create the initial map:</a:t>
            </a:r>
          </a:p>
          <a:p>
            <a:pPr lvl="1"/>
            <a:r>
              <a:rPr lang="en-US" dirty="0" smtClean="0"/>
              <a:t>Get the map from external source</a:t>
            </a:r>
          </a:p>
          <a:p>
            <a:pPr lvl="2"/>
            <a:r>
              <a:rPr lang="en-US" dirty="0" smtClean="0"/>
              <a:t>Like the building’s </a:t>
            </a:r>
            <a:r>
              <a:rPr lang="en-US" dirty="0" err="1" smtClean="0"/>
              <a:t>floorplan</a:t>
            </a:r>
            <a:endParaRPr lang="en-US" dirty="0" smtClean="0"/>
          </a:p>
          <a:p>
            <a:pPr lvl="1"/>
            <a:r>
              <a:rPr lang="en-US" dirty="0" smtClean="0"/>
              <a:t>Manual navigation of the robot using </a:t>
            </a:r>
            <a:r>
              <a:rPr lang="en-US" dirty="0" err="1" smtClean="0"/>
              <a:t>teleoperation</a:t>
            </a:r>
            <a:endParaRPr lang="en-US" dirty="0" smtClean="0"/>
          </a:p>
          <a:p>
            <a:pPr lvl="1"/>
            <a:r>
              <a:rPr lang="en-US" dirty="0" smtClean="0"/>
              <a:t>Random walk algorithm</a:t>
            </a:r>
          </a:p>
          <a:p>
            <a:pPr lvl="1"/>
            <a:r>
              <a:rPr lang="en-US" dirty="0" smtClean="0"/>
              <a:t>More sophisticated algorithms</a:t>
            </a:r>
          </a:p>
          <a:p>
            <a:pPr lvl="2"/>
            <a:r>
              <a:rPr lang="en-US" dirty="0" smtClean="0"/>
              <a:t>e.g., Frontier-Based Exploration, Online Coverage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Simultaneous localization and mapping</a:t>
            </a:r>
            <a:r>
              <a:rPr lang="en-US" dirty="0" smtClean="0"/>
              <a:t> (</a:t>
            </a:r>
            <a:r>
              <a:rPr lang="en-US" b="1" dirty="0" smtClean="0"/>
              <a:t>SLAM</a:t>
            </a:r>
            <a:r>
              <a:rPr lang="en-US" dirty="0" smtClean="0"/>
              <a:t>) is a technique used by robots to build up a map within an unknown environment while at the same time keeping track of their current location</a:t>
            </a:r>
          </a:p>
          <a:p>
            <a:r>
              <a:rPr lang="en-US" dirty="0" smtClean="0"/>
              <a:t>SLAM can be thought of as a chicken or egg problem: An unbiased map is needed for localization while an accurate pose estimate is needed to build that map. 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http://wiki.ros.org/gmapping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gmapping</a:t>
            </a:r>
            <a:r>
              <a:rPr lang="en-US" dirty="0"/>
              <a:t> package provides laser-based </a:t>
            </a:r>
            <a:r>
              <a:rPr lang="en-US" dirty="0" smtClean="0"/>
              <a:t>SLAM </a:t>
            </a:r>
            <a:r>
              <a:rPr lang="en-US" dirty="0"/>
              <a:t>as a ROS node called </a:t>
            </a:r>
            <a:r>
              <a:rPr lang="en-US" b="1" dirty="0" err="1"/>
              <a:t>slam_gmapping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takes the laser scans and the </a:t>
            </a:r>
            <a:r>
              <a:rPr lang="en-US" dirty="0" err="1" smtClean="0"/>
              <a:t>odometry</a:t>
            </a:r>
            <a:r>
              <a:rPr lang="en-US" dirty="0" smtClean="0"/>
              <a:t> and builds a 2D </a:t>
            </a:r>
            <a:r>
              <a:rPr lang="en-US" b="1" dirty="0" smtClean="0"/>
              <a:t>occupancy grid map</a:t>
            </a:r>
            <a:r>
              <a:rPr lang="en-US" dirty="0" smtClean="0"/>
              <a:t> (OGM)</a:t>
            </a:r>
          </a:p>
          <a:p>
            <a:r>
              <a:rPr lang="en-US" dirty="0" smtClean="0"/>
              <a:t>It updates the map state when the robot moves</a:t>
            </a:r>
          </a:p>
          <a:p>
            <a:pPr lvl="1"/>
            <a:r>
              <a:rPr lang="en-US" dirty="0" smtClean="0"/>
              <a:t>or when (after some motion) it has a good estimate of the robot's location and how the map is.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map is published to a topic called /map</a:t>
            </a:r>
          </a:p>
          <a:p>
            <a:r>
              <a:rPr lang="en-US" dirty="0" smtClean="0"/>
              <a:t>Message type is </a:t>
            </a:r>
            <a:r>
              <a:rPr lang="en-US" dirty="0" err="1" smtClean="0">
                <a:hlinkClick r:id="rId2"/>
              </a:rPr>
              <a:t>nav_msgs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OccupancyGrid</a:t>
            </a:r>
            <a:endParaRPr lang="en-US" dirty="0" smtClean="0"/>
          </a:p>
          <a:p>
            <a:r>
              <a:rPr lang="en-US" dirty="0" smtClean="0"/>
              <a:t>Occupancy is represented as an integer in the range [0,100], with:</a:t>
            </a:r>
          </a:p>
          <a:p>
            <a:pPr lvl="1">
              <a:buNone/>
            </a:pPr>
            <a:r>
              <a:rPr lang="en-US" dirty="0" smtClean="0"/>
              <a:t>0 meaning completely free </a:t>
            </a:r>
          </a:p>
          <a:p>
            <a:pPr lvl="1">
              <a:buNone/>
            </a:pPr>
            <a:r>
              <a:rPr lang="en-US" dirty="0" smtClean="0"/>
              <a:t>100 meaning completely occupied</a:t>
            </a:r>
          </a:p>
          <a:p>
            <a:pPr lvl="1">
              <a:buNone/>
            </a:pPr>
            <a:r>
              <a:rPr lang="en-US" dirty="0" smtClean="0"/>
              <a:t>the special value -1 for completely unknown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166235</TotalTime>
  <Words>1363</Words>
  <Application>Microsoft Office PowerPoint</Application>
  <PresentationFormat>On-screen Show (4:3)</PresentationFormat>
  <Paragraphs>302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PresentationPro_WaterWavesWide</vt:lpstr>
      <vt:lpstr>ROS - Lesson 4</vt:lpstr>
      <vt:lpstr>Agenda</vt:lpstr>
      <vt:lpstr>ROS Navigation Stack</vt:lpstr>
      <vt:lpstr>ROS Navigation Stack</vt:lpstr>
      <vt:lpstr>Navigation Stack Requirements</vt:lpstr>
      <vt:lpstr>Building a map</vt:lpstr>
      <vt:lpstr>SLAM</vt:lpstr>
      <vt:lpstr>gmapping</vt:lpstr>
      <vt:lpstr>gmapping</vt:lpstr>
      <vt:lpstr>gmapping Algorithm</vt:lpstr>
      <vt:lpstr>gmapping</vt:lpstr>
      <vt:lpstr>Saving the map using map_server</vt:lpstr>
      <vt:lpstr>Saving the map using map_server</vt:lpstr>
      <vt:lpstr>Saving the map using map_server</vt:lpstr>
      <vt:lpstr>Image Format</vt:lpstr>
      <vt:lpstr>Map YAML File</vt:lpstr>
      <vt:lpstr>Nodes Graph</vt:lpstr>
      <vt:lpstr>Watching the Mapping Progress</vt:lpstr>
      <vt:lpstr>Turning off hardware acceleration</vt:lpstr>
      <vt:lpstr>rviz</vt:lpstr>
      <vt:lpstr>rviz</vt:lpstr>
      <vt:lpstr>rviz Displays</vt:lpstr>
      <vt:lpstr>rviz Displays</vt:lpstr>
      <vt:lpstr>LaserScan Display</vt:lpstr>
      <vt:lpstr>LaserScan Display</vt:lpstr>
      <vt:lpstr>Map Display</vt:lpstr>
      <vt:lpstr>Map Display</vt:lpstr>
      <vt:lpstr>Run rosviz with Predfined Configuration</vt:lpstr>
      <vt:lpstr>Launch File for gmapping</vt:lpstr>
      <vt:lpstr>Homework (not for submission)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 Yehoshua</cp:lastModifiedBy>
  <cp:revision>3289</cp:revision>
  <dcterms:created xsi:type="dcterms:W3CDTF">2007-12-16T19:09:03Z</dcterms:created>
  <dcterms:modified xsi:type="dcterms:W3CDTF">2013-11-12T13:07:15Z</dcterms:modified>
</cp:coreProperties>
</file>