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58"/>
  </p:notesMasterIdLst>
  <p:handoutMasterIdLst>
    <p:handoutMasterId r:id="rId59"/>
  </p:handoutMasterIdLst>
  <p:sldIdLst>
    <p:sldId id="256" r:id="rId3"/>
    <p:sldId id="822" r:id="rId4"/>
    <p:sldId id="940" r:id="rId5"/>
    <p:sldId id="942" r:id="rId6"/>
    <p:sldId id="943" r:id="rId7"/>
    <p:sldId id="944" r:id="rId8"/>
    <p:sldId id="945" r:id="rId9"/>
    <p:sldId id="946" r:id="rId10"/>
    <p:sldId id="947" r:id="rId11"/>
    <p:sldId id="948" r:id="rId12"/>
    <p:sldId id="949" r:id="rId13"/>
    <p:sldId id="920" r:id="rId14"/>
    <p:sldId id="922" r:id="rId15"/>
    <p:sldId id="1000" r:id="rId16"/>
    <p:sldId id="997" r:id="rId17"/>
    <p:sldId id="998" r:id="rId18"/>
    <p:sldId id="999" r:id="rId19"/>
    <p:sldId id="921" r:id="rId20"/>
    <p:sldId id="953" r:id="rId21"/>
    <p:sldId id="954" r:id="rId22"/>
    <p:sldId id="959" r:id="rId23"/>
    <p:sldId id="963" r:id="rId24"/>
    <p:sldId id="958" r:id="rId25"/>
    <p:sldId id="960" r:id="rId26"/>
    <p:sldId id="962" r:id="rId27"/>
    <p:sldId id="964" r:id="rId28"/>
    <p:sldId id="974" r:id="rId29"/>
    <p:sldId id="973" r:id="rId30"/>
    <p:sldId id="961" r:id="rId31"/>
    <p:sldId id="986" r:id="rId32"/>
    <p:sldId id="987" r:id="rId33"/>
    <p:sldId id="988" r:id="rId34"/>
    <p:sldId id="989" r:id="rId35"/>
    <p:sldId id="992" r:id="rId36"/>
    <p:sldId id="991" r:id="rId37"/>
    <p:sldId id="990" r:id="rId38"/>
    <p:sldId id="993" r:id="rId39"/>
    <p:sldId id="994" r:id="rId40"/>
    <p:sldId id="995" r:id="rId41"/>
    <p:sldId id="967" r:id="rId42"/>
    <p:sldId id="968" r:id="rId43"/>
    <p:sldId id="970" r:id="rId44"/>
    <p:sldId id="969" r:id="rId45"/>
    <p:sldId id="983" r:id="rId46"/>
    <p:sldId id="984" r:id="rId47"/>
    <p:sldId id="976" r:id="rId48"/>
    <p:sldId id="971" r:id="rId49"/>
    <p:sldId id="978" r:id="rId50"/>
    <p:sldId id="972" r:id="rId51"/>
    <p:sldId id="979" r:id="rId52"/>
    <p:sldId id="980" r:id="rId53"/>
    <p:sldId id="981" r:id="rId54"/>
    <p:sldId id="975" r:id="rId55"/>
    <p:sldId id="977" r:id="rId56"/>
    <p:sldId id="85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2633" autoAdjust="0"/>
  </p:normalViewPr>
  <p:slideViewPr>
    <p:cSldViewPr>
      <p:cViewPr>
        <p:scale>
          <a:sx n="110" d="100"/>
          <a:sy n="110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ח'/טבת/תשע"ד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557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actionlib_tutorials/Tutorials/SimpleActionCli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umd.edu/roswiki/doc/diamondback/api/geometry_msgs/html/msg/PoseStamped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nav_msgs/html/srv/GetPlan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u.cs.biu.ac.il/~yehoshr1/89-685/assignment2/assignment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Quaternions_and_spatial_ro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ROS - Lesson 7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Goal Command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send a goal command to the robot via terminal we will need to publish </a:t>
            </a:r>
            <a:r>
              <a:rPr lang="en-US" dirty="0"/>
              <a:t>a </a:t>
            </a:r>
            <a:r>
              <a:rPr lang="en-US" dirty="0" err="1" smtClean="0"/>
              <a:t>PoseStamped</a:t>
            </a:r>
            <a:r>
              <a:rPr lang="en-US" dirty="0" smtClean="0"/>
              <a:t> message to the topic /</a:t>
            </a:r>
            <a:r>
              <a:rPr lang="en-US" dirty="0" err="1" smtClean="0"/>
              <a:t>move_base_simple</a:t>
            </a:r>
            <a:r>
              <a:rPr lang="en-US" dirty="0" smtClean="0"/>
              <a:t>/goal</a:t>
            </a:r>
          </a:p>
          <a:p>
            <a:r>
              <a:rPr lang="en-US" dirty="0" smtClean="0"/>
              <a:t>Example: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733800"/>
            <a:ext cx="68865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Goal Command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153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http://wiki.ros.org/actionlib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actionlib</a:t>
            </a:r>
            <a:r>
              <a:rPr lang="en-US" dirty="0" smtClean="0"/>
              <a:t> stack provides a standardized interface for interfacing with tasks including: </a:t>
            </a:r>
          </a:p>
          <a:p>
            <a:pPr lvl="1"/>
            <a:r>
              <a:rPr lang="en-US" dirty="0" smtClean="0"/>
              <a:t>Sending goals to the robot</a:t>
            </a:r>
          </a:p>
          <a:p>
            <a:pPr lvl="1"/>
            <a:r>
              <a:rPr lang="en-US" dirty="0" smtClean="0"/>
              <a:t>Performing a laser scan</a:t>
            </a:r>
          </a:p>
          <a:p>
            <a:pPr lvl="1"/>
            <a:r>
              <a:rPr lang="en-US" dirty="0" smtClean="0"/>
              <a:t>Detecting the handle of a door</a:t>
            </a:r>
          </a:p>
          <a:p>
            <a:r>
              <a:rPr lang="en-US" dirty="0" smtClean="0"/>
              <a:t>Provides abilities that services don’t have:</a:t>
            </a:r>
          </a:p>
          <a:p>
            <a:pPr lvl="1"/>
            <a:r>
              <a:rPr lang="en-US" dirty="0" smtClean="0"/>
              <a:t>cancel a long-running task during the execution</a:t>
            </a:r>
          </a:p>
          <a:p>
            <a:pPr lvl="1"/>
            <a:r>
              <a:rPr lang="en-US" dirty="0" smtClean="0"/>
              <a:t>get periodic feedback about how the request is progressing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Interaction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700" y="2136775"/>
            <a:ext cx="759460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action specification is defined using a .action file. </a:t>
            </a:r>
          </a:p>
          <a:p>
            <a:r>
              <a:rPr lang="en-US" dirty="0" smtClean="0"/>
              <a:t>These files are placed in a package’s </a:t>
            </a:r>
            <a:r>
              <a:rPr lang="en-US" b="1" dirty="0" smtClean="0"/>
              <a:t>./action </a:t>
            </a:r>
            <a:r>
              <a:rPr lang="en-US" dirty="0" smtClean="0"/>
              <a:t>directory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114800"/>
            <a:ext cx="7543800" cy="17776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42434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.action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action file the following message types are generated:</a:t>
            </a:r>
          </a:p>
          <a:p>
            <a:pPr lvl="1"/>
            <a:r>
              <a:rPr lang="en-US" dirty="0" smtClean="0"/>
              <a:t>DoDishesAction.msg</a:t>
            </a:r>
          </a:p>
          <a:p>
            <a:pPr lvl="1"/>
            <a:r>
              <a:rPr lang="en-US" dirty="0" smtClean="0"/>
              <a:t>DoDishesActionGoal.msg</a:t>
            </a:r>
          </a:p>
          <a:p>
            <a:pPr lvl="1"/>
            <a:r>
              <a:rPr lang="en-US" dirty="0" smtClean="0"/>
              <a:t>DoDishesActionResult.msg</a:t>
            </a:r>
          </a:p>
          <a:p>
            <a:pPr lvl="1"/>
            <a:r>
              <a:rPr lang="en-US" dirty="0" smtClean="0"/>
              <a:t>DoDishesActionFeedback.msg</a:t>
            </a:r>
          </a:p>
          <a:p>
            <a:pPr lvl="1"/>
            <a:r>
              <a:rPr lang="en-US" dirty="0" smtClean="0"/>
              <a:t>DoDishesGoal.msg</a:t>
            </a:r>
          </a:p>
          <a:p>
            <a:pPr lvl="1"/>
            <a:r>
              <a:rPr lang="en-US" dirty="0" smtClean="0"/>
              <a:t>DoDishesResult.msg</a:t>
            </a:r>
          </a:p>
          <a:p>
            <a:pPr lvl="1"/>
            <a:r>
              <a:rPr lang="en-US" dirty="0" smtClean="0"/>
              <a:t>DoDishesFeedback.msg</a:t>
            </a:r>
          </a:p>
          <a:p>
            <a:r>
              <a:rPr lang="en-US" dirty="0" smtClean="0"/>
              <a:t>These messages are then used internally by </a:t>
            </a:r>
            <a:r>
              <a:rPr lang="en-US" dirty="0" err="1" smtClean="0"/>
              <a:t>actionlib</a:t>
            </a:r>
            <a:r>
              <a:rPr lang="en-US" dirty="0" smtClean="0"/>
              <a:t> to communicate between the </a:t>
            </a:r>
            <a:r>
              <a:rPr lang="en-US" dirty="0" err="1" smtClean="0"/>
              <a:t>ActionClient</a:t>
            </a:r>
            <a:r>
              <a:rPr lang="en-US" dirty="0" smtClean="0"/>
              <a:t> and </a:t>
            </a:r>
            <a:r>
              <a:rPr lang="en-US" dirty="0" err="1" smtClean="0"/>
              <a:t>ActionServer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Simple client implementation which supports only one goal at a time</a:t>
            </a:r>
          </a:p>
          <a:p>
            <a:r>
              <a:rPr lang="en-US" dirty="0" smtClean="0">
                <a:hlinkClick r:id="rId2"/>
              </a:rPr>
              <a:t>Tutorial for creating a simple action client</a:t>
            </a:r>
          </a:p>
          <a:p>
            <a:r>
              <a:rPr lang="en-US" dirty="0" smtClean="0"/>
              <a:t>The action client is </a:t>
            </a:r>
            <a:r>
              <a:rPr lang="en-US" dirty="0" err="1" smtClean="0"/>
              <a:t>templated</a:t>
            </a:r>
            <a:r>
              <a:rPr lang="en-US" dirty="0" smtClean="0"/>
              <a:t> on the action definition, specifying what message types to communicate to the action server with. </a:t>
            </a:r>
          </a:p>
          <a:p>
            <a:r>
              <a:rPr lang="en-US" dirty="0" smtClean="0"/>
              <a:t>The action client </a:t>
            </a:r>
            <a:r>
              <a:rPr lang="en-US" dirty="0" err="1" smtClean="0"/>
              <a:t>c’tor</a:t>
            </a:r>
            <a:r>
              <a:rPr lang="en-US" dirty="0" smtClean="0"/>
              <a:t> also takes two arguments:</a:t>
            </a:r>
          </a:p>
          <a:p>
            <a:pPr lvl="1"/>
            <a:r>
              <a:rPr lang="en-US" dirty="0" smtClean="0"/>
              <a:t>The server name to connect to 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option to automatically spin a thread. </a:t>
            </a:r>
          </a:p>
          <a:p>
            <a:pPr lvl="2"/>
            <a:r>
              <a:rPr lang="en-US" dirty="0" smtClean="0"/>
              <a:t>If you prefer not to use threads (and you want </a:t>
            </a:r>
            <a:r>
              <a:rPr lang="en-US" dirty="0" err="1" smtClean="0"/>
              <a:t>actionlib</a:t>
            </a:r>
            <a:r>
              <a:rPr lang="en-US" dirty="0" smtClean="0"/>
              <a:t> to do the 'thread magic' behind the scenes), this is a good option for you.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SimpleActionClient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752600"/>
            <a:ext cx="6127750" cy="299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next code is a simple example to send a goal to move the robot </a:t>
            </a:r>
          </a:p>
          <a:p>
            <a:r>
              <a:rPr lang="en-US" dirty="0" smtClean="0"/>
              <a:t>In this case the goal would be a </a:t>
            </a:r>
            <a:r>
              <a:rPr lang="en-US" dirty="0" err="1" smtClean="0"/>
              <a:t>PoseStamped</a:t>
            </a:r>
            <a:r>
              <a:rPr lang="en-US" dirty="0" smtClean="0"/>
              <a:t> message that contains information about where the robot should move to in the world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create a new package called </a:t>
            </a:r>
            <a:r>
              <a:rPr lang="en-US" b="1" dirty="0" err="1" smtClean="0"/>
              <a:t>send_goals</a:t>
            </a:r>
            <a:endParaRPr lang="en-US" b="1" dirty="0" smtClean="0"/>
          </a:p>
          <a:p>
            <a:r>
              <a:rPr lang="en-US" dirty="0" smtClean="0"/>
              <a:t>This package depends on the following packages:</a:t>
            </a:r>
          </a:p>
          <a:p>
            <a:pPr lvl="1"/>
            <a:r>
              <a:rPr lang="en-US" dirty="0" err="1" smtClean="0"/>
              <a:t>actionlib</a:t>
            </a:r>
            <a:endParaRPr lang="en-US" dirty="0" smtClean="0"/>
          </a:p>
          <a:p>
            <a:pPr lvl="1"/>
            <a:r>
              <a:rPr lang="en-US" dirty="0" smtClean="0"/>
              <a:t>geometry_msgs</a:t>
            </a:r>
          </a:p>
          <a:p>
            <a:pPr lvl="1"/>
            <a:r>
              <a:rPr lang="en-US" dirty="0" err="1" smtClean="0"/>
              <a:t>move_base_msgs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4191000"/>
            <a:ext cx="76200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catkin_ws</a:t>
            </a:r>
            <a:r>
              <a:rPr lang="en-US" sz="2000" dirty="0" smtClean="0"/>
              <a:t>/</a:t>
            </a:r>
            <a:r>
              <a:rPr lang="en-US" sz="2000" dirty="0" err="1" smtClean="0"/>
              <a:t>src</a:t>
            </a:r>
            <a:endParaRPr lang="en-US" sz="2000" dirty="0" smtClean="0"/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catkin_create_pkg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std_msgs</a:t>
            </a:r>
            <a:r>
              <a:rPr lang="en-US" sz="2000" dirty="0" smtClean="0"/>
              <a:t> </a:t>
            </a:r>
            <a:r>
              <a:rPr lang="en-US" sz="2000" dirty="0" err="1" smtClean="0"/>
              <a:t>rospy</a:t>
            </a:r>
            <a:r>
              <a:rPr lang="en-US" sz="2000" dirty="0" smtClean="0"/>
              <a:t> </a:t>
            </a:r>
            <a:r>
              <a:rPr lang="en-US" sz="2000" dirty="0" err="1" smtClean="0"/>
              <a:t>roscpp</a:t>
            </a:r>
            <a:r>
              <a:rPr lang="en-US" sz="2000" dirty="0" smtClean="0"/>
              <a:t> </a:t>
            </a:r>
            <a:r>
              <a:rPr lang="en-US" sz="2000" dirty="0" err="1" smtClean="0"/>
              <a:t>actionlib</a:t>
            </a:r>
            <a:r>
              <a:rPr lang="en-US" sz="2000" dirty="0" smtClean="0"/>
              <a:t> </a:t>
            </a:r>
            <a:r>
              <a:rPr lang="en-US" sz="2000" dirty="0" err="1" smtClean="0"/>
              <a:t>tf</a:t>
            </a:r>
            <a:r>
              <a:rPr lang="en-US" sz="2000" dirty="0" smtClean="0"/>
              <a:t> geometry_msgs </a:t>
            </a:r>
            <a:r>
              <a:rPr lang="en-US" sz="2000" dirty="0" err="1" smtClean="0"/>
              <a:t>move_base_msgs</a:t>
            </a:r>
            <a:r>
              <a:rPr lang="en-US" sz="2000" dirty="0" smtClean="0"/>
              <a:t> </a:t>
            </a:r>
          </a:p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catkin_make</a:t>
            </a:r>
            <a:r>
              <a:rPr lang="en-US" sz="2000" dirty="0" smtClean="0"/>
              <a:t> --force-</a:t>
            </a:r>
            <a:r>
              <a:rPr lang="en-US" sz="2000" dirty="0" err="1" smtClean="0"/>
              <a:t>cmake</a:t>
            </a:r>
            <a:r>
              <a:rPr lang="en-US" sz="2000" dirty="0" smtClean="0"/>
              <a:t> -</a:t>
            </a:r>
            <a:r>
              <a:rPr lang="en-US" sz="2000" dirty="0" err="1" smtClean="0"/>
              <a:t>G"Eclipse</a:t>
            </a:r>
            <a:r>
              <a:rPr lang="en-US" sz="2000" dirty="0" smtClean="0"/>
              <a:t> CDT4 - Unix </a:t>
            </a:r>
            <a:r>
              <a:rPr lang="en-US" sz="2000" dirty="0" err="1" smtClean="0"/>
              <a:t>Makefiles</a:t>
            </a:r>
            <a:r>
              <a:rPr lang="en-US" sz="20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</a:t>
            </a:r>
            <a:r>
              <a:rPr lang="en-US" dirty="0" err="1" smtClean="0"/>
              <a:t>move_base</a:t>
            </a:r>
            <a:r>
              <a:rPr lang="en-US" dirty="0" smtClean="0"/>
              <a:t> goal commands</a:t>
            </a:r>
          </a:p>
          <a:p>
            <a:r>
              <a:rPr lang="en-US" dirty="0" err="1" smtClean="0"/>
              <a:t>actionlib</a:t>
            </a:r>
            <a:endParaRPr lang="en-US" dirty="0" smtClean="0"/>
          </a:p>
          <a:p>
            <a:r>
              <a:rPr lang="en-US" dirty="0" smtClean="0"/>
              <a:t>ROS parameters</a:t>
            </a:r>
          </a:p>
          <a:p>
            <a:r>
              <a:rPr lang="en-US" dirty="0" smtClean="0"/>
              <a:t>ROS services</a:t>
            </a:r>
          </a:p>
          <a:p>
            <a:r>
              <a:rPr lang="en-US" dirty="0" smtClean="0"/>
              <a:t>Making navigation plans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SendGoals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the project file in Eclipse</a:t>
            </a:r>
          </a:p>
          <a:p>
            <a:r>
              <a:rPr lang="en-US" dirty="0" smtClean="0"/>
              <a:t>Under the </a:t>
            </a:r>
            <a:r>
              <a:rPr lang="en-US" dirty="0" err="1" smtClean="0"/>
              <a:t>src</a:t>
            </a:r>
            <a:r>
              <a:rPr lang="en-US" dirty="0" smtClean="0"/>
              <a:t> subdirectory, create a new file called SendGoals.cpp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595812" cy="333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18576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MoveBaseAction.h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/client/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simple_action_client.h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typedef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SimpleActionClient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MoveBaseAction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send_goals_node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create the action client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true causes the client to spin its own thread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ac(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Wait 60 seconds for the action server to become available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the 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action server"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ac.waitForServer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::Duration(60));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"Connected to move base server"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SendGoals.cpp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371600"/>
            <a:ext cx="7620000" cy="4832092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Send a goal to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move_base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move_base_msgs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MoveBaseGoal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goal;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goal.target_pose.header.frame_id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goal.target_pose.header.stamp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::Time::now();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goal.target_pose.pose.position.x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18.174;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goal.target_pose.pose.position.y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28.876;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goal.target_pose.pose.orientation.w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"Sending goal"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ac.sendGoal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(goal);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Wait for the action to return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ac.waitForResult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();</a:t>
            </a:r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ac.getState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 ==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actionlib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SimpleClientGoalState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::SUCCEEDED)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"You have reached the goal!"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"The base failed for some reason"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following lines to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add_executable</a:t>
            </a:r>
            <a:r>
              <a:rPr lang="en-US" sz="2000" dirty="0" smtClean="0"/>
              <a:t>(</a:t>
            </a:r>
            <a:r>
              <a:rPr lang="en-US" sz="2000" dirty="0" err="1" smtClean="0"/>
              <a:t>send_goals_node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/SendGoals.cpp)</a:t>
            </a:r>
          </a:p>
          <a:p>
            <a:pPr marL="0" lvl="1"/>
            <a:r>
              <a:rPr lang="en-US" sz="2000" dirty="0" err="1" smtClean="0"/>
              <a:t>target_link_libraries</a:t>
            </a:r>
            <a:r>
              <a:rPr lang="en-US" sz="2000" dirty="0" smtClean="0"/>
              <a:t>(</a:t>
            </a:r>
            <a:r>
              <a:rPr lang="en-US" sz="2000" dirty="0" err="1" smtClean="0"/>
              <a:t>send_goals_node</a:t>
            </a:r>
            <a:endParaRPr lang="en-US" sz="2000" dirty="0" smtClean="0"/>
          </a:p>
          <a:p>
            <a:pPr marL="0" lvl="1"/>
            <a:r>
              <a:rPr lang="en-US" sz="2000" dirty="0" smtClean="0"/>
              <a:t>  ${</a:t>
            </a:r>
            <a:r>
              <a:rPr lang="en-US" sz="2000" dirty="0" err="1" smtClean="0"/>
              <a:t>catkin_LIBRARIES</a:t>
            </a:r>
            <a:r>
              <a:rPr lang="en-US" sz="2000" dirty="0" smtClean="0"/>
              <a:t>}</a:t>
            </a:r>
          </a:p>
          <a:p>
            <a:pPr marL="0" lvl="1"/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run the navigation stack: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the initial pose of the robot in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/>
              <a:t>Then run </a:t>
            </a:r>
            <a:r>
              <a:rPr lang="en-US" dirty="0" err="1" smtClean="0"/>
              <a:t>send_goals_node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cd</a:t>
            </a:r>
            <a:r>
              <a:rPr lang="en-US" sz="2000" dirty="0" smtClean="0"/>
              <a:t> ~/</a:t>
            </a:r>
            <a:r>
              <a:rPr lang="en-US" sz="2000" dirty="0" err="1" smtClean="0"/>
              <a:t>ros</a:t>
            </a:r>
            <a:r>
              <a:rPr lang="en-US" sz="2000" dirty="0" smtClean="0"/>
              <a:t>/stacks/</a:t>
            </a:r>
            <a:r>
              <a:rPr lang="en-US" sz="2000" dirty="0" err="1" smtClean="0"/>
              <a:t>navigation_tutorials</a:t>
            </a:r>
            <a:r>
              <a:rPr lang="en-US" sz="2000" dirty="0" smtClean="0"/>
              <a:t>/</a:t>
            </a:r>
            <a:r>
              <a:rPr lang="en-US" sz="2000" dirty="0" err="1" smtClean="0"/>
              <a:t>navigation_stage</a:t>
            </a:r>
            <a:r>
              <a:rPr lang="en-US" sz="2000" dirty="0" smtClean="0"/>
              <a:t>/launch</a:t>
            </a:r>
          </a:p>
          <a:p>
            <a:pPr marL="0" lvl="1"/>
            <a:r>
              <a:rPr lang="en-US" sz="2000" dirty="0" err="1" smtClean="0"/>
              <a:t>roslaunch</a:t>
            </a:r>
            <a:r>
              <a:rPr lang="en-US" sz="2000" dirty="0" smtClean="0"/>
              <a:t> move_base_amcl_5cm.launch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267200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rosrun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send_goals_node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6248400" cy="166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5200650" cy="319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graph shows that the client is subscribing to the status channel of </a:t>
            </a:r>
            <a:r>
              <a:rPr lang="en-US" dirty="0" err="1" smtClean="0"/>
              <a:t>move_base</a:t>
            </a:r>
            <a:r>
              <a:rPr lang="en-US" dirty="0" smtClean="0"/>
              <a:t> and publishing to the goal channel as expected.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124200"/>
            <a:ext cx="5562600" cy="293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Euler Angles to Quaternions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specify the desired orientation of the robot in the final pose as 90 degrees</a:t>
            </a:r>
          </a:p>
          <a:p>
            <a:r>
              <a:rPr lang="en-US" dirty="0" smtClean="0"/>
              <a:t>It will be easier to define it with Euler angles and convert it to a quaternion message: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581400"/>
            <a:ext cx="7620000" cy="210666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theta = 90.0;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radians = theta * (M_PI/180);</a:t>
            </a:r>
          </a:p>
          <a:p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createQuaternionFromYaw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(radians);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geometry_msgs::Quaternion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tf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quaternionTFToMsg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(quaternion,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</a:p>
          <a:p>
            <a:pPr>
              <a:lnSpc>
                <a:spcPct val="107000"/>
              </a:lnSpc>
            </a:pP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goal.target_pose.pose.orientation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qMsg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Euler Angles to Quaternions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7620000" cy="4680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 us make the desired pose of the robot configurable in a launch file, so we can send different goals to the robot from the terminal</a:t>
            </a:r>
          </a:p>
          <a:p>
            <a:r>
              <a:rPr lang="en-US" dirty="0" smtClean="0"/>
              <a:t>You can set a parameter using the &lt;</a:t>
            </a:r>
            <a:r>
              <a:rPr lang="en-US" dirty="0" err="1" smtClean="0"/>
              <a:t>param</a:t>
            </a:r>
            <a:r>
              <a:rPr lang="en-US" dirty="0" smtClean="0"/>
              <a:t>&gt; tag in the ROS launch file: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4038600"/>
            <a:ext cx="7696200" cy="203132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&lt;launch&gt;  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goal_x</a:t>
            </a:r>
            <a:r>
              <a:rPr lang="en-US" dirty="0" smtClean="0"/>
              <a:t>" value="18.5" /&gt;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goal_y</a:t>
            </a:r>
            <a:r>
              <a:rPr lang="en-US" dirty="0" smtClean="0"/>
              <a:t>" value="27.5" /&gt;</a:t>
            </a:r>
          </a:p>
          <a:p>
            <a:pPr marL="0" lvl="1"/>
            <a:r>
              <a:rPr lang="en-US" dirty="0" smtClean="0"/>
              <a:t>  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goal_theta</a:t>
            </a:r>
            <a:r>
              <a:rPr lang="en-US" dirty="0" smtClean="0"/>
              <a:t>" value="45" /&gt;</a:t>
            </a:r>
          </a:p>
          <a:p>
            <a:pPr marL="0" lvl="1"/>
            <a:r>
              <a:rPr lang="en-US" dirty="0" smtClean="0"/>
              <a:t>  &lt;node name="</a:t>
            </a:r>
            <a:r>
              <a:rPr lang="en-US" dirty="0" err="1" smtClean="0"/>
              <a:t>send_goals_node</a:t>
            </a:r>
            <a:r>
              <a:rPr lang="en-US" dirty="0" smtClean="0"/>
              <a:t>" </a:t>
            </a:r>
            <a:r>
              <a:rPr lang="en-US" dirty="0" err="1" smtClean="0"/>
              <a:t>pkg</a:t>
            </a:r>
            <a:r>
              <a:rPr lang="en-US" dirty="0" smtClean="0"/>
              <a:t>="</a:t>
            </a:r>
            <a:r>
              <a:rPr lang="en-US" dirty="0" err="1" smtClean="0"/>
              <a:t>send_goals</a:t>
            </a:r>
            <a:r>
              <a:rPr lang="en-US" dirty="0" smtClean="0"/>
              <a:t>" type="</a:t>
            </a:r>
            <a:r>
              <a:rPr lang="en-US" dirty="0" err="1" smtClean="0"/>
              <a:t>send_goals_node</a:t>
            </a:r>
            <a:r>
              <a:rPr lang="en-US" dirty="0" smtClean="0"/>
              <a:t>" output="screen"/&gt; </a:t>
            </a:r>
          </a:p>
          <a:p>
            <a:pPr marL="0" lvl="1"/>
            <a:r>
              <a:rPr lang="en-US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Goal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specify a navigation goal using </a:t>
            </a:r>
            <a:r>
              <a:rPr lang="en-US" dirty="0" err="1" smtClean="0"/>
              <a:t>move_base</a:t>
            </a:r>
            <a:r>
              <a:rPr lang="en-US" dirty="0" smtClean="0"/>
              <a:t>, we provide a target pose (position and orientation) with respect to a particular frame of reference. </a:t>
            </a:r>
          </a:p>
          <a:p>
            <a:r>
              <a:rPr lang="en-US" dirty="0" smtClean="0"/>
              <a:t>The message type </a:t>
            </a:r>
            <a:r>
              <a:rPr lang="en-US" dirty="0" smtClean="0">
                <a:hlinkClick r:id="rId2"/>
              </a:rPr>
              <a:t>geometry_msgs/</a:t>
            </a:r>
            <a:r>
              <a:rPr lang="en-US" dirty="0" err="1" smtClean="0">
                <a:hlinkClick r:id="rId2"/>
              </a:rPr>
              <a:t>PoseStamped</a:t>
            </a:r>
            <a:r>
              <a:rPr lang="en-US" dirty="0" smtClean="0"/>
              <a:t> is used for specifying the target pose.</a:t>
            </a:r>
          </a:p>
          <a:p>
            <a:r>
              <a:rPr lang="en-US" dirty="0"/>
              <a:t>To see the definition of this message type, run the command: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076855"/>
            <a:ext cx="76200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rosmsg</a:t>
            </a:r>
            <a:r>
              <a:rPr lang="en-US" sz="2000" dirty="0" smtClean="0"/>
              <a:t> show </a:t>
            </a:r>
            <a:r>
              <a:rPr lang="en-US" sz="2000" dirty="0" err="1" smtClean="0"/>
              <a:t>PoseStamped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methods to retrieve parameters with </a:t>
            </a:r>
            <a:r>
              <a:rPr lang="en-US" dirty="0" err="1" smtClean="0"/>
              <a:t>NodeHandle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getParam</a:t>
            </a:r>
            <a:r>
              <a:rPr lang="en-US" dirty="0" smtClean="0"/>
              <a:t>(key, </a:t>
            </a:r>
            <a:r>
              <a:rPr lang="en-US" dirty="0" err="1" smtClean="0"/>
              <a:t>output_value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param</a:t>
            </a:r>
            <a:r>
              <a:rPr lang="en-US" dirty="0" smtClean="0"/>
              <a:t>() is similar to </a:t>
            </a:r>
            <a:r>
              <a:rPr lang="en-US" dirty="0" err="1" smtClean="0"/>
              <a:t>getParam</a:t>
            </a:r>
            <a:r>
              <a:rPr lang="en-US" dirty="0" smtClean="0"/>
              <a:t>(), but allows you to specify a default value in the case that the parameter could not be retrieved</a:t>
            </a:r>
          </a:p>
          <a:p>
            <a:r>
              <a:rPr lang="en-US" dirty="0" smtClean="0"/>
              <a:t>Example: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876800"/>
            <a:ext cx="7543800" cy="1384995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Read x, y and angle </a:t>
            </a:r>
            <a:r>
              <a:rPr lang="en-US" sz="1400" dirty="0" err="1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params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x, y, theta;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goal_x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x);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goal_y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y);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nh.getParam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goal_theta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theta);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 the following directories and files from the </a:t>
            </a:r>
            <a:r>
              <a:rPr lang="en-US" dirty="0" err="1" smtClean="0"/>
              <a:t>navigation_tutorials</a:t>
            </a:r>
            <a:r>
              <a:rPr lang="en-US" dirty="0" smtClean="0"/>
              <a:t> stack to the package directory: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14600"/>
            <a:ext cx="5105400" cy="379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move_base_config</a:t>
            </a:r>
            <a:r>
              <a:rPr lang="en-US" dirty="0" smtClean="0"/>
              <a:t> files: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57400"/>
            <a:ext cx="5562600" cy="413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stage_config</a:t>
            </a:r>
            <a:r>
              <a:rPr lang="en-US" dirty="0" smtClean="0"/>
              <a:t> files: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4038600" cy="33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066800"/>
            <a:ext cx="3276600" cy="273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86200"/>
            <a:ext cx="3276600" cy="254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move_base.xml to use the correct package name: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5451475" cy="440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209800" y="3886200"/>
            <a:ext cx="5181600" cy="76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the robot’s initial pose in amcl_node.xml: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27571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981200" y="3276600"/>
            <a:ext cx="3581400" cy="381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the </a:t>
            </a:r>
            <a:r>
              <a:rPr lang="en-US" dirty="0" err="1" smtClean="0"/>
              <a:t>single_robot.rviz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Change topic name for the robot footprint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146675" cy="4162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057400" y="4953000"/>
            <a:ext cx="4038600" cy="304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with </a:t>
            </a:r>
            <a:r>
              <a:rPr lang="en-US" dirty="0" err="1" smtClean="0"/>
              <a:t>move_base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the </a:t>
            </a:r>
            <a:r>
              <a:rPr lang="en-US" dirty="0" err="1" smtClean="0"/>
              <a:t>send_goals.launch</a:t>
            </a:r>
            <a:r>
              <a:rPr lang="en-US" dirty="0" smtClean="0"/>
              <a:t> file: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2057400"/>
            <a:ext cx="7696200" cy="375487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/>
              <a:t>&lt;launch&gt;  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goal_x</a:t>
            </a:r>
            <a:r>
              <a:rPr lang="en-US" sz="1400" dirty="0" smtClean="0"/>
              <a:t>" value="18.5"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goal_y</a:t>
            </a:r>
            <a:r>
              <a:rPr lang="en-US" sz="1400" dirty="0" smtClean="0"/>
              <a:t>" value="27.5" /&gt;</a:t>
            </a:r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</a:t>
            </a:r>
            <a:r>
              <a:rPr lang="en-US" sz="1400" dirty="0" err="1" smtClean="0"/>
              <a:t>goal_theta</a:t>
            </a:r>
            <a:r>
              <a:rPr lang="en-US" sz="1400" dirty="0" smtClean="0"/>
              <a:t>" value="45" /&gt;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</a:t>
            </a:r>
            <a:r>
              <a:rPr lang="en-US" sz="1400" dirty="0" err="1" smtClean="0"/>
              <a:t>param</a:t>
            </a:r>
            <a:r>
              <a:rPr lang="en-US" sz="1400" dirty="0" smtClean="0"/>
              <a:t> name="/</a:t>
            </a:r>
            <a:r>
              <a:rPr lang="en-US" sz="1400" dirty="0" err="1" smtClean="0"/>
              <a:t>use_sim_time</a:t>
            </a:r>
            <a:r>
              <a:rPr lang="en-US" sz="1400" dirty="0" smtClean="0"/>
              <a:t>" value="true"/&gt;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move_base_config</a:t>
            </a:r>
            <a:r>
              <a:rPr lang="en-US" sz="1400" dirty="0" smtClean="0"/>
              <a:t>/move_base.xml"/&gt;</a:t>
            </a:r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map_server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stage_config</a:t>
            </a:r>
            <a:r>
              <a:rPr lang="en-US" sz="1400" dirty="0" smtClean="0"/>
              <a:t>/maps/willow-full-0.05.pgm 0.05"/&gt;</a:t>
            </a:r>
          </a:p>
          <a:p>
            <a:pPr marL="0" lvl="1"/>
            <a:r>
              <a:rPr lang="en-US" sz="1400" dirty="0" smtClean="0"/>
              <a:t>  &lt;node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stage_ros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stageros</a:t>
            </a:r>
            <a:r>
              <a:rPr lang="en-US" sz="1400" dirty="0" smtClean="0"/>
              <a:t>" name="</a:t>
            </a:r>
            <a:r>
              <a:rPr lang="en-US" sz="1400" dirty="0" err="1" smtClean="0"/>
              <a:t>stageros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stage_config</a:t>
            </a:r>
            <a:r>
              <a:rPr lang="en-US" sz="1400" dirty="0" smtClean="0"/>
              <a:t>/worlds/willow-pr2-5cm.world"/&gt;   </a:t>
            </a:r>
          </a:p>
          <a:p>
            <a:pPr marL="0" lvl="1"/>
            <a:r>
              <a:rPr lang="en-US" sz="1400" dirty="0" smtClean="0"/>
              <a:t>  &lt;include file="$(find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move_base_config</a:t>
            </a:r>
            <a:r>
              <a:rPr lang="en-US" sz="1400" dirty="0" smtClean="0"/>
              <a:t>/amcl_node.xml"/&gt; 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rviz</a:t>
            </a:r>
            <a:r>
              <a:rPr lang="en-US" sz="1400" dirty="0" smtClean="0"/>
              <a:t>" </a:t>
            </a:r>
            <a:r>
              <a:rPr lang="en-US" sz="1400" dirty="0" err="1" smtClean="0"/>
              <a:t>args</a:t>
            </a:r>
            <a:r>
              <a:rPr lang="en-US" sz="1400" dirty="0" smtClean="0"/>
              <a:t>="-d $(find 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)/</a:t>
            </a:r>
            <a:r>
              <a:rPr lang="en-US" sz="1400" dirty="0" err="1" smtClean="0"/>
              <a:t>single_robot.rviz</a:t>
            </a:r>
            <a:r>
              <a:rPr lang="en-US" sz="1400" dirty="0" smtClean="0"/>
              <a:t>" /&gt; </a:t>
            </a:r>
          </a:p>
          <a:p>
            <a:pPr marL="0" lvl="1"/>
            <a:endParaRPr lang="en-US" sz="1400" dirty="0" smtClean="0"/>
          </a:p>
          <a:p>
            <a:pPr marL="0" lvl="1"/>
            <a:r>
              <a:rPr lang="en-US" sz="1400" dirty="0" smtClean="0"/>
              <a:t>  &lt;node name="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</a:t>
            </a:r>
            <a:r>
              <a:rPr lang="en-US" sz="1400" dirty="0" err="1" smtClean="0"/>
              <a:t>pkg</a:t>
            </a:r>
            <a:r>
              <a:rPr lang="en-US" sz="1400" dirty="0" smtClean="0"/>
              <a:t>="</a:t>
            </a:r>
            <a:r>
              <a:rPr lang="en-US" sz="1400" dirty="0" err="1" smtClean="0"/>
              <a:t>send_goals</a:t>
            </a:r>
            <a:r>
              <a:rPr lang="en-US" sz="1400" dirty="0" smtClean="0"/>
              <a:t>" type="</a:t>
            </a:r>
            <a:r>
              <a:rPr lang="en-US" sz="1400" dirty="0" err="1" smtClean="0"/>
              <a:t>send_goals_node</a:t>
            </a:r>
            <a:r>
              <a:rPr lang="en-US" sz="1400" dirty="0" smtClean="0"/>
              <a:t>" output="screen"/&gt;</a:t>
            </a:r>
          </a:p>
          <a:p>
            <a:pPr marL="0" lvl="1"/>
            <a:r>
              <a:rPr lang="en-US" sz="1400" dirty="0" smtClean="0"/>
              <a:t>&lt;/launch&gt;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Launch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the </a:t>
            </a:r>
            <a:r>
              <a:rPr lang="en-US" dirty="0" err="1" smtClean="0"/>
              <a:t>send_goals.launch</a:t>
            </a:r>
            <a:r>
              <a:rPr lang="en-US" dirty="0" smtClean="0"/>
              <a:t> file:</a:t>
            </a:r>
          </a:p>
          <a:p>
            <a:endParaRPr lang="en-US" dirty="0" smtClean="0"/>
          </a:p>
          <a:p>
            <a:r>
              <a:rPr lang="en-US" dirty="0" smtClean="0"/>
              <a:t>You should now see </a:t>
            </a:r>
            <a:r>
              <a:rPr lang="en-US" dirty="0" err="1" smtClean="0"/>
              <a:t>rviz</a:t>
            </a:r>
            <a:r>
              <a:rPr lang="en-US" dirty="0" smtClean="0"/>
              <a:t> opens and the robot moves from its initial pose to the target pose defined in the launch file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05000"/>
            <a:ext cx="71628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$ </a:t>
            </a:r>
            <a:r>
              <a:rPr lang="en-US" sz="2000" dirty="0" err="1" smtClean="0"/>
              <a:t>roslaunch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</a:t>
            </a:r>
            <a:r>
              <a:rPr lang="en-US" sz="2000" dirty="0" smtClean="0"/>
              <a:t> </a:t>
            </a:r>
            <a:r>
              <a:rPr lang="en-US" sz="2000" dirty="0" err="1" smtClean="0"/>
              <a:t>send_goals.launch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Launch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7315200" cy="519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many ways to represent rotations:</a:t>
            </a:r>
          </a:p>
          <a:p>
            <a:pPr lvl="1"/>
            <a:r>
              <a:rPr lang="en-US" dirty="0" smtClean="0"/>
              <a:t>Euler angles yaw, pitch, and roll about Z, Y, X axes respectively</a:t>
            </a:r>
          </a:p>
          <a:p>
            <a:pPr lvl="1"/>
            <a:r>
              <a:rPr lang="en-US" dirty="0" smtClean="0"/>
              <a:t>Rotation matrix</a:t>
            </a:r>
          </a:p>
          <a:p>
            <a:pPr lvl="1"/>
            <a:r>
              <a:rPr lang="en-US" dirty="0" err="1" smtClean="0"/>
              <a:t>Quaternions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31746" name="AutoShape 2" descr="data:image/jpeg;base64,/9j/4AAQSkZJRgABAQAAAQABAAD/2wCEAAkGBhQREBAUEhAWEhMVFxQXFxgWFRUUGBcWGBIVGBYbGBcZGyYeGBojGhcWHy8gIycpLCwsFx8zNjEqNiYrLCkBCQoKDgwOGg8PGiolHyQvLSotLDMqLzYsLS0vLSwsLDUsMDQsLSopLC8qLywtLSwvKiwsLCwsLCstLCwsLCwsKf/AABEIAO4A0wMBIgACEQEDEQH/xAAbAAEAAwEBAQEAAAAAAAAAAAAAAwQFBgIBB//EAEsQAAICAQEFAwcIBgcFCQAAAAECAAMRBAUSITFBE1FhBiIyQmJxgSNScnOCkZKhFBUzNLGzJENTg5OywlRjoqPBBxYlRFXR0uHw/8QAGQEBAQEBAQEAAAAAAAAAAAAAAAIDAQQF/8QAMREAAgEBBAcIAgIDAAAAAAAAAAECEQMSITFBUXGRsdHwBCIyYYGhweET8UJSIzNy/9oADAMBAAIRAxEAPwD9xiIgCIiAIiIAiIgCIiAIiIBkafaVj3lBuMicLXwwAc+jWh3vOfiM93DqcTXmJpmoXVnTLWoKVrcMcgxdgeHLPFTn2ptzW0STVEY2LbTq64iIiZGwiIgCIiAIiIAiIgCIiAIiIAiIgCIiAIiIAiIgCIiAIiQ61GNbisgOVIUnkCRgE+7nOo43RH5bpfKD/wAY7bPmNaa/DcPyan3cFb4T9YnFjyFoJfTgEEU1sLPXFnaWgt+Q83lgDuzOv0wYIm/gvgb2ORbHHHhme3tc7Od25oVPTQfO7BZ2tneVppdfXSSxETwn0hERAEREAREQBERAEREAREQBERAEREAREQBERAEREAREQDOr/fLPqav5t00ZnV/vln1NX826aMuea2Izs8ntfERESDQRE5fy50jLUmpqJ39OyuRkhXrBG8GHI458emZMndVTawsla2ig3SuHroOoiZuycW/0nGO1Vd0HmK8ZXPTeOcn4DpNKdTqRON13REROkCIiAIiIAiIgCIiAIiIAiIgCIiAIiIAiJW1u0FqA3slmyFRRvO5HRV6+J5DqRFaHYxcnRFev98s+pq/m3T3qNsVqxRc22DmlY32H0scE+0RMuvSvdqn7YmpeyrPZ1vxK9pbgO44558FIHHGWm7p9MtahUQIo5BQAPuE7OrapqQs1CKd7F1eWWevlvKXa6l/RrrpHfYxsb4omFH4zH6DefS1ePoVIB/x7x/OaUSLpp+VrJJeleNTN/Qrx6OqDfWUq3+QpKm1Wc02Jqqt6kg770uc7vXeRsMB9EsZuMwAJJwBxJM/ONqeVH6frtNp6j/RxahY/2u428SfYAU4HXn3YztGorae3sdnO3nWipHFulKU2Ux1Hd7HNfYotL71aAIOOSu6MbpzxBHLB498uyhrdmbzdpU3Z3cPOxkOByWxfXX8x0I6ybP1/aBgV3LEOHQnO6ehB9ZTzDdfAggaLDBnjnG9WcXXXrXPbwLcREoxEREAREQBERAMjanlImnW13qs3Kyqlx2eCSFOFBcFvSA5d/dNHRantK0fdZN4BgGADAEZGQCcGcptyptVrqksqsGko88nsrGFtnQDdU5Azj8XeJ0+z9WbE3ijICzBQ6lGwCQCVPEZwSPAiZRk3Jnut7GMLKLSxeL+Ft0vVgi1ERNTwiIiAIiIAiJna7Wsz9jTjtMAsxGVqU9SOrn1V+J4DjxuhcIOToj1rNoHe7KkB7cAnPoVg8msI/JRxbwGSPeh2aK8sSbLW9KxvSPgOiqOijh8ckyaHQrUm6ueZJJOWZjzZj1Y98sTiWllSmkrsMvd9ajOr/fLPqav5t00ZnV/vln1NX826aM1nmtiPNZ5Pa+IiIkGhR2zpq3pcXE9kAWcAlQVAyQ27xI8Os57ZHkiK9VptQKxX5lxdAMBGbArXHeEZlJ6lc9Zua/5W6un1Vxbb7g3yS/acFvdWR1mnM3FSdXoPZC3tLGzuRfirVeTVPfPcJnbU05BW6sZsrByBzsr5snieq+0O4nOjEtqp5oSuup4ouDqrKcqwDAjqCMg/dPczdmfJ2XU9Ae0r+hYTvD4OH9wZZpQnVC0jdlRZCIidIEREAREQBINdoluratxlWGD0I7iD0IPEHoRJ4g6m4uqPy7Vbe12zdR2LWdunNO0BbfU8iG9IHoRk4Phid/sTaVlyBrdOacgEHtK7FYHqpU5/KNt7FXUKnq2VutlbfNZWB+44wf8A6E82bOaol9NgZ4tSeCMepU/1b+I4HqMneGEYSg3jgfUt+0WPaLOPdSnpeXDDHzWepYmpEq6HaK272Mqy4Doww6E/OH8CMg9CZNfqFRSzsEUcyxCgfEzdY5Hy5JwwlgSRM39c737Gqy72gNxPxvgMPFd6fdzUvzaqkdyhrW/E26B+Ey7jWeHW8y/In4ceteXue9pa0ru11gG587oPJQMbzv7K5HDqSB1yJdBoVqTdBJJJLMeLOx5sx7z9wAAGAAJR0NZp1DrYxdrQCljboJCDBr80ADdyWAAGQ7dQSdeZ0xNlaqUbsfXb1lvERE6SZ1f75Z9TV/NumjM6v98s+pq/m3TRlzzWxGdnk9r4iR6nULWjOxwqgsT3ADJkkzNf8rdXT6q4tt9wb5JftOM+6sjrM26Hos43pY5adnXuSbH07BC7jFlp33HzcgBU+yoVfeCesvxEJUJnK9KrERE6SZu0fMu01ntNU30bFyP+YlY+M0pneUH7taw517tg/unFn+maMlZs1ljCL2r5+RERKMhERAEREAREQBIdXrEqXedgo5DPMnoAOZJ7hxlXU7RJc10qHsHpE+hXnlvkc2xxCDieu6Dme9JssI2+5NtuMb7cx3hByRfAc+uTxl3UsZGbm3hHfo+yhqdLZqWV0X9G3fRtb9tjqAnIKe58/RBwZ40VK12KNSu9cThLnJdXPsZ4Uv7Ax4FuM35HfQrqVdQykYIIyCPEGS5P+OBrGjVLTH42cvnEkiZWLNNy3rqO7i1tY8Otq+Hpj2uQ0dPqVsUOjBlPIg5BkplyhRVWK19ZMh2jou1TAO6wIZG57rj0T49xHUEjrGztb2qZI3XUlXXnuuOY8RyIPUEHrLUzNf8AI2C8egQFuHs+rZ9nPH2SfmiHrPNPuu/v68uBU8oduvTdRTW1VZsS+1rLslESnsgQQGXizXJxyMAHnwE0dia9r9Np7XrNT2V1u1Z5oWQMVOQOROOQ+EwfKC0rtTZ5Wk3f0fX5RTWDgvoePyjKp495E0/JDZT6bRUU2HzkDcAd4IC7MtYPVUUhAe5BOmpPX++WfU1fzbpozOr/AHyz6mr+bdNGXPNbEZ2eT2viR6jULWjOxwqgsT3ADJlTY+nYIXcYstO+4+bkAKn2VCr7wT1ke0Plbq6fVXFtvuDfJL9pxn3VkdZpzLNnqfchTS+GjnuEREoxEREAq7Vr3qLl767B96ET5srVi2ip1YMGRTkHPHAz8cyXW/s7Pot/lMy9Bsv5GmypuytNdeSBlXwg/aJ63v4MOhhJOWJcm/xYLT8G1Eo6PaO83Z2L2do47uchgObVt6w+4jqBkZvTrTWZlGSkqoREThQiIgCZuq1DWOaqju4x2tg9QEZCr0NhBz7IIJ5gGXaerZFVa8drYd1M8QDjLMR3KAT48B1Em0WjWpAi54ZJJ4lmJyzMerE5JPjNF3VefoZS7zur15dfJ60ulWtQqLuqP+vEkk8SSeJJ4kyWImbdTRJLBCIiDomdqNmFWNlBCOeLKc9nZ9ID0W9sce8MBiaMTjVS4zcXgU9DtMWEqVNdqjLVtzA7weTL7Q4e48JbZQQQRkHnK+u2eloG9kMvFWU7roe9W6e7keRBHCVE2g9JC6jG6cBbgMKTyAsH9W3j6J6EE7s5WmZdxTxhnq5a+O3M87OqFVvZMAWRW7FyMsaSV3k3ufmkID3jcPE5nvaHlLRQ/ZvZvW4z2Vavdbjv7KsMwHiRicfXtfVbVv1NVVTafT6e20V6peBtKDs9xGyCoLdrmxA3mkAbp4zsPJ7S0pQooqFSkneX1u0Bw/aNzd8ggsSSeeTOrUeSHddzds+irsjaJu1VzdhbSBTUB2qhCw7S7iFDEgfSAM2dRqFrRnY4VQWJ7gBkylX++WfU1fzbp52h8rdXT6q4tt9wb5NftOM+6sjrLtHTcjTs8VJuuVXXrrEk2Pp2CF3GLLTvsPm5ACJ9lQq+8E9ZfiJCVC5yvOoiInSRERAKW2rN3Tag91Vh+5DLGlq3URfmqo+4ASn5QcdO6/PKV/4li1/6poydJq/9a2vgivrdEtq7rZ4HKkHDKw5Mp6Ef/uBlfQ6xg3ZXY7QAlWAwLUHrAdGGRvL0yCOBE0JV2hou1TAO66neRuZVxyPiOJBHUEjrNYv+Ly4HmlF+KOfHrQWolXZ2s7VMkbrglXXnuuvBh4jqD1BB6y1Jao6MtNSVUIiJw6Zui+Uvus6J8inww1pHvbC/3U0pneT4/o1TdXHaH32E2H82mjLtPFTVgZ2XhT147xERINBERAEREAT46AggjIPAg8QR1zPsQDJGkfTfsQbKR/U585B/uSfVH9meHzSMbpjTWIri6ts02kJbzG5ZwVWYHip5IwPEeZywZtTN2lsYWbzIQljDdbhlLFxjdtT1xjhngR0I45hprI0nS1XewlofPnntPFmoWvU3uxwq6etie4Cy4mTbH07BGdxiy077D5uQAifZUKPeCes5WrVsNUtOrxUESsszNvCxK7XNXn445YrksBnszkedidlptbXYM12K49lg38DLlJSl6LgIQnCyxWbe6uvbjuZPERBmIiIAiIgGbtXzrNKnfbvn6NaM3+fs/vmlMS/adS609paidnUAN5gMm18tz7hWn4pb/wC8Om/2mr8a/wDvOxhJ4pFWtpCKjFtYLXrx4UNCJmW+UFG6d3VUhscCXUjPTIBGR8Zzqf8AaUiOUvpwRw36XW1G8RnBx95m0Oz2k/CjyWnarGzpelmdGw7PVA+repB+trGVPvNe8P7sTSnNXeU+m1AqNVwLrbSQpBVsNYtbcCBnzXblL21tpPRZWzHNDBlOFyws3c18c8QxBXlz3e+dlZSdE1R8vo5G2gk2nVeXn9mvEh0gfcXtCC+BvYGBnrjwiYM9KdUVfJ4/0XTj5taKfeq7p/MGaEztlnce+o+q5sX6FpLfzO0HwE0ZVp4mRZeBLVhuwEREg0EREAREQBERAEr6/WipCxBJ4BVHNmJwqjxJwJYmXo/l7O2P7NMikdGPJrfjxVfZyfXlxWl5Gc5PJZsiOyXVO0BDaoMbCQcByQA1eTyTdAUZ5bqtzEsJo9PqUWw0o+8M5ZF3h3g5GQwOQR0IM0ZmH5C7P9Vc3HuS48j4B+X0gOrzOTq6s5Gti6xdFp58z7+okHoWW1/RtcgfZclfyn39CvX0dVvfW1K351lJoxOXUer809OO1J8TI1O0L6Ed7UpNaAszi014UDJJDrgAD2p80PlKttVVvYXrXYiurdn2mVZQynFZYjgRzAmd5fbNTWVUaJ94/pFq53WZd2qoiy1zuniMAIM5Ae2s44Tf2Xs9dPRTSpJWqtK1JxkhECgnHXAij1i/F5xXv+vY5ra3l0NNcuR2tD9wKW1sOYZHxvA8xy6ib+ydv0apd6m0N3jky+9TxEzNpeRFWpffvuusPQb6qijuVVXh/E9SZS1vkRpaVUVVMLbGFaN2lmV3s77DzseagdvszL/Im3hQ+i12K0hGKvKetLD1rTeqFzQ7frravtN4Pq7C9Z3fNIJC1je5A9mK+B7/ABm5pdYLC4CsNxipJGASOe6c8cd/fw5gzH8o9nV6lBpRhXA3kbBxXuDzSCOp5YzyJPTi8jdqtbQK7UKW1eY2VIDgcA6nGGB646+8SotqV1mNrZQnZflisdK8tDXlo/ZvWA4O6QDjgSCQD4jIz94nO1+QlDWNZeX1NjHJNjYGfBVwMeHETpInphaSh4XQ+VOxhaUvqtDI2loq66UStFrDW6cYVQo/b1k8B4AmXb9EXdWLncXB3MLgsDlWJxvcDg4zjIEr6vz9TSnSsNa3vIausfHec/3c0p1yaS3nIxTb1YLd+xERMjYztqVlCl6Ak15DgcS1RxvgDqRgMO/dI9aX6rQyhlIKkAgjiCCMgg909TKJ/RWJ/wDLMST/ALlieJ+qJ4+yT80+bou8qaTJ9x3tDz8uutJqxAMTM1EREAREQBESttDW9kmcbzEhUUcC7n0VHd4noAT0nUquiONpKrKG3DZdnT0OqOVBsdlZ1RCfRIVlJL4K8GBADHOQMw126+sbv6PpLAOAK320cB3IaXA929NPZui7NDvHesY71jfOcgZx3KAAoHQKJZtbCkgZIBIHfw5SpNZLIiCfiebMT9Z67/0+v46sY/KnP5TD2wNsXahK0p0lemsQi0u9l4TDcwyrU2+QeAGQCmd4ZE8eTnlFdbdswPqww1GkOruQrWMO/ZJXWhABCb9jYHFs0nJOTO8kFtVVGUNlaliGrtObasBjjG+p9CwDoGAPDowYdJfJmftShgVurGbK85Uc3rON9PfwDL7SjoTMvbOrGsKaSlsrai2XuufM0zZwoPR7sFB1CixuBUZ4tREHTuvpddYnnYmtS25tXZYqi89hpAzBS1KkneQHmbWBfhzRau6dDp9UlgJR1cBmUlWDYZThlOORBBBHSZHlZXXXodRYVRewqZqyV4Ia910wByG/XWcD5ol7Yuy101FdSnIQHJ6s5JZ3PizlmPi06aF6ZlPyuqdvVoHZr42OA1h+C7i59pxLO09Z2VTMBvNwVF+c7HCL8WI49Bkz7s7R9lUqZ3iMlm+c7Es7fFiT8ZLxdDaPdg5a8F88vUsxESjESLVapa0Z3OFUZPX4AdSeQHUme7LAoLMQoAJJJwABzJPQTNoU6h1sYEVKc1KRgs3Sxh09lTy9I8cbtxjXF5ETlTBZk2ytMwDPYMWWneYc90YwiZ9lcDxO8esvREmTq6nYxuqgiInChPhE+xAMr9HfTcalNlPWselX9VnmvsHl6vRZf0usS1d5GDDl7iOYIPEEdQeIk0parZYZt9GNVvz1xxxyDqeDj38R0ImlVLxZ6+ZldcPDlq5cuBdiY9O22VrFurPybBTZWCycUVwSnF04MO8DB4zUo1C2KGRg6nkVIIPxElxaxLUlWmnUSRESSjzvjJGRkDJ8Ac4/gfumboB29nbn0ACKR7J9Kz3v09n6RE4bU+Vm9rdUm49ldrJXu18WZat4bq+DknJ7ie/I/RdDY7IpsrFbfNDb26OgJAAz7uHiZ6rWxlYqr09fX7PFY9oj2iTS0P5w5/osRETyntKdex6FbeWipW3+0yK0B7TDDfyB6WGYZ5+ce+XIiAJjaPSJpdRYFQKmpcvkD+u3AGUn2lUFfosO4TZkGu0YtrZDkZxgjmrA5Vh3EEAjxE4yJpvFZoldAwIIBB5gjIPwnqU9mawupV8C2s7tgHLOMhh7LDDD345gzztTVsoWuv8Aa2ZCdd0D0nI7lBz4kqOsVwqaWf8AkpTrbs0kNfy+oLf1dBKr3NcRhz9hSV97P3TUkOk0q1IqLyUY48Se8k9STkk9STGq1iVLvWOqDvYgZPcO8+AiKfqVazXouvsmlfWa9KgC54ngqgEsx7lUcWPulT9Mtt4U19mv9paCD9irgx+1u+4yxo9mLWS2S9hGDY5yxHcOir7KgDwmt1Lxbusjz3nLw7+s+HmV00b3ENeN1AQVpyCMjk1pHBmHRR5oPzjgjTiJMpVLjFREREkoREQBERAEREAzdN5urvHz66X+INiN+QT75JfsetmLgGuw83rJRj9LHB/tAyPX+ZqNNZ0O/UftgOp/FWB9uaUQk41oaW0VNRbWjhh8Gd2eor5Ml47nHZP+JQVP4VlfaG2nWqz5C1LN07uV313iMAlq94AA8cnHAS9tLaIoTfZGZQRvFQDujPpMCQd0dSM4nvR6ztQWCsFz5rHdw4+cuCTunoTjOZsnheccOusjxtY3Iydd/wB+5zvkbsPS6cZS6u68jzmDAkd4Vc5UfmfyHVSDU6Guz9pWj/SUN/ESqNgUj0Vav6uyysfcjAROatJXpN162Cys3ZRUIJU3c+JoxM4bII9HU3r9pH/zo0HZtvTWWfFKD/CsSLq18TS/L+r9uZoxM79XXf7W/wDh0/8Axn0bNs66y34JQP41mLq/svfkL7/q/bmaETO/U5Ppai9vthP5arB2DRzdDZ9a72j/AJjERSOv2F6byXv9Mp7a2pVQ63dqgZRu2JvrvPWT0XOSyk7w97D1pFsvXO5a4aex7LAMZArSuvmihnIJ57xKg5J6gCT6DSJcyuiKmnQ5rVVCixhysIHqD1e8+d80yxovkLOxP7NstT4dXr+HpL7JI9SQnGtaddeZ2SnYu7Wl7Oiyer104Z0Ws9dhqLPStWkd1Q32/wARxj/g+Ml0uya623gu8/z3Jd/xNkgeAwJciW5vJHFZrN49ewiIkGgiIgCIiAIiIAiIgCIiAVdqaQ21OqnDcCh7nUhkPwYAz1oNWLa0cDG8OIPNWHBlPiCCD4iWJl5/R7z/AGV7fBLjwx4Czh9od7yXg6m0O/G7pzXz15F3V6XtAoLEKCCQMYcfNbI5eA5yHZmzBQGVXYoWJVTjCZOSEwMhfDpLsTS86U0HmuK9e0iIiSWIiIAiJFqdStal3YKo5knAEHUm3REpMyCf0s4H7qOZ/t/Af7nvPr/R9L72Lar9opr0/Ss8Ht8bB6qexzPrY4rNUDEnxbDbCy/64ffDbkAmN5Ua1a6sujhQQRaih+ycHzWZcg4/IgkHnx2p8dAQQRkHgQeIInXijy2kXOLSZyHkf5UfpOq1QPAMtbqOg3VVLMZ6E4InYTjLPJM6TWVanTjNW9iysc0V/NJXvUZzjpju5dnJhXJnl7H+VRcLXNN+tcRERLPaIiIAiIgCIiAIiIAiIgCR6jTrYjI6hlYYIPUSSIOptOqMmrWNpyEvYmvklx/JbT6rdN7k3geB1p8ZQQQRkHgQeIImb+qGr/d7TUP7Nh2lXwXIZPcrAeEnFGrcbTF4P2+uGw04mDtDyifSgdvUpHfU5bP2WQY+8ygP+0mg8BVbnxCD/VJdpFYNm0exW81ejGq8qHWxMjTa++5Q1aVVqfWZnc/gCr/mkv6m3/29rXez+zr/AAL6Q8HLSr1cjF2Si6TdPLN8vc+27ZBYpQvbuOB3TitT7dnIe4ZbwjT7LJYWXt2tg4qMYrrPsL3+0cnuwOEvVVBQFUBVHAAAAAeAHKe4prDtElSCp56fr09aiIiUYiIiAJxz7Tt0l5e12s0drvXkkk0MtjKOPPdIHP8A6jj2MpfqpWqsqs+URy5IIA9NixHDuJ4HmOEmSrkee2s5TpddGusfI+7HbOnpJYsSinJO8TkA5z8ZckGh0gqqrrBJCKqAnmQqgDPjwk86jaCaikxEROlCIiAIiIB//9k=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Picture 4" descr="http://upload.wikimedia.org/wikipedia/commons/thumb/8/85/Euler2a.gif/255px-Euler2a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4038600"/>
            <a:ext cx="2514600" cy="2376545"/>
          </a:xfrm>
          <a:prstGeom prst="rect">
            <a:avLst/>
          </a:prstGeom>
          <a:noFill/>
        </p:spPr>
      </p:pic>
      <p:pic>
        <p:nvPicPr>
          <p:cNvPr id="7" name="Picture 6" descr="http://upload.wikimedia.org/wikipedia/commons/thumb/c/c1/Yaw_Axis_Corrected.svg/375px-Yaw_Axis_Corrected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10000"/>
            <a:ext cx="3571875" cy="2686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publish/subscribe model is a very flexible communication paradigm</a:t>
            </a:r>
          </a:p>
          <a:p>
            <a:r>
              <a:rPr lang="en-US" dirty="0" smtClean="0"/>
              <a:t>However its many-to-many one-way transport is not appropriate for RPC request/reply interactions, which are often required in a distributed system.</a:t>
            </a:r>
          </a:p>
          <a:p>
            <a:r>
              <a:rPr lang="en-US" dirty="0" smtClean="0"/>
              <a:t>Request/reply is done via a </a:t>
            </a:r>
            <a:r>
              <a:rPr lang="en-US" b="1" dirty="0" smtClean="0"/>
              <a:t>Service</a:t>
            </a:r>
            <a:endParaRPr lang="en-US" dirty="0" smtClean="0"/>
          </a:p>
          <a:p>
            <a:r>
              <a:rPr lang="en-US" dirty="0" smtClean="0"/>
              <a:t>A providing ROS node offers a service under a string name, and a client calls the service by sending the request message and awaiting the reply. </a:t>
            </a:r>
          </a:p>
          <a:p>
            <a:r>
              <a:rPr lang="en-US" dirty="0" smtClean="0"/>
              <a:t>Client libraries usually present this interaction to the programmer as if it were a remote procedure call.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ROS Services are defined by </a:t>
            </a:r>
            <a:r>
              <a:rPr lang="en-US" dirty="0" err="1" smtClean="0"/>
              <a:t>srv</a:t>
            </a:r>
            <a:r>
              <a:rPr lang="en-US" dirty="0" smtClean="0"/>
              <a:t> files, which contains a request message and a response message. </a:t>
            </a:r>
          </a:p>
          <a:p>
            <a:pPr lvl="1"/>
            <a:r>
              <a:rPr lang="en-US" dirty="0" smtClean="0"/>
              <a:t>These are identical to the messages used with ROS Topics </a:t>
            </a:r>
          </a:p>
          <a:p>
            <a:r>
              <a:rPr lang="en-US" dirty="0" err="1" smtClean="0"/>
              <a:t>roscpp</a:t>
            </a:r>
            <a:r>
              <a:rPr lang="en-US" dirty="0" smtClean="0"/>
              <a:t> converts these </a:t>
            </a:r>
            <a:r>
              <a:rPr lang="en-US" dirty="0" err="1" smtClean="0"/>
              <a:t>srv</a:t>
            </a:r>
            <a:r>
              <a:rPr lang="en-US" dirty="0" smtClean="0"/>
              <a:t> files into C++ source code and creates 3 classes</a:t>
            </a:r>
          </a:p>
          <a:p>
            <a:r>
              <a:rPr lang="en-US" dirty="0" smtClean="0"/>
              <a:t>The names of these classes come directly from the </a:t>
            </a:r>
            <a:r>
              <a:rPr lang="en-US" dirty="0" err="1" smtClean="0"/>
              <a:t>srv</a:t>
            </a:r>
            <a:r>
              <a:rPr lang="en-US" dirty="0" smtClean="0"/>
              <a:t> filename:</a:t>
            </a:r>
          </a:p>
          <a:p>
            <a:pPr lvl="1">
              <a:buNone/>
            </a:pPr>
            <a:r>
              <a:rPr lang="en-US" dirty="0" err="1" smtClean="0"/>
              <a:t>my_package</a:t>
            </a:r>
            <a:r>
              <a:rPr lang="en-US" dirty="0" smtClean="0"/>
              <a:t>/</a:t>
            </a:r>
            <a:r>
              <a:rPr lang="en-US" dirty="0" err="1" smtClean="0"/>
              <a:t>srv</a:t>
            </a:r>
            <a:r>
              <a:rPr lang="en-US" dirty="0" smtClean="0"/>
              <a:t>/Foo.srv →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 – service definition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::Request – request message</a:t>
            </a:r>
          </a:p>
          <a:p>
            <a:pPr lvl="1"/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::Response – response message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Structure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600200"/>
            <a:ext cx="4724400" cy="4333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Services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686800" cy="276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service calls are blocking, it will return once the call is done. </a:t>
            </a:r>
          </a:p>
          <a:p>
            <a:pPr lvl="1"/>
            <a:r>
              <a:rPr lang="en-US" dirty="0" smtClean="0"/>
              <a:t>If the service call succeeded, call() will return true and the value in </a:t>
            </a:r>
            <a:r>
              <a:rPr lang="en-US" dirty="0" err="1" smtClean="0"/>
              <a:t>srv.response</a:t>
            </a:r>
            <a:r>
              <a:rPr lang="en-US" dirty="0" smtClean="0"/>
              <a:t> will be valid. </a:t>
            </a:r>
          </a:p>
          <a:p>
            <a:pPr lvl="1"/>
            <a:r>
              <a:rPr lang="en-US" dirty="0" smtClean="0"/>
              <a:t>If the call did not succeed, call() will return false and the value in </a:t>
            </a:r>
            <a:r>
              <a:rPr lang="en-US" dirty="0" err="1" smtClean="0"/>
              <a:t>srv.response</a:t>
            </a:r>
            <a:r>
              <a:rPr lang="en-US" dirty="0" smtClean="0"/>
              <a:t> will be invalid.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1295400"/>
            <a:ext cx="8077200" cy="230832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NodeHandle</a:t>
            </a:r>
            <a:r>
              <a:rPr lang="en-US" dirty="0" smtClean="0"/>
              <a:t> </a:t>
            </a:r>
            <a:r>
              <a:rPr lang="en-US" dirty="0" err="1" smtClean="0"/>
              <a:t>nh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ServiceClient</a:t>
            </a:r>
            <a:r>
              <a:rPr lang="en-US" dirty="0" smtClean="0"/>
              <a:t> client = </a:t>
            </a:r>
            <a:r>
              <a:rPr lang="en-US" dirty="0" err="1" smtClean="0"/>
              <a:t>nh.serviceClient</a:t>
            </a:r>
            <a:r>
              <a:rPr lang="en-US" dirty="0" smtClean="0"/>
              <a:t>&lt;</a:t>
            </a:r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&gt;("</a:t>
            </a:r>
            <a:r>
              <a:rPr lang="en-US" dirty="0" err="1" smtClean="0"/>
              <a:t>my_service_name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foo.request</a:t>
            </a:r>
            <a:r>
              <a:rPr lang="en-US" dirty="0" smtClean="0"/>
              <a:t>.&lt;</a:t>
            </a:r>
            <a:r>
              <a:rPr lang="en-US" dirty="0" err="1" smtClean="0"/>
              <a:t>var</a:t>
            </a:r>
            <a:r>
              <a:rPr lang="en-US" dirty="0" smtClean="0"/>
              <a:t>&gt; = &lt;value&gt;;</a:t>
            </a:r>
          </a:p>
          <a:p>
            <a:r>
              <a:rPr lang="en-US" dirty="0" smtClean="0"/>
              <a:t>...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client.call</a:t>
            </a:r>
            <a:r>
              <a:rPr lang="en-US" dirty="0" smtClean="0"/>
              <a:t>(</a:t>
            </a:r>
            <a:r>
              <a:rPr lang="en-US" dirty="0" err="1" smtClean="0"/>
              <a:t>foo</a:t>
            </a:r>
            <a:r>
              <a:rPr lang="en-US" dirty="0" smtClean="0"/>
              <a:t>)) {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also allows for persistent connections to services</a:t>
            </a:r>
          </a:p>
          <a:p>
            <a:r>
              <a:rPr lang="en-US" dirty="0" smtClean="0"/>
              <a:t>With a persistent connection, a client stays connected to a service. Otherwise, a client normally does a lookup and reconnects to a service each time. </a:t>
            </a:r>
          </a:p>
          <a:p>
            <a:r>
              <a:rPr lang="en-US" dirty="0" smtClean="0"/>
              <a:t>Persistent connections should be used carefully. </a:t>
            </a:r>
          </a:p>
          <a:p>
            <a:r>
              <a:rPr lang="en-US" dirty="0" smtClean="0"/>
              <a:t>They greatly improve performance for repeated requests, but they also make your client more fragile to service failures.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a persistent connection by using the optional second argument </a:t>
            </a:r>
            <a:r>
              <a:rPr lang="en-US" dirty="0" err="1" smtClean="0"/>
              <a:t>toros</a:t>
            </a:r>
            <a:r>
              <a:rPr lang="en-US" dirty="0" smtClean="0"/>
              <a:t>::</a:t>
            </a:r>
            <a:r>
              <a:rPr lang="en-US" dirty="0" err="1" smtClean="0"/>
              <a:t>NodeHandle</a:t>
            </a:r>
            <a:r>
              <a:rPr lang="en-US" dirty="0" smtClean="0"/>
              <a:t>::</a:t>
            </a:r>
            <a:r>
              <a:rPr lang="en-US" dirty="0" err="1" smtClean="0"/>
              <a:t>serviceClient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You can tell if the connection failed by testing the handle: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43200"/>
            <a:ext cx="7924800" cy="646331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ros</a:t>
            </a:r>
            <a:r>
              <a:rPr lang="en-US" dirty="0" smtClean="0"/>
              <a:t>::</a:t>
            </a:r>
            <a:r>
              <a:rPr lang="en-US" dirty="0" err="1" smtClean="0"/>
              <a:t>ServiceClient</a:t>
            </a:r>
            <a:r>
              <a:rPr lang="en-US" dirty="0" smtClean="0"/>
              <a:t> client = </a:t>
            </a:r>
            <a:r>
              <a:rPr lang="en-US" dirty="0" err="1" smtClean="0"/>
              <a:t>nh.serviceClient</a:t>
            </a:r>
            <a:r>
              <a:rPr lang="en-US" dirty="0" smtClean="0"/>
              <a:t>&lt;</a:t>
            </a:r>
            <a:r>
              <a:rPr lang="en-US" dirty="0" err="1" smtClean="0"/>
              <a:t>my_package</a:t>
            </a:r>
            <a:r>
              <a:rPr lang="en-US" dirty="0" smtClean="0"/>
              <a:t>::</a:t>
            </a:r>
            <a:r>
              <a:rPr lang="en-US" dirty="0" err="1" smtClean="0"/>
              <a:t>Foo</a:t>
            </a:r>
            <a:r>
              <a:rPr lang="en-US" dirty="0" smtClean="0"/>
              <a:t>&gt;("</a:t>
            </a:r>
            <a:r>
              <a:rPr lang="en-US" dirty="0" err="1" smtClean="0"/>
              <a:t>my_service_name</a:t>
            </a:r>
            <a:r>
              <a:rPr lang="en-US" dirty="0" smtClean="0"/>
              <a:t>", true);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495800"/>
            <a:ext cx="7924800" cy="120032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if (client)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 Useful Commands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5800" y="1600200"/>
          <a:ext cx="7239001" cy="249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301837"/>
                <a:gridCol w="2937164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Lists</a:t>
                      </a:r>
                      <a:r>
                        <a:rPr lang="en-US" baseline="0" dirty="0" smtClean="0"/>
                        <a:t> the active services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rosservice</a:t>
                      </a:r>
                      <a:r>
                        <a:rPr lang="en-US" dirty="0" smtClean="0"/>
                        <a:t> list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information about the service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rosservice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info /service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Prints</a:t>
                      </a:r>
                      <a:r>
                        <a:rPr lang="en-US" baseline="0" dirty="0" smtClean="0"/>
                        <a:t> the service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rosservice</a:t>
                      </a:r>
                      <a:r>
                        <a:rPr lang="en-US" baseline="0" dirty="0" smtClean="0"/>
                        <a:t> type /service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Finds services by the service type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rosservice</a:t>
                      </a:r>
                      <a:r>
                        <a:rPr lang="en-US" dirty="0" smtClean="0"/>
                        <a:t> find </a:t>
                      </a:r>
                      <a:r>
                        <a:rPr lang="en-US" dirty="0" err="1" smtClean="0"/>
                        <a:t>msg</a:t>
                      </a:r>
                      <a:r>
                        <a:rPr lang="en-US" dirty="0" smtClean="0"/>
                        <a:t>-type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Calls</a:t>
                      </a:r>
                      <a:r>
                        <a:rPr lang="en-US" baseline="0" dirty="0" smtClean="0"/>
                        <a:t> the service with the provided arguments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rosservice</a:t>
                      </a:r>
                      <a:r>
                        <a:rPr lang="en-US" dirty="0" smtClean="0"/>
                        <a:t> call /service </a:t>
                      </a:r>
                      <a:r>
                        <a:rPr lang="en-US" dirty="0" err="1" smtClean="0"/>
                        <a:t>args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move_base</a:t>
            </a:r>
            <a:r>
              <a:rPr lang="en-US" dirty="0" smtClean="0"/>
              <a:t> </a:t>
            </a:r>
            <a:r>
              <a:rPr lang="en-US" dirty="0" err="1" smtClean="0"/>
              <a:t>make_plan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an external user to ask for a plan to a given pose from </a:t>
            </a:r>
            <a:r>
              <a:rPr lang="en-US" dirty="0" err="1" smtClean="0"/>
              <a:t>move_base</a:t>
            </a:r>
            <a:r>
              <a:rPr lang="en-US" dirty="0" smtClean="0"/>
              <a:t> without causing </a:t>
            </a:r>
            <a:r>
              <a:rPr lang="en-US" dirty="0" err="1" smtClean="0"/>
              <a:t>move_base</a:t>
            </a:r>
            <a:r>
              <a:rPr lang="en-US" dirty="0" smtClean="0"/>
              <a:t> to execute that plan.</a:t>
            </a:r>
          </a:p>
          <a:p>
            <a:r>
              <a:rPr lang="en-US" dirty="0" smtClean="0"/>
              <a:t>Arguments:</a:t>
            </a:r>
          </a:p>
          <a:p>
            <a:pPr lvl="1"/>
            <a:r>
              <a:rPr lang="en-US" dirty="0" smtClean="0"/>
              <a:t>Start pose</a:t>
            </a:r>
          </a:p>
          <a:p>
            <a:pPr lvl="1"/>
            <a:r>
              <a:rPr lang="en-US" dirty="0" smtClean="0"/>
              <a:t>Goal pose</a:t>
            </a:r>
          </a:p>
          <a:p>
            <a:pPr lvl="1"/>
            <a:r>
              <a:rPr lang="en-US" dirty="0" smtClean="0"/>
              <a:t>Goal tolerance</a:t>
            </a:r>
          </a:p>
          <a:p>
            <a:r>
              <a:rPr lang="en-US" dirty="0" smtClean="0"/>
              <a:t>Returns:</a:t>
            </a:r>
          </a:p>
          <a:p>
            <a:pPr lvl="1"/>
            <a:r>
              <a:rPr lang="en-US" dirty="0" smtClean="0"/>
              <a:t>a message of type </a:t>
            </a:r>
            <a:r>
              <a:rPr lang="en-US" dirty="0" smtClean="0">
                <a:hlinkClick r:id="rId2"/>
              </a:rPr>
              <a:t>nav_msgs/</a:t>
            </a:r>
            <a:r>
              <a:rPr lang="en-US" dirty="0" err="1" smtClean="0">
                <a:hlinkClick r:id="rId2"/>
              </a:rPr>
              <a:t>GetPlan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</a:t>
            </a:r>
            <a:r>
              <a:rPr lang="en-US" dirty="0" err="1" smtClean="0"/>
              <a:t>send_goal</a:t>
            </a:r>
            <a:r>
              <a:rPr lang="en-US" dirty="0" smtClean="0"/>
              <a:t> package we will now create a </a:t>
            </a:r>
            <a:r>
              <a:rPr lang="en-US" dirty="0" err="1" smtClean="0"/>
              <a:t>make_plan_node</a:t>
            </a:r>
            <a:r>
              <a:rPr lang="en-US" dirty="0" smtClean="0"/>
              <a:t> that will call the </a:t>
            </a:r>
            <a:r>
              <a:rPr lang="en-US" dirty="0" err="1" smtClean="0"/>
              <a:t>make_plan</a:t>
            </a:r>
            <a:r>
              <a:rPr lang="en-US" dirty="0" smtClean="0"/>
              <a:t> service and print the output path </a:t>
            </a:r>
            <a:r>
              <a:rPr lang="en-US" dirty="0" err="1" smtClean="0"/>
              <a:t>fof</a:t>
            </a:r>
            <a:r>
              <a:rPr lang="en-US" dirty="0" smtClean="0"/>
              <a:t> the plan</a:t>
            </a:r>
          </a:p>
          <a:p>
            <a:r>
              <a:rPr lang="en-US" dirty="0" smtClean="0"/>
              <a:t>Create a new C++ file called MakePlan.cpp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447800"/>
            <a:ext cx="7620000" cy="353943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geometry_msgs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PoseStamped.h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&lt;string&gt;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using std::string;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#include &lt;boost/foreach.hpp&gt;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#define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BOOST_FOREACH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g_GoalTolerance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0.5;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"map"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dirty="0" smtClean="0">
                <a:latin typeface="Consolas"/>
                <a:ea typeface="Calibri"/>
                <a:cs typeface="David"/>
              </a:rPr>
              <a:t> 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4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Quaternions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 mathematics, </a:t>
            </a:r>
            <a:r>
              <a:rPr lang="en-US" dirty="0" err="1" smtClean="0"/>
              <a:t>quaternions</a:t>
            </a:r>
            <a:r>
              <a:rPr lang="en-US" dirty="0" smtClean="0"/>
              <a:t> are a number system that extends the complex numbers</a:t>
            </a:r>
          </a:p>
          <a:p>
            <a:r>
              <a:rPr lang="en-US" dirty="0" smtClean="0"/>
              <a:t>The fundamental formula for quaternion multiplication (Hamilton, 1843):</a:t>
            </a:r>
            <a:r>
              <a:rPr lang="en-US" i="1" dirty="0" smtClean="0"/>
              <a:t> </a:t>
            </a:r>
          </a:p>
          <a:p>
            <a:endParaRPr lang="en-US" i="1" dirty="0" smtClean="0"/>
          </a:p>
          <a:p>
            <a:r>
              <a:rPr lang="en-US" dirty="0" err="1" smtClean="0"/>
              <a:t>Quaternions</a:t>
            </a:r>
            <a:r>
              <a:rPr lang="en-US" dirty="0" smtClean="0"/>
              <a:t> find uses in both theoretical and applied mathematics, in particular for calculations involving 3D rotations such as in computers graphics and computer vision.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(C)2013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71800" y="3429000"/>
            <a:ext cx="3124200" cy="430887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200" i="1" dirty="0" smtClean="0"/>
              <a:t>i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 = </a:t>
            </a:r>
            <a:r>
              <a:rPr lang="en-US" sz="2200" i="1" dirty="0" smtClean="0"/>
              <a:t>j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 = </a:t>
            </a:r>
            <a:r>
              <a:rPr lang="en-US" sz="2200" i="1" dirty="0" smtClean="0"/>
              <a:t>k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 = </a:t>
            </a:r>
            <a:r>
              <a:rPr lang="en-US" sz="2200" i="1" dirty="0" err="1" smtClean="0"/>
              <a:t>ijk</a:t>
            </a:r>
            <a:r>
              <a:rPr lang="en-US" sz="2200" dirty="0" smtClean="0"/>
              <a:t> = −1</a:t>
            </a: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225689"/>
            <a:ext cx="8229600" cy="507831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main(</a:t>
            </a:r>
            <a:r>
              <a:rPr lang="en-US" sz="1200" b="1" dirty="0" err="1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char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**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::init(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argc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argv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make_plan_node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NodeHandle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Init service query for make plan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string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move_base_node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::service::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waitForService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::Duration(3.0)))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ROS_INFO(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"Waiting for service 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move_base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/</a:t>
            </a:r>
            <a:r>
              <a:rPr lang="en-US" sz="1200" dirty="0" err="1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make_plan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 to become available"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nh.serviceClient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&lt;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&gt;(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service_name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"Could not initialize get plan service from %s"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srv.request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ROS_FATAL(</a:t>
            </a:r>
            <a:r>
              <a:rPr lang="en-US" sz="12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"Persistent service connection to %s failed"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-1;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r>
              <a:rPr lang="en-US" sz="1200" dirty="0" smtClean="0">
                <a:latin typeface="Consolas"/>
                <a:ea typeface="Calibri"/>
                <a:cs typeface="David"/>
              </a:rPr>
              <a:t> 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2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2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620000" cy="28931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fillPathRequest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::Request &amp;request)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12.378;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28.638;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request.start.pose.orientation.w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request.goal.header.frame_id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g_WorldFrame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18.792;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29.544;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request.goal.pose.orientation.w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1.0;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request.tolerance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=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g_GoalTolerance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MakePlan.cpp (4)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1371600"/>
            <a:ext cx="7848600" cy="369331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void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callPlanningService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ros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nav_msgs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GetPlan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</a:t>
            </a:r>
            <a:r>
              <a:rPr lang="en-US" sz="1300" dirty="0" smtClean="0">
                <a:solidFill>
                  <a:srgbClr val="3F7F5F"/>
                </a:solidFill>
                <a:latin typeface="Consolas"/>
                <a:ea typeface="Calibri"/>
                <a:cs typeface="David"/>
              </a:rPr>
              <a:t>// Perform the actual path planner call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serviceClient.call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)) {</a:t>
            </a:r>
            <a:r>
              <a:rPr lang="en-US" sz="1300" dirty="0" smtClean="0">
                <a:latin typeface="Consolas"/>
                <a:ea typeface="Calibri"/>
                <a:cs typeface="David"/>
              </a:rPr>
              <a:t> 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if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(!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srv.response.plan.poses.empty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forEach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const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geometry_msgs::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PoseStamped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&amp;p,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srv.response.plan.poses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    ROS_INFO(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"x = %f, y = %f"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p.pose.position.x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p.pose.position.y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    ROS_WARN(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"Got empty plan"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</a:t>
            </a:r>
            <a:r>
              <a:rPr lang="en-US" sz="1300" b="1" dirty="0" smtClean="0">
                <a:solidFill>
                  <a:srgbClr val="7F0055"/>
                </a:solidFill>
                <a:latin typeface="Consolas"/>
                <a:ea typeface="Calibri"/>
                <a:cs typeface="David"/>
              </a:rPr>
              <a:t>else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{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    ROS_ERROR(</a:t>
            </a:r>
            <a:r>
              <a:rPr lang="en-US" sz="1300" dirty="0" smtClean="0">
                <a:solidFill>
                  <a:srgbClr val="2A00FF"/>
                </a:solidFill>
                <a:latin typeface="Consolas"/>
                <a:ea typeface="Calibri"/>
                <a:cs typeface="David"/>
              </a:rPr>
              <a:t>"Failed to call service %s - is the robot moving?"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, 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serviceClient.getService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().</a:t>
            </a:r>
            <a:r>
              <a:rPr lang="en-US" sz="1300" dirty="0" err="1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c_str</a:t>
            </a: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());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    }</a:t>
            </a:r>
            <a:endParaRPr lang="en-US" sz="1300" dirty="0" smtClean="0">
              <a:latin typeface="Times New Roman"/>
              <a:ea typeface="Calibri"/>
              <a:cs typeface="David"/>
            </a:endParaRPr>
          </a:p>
          <a:p>
            <a:pPr>
              <a:spcAft>
                <a:spcPts val="800"/>
              </a:spcAft>
            </a:pPr>
            <a:r>
              <a:rPr lang="en-US" sz="1300" dirty="0" smtClean="0">
                <a:solidFill>
                  <a:srgbClr val="000000"/>
                </a:solidFill>
                <a:latin typeface="Consolas"/>
                <a:ea typeface="Calibri"/>
                <a:cs typeface="David"/>
              </a:rPr>
              <a:t>}</a:t>
            </a:r>
            <a:endParaRPr lang="en-US" sz="1300" dirty="0">
              <a:latin typeface="Times New Roman"/>
              <a:ea typeface="Calibri"/>
              <a:cs typeface="Davi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</a:t>
            </a:r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following lines to CMakeLists.txt: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</a:t>
            </a:r>
            <a:r>
              <a:rPr lang="en-US" dirty="0" err="1" smtClean="0"/>
              <a:t>catkin_make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1981200"/>
            <a:ext cx="7620000" cy="1323439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add_executable</a:t>
            </a:r>
            <a:r>
              <a:rPr lang="en-US" sz="2000" dirty="0" smtClean="0"/>
              <a:t>(</a:t>
            </a:r>
            <a:r>
              <a:rPr lang="en-US" sz="2000" dirty="0" err="1" smtClean="0"/>
              <a:t>make_plan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/MakePlan.cpp)</a:t>
            </a:r>
          </a:p>
          <a:p>
            <a:pPr marL="0" lvl="1"/>
            <a:r>
              <a:rPr lang="en-US" sz="2000" dirty="0" err="1" smtClean="0"/>
              <a:t>target_link_libraries</a:t>
            </a:r>
            <a:r>
              <a:rPr lang="en-US" sz="2000" dirty="0" smtClean="0"/>
              <a:t>(</a:t>
            </a:r>
            <a:r>
              <a:rPr lang="en-US" sz="2000" dirty="0" err="1" smtClean="0"/>
              <a:t>make_plan</a:t>
            </a:r>
            <a:endParaRPr lang="en-US" sz="2000" dirty="0" smtClean="0"/>
          </a:p>
          <a:p>
            <a:pPr marL="0" lvl="1"/>
            <a:r>
              <a:rPr lang="en-US" sz="2000" dirty="0" smtClean="0"/>
              <a:t>  ${</a:t>
            </a:r>
            <a:r>
              <a:rPr lang="en-US" sz="2000" dirty="0" err="1" smtClean="0"/>
              <a:t>catkin_LIBRARIES</a:t>
            </a:r>
            <a:r>
              <a:rPr lang="en-US" sz="2000" dirty="0" smtClean="0"/>
              <a:t>}</a:t>
            </a:r>
          </a:p>
          <a:p>
            <a:pPr marL="0" lvl="1"/>
            <a:r>
              <a:rPr lang="en-US" sz="2000" dirty="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make_plan</a:t>
            </a:r>
            <a:r>
              <a:rPr lang="en-US" dirty="0" smtClean="0"/>
              <a:t> Node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524000"/>
            <a:ext cx="5105400" cy="444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Create a patrolling bot application</a:t>
            </a:r>
          </a:p>
          <a:p>
            <a:r>
              <a:rPr lang="en-US" sz="3000" dirty="0" smtClean="0"/>
              <a:t>Details can be found at: </a:t>
            </a:r>
            <a:r>
              <a:rPr lang="en-US" sz="2800" dirty="0" smtClean="0">
                <a:hlinkClick r:id="rId2"/>
              </a:rPr>
              <a:t>Assignment2</a:t>
            </a: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Quaternions</a:t>
            </a:r>
            <a:r>
              <a:rPr lang="en-US" dirty="0" smtClean="0"/>
              <a:t> and Spatial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rotation in 3D can be represented as a combination of a vector </a:t>
            </a:r>
            <a:r>
              <a:rPr lang="en-US" u="sng" dirty="0" smtClean="0"/>
              <a:t>u</a:t>
            </a:r>
            <a:r>
              <a:rPr lang="en-US" dirty="0" smtClean="0"/>
              <a:t> (the Euler axis) and a scalar θ (the rotation angle)</a:t>
            </a:r>
          </a:p>
          <a:p>
            <a:r>
              <a:rPr lang="en-US" dirty="0" smtClean="0"/>
              <a:t>A rotation with an angle of rotation θ around the axis defined by the unit vector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is represented by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962400"/>
            <a:ext cx="4305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81600"/>
            <a:ext cx="6838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Quaternions</a:t>
            </a:r>
            <a:r>
              <a:rPr lang="en-US" dirty="0" smtClean="0"/>
              <a:t> and Spatial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Quaternions</a:t>
            </a:r>
            <a:r>
              <a:rPr lang="en-US" dirty="0" smtClean="0"/>
              <a:t> give a simple way to encode this axis–angle representation in 4 numbers</a:t>
            </a:r>
          </a:p>
          <a:p>
            <a:r>
              <a:rPr lang="en-US" dirty="0" smtClean="0"/>
              <a:t>Can apply the corresponding rotation to a position vector using a simple formula</a:t>
            </a:r>
          </a:p>
          <a:p>
            <a:pPr lvl="1"/>
            <a:r>
              <a:rPr lang="en-US" sz="2200" dirty="0" smtClean="0">
                <a:hlinkClick r:id="rId2"/>
              </a:rPr>
              <a:t>http://en.wikipedia.org/wiki/Quaternions_and_spatial_rotation</a:t>
            </a:r>
            <a:endParaRPr lang="en-US" sz="2200" dirty="0" smtClean="0"/>
          </a:p>
          <a:p>
            <a:r>
              <a:rPr lang="en-US" dirty="0" smtClean="0"/>
              <a:t>Advantages of using </a:t>
            </a:r>
            <a:r>
              <a:rPr lang="en-US" dirty="0" err="1" smtClean="0"/>
              <a:t>quaternions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Nonsingular representation</a:t>
            </a:r>
          </a:p>
          <a:p>
            <a:pPr lvl="2"/>
            <a:r>
              <a:rPr lang="en-US" dirty="0" smtClean="0"/>
              <a:t>there are 24 different possibilities to specify Euler angles</a:t>
            </a:r>
          </a:p>
          <a:p>
            <a:pPr lvl="1"/>
            <a:r>
              <a:rPr lang="en-US" dirty="0" smtClean="0"/>
              <a:t>More compact (and faster) than matrices.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Goal Command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Let's move the robot 1.0 meters directly forward</a:t>
            </a:r>
          </a:p>
          <a:p>
            <a:r>
              <a:rPr lang="en-US" dirty="0" smtClean="0"/>
              <a:t>We first need to find the pose coordinates of the robot in the map</a:t>
            </a:r>
            <a:endParaRPr lang="he-IL" dirty="0" smtClean="0"/>
          </a:p>
          <a:p>
            <a:r>
              <a:rPr lang="en-US" dirty="0" smtClean="0"/>
              <a:t>An easy way to find the pose coordinates is to point-and-click </a:t>
            </a:r>
            <a:r>
              <a:rPr lang="en-US" dirty="0" err="1" smtClean="0"/>
              <a:t>Nav</a:t>
            </a:r>
            <a:r>
              <a:rPr lang="en-US" dirty="0" smtClean="0"/>
              <a:t> Goals in </a:t>
            </a:r>
            <a:r>
              <a:rPr lang="en-US" dirty="0" err="1" smtClean="0"/>
              <a:t>rviz</a:t>
            </a:r>
            <a:endParaRPr lang="en-US" dirty="0" smtClean="0"/>
          </a:p>
          <a:p>
            <a:r>
              <a:rPr lang="en-US" dirty="0" smtClean="0"/>
              <a:t>The navigation goal is published in the topic </a:t>
            </a:r>
            <a:r>
              <a:rPr lang="en-US" dirty="0" err="1" smtClean="0"/>
              <a:t>move_base_simple</a:t>
            </a:r>
            <a:r>
              <a:rPr lang="en-US" dirty="0" smtClean="0"/>
              <a:t>/goal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Pose Coordinates In Map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8961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7003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176018</TotalTime>
  <Words>1862</Words>
  <Application>Microsoft Office PowerPoint</Application>
  <PresentationFormat>On-screen Show (4:3)</PresentationFormat>
  <Paragraphs>531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PresentationPro_WaterWavesWide</vt:lpstr>
      <vt:lpstr>ROS - Lesson 7</vt:lpstr>
      <vt:lpstr>Agenda</vt:lpstr>
      <vt:lpstr>Sending Goal Commands</vt:lpstr>
      <vt:lpstr>Rotation Representation</vt:lpstr>
      <vt:lpstr>Quaternions</vt:lpstr>
      <vt:lpstr>Quaternions and Spatial Rotation</vt:lpstr>
      <vt:lpstr>Quaternions and Spatial Rotation</vt:lpstr>
      <vt:lpstr>Sending Goal Command Example</vt:lpstr>
      <vt:lpstr>Finding Pose Coordinates In Map</vt:lpstr>
      <vt:lpstr>Sending Goal Command Example</vt:lpstr>
      <vt:lpstr>Sending Goal Command Example</vt:lpstr>
      <vt:lpstr>actionlib</vt:lpstr>
      <vt:lpstr>Client-Server Interaction</vt:lpstr>
      <vt:lpstr>.action File</vt:lpstr>
      <vt:lpstr>.action File</vt:lpstr>
      <vt:lpstr>SimpleActionClient</vt:lpstr>
      <vt:lpstr>SimpleActionClient</vt:lpstr>
      <vt:lpstr>SendGoals Example</vt:lpstr>
      <vt:lpstr>SendGoals Example</vt:lpstr>
      <vt:lpstr>SendGoals Example</vt:lpstr>
      <vt:lpstr>SendGoals.cpp (1)</vt:lpstr>
      <vt:lpstr>SendGoals.cpp (2)</vt:lpstr>
      <vt:lpstr>Compiling the Node</vt:lpstr>
      <vt:lpstr>Running the Node</vt:lpstr>
      <vt:lpstr>Running the Node</vt:lpstr>
      <vt:lpstr>Nodes Graph</vt:lpstr>
      <vt:lpstr>Converting Euler Angles to Quaternions</vt:lpstr>
      <vt:lpstr>Converting Euler Angles to Quaternions</vt:lpstr>
      <vt:lpstr>ROS Parameters</vt:lpstr>
      <vt:lpstr>Retrieving Parameters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Integrating with move_base</vt:lpstr>
      <vt:lpstr>Run the Launch File</vt:lpstr>
      <vt:lpstr>Run the Launch File</vt:lpstr>
      <vt:lpstr>ROS Services</vt:lpstr>
      <vt:lpstr>Service Definitions</vt:lpstr>
      <vt:lpstr>Generated Structure</vt:lpstr>
      <vt:lpstr>Calling Services</vt:lpstr>
      <vt:lpstr>Persistent Connections</vt:lpstr>
      <vt:lpstr>Persistent Connections</vt:lpstr>
      <vt:lpstr>ROS Services Useful Commands</vt:lpstr>
      <vt:lpstr>move_base make_plan service</vt:lpstr>
      <vt:lpstr>make_plan Node</vt:lpstr>
      <vt:lpstr>MakePlan.cpp (1)</vt:lpstr>
      <vt:lpstr>MakePlan.cpp (2)</vt:lpstr>
      <vt:lpstr>MakePlan.cpp (3)</vt:lpstr>
      <vt:lpstr>MakePlan.cpp (4)</vt:lpstr>
      <vt:lpstr>Compiling the make_plan Node</vt:lpstr>
      <vt:lpstr>Running make_plan Node</vt:lpstr>
      <vt:lpstr>Homework (for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 Yehoshua</cp:lastModifiedBy>
  <cp:revision>3904</cp:revision>
  <dcterms:created xsi:type="dcterms:W3CDTF">2007-12-16T19:09:03Z</dcterms:created>
  <dcterms:modified xsi:type="dcterms:W3CDTF">2013-12-11T13:53:54Z</dcterms:modified>
</cp:coreProperties>
</file>