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0" r:id="rId2"/>
  </p:sldMasterIdLst>
  <p:notesMasterIdLst>
    <p:notesMasterId r:id="rId54"/>
  </p:notesMasterIdLst>
  <p:handoutMasterIdLst>
    <p:handoutMasterId r:id="rId55"/>
  </p:handoutMasterIdLst>
  <p:sldIdLst>
    <p:sldId id="256" r:id="rId3"/>
    <p:sldId id="822" r:id="rId4"/>
    <p:sldId id="940" r:id="rId5"/>
    <p:sldId id="1010" r:id="rId6"/>
    <p:sldId id="1001" r:id="rId7"/>
    <p:sldId id="1041" r:id="rId8"/>
    <p:sldId id="1008" r:id="rId9"/>
    <p:sldId id="1007" r:id="rId10"/>
    <p:sldId id="1004" r:id="rId11"/>
    <p:sldId id="1042" r:id="rId12"/>
    <p:sldId id="1043" r:id="rId13"/>
    <p:sldId id="1044" r:id="rId14"/>
    <p:sldId id="1045" r:id="rId15"/>
    <p:sldId id="1033" r:id="rId16"/>
    <p:sldId id="1046" r:id="rId17"/>
    <p:sldId id="1047" r:id="rId18"/>
    <p:sldId id="1035" r:id="rId19"/>
    <p:sldId id="1036" r:id="rId20"/>
    <p:sldId id="1052" r:id="rId21"/>
    <p:sldId id="1048" r:id="rId22"/>
    <p:sldId id="1049" r:id="rId23"/>
    <p:sldId id="1050" r:id="rId24"/>
    <p:sldId id="1051" r:id="rId25"/>
    <p:sldId id="1038" r:id="rId26"/>
    <p:sldId id="1039" r:id="rId27"/>
    <p:sldId id="1053" r:id="rId28"/>
    <p:sldId id="1011" r:id="rId29"/>
    <p:sldId id="1015" r:id="rId30"/>
    <p:sldId id="1016" r:id="rId31"/>
    <p:sldId id="1024" r:id="rId32"/>
    <p:sldId id="1014" r:id="rId33"/>
    <p:sldId id="1018" r:id="rId34"/>
    <p:sldId id="1017" r:id="rId35"/>
    <p:sldId id="945" r:id="rId36"/>
    <p:sldId id="1019" r:id="rId37"/>
    <p:sldId id="1020" r:id="rId38"/>
    <p:sldId id="1056" r:id="rId39"/>
    <p:sldId id="1054" r:id="rId40"/>
    <p:sldId id="1040" r:id="rId41"/>
    <p:sldId id="1055" r:id="rId42"/>
    <p:sldId id="1021" r:id="rId43"/>
    <p:sldId id="1022" r:id="rId44"/>
    <p:sldId id="1023" r:id="rId45"/>
    <p:sldId id="1013" r:id="rId46"/>
    <p:sldId id="1026" r:id="rId47"/>
    <p:sldId id="1027" r:id="rId48"/>
    <p:sldId id="1028" r:id="rId49"/>
    <p:sldId id="1057" r:id="rId50"/>
    <p:sldId id="1030" r:id="rId51"/>
    <p:sldId id="1031" r:id="rId52"/>
    <p:sldId id="852"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C62A4"/>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2633" autoAdjust="0"/>
  </p:normalViewPr>
  <p:slideViewPr>
    <p:cSldViewPr>
      <p:cViewPr>
        <p:scale>
          <a:sx n="110" d="100"/>
          <a:sy n="110" d="100"/>
        </p:scale>
        <p:origin x="-156" y="93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22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C64CDE1A-EF50-437A-969C-513FED8FB2DB}" type="datetimeFigureOut">
              <a:rPr lang="he-IL" smtClean="0"/>
              <a:pPr/>
              <a:t>י"ז/טבת/תשע"ד</a:t>
            </a:fld>
            <a:endParaRPr lang="he-IL"/>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7F0FF985-1B9D-4594-ADFD-1576B3B458B8}" type="slidenum">
              <a:rPr lang="he-IL" smtClean="0"/>
              <a:pPr/>
              <a:t>‹#›</a:t>
            </a:fld>
            <a:endParaRPr lang="he-IL"/>
          </a:p>
        </p:txBody>
      </p:sp>
    </p:spTree>
    <p:extLst>
      <p:ext uri="{BB962C8B-B14F-4D97-AF65-F5344CB8AC3E}">
        <p14:creationId xmlns:p14="http://schemas.microsoft.com/office/powerpoint/2010/main" xmlns="" val="455763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B74EE-8910-4D26-8E32-55CABBAD975A}" type="datetimeFigureOut">
              <a:rPr lang="en-US" smtClean="0"/>
              <a:pPr/>
              <a:t>20/12/13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BDE56-D5F7-4DD4-B123-6631D4072A4E}" type="slidenum">
              <a:rPr lang="en-US" smtClean="0"/>
              <a:pPr/>
              <a:t>‹#›</a:t>
            </a:fld>
            <a:endParaRPr lang="en-US"/>
          </a:p>
        </p:txBody>
      </p:sp>
    </p:spTree>
    <p:extLst>
      <p:ext uri="{BB962C8B-B14F-4D97-AF65-F5344CB8AC3E}">
        <p14:creationId xmlns:p14="http://schemas.microsoft.com/office/powerpoint/2010/main" xmlns="" val="2045183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8BDE56-D5F7-4DD4-B123-6631D4072A4E}"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noFill/>
        </p:spPr>
        <p:txBody>
          <a:bodyPr>
            <a:scene3d>
              <a:camera prst="orthographicFront"/>
              <a:lightRig rig="threePt" dir="t"/>
            </a:scene3d>
            <a:sp3d extrusionH="57150">
              <a:bevelT w="69850" h="38100" prst="cross"/>
            </a:sp3d>
          </a:bodyPr>
          <a:lstStyle>
            <a:lvl1pPr>
              <a:defRPr b="1">
                <a:solidFill>
                  <a:schemeClr val="bg1"/>
                </a:solidFill>
                <a:effectLst>
                  <a:glow rad="63500">
                    <a:schemeClr val="accent5">
                      <a:satMod val="175000"/>
                      <a:alpha val="40000"/>
                    </a:schemeClr>
                  </a:glow>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noFill/>
        </p:spPr>
        <p:txBody>
          <a:bodyPr/>
          <a:lstStyle>
            <a:lvl1pPr marL="0" indent="0" algn="ctr">
              <a:buNone/>
              <a:defRPr b="1">
                <a:solidFill>
                  <a:schemeClr val="bg1"/>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r>
              <a:rPr lang="he-IL" smtClean="0"/>
              <a:t>December 21, 2010</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xmlns="" val="11286260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he-IL" smtClean="0"/>
              <a:t>December 21, 2010</a:t>
            </a:r>
            <a:endParaRPr lang="en-US"/>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298444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5200" y="206374"/>
            <a:ext cx="1600200" cy="63722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8600" y="206374"/>
            <a:ext cx="7010400" cy="6372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he-IL" smtClean="0"/>
              <a:t>December 21, 2010</a:t>
            </a:r>
            <a:endParaRPr lang="en-US"/>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33825068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mtClean="0"/>
              <a:t>Click to edit Master title style</a:t>
            </a:r>
            <a:endParaRPr lang="en-US"/>
          </a:p>
        </p:txBody>
      </p:sp>
      <p:sp>
        <p:nvSpPr>
          <p:cNvPr id="3" name="Content Placeholder 2"/>
          <p:cNvSpPr>
            <a:spLocks noGrp="1"/>
          </p:cNvSpPr>
          <p:nvPr>
            <p:ph idx="1"/>
          </p:nvPr>
        </p:nvSpPr>
        <p:spPr>
          <a:xfrm>
            <a:off x="228600" y="1219200"/>
            <a:ext cx="8686800" cy="5359400"/>
          </a:xfrm>
          <a:noFill/>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28600" y="6553200"/>
            <a:ext cx="2133600" cy="304800"/>
          </a:xfrm>
        </p:spPr>
        <p:txBody>
          <a:bodyPr/>
          <a:lstStyle/>
          <a:p>
            <a:r>
              <a:rPr lang="he-IL" smtClean="0"/>
              <a:t>December 21, 2010</a:t>
            </a:r>
            <a:endParaRPr lang="en-US"/>
          </a:p>
        </p:txBody>
      </p:sp>
      <p:sp>
        <p:nvSpPr>
          <p:cNvPr id="5" name="Footer Placeholder 4"/>
          <p:cNvSpPr>
            <a:spLocks noGrp="1"/>
          </p:cNvSpPr>
          <p:nvPr>
            <p:ph type="ftr" sz="quarter" idx="11"/>
          </p:nvPr>
        </p:nvSpPr>
        <p:spPr>
          <a:xfrm>
            <a:off x="3124200" y="6553200"/>
            <a:ext cx="2895600" cy="304800"/>
          </a:xfrm>
        </p:spPr>
        <p:txBody>
          <a:bodyPr/>
          <a:lstStyle/>
          <a:p>
            <a:r>
              <a:rPr lang="en-US" smtClean="0"/>
              <a:t>(C)2013 Roi Yehoshua</a:t>
            </a:r>
            <a:endParaRPr lang="en-US" dirty="0"/>
          </a:p>
        </p:txBody>
      </p:sp>
      <p:sp>
        <p:nvSpPr>
          <p:cNvPr id="6" name="Slide Number Placeholder 5"/>
          <p:cNvSpPr>
            <a:spLocks noGrp="1"/>
          </p:cNvSpPr>
          <p:nvPr>
            <p:ph type="sldNum" sz="quarter" idx="12"/>
          </p:nvPr>
        </p:nvSpPr>
        <p:spPr>
          <a:xfrm>
            <a:off x="6777789" y="6553200"/>
            <a:ext cx="2133600" cy="304800"/>
          </a:xfrm>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18393079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0" y="2921000"/>
            <a:ext cx="9144000" cy="2844800"/>
          </a:xfrm>
          <a:prstGeom prst="rect">
            <a:avLst/>
          </a:prstGeom>
          <a:solidFill>
            <a:srgbClr val="08121E">
              <a:alpha val="85098"/>
            </a:srgb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4406901"/>
            <a:ext cx="8686800" cy="1362075"/>
          </a:xfrm>
          <a:noFill/>
        </p:spPr>
        <p:txBody>
          <a:bodyPr anchor="t"/>
          <a:lstStyle>
            <a:lvl1pPr algn="l">
              <a:defRPr sz="40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2906713"/>
            <a:ext cx="8686800" cy="1500187"/>
          </a:xfrm>
          <a:noFill/>
        </p:spPr>
        <p:txBody>
          <a:bodyPr anchor="b"/>
          <a:lstStyle>
            <a:lvl1pPr marL="0" indent="0">
              <a:buNone/>
              <a:defRPr sz="2000" b="1">
                <a:solidFill>
                  <a:srgbClr val="FFFF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r>
              <a:rPr lang="he-IL" smtClean="0"/>
              <a:t>December 21, 2010</a:t>
            </a:r>
            <a:endParaRPr lang="en-US"/>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28688085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98601"/>
            <a:ext cx="4267200" cy="5079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98601"/>
            <a:ext cx="4267200" cy="5079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he-IL" smtClean="0"/>
              <a:t>December 21, 2010</a:t>
            </a:r>
            <a:endParaRPr lang="en-US"/>
          </a:p>
        </p:txBody>
      </p:sp>
      <p:sp>
        <p:nvSpPr>
          <p:cNvPr id="6" name="Footer Placeholder 5"/>
          <p:cNvSpPr>
            <a:spLocks noGrp="1"/>
          </p:cNvSpPr>
          <p:nvPr>
            <p:ph type="ftr" sz="quarter" idx="11"/>
          </p:nvPr>
        </p:nvSpPr>
        <p:spPr/>
        <p:txBody>
          <a:bodyPr/>
          <a:lstStyle/>
          <a:p>
            <a:r>
              <a:rPr lang="en-US" smtClean="0"/>
              <a:t>(C)2013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246305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498601"/>
            <a:ext cx="4268788" cy="6762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 y="2174875"/>
            <a:ext cx="4268788" cy="440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498601"/>
            <a:ext cx="4270374" cy="6762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270374" cy="440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he-IL" smtClean="0"/>
              <a:t>December 21, 2010</a:t>
            </a:r>
            <a:endParaRPr lang="en-US"/>
          </a:p>
        </p:txBody>
      </p:sp>
      <p:sp>
        <p:nvSpPr>
          <p:cNvPr id="8" name="Footer Placeholder 7"/>
          <p:cNvSpPr>
            <a:spLocks noGrp="1"/>
          </p:cNvSpPr>
          <p:nvPr>
            <p:ph type="ftr" sz="quarter" idx="11"/>
          </p:nvPr>
        </p:nvSpPr>
        <p:spPr/>
        <p:txBody>
          <a:bodyPr/>
          <a:lstStyle/>
          <a:p>
            <a:r>
              <a:rPr lang="en-US" smtClean="0"/>
              <a:t>(C)2013 Roi Yehoshua</a:t>
            </a:r>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
        <p:nvSpPr>
          <p:cNvPr id="11" name="Title Placeholder 1"/>
          <p:cNvSpPr>
            <a:spLocks noGrp="1"/>
          </p:cNvSpPr>
          <p:nvPr>
            <p:ph type="title"/>
          </p:nvPr>
        </p:nvSpPr>
        <p:spPr>
          <a:xfrm>
            <a:off x="228600" y="193841"/>
            <a:ext cx="8686800" cy="1143000"/>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xmlns="" val="268343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he-IL" smtClean="0"/>
              <a:t>December 21, 2010</a:t>
            </a:r>
            <a:endParaRPr lang="en-US"/>
          </a:p>
        </p:txBody>
      </p:sp>
      <p:sp>
        <p:nvSpPr>
          <p:cNvPr id="4" name="Footer Placeholder 3"/>
          <p:cNvSpPr>
            <a:spLocks noGrp="1"/>
          </p:cNvSpPr>
          <p:nvPr>
            <p:ph type="ftr" sz="quarter" idx="11"/>
          </p:nvPr>
        </p:nvSpPr>
        <p:spPr/>
        <p:txBody>
          <a:bodyPr/>
          <a:lstStyle/>
          <a:p>
            <a:r>
              <a:rPr lang="en-US" smtClean="0"/>
              <a:t>(C)2013 Roi Yehoshua</a:t>
            </a:r>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16382924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he-IL" smtClean="0"/>
              <a:t>December 21, 2010</a:t>
            </a:r>
            <a:endParaRPr lang="en-US"/>
          </a:p>
        </p:txBody>
      </p:sp>
      <p:sp>
        <p:nvSpPr>
          <p:cNvPr id="3" name="Footer Placeholder 2"/>
          <p:cNvSpPr>
            <a:spLocks noGrp="1"/>
          </p:cNvSpPr>
          <p:nvPr>
            <p:ph type="ftr" sz="quarter" idx="11"/>
          </p:nvPr>
        </p:nvSpPr>
        <p:spPr/>
        <p:txBody>
          <a:bodyPr/>
          <a:lstStyle/>
          <a:p>
            <a:r>
              <a:rPr lang="en-US" smtClean="0"/>
              <a:t>(C)2013 Roi Yehoshua</a:t>
            </a:r>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17110971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1" y="177800"/>
            <a:ext cx="3236914" cy="1162051"/>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77802"/>
            <a:ext cx="5340350" cy="64007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1" y="1339853"/>
            <a:ext cx="3236914" cy="52387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he-IL" smtClean="0"/>
              <a:t>December 21, 2010</a:t>
            </a:r>
            <a:endParaRPr lang="en-US"/>
          </a:p>
        </p:txBody>
      </p:sp>
      <p:sp>
        <p:nvSpPr>
          <p:cNvPr id="6" name="Footer Placeholder 5"/>
          <p:cNvSpPr>
            <a:spLocks noGrp="1"/>
          </p:cNvSpPr>
          <p:nvPr>
            <p:ph type="ftr" sz="quarter" idx="11"/>
          </p:nvPr>
        </p:nvSpPr>
        <p:spPr/>
        <p:txBody>
          <a:bodyPr/>
          <a:lstStyle/>
          <a:p>
            <a:r>
              <a:rPr lang="en-US" smtClean="0"/>
              <a:t>(C)2013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234805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he-IL" smtClean="0"/>
              <a:t>December 21, 2010</a:t>
            </a:r>
            <a:endParaRPr lang="en-US"/>
          </a:p>
        </p:txBody>
      </p:sp>
      <p:sp>
        <p:nvSpPr>
          <p:cNvPr id="6" name="Footer Placeholder 5"/>
          <p:cNvSpPr>
            <a:spLocks noGrp="1"/>
          </p:cNvSpPr>
          <p:nvPr>
            <p:ph type="ftr" sz="quarter" idx="11"/>
          </p:nvPr>
        </p:nvSpPr>
        <p:spPr/>
        <p:txBody>
          <a:bodyPr/>
          <a:lstStyle/>
          <a:p>
            <a:r>
              <a:rPr lang="en-US" smtClean="0"/>
              <a:t>(C)2013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30123591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8" name="Rectangle 7"/>
          <p:cNvSpPr/>
          <p:nvPr/>
        </p:nvSpPr>
        <p:spPr>
          <a:xfrm>
            <a:off x="228600" y="152400"/>
            <a:ext cx="8686800" cy="6400800"/>
          </a:xfrm>
          <a:prstGeom prst="rect">
            <a:avLst/>
          </a:prstGeom>
          <a:solidFill>
            <a:schemeClr val="bg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laceholder 1"/>
          <p:cNvSpPr>
            <a:spLocks noGrp="1"/>
          </p:cNvSpPr>
          <p:nvPr>
            <p:ph type="title"/>
          </p:nvPr>
        </p:nvSpPr>
        <p:spPr>
          <a:xfrm>
            <a:off x="228600" y="193841"/>
            <a:ext cx="8686800" cy="949159"/>
          </a:xfrm>
          <a:prstGeom prst="rect">
            <a:avLst/>
          </a:prstGeom>
          <a:noFill/>
          <a:effectLst>
            <a:glow rad="63500">
              <a:schemeClr val="accent5">
                <a:satMod val="175000"/>
                <a:alpha val="40000"/>
              </a:schemeClr>
            </a:glo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219200"/>
            <a:ext cx="8686800" cy="5359400"/>
          </a:xfrm>
          <a:prstGeom prst="rect">
            <a:avLst/>
          </a:prstGeom>
          <a:no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28600" y="6578600"/>
            <a:ext cx="2133600" cy="2794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he-IL" smtClean="0"/>
              <a:t>December 21, 2010</a:t>
            </a:r>
            <a:endParaRPr lang="en-US"/>
          </a:p>
        </p:txBody>
      </p:sp>
      <p:sp>
        <p:nvSpPr>
          <p:cNvPr id="5" name="Footer Placeholder 4"/>
          <p:cNvSpPr>
            <a:spLocks noGrp="1"/>
          </p:cNvSpPr>
          <p:nvPr>
            <p:ph type="ftr" sz="quarter" idx="3"/>
          </p:nvPr>
        </p:nvSpPr>
        <p:spPr>
          <a:xfrm>
            <a:off x="3124200" y="6578600"/>
            <a:ext cx="2895600" cy="2794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(C)2013 Roi Yehoshua</a:t>
            </a:r>
            <a:endParaRPr lang="en-US" dirty="0"/>
          </a:p>
        </p:txBody>
      </p:sp>
      <p:sp>
        <p:nvSpPr>
          <p:cNvPr id="6" name="Slide Number Placeholder 5"/>
          <p:cNvSpPr>
            <a:spLocks noGrp="1"/>
          </p:cNvSpPr>
          <p:nvPr>
            <p:ph type="sldNum" sz="quarter" idx="4"/>
          </p:nvPr>
        </p:nvSpPr>
        <p:spPr>
          <a:xfrm>
            <a:off x="6777789" y="6578600"/>
            <a:ext cx="2133600" cy="279400"/>
          </a:xfrm>
          <a:prstGeom prst="rect">
            <a:avLst/>
          </a:prstGeom>
        </p:spPr>
        <p:txBody>
          <a:bodyPr vert="horz" lIns="91440" tIns="45720" rIns="91440" bIns="45720" rtlCol="0" anchor="ctr"/>
          <a:lstStyle>
            <a:lvl1pPr algn="r">
              <a:defRPr sz="1200">
                <a:solidFill>
                  <a:schemeClr val="tx1">
                    <a:tint val="75000"/>
                  </a:schemeClr>
                </a:solidFill>
              </a:defRPr>
            </a:lvl1p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173511549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000" b="0" kern="1200">
          <a:solidFill>
            <a:schemeClr val="tx1"/>
          </a:solidFill>
          <a:effectLst>
            <a:glow rad="63500">
              <a:schemeClr val="accent1">
                <a:satMod val="175000"/>
                <a:alpha val="40000"/>
              </a:schemeClr>
            </a:glow>
            <a:outerShdw blurRad="50800" dist="38100" dir="2700000" algn="tl"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iyeho@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iki.ros.org/tf#tf_monitor" TargetMode="External"/><Relationship Id="rId2" Type="http://schemas.openxmlformats.org/officeDocument/2006/relationships/hyperlink" Target="http://wiki.ros.org/tf#view_frames" TargetMode="External"/><Relationship Id="rId1" Type="http://schemas.openxmlformats.org/officeDocument/2006/relationships/slideLayout" Target="../slideLayouts/slideLayout2.xml"/><Relationship Id="rId6" Type="http://schemas.openxmlformats.org/officeDocument/2006/relationships/hyperlink" Target="http://wiki.ros.org/tf#static_transform_publisher" TargetMode="External"/><Relationship Id="rId5" Type="http://schemas.openxmlformats.org/officeDocument/2006/relationships/hyperlink" Target="http://wiki.ros.org/roswtf" TargetMode="External"/><Relationship Id="rId4" Type="http://schemas.openxmlformats.org/officeDocument/2006/relationships/hyperlink" Target="http://wiki.ros.org/tf#tf_echo"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ros.org/wiki/t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wiki.ros.org/robot_state_publisher"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ros.org/wiki/tf"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430212" y="2667000"/>
            <a:ext cx="8408988" cy="1143000"/>
          </a:xfrm>
        </p:spPr>
        <p:txBody>
          <a:bodyPr>
            <a:normAutofit/>
          </a:bodyPr>
          <a:lstStyle/>
          <a:p>
            <a:pPr algn="ctr"/>
            <a:r>
              <a:rPr lang="en-US" sz="5400" dirty="0" smtClean="0"/>
              <a:t>ROS - Lesson 8</a:t>
            </a:r>
            <a:endParaRPr lang="en-US" sz="5400" b="1" dirty="0"/>
          </a:p>
        </p:txBody>
      </p:sp>
      <p:pic>
        <p:nvPicPr>
          <p:cNvPr id="47108" name="Picture 4" descr="http://www1.biu.ac.il/images/Logo-BIU10-E.bmp"/>
          <p:cNvPicPr>
            <a:picLocks noChangeAspect="1" noChangeArrowheads="1"/>
          </p:cNvPicPr>
          <p:nvPr/>
        </p:nvPicPr>
        <p:blipFill>
          <a:blip r:embed="rId2" cstate="print"/>
          <a:srcRect/>
          <a:stretch>
            <a:fillRect/>
          </a:stretch>
        </p:blipFill>
        <p:spPr bwMode="auto">
          <a:xfrm>
            <a:off x="6019800" y="228600"/>
            <a:ext cx="2626877" cy="1600200"/>
          </a:xfrm>
          <a:prstGeom prst="rect">
            <a:avLst/>
          </a:prstGeom>
          <a:noFill/>
        </p:spPr>
      </p:pic>
      <p:sp>
        <p:nvSpPr>
          <p:cNvPr id="7" name="Subtitle 2"/>
          <p:cNvSpPr>
            <a:spLocks noGrp="1"/>
          </p:cNvSpPr>
          <p:nvPr>
            <p:ph type="subTitle" idx="1"/>
          </p:nvPr>
        </p:nvSpPr>
        <p:spPr>
          <a:xfrm>
            <a:off x="228600" y="5181600"/>
            <a:ext cx="8915400" cy="1371600"/>
          </a:xfrm>
        </p:spPr>
        <p:txBody>
          <a:bodyPr>
            <a:normAutofit fontScale="92500" lnSpcReduction="20000"/>
          </a:bodyPr>
          <a:lstStyle/>
          <a:p>
            <a:pPr algn="l"/>
            <a:r>
              <a:rPr lang="en-US" dirty="0" smtClean="0"/>
              <a:t>Teaching Assistant: </a:t>
            </a:r>
            <a:r>
              <a:rPr lang="en-US" dirty="0" err="1" smtClean="0"/>
              <a:t>Roi</a:t>
            </a:r>
            <a:r>
              <a:rPr lang="en-US" dirty="0" smtClean="0"/>
              <a:t> </a:t>
            </a:r>
            <a:r>
              <a:rPr lang="en-US" dirty="0" err="1" smtClean="0"/>
              <a:t>Yehoshua</a:t>
            </a:r>
            <a:endParaRPr lang="en-US" dirty="0" smtClean="0"/>
          </a:p>
          <a:p>
            <a:pPr algn="l"/>
            <a:r>
              <a:rPr lang="en-US" dirty="0" smtClean="0">
                <a:hlinkClick r:id="rId3"/>
              </a:rPr>
              <a:t>roiyeho@gmail.com</a:t>
            </a:r>
            <a:endParaRPr lang="en-US" dirty="0" smtClean="0"/>
          </a:p>
          <a:p>
            <a:pPr algn="l"/>
            <a:r>
              <a:rPr lang="en-US" dirty="0" smtClean="0"/>
              <a:t>	</a:t>
            </a:r>
          </a:p>
          <a:p>
            <a:pPr algn="l"/>
            <a:endParaRPr lang="en-US" dirty="0" smtClean="0"/>
          </a:p>
          <a:p>
            <a:pPr algn="l"/>
            <a:endParaRPr lang="en-US" dirty="0" smtClean="0"/>
          </a:p>
          <a:p>
            <a:pPr algn="l"/>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this work?</a:t>
            </a:r>
            <a:endParaRPr lang="en-US" dirty="0"/>
          </a:p>
        </p:txBody>
      </p:sp>
      <p:sp>
        <p:nvSpPr>
          <p:cNvPr id="3" name="Content Placeholder 2"/>
          <p:cNvSpPr>
            <a:spLocks noGrp="1"/>
          </p:cNvSpPr>
          <p:nvPr>
            <p:ph idx="1"/>
          </p:nvPr>
        </p:nvSpPr>
        <p:spPr/>
        <p:txBody>
          <a:bodyPr>
            <a:normAutofit/>
          </a:bodyPr>
          <a:lstStyle/>
          <a:p>
            <a:r>
              <a:rPr lang="en-US" dirty="0" smtClean="0"/>
              <a:t>Given the following TF tree, let’s say </a:t>
            </a:r>
            <a:r>
              <a:rPr lang="en-US" dirty="0" smtClean="0"/>
              <a:t>we </a:t>
            </a:r>
            <a:r>
              <a:rPr lang="en-US" dirty="0" smtClean="0"/>
              <a:t>want robot2 to navigate based on the laser data coming from robot1</a:t>
            </a:r>
          </a:p>
          <a:p>
            <a:pPr lvl="1"/>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295400" y="2819400"/>
            <a:ext cx="6737350" cy="3314700"/>
          </a:xfrm>
          <a:prstGeom prst="rect">
            <a:avLst/>
          </a:prstGeom>
          <a:noFill/>
          <a:ln w="9525">
            <a:noFill/>
            <a:miter lim="800000"/>
            <a:headEnd/>
            <a:tailEnd/>
          </a:ln>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this work?</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56322" name="Picture 2"/>
          <p:cNvPicPr>
            <a:picLocks noChangeAspect="1" noChangeArrowheads="1"/>
          </p:cNvPicPr>
          <p:nvPr/>
        </p:nvPicPr>
        <p:blipFill>
          <a:blip r:embed="rId2" cstate="print"/>
          <a:srcRect/>
          <a:stretch>
            <a:fillRect/>
          </a:stretch>
        </p:blipFill>
        <p:spPr bwMode="auto">
          <a:xfrm>
            <a:off x="1219200" y="1600200"/>
            <a:ext cx="6737350" cy="3314700"/>
          </a:xfrm>
          <a:prstGeom prst="rect">
            <a:avLst/>
          </a:prstGeom>
          <a:noFill/>
          <a:ln w="9525">
            <a:noFill/>
            <a:miter lim="800000"/>
            <a:headEnd/>
            <a:tailEnd/>
          </a:ln>
        </p:spPr>
      </p:pic>
      <p:cxnSp>
        <p:nvCxnSpPr>
          <p:cNvPr id="17" name="Curved Connector 16"/>
          <p:cNvCxnSpPr/>
          <p:nvPr/>
        </p:nvCxnSpPr>
        <p:spPr>
          <a:xfrm flipV="1">
            <a:off x="1752600" y="1905000"/>
            <a:ext cx="2438400" cy="2362200"/>
          </a:xfrm>
          <a:prstGeom prst="curvedConnector3">
            <a:avLst>
              <a:gd name="adj1" fmla="val -284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295400" y="1676400"/>
            <a:ext cx="1905000" cy="369332"/>
          </a:xfrm>
          <a:prstGeom prst="rect">
            <a:avLst/>
          </a:prstGeom>
          <a:noFill/>
        </p:spPr>
        <p:txBody>
          <a:bodyPr wrap="square" rtlCol="1">
            <a:spAutoFit/>
          </a:bodyPr>
          <a:lstStyle/>
          <a:p>
            <a:r>
              <a:rPr lang="en-US" dirty="0" smtClean="0"/>
              <a:t>Inverse Transform</a:t>
            </a:r>
            <a:endParaRPr lang="he-IL" dirty="0"/>
          </a:p>
        </p:txBody>
      </p:sp>
      <p:cxnSp>
        <p:nvCxnSpPr>
          <p:cNvPr id="39" name="Curved Connector 38"/>
          <p:cNvCxnSpPr/>
          <p:nvPr/>
        </p:nvCxnSpPr>
        <p:spPr>
          <a:xfrm>
            <a:off x="4876800" y="1905000"/>
            <a:ext cx="1600200" cy="533400"/>
          </a:xfrm>
          <a:prstGeom prst="curvedConnector3">
            <a:avLst>
              <a:gd name="adj1" fmla="val 126623"/>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943600" y="1676400"/>
            <a:ext cx="2286000" cy="369332"/>
          </a:xfrm>
          <a:prstGeom prst="rect">
            <a:avLst/>
          </a:prstGeom>
          <a:noFill/>
        </p:spPr>
        <p:txBody>
          <a:bodyPr wrap="square" rtlCol="1">
            <a:spAutoFit/>
          </a:bodyPr>
          <a:lstStyle/>
          <a:p>
            <a:r>
              <a:rPr lang="en-US" dirty="0" smtClean="0"/>
              <a:t>Forward Transform</a:t>
            </a:r>
            <a:endParaRPr lang="he-IL"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 Demo</a:t>
            </a:r>
            <a:endParaRPr lang="en-US" dirty="0"/>
          </a:p>
        </p:txBody>
      </p:sp>
      <p:sp>
        <p:nvSpPr>
          <p:cNvPr id="3" name="Content Placeholder 2"/>
          <p:cNvSpPr>
            <a:spLocks noGrp="1"/>
          </p:cNvSpPr>
          <p:nvPr>
            <p:ph idx="1"/>
          </p:nvPr>
        </p:nvSpPr>
        <p:spPr/>
        <p:txBody>
          <a:bodyPr>
            <a:normAutofit/>
          </a:bodyPr>
          <a:lstStyle/>
          <a:p>
            <a:r>
              <a:rPr lang="en-US" dirty="0" smtClean="0"/>
              <a:t>Launch the </a:t>
            </a:r>
            <a:r>
              <a:rPr lang="en-US" dirty="0" err="1" smtClean="0"/>
              <a:t>turetle_tf_demo</a:t>
            </a:r>
            <a:r>
              <a:rPr lang="en-US" dirty="0" smtClean="0"/>
              <a:t> by typing:</a:t>
            </a:r>
          </a:p>
          <a:p>
            <a:endParaRPr lang="en-US" dirty="0" smtClean="0"/>
          </a:p>
          <a:p>
            <a:r>
              <a:rPr lang="en-US" dirty="0" smtClean="0"/>
              <a:t>In another terminal run the </a:t>
            </a:r>
            <a:r>
              <a:rPr lang="en-US" dirty="0" err="1" smtClean="0"/>
              <a:t>turtle_tf_listener</a:t>
            </a:r>
            <a:endParaRPr lang="en-US" dirty="0" smtClean="0"/>
          </a:p>
          <a:p>
            <a:pPr>
              <a:buNone/>
            </a:pPr>
            <a:r>
              <a:rPr lang="en-US" dirty="0" smtClean="0"/>
              <a:t>	</a:t>
            </a:r>
          </a:p>
          <a:p>
            <a:r>
              <a:rPr lang="en-US" dirty="0" smtClean="0"/>
              <a:t>Now you should see a window with two turtles where one follows the other. </a:t>
            </a:r>
          </a:p>
          <a:p>
            <a:r>
              <a:rPr lang="en-US" dirty="0" smtClean="0"/>
              <a:t>You can drive the center turtle around in the </a:t>
            </a:r>
            <a:r>
              <a:rPr lang="en-US" dirty="0" err="1" smtClean="0"/>
              <a:t>turtlesim</a:t>
            </a:r>
            <a:r>
              <a:rPr lang="en-US" dirty="0" smtClean="0"/>
              <a:t> using the keyboard arrow keys</a:t>
            </a:r>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19050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roslaunch </a:t>
            </a:r>
            <a:r>
              <a:rPr lang="en-US" sz="2000" dirty="0" err="1" smtClean="0"/>
              <a:t>turtle_tf</a:t>
            </a:r>
            <a:r>
              <a:rPr lang="en-US" sz="2000" dirty="0" smtClean="0"/>
              <a:t> </a:t>
            </a:r>
            <a:r>
              <a:rPr lang="en-US" sz="2000" dirty="0" err="1" smtClean="0"/>
              <a:t>turtle_tf_demo.launch</a:t>
            </a:r>
            <a:endParaRPr lang="en-US" sz="2000" dirty="0" smtClean="0"/>
          </a:p>
        </p:txBody>
      </p:sp>
      <p:sp>
        <p:nvSpPr>
          <p:cNvPr id="7" name="Rectangle 6"/>
          <p:cNvSpPr>
            <a:spLocks noChangeArrowheads="1"/>
          </p:cNvSpPr>
          <p:nvPr/>
        </p:nvSpPr>
        <p:spPr bwMode="auto">
          <a:xfrm>
            <a:off x="685800" y="30480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a:t>
            </a:r>
            <a:r>
              <a:rPr lang="en-US" sz="2000" dirty="0" err="1" smtClean="0"/>
              <a:t>turtle_tf</a:t>
            </a:r>
            <a:r>
              <a:rPr lang="en-US" sz="2000" dirty="0" smtClean="0"/>
              <a:t> </a:t>
            </a:r>
            <a:r>
              <a:rPr lang="en-US" sz="2000" dirty="0" err="1" smtClean="0"/>
              <a:t>turtle_tf_listener</a:t>
            </a:r>
            <a:endParaRPr lang="en-US" sz="2000" dirty="0" smtClean="0"/>
          </a:p>
        </p:txBody>
      </p:sp>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 Demo</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30722" name="Picture 2"/>
          <p:cNvPicPr>
            <a:picLocks noChangeAspect="1" noChangeArrowheads="1"/>
          </p:cNvPicPr>
          <p:nvPr/>
        </p:nvPicPr>
        <p:blipFill>
          <a:blip r:embed="rId2" cstate="print"/>
          <a:srcRect/>
          <a:stretch>
            <a:fillRect/>
          </a:stretch>
        </p:blipFill>
        <p:spPr bwMode="auto">
          <a:xfrm>
            <a:off x="2438400" y="1524000"/>
            <a:ext cx="4267200" cy="4496711"/>
          </a:xfrm>
          <a:prstGeom prst="rect">
            <a:avLst/>
          </a:prstGeom>
          <a:noFill/>
          <a:ln w="9525">
            <a:noFill/>
            <a:miter lim="800000"/>
            <a:headEnd/>
            <a:tailEnd/>
          </a:ln>
        </p:spPr>
      </p:pic>
    </p:spTree>
    <p:extLst>
      <p:ext uri="{BB962C8B-B14F-4D97-AF65-F5344CB8AC3E}">
        <p14:creationId xmlns="" xmlns:p14="http://schemas.microsoft.com/office/powerpoint/2010/main" val="426700350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 Demo</a:t>
            </a:r>
            <a:endParaRPr lang="en-US" dirty="0"/>
          </a:p>
        </p:txBody>
      </p:sp>
      <p:sp>
        <p:nvSpPr>
          <p:cNvPr id="3" name="Content Placeholder 2"/>
          <p:cNvSpPr>
            <a:spLocks noGrp="1"/>
          </p:cNvSpPr>
          <p:nvPr>
            <p:ph idx="1"/>
          </p:nvPr>
        </p:nvSpPr>
        <p:spPr/>
        <p:txBody>
          <a:bodyPr>
            <a:normAutofit/>
          </a:bodyPr>
          <a:lstStyle/>
          <a:p>
            <a:r>
              <a:rPr lang="en-US" dirty="0" smtClean="0"/>
              <a:t>This demo is using the tf library to create three coordinate frames: a world frame, a turtle1 frame, and a turtle2 frame.</a:t>
            </a:r>
          </a:p>
          <a:p>
            <a:r>
              <a:rPr lang="en-US" dirty="0" smtClean="0"/>
              <a:t>It uses a </a:t>
            </a:r>
            <a:r>
              <a:rPr lang="en-US" b="1" dirty="0" smtClean="0"/>
              <a:t>tf broadcaster</a:t>
            </a:r>
            <a:r>
              <a:rPr lang="en-US" dirty="0" smtClean="0"/>
              <a:t> to publish the turtle coordinate frames and a </a:t>
            </a:r>
            <a:r>
              <a:rPr lang="en-US" b="1" dirty="0" smtClean="0"/>
              <a:t>tf listener</a:t>
            </a:r>
            <a:r>
              <a:rPr lang="en-US" dirty="0" smtClean="0"/>
              <a:t> to compute the difference in the turtle frames and move one turtle to follow the other.</a:t>
            </a:r>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tf</a:t>
            </a:r>
            <a:r>
              <a:rPr lang="en-US" dirty="0" smtClean="0"/>
              <a:t> Command-line </a:t>
            </a:r>
            <a:r>
              <a:rPr lang="en-US" dirty="0" smtClean="0"/>
              <a:t>Tools</a:t>
            </a:r>
            <a:endParaRPr lang="en-US" dirty="0"/>
          </a:p>
        </p:txBody>
      </p:sp>
      <p:sp>
        <p:nvSpPr>
          <p:cNvPr id="3" name="Content Placeholder 2"/>
          <p:cNvSpPr>
            <a:spLocks noGrp="1"/>
          </p:cNvSpPr>
          <p:nvPr>
            <p:ph idx="1"/>
          </p:nvPr>
        </p:nvSpPr>
        <p:spPr/>
        <p:txBody>
          <a:bodyPr>
            <a:normAutofit/>
          </a:bodyPr>
          <a:lstStyle/>
          <a:p>
            <a:r>
              <a:rPr lang="en-US" dirty="0" err="1" smtClean="0">
                <a:hlinkClick r:id="rId2"/>
              </a:rPr>
              <a:t>view_frames</a:t>
            </a:r>
            <a:r>
              <a:rPr lang="en-US" dirty="0" smtClean="0"/>
              <a:t>: visualizes the full tree of coordinate transforms.</a:t>
            </a:r>
          </a:p>
          <a:p>
            <a:r>
              <a:rPr lang="en-US" dirty="0" err="1" smtClean="0">
                <a:hlinkClick r:id="rId3"/>
              </a:rPr>
              <a:t>tf_monitor</a:t>
            </a:r>
            <a:r>
              <a:rPr lang="en-US" dirty="0" smtClean="0"/>
              <a:t>: monitors transforms between frames.</a:t>
            </a:r>
          </a:p>
          <a:p>
            <a:r>
              <a:rPr lang="en-US" dirty="0" err="1" smtClean="0">
                <a:hlinkClick r:id="rId4"/>
              </a:rPr>
              <a:t>tf_echo</a:t>
            </a:r>
            <a:r>
              <a:rPr lang="en-US" dirty="0" smtClean="0"/>
              <a:t>: prints specified transform to screen</a:t>
            </a:r>
          </a:p>
          <a:p>
            <a:r>
              <a:rPr lang="en-US" dirty="0" err="1" smtClean="0">
                <a:hlinkClick r:id="rId5"/>
              </a:rPr>
              <a:t>roswtf</a:t>
            </a:r>
            <a:r>
              <a:rPr lang="en-US" dirty="0" smtClean="0"/>
              <a:t>: with the </a:t>
            </a:r>
            <a:r>
              <a:rPr lang="en-US" dirty="0" err="1" smtClean="0"/>
              <a:t>tfwtf</a:t>
            </a:r>
            <a:r>
              <a:rPr lang="en-US" dirty="0" smtClean="0"/>
              <a:t> </a:t>
            </a:r>
            <a:r>
              <a:rPr lang="en-US" dirty="0" err="1" smtClean="0"/>
              <a:t>plugin</a:t>
            </a:r>
            <a:r>
              <a:rPr lang="en-US" dirty="0" smtClean="0"/>
              <a:t>, helps you track down problems with tf.</a:t>
            </a:r>
          </a:p>
          <a:p>
            <a:r>
              <a:rPr lang="en-US" dirty="0" err="1" smtClean="0">
                <a:hlinkClick r:id="rId6"/>
              </a:rPr>
              <a:t>static_transform_publisher</a:t>
            </a:r>
            <a:r>
              <a:rPr lang="en-US" dirty="0" smtClean="0"/>
              <a:t> is a command line tool for sending static transforms.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view_frames</a:t>
            </a:r>
            <a:endParaRPr lang="en-US" dirty="0"/>
          </a:p>
        </p:txBody>
      </p:sp>
      <p:sp>
        <p:nvSpPr>
          <p:cNvPr id="3" name="Content Placeholder 2"/>
          <p:cNvSpPr>
            <a:spLocks noGrp="1"/>
          </p:cNvSpPr>
          <p:nvPr>
            <p:ph idx="1"/>
          </p:nvPr>
        </p:nvSpPr>
        <p:spPr/>
        <p:txBody>
          <a:bodyPr>
            <a:normAutofit lnSpcReduction="10000"/>
          </a:bodyPr>
          <a:lstStyle/>
          <a:p>
            <a:r>
              <a:rPr lang="en-US" dirty="0" smtClean="0"/>
              <a:t>view_frames creates a diagram of the frames being broadcast by tf over ROS</a:t>
            </a:r>
          </a:p>
          <a:p>
            <a:endParaRPr lang="en-US" dirty="0" smtClean="0"/>
          </a:p>
          <a:p>
            <a:endParaRPr lang="en-US" dirty="0" smtClean="0"/>
          </a:p>
          <a:p>
            <a:endParaRPr lang="en-US" dirty="0" smtClean="0"/>
          </a:p>
          <a:p>
            <a:endParaRPr lang="en-US" dirty="0" smtClean="0"/>
          </a:p>
          <a:p>
            <a:endParaRPr lang="en-US" dirty="0" smtClean="0"/>
          </a:p>
          <a:p>
            <a:r>
              <a:rPr lang="en-US" dirty="0" smtClean="0"/>
              <a:t>Here a tf listener is listening to the frames that are being broadcast over ROS and drawing a tree of how the frames are connected</a:t>
            </a:r>
          </a:p>
          <a:p>
            <a:pPr>
              <a:buNone/>
            </a:pPr>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5121" name="Picture 1"/>
          <p:cNvPicPr>
            <a:picLocks noChangeAspect="1" noChangeArrowheads="1"/>
          </p:cNvPicPr>
          <p:nvPr/>
        </p:nvPicPr>
        <p:blipFill>
          <a:blip r:embed="rId2" cstate="print"/>
          <a:srcRect/>
          <a:stretch>
            <a:fillRect/>
          </a:stretch>
        </p:blipFill>
        <p:spPr bwMode="auto">
          <a:xfrm>
            <a:off x="838199" y="2362200"/>
            <a:ext cx="5848283" cy="2286000"/>
          </a:xfrm>
          <a:prstGeom prst="rect">
            <a:avLst/>
          </a:prstGeom>
          <a:noFill/>
          <a:ln w="9525">
            <a:noFill/>
            <a:miter lim="800000"/>
            <a:headEnd/>
            <a:tailEnd/>
          </a:ln>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view_frames</a:t>
            </a:r>
            <a:endParaRPr lang="en-US" dirty="0"/>
          </a:p>
        </p:txBody>
      </p:sp>
      <p:sp>
        <p:nvSpPr>
          <p:cNvPr id="3" name="Content Placeholder 2"/>
          <p:cNvSpPr>
            <a:spLocks noGrp="1"/>
          </p:cNvSpPr>
          <p:nvPr>
            <p:ph idx="1"/>
          </p:nvPr>
        </p:nvSpPr>
        <p:spPr/>
        <p:txBody>
          <a:bodyPr>
            <a:normAutofit/>
          </a:bodyPr>
          <a:lstStyle/>
          <a:p>
            <a:r>
              <a:rPr lang="en-US" dirty="0" smtClean="0"/>
              <a:t>To view the tree:</a:t>
            </a:r>
          </a:p>
          <a:p>
            <a:pPr>
              <a:buNone/>
            </a:pPr>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533400" y="19812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evince frames.pdf</a:t>
            </a:r>
          </a:p>
        </p:txBody>
      </p:sp>
      <p:pic>
        <p:nvPicPr>
          <p:cNvPr id="105474" name="Picture 2"/>
          <p:cNvPicPr>
            <a:picLocks noChangeAspect="1" noChangeArrowheads="1"/>
          </p:cNvPicPr>
          <p:nvPr/>
        </p:nvPicPr>
        <p:blipFill>
          <a:blip r:embed="rId2" cstate="print"/>
          <a:srcRect/>
          <a:stretch>
            <a:fillRect/>
          </a:stretch>
        </p:blipFill>
        <p:spPr bwMode="auto">
          <a:xfrm>
            <a:off x="1143000" y="3124200"/>
            <a:ext cx="7010400" cy="2581275"/>
          </a:xfrm>
          <a:prstGeom prst="rect">
            <a:avLst/>
          </a:prstGeom>
          <a:noFill/>
          <a:ln w="9525">
            <a:noFill/>
            <a:miter lim="800000"/>
            <a:headEnd/>
            <a:tailEnd/>
          </a:ln>
          <a:effectLst/>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tf_echo</a:t>
            </a:r>
            <a:endParaRPr lang="en-US" dirty="0"/>
          </a:p>
        </p:txBody>
      </p:sp>
      <p:sp>
        <p:nvSpPr>
          <p:cNvPr id="3" name="Content Placeholder 2"/>
          <p:cNvSpPr>
            <a:spLocks noGrp="1"/>
          </p:cNvSpPr>
          <p:nvPr>
            <p:ph idx="1"/>
          </p:nvPr>
        </p:nvSpPr>
        <p:spPr/>
        <p:txBody>
          <a:bodyPr>
            <a:normAutofit/>
          </a:bodyPr>
          <a:lstStyle/>
          <a:p>
            <a:r>
              <a:rPr lang="en-US" dirty="0" err="1" smtClean="0"/>
              <a:t>tf_echo</a:t>
            </a:r>
            <a:r>
              <a:rPr lang="en-US" dirty="0" smtClean="0"/>
              <a:t> reports the transform between any two frames broadcast over ROS.</a:t>
            </a:r>
          </a:p>
          <a:p>
            <a:r>
              <a:rPr lang="en-US" dirty="0" smtClean="0"/>
              <a:t>Usage:</a:t>
            </a:r>
          </a:p>
          <a:p>
            <a:endParaRPr lang="en-US" dirty="0" smtClean="0"/>
          </a:p>
          <a:p>
            <a:r>
              <a:rPr lang="en-US" dirty="0" smtClean="0"/>
              <a:t>Let's look at the transform of the turtle2 frame with respect to turtle1 frame which is equivalent </a:t>
            </a:r>
            <a:r>
              <a:rPr lang="en-US" dirty="0" smtClean="0"/>
              <a:t>to:</a:t>
            </a:r>
            <a:r>
              <a:rPr lang="en-US" dirty="0" smtClean="0"/>
              <a:t> </a:t>
            </a:r>
            <a:r>
              <a:rPr lang="en-US" dirty="0" smtClean="0"/>
              <a:t> T</a:t>
            </a:r>
            <a:r>
              <a:rPr lang="en-US" baseline="-25000" dirty="0" smtClean="0"/>
              <a:t>turtle1_turtle2</a:t>
            </a:r>
            <a:r>
              <a:rPr lang="en-US" dirty="0" smtClean="0"/>
              <a:t> = T</a:t>
            </a:r>
            <a:r>
              <a:rPr lang="en-US" baseline="-25000" dirty="0" smtClean="0"/>
              <a:t>turtle1_world</a:t>
            </a:r>
            <a:r>
              <a:rPr lang="en-US" dirty="0" smtClean="0"/>
              <a:t> * T</a:t>
            </a:r>
            <a:r>
              <a:rPr lang="en-US" baseline="-25000" dirty="0" smtClean="0"/>
              <a:t>world_turtle2</a:t>
            </a:r>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09600" y="29718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tf </a:t>
            </a:r>
            <a:r>
              <a:rPr lang="en-US" sz="2000" dirty="0" err="1" smtClean="0"/>
              <a:t>tf_echo</a:t>
            </a:r>
            <a:r>
              <a:rPr lang="en-US" sz="2000" dirty="0" smtClean="0"/>
              <a:t> [</a:t>
            </a:r>
            <a:r>
              <a:rPr lang="en-US" sz="2000" dirty="0" err="1" smtClean="0"/>
              <a:t>reference_frame</a:t>
            </a:r>
            <a:r>
              <a:rPr lang="en-US" sz="2000" dirty="0" smtClean="0"/>
              <a:t>] [</a:t>
            </a:r>
            <a:r>
              <a:rPr lang="en-US" sz="2000" dirty="0" err="1" smtClean="0"/>
              <a:t>target_frame</a:t>
            </a:r>
            <a:r>
              <a:rPr lang="en-US" sz="2000" dirty="0" smtClean="0"/>
              <a:t>]</a:t>
            </a:r>
          </a:p>
        </p:txBody>
      </p:sp>
      <p:sp>
        <p:nvSpPr>
          <p:cNvPr id="8" name="Rectangle 7"/>
          <p:cNvSpPr>
            <a:spLocks noChangeArrowheads="1"/>
          </p:cNvSpPr>
          <p:nvPr/>
        </p:nvSpPr>
        <p:spPr bwMode="auto">
          <a:xfrm>
            <a:off x="609600" y="51054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tf </a:t>
            </a:r>
            <a:r>
              <a:rPr lang="en-US" sz="2000" dirty="0" err="1" smtClean="0"/>
              <a:t>tf_echo</a:t>
            </a:r>
            <a:r>
              <a:rPr lang="en-US" sz="2000" dirty="0" smtClean="0"/>
              <a:t> turtle1 turtle2</a:t>
            </a:r>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tf_echo</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106498" name="Picture 2" descr="\large{$$\mathbf{T}_{turtle1\_turtle2} =\mathbf{T}_{turtle1\_world} *\mathbf{T}_{world\_turtle2}$$}"/>
          <p:cNvPicPr>
            <a:picLocks noChangeAspect="1" noChangeArrowheads="1"/>
          </p:cNvPicPr>
          <p:nvPr/>
        </p:nvPicPr>
        <p:blipFill>
          <a:blip r:embed="rId2" cstate="print"/>
          <a:srcRect/>
          <a:stretch>
            <a:fillRect/>
          </a:stretch>
        </p:blipFill>
        <p:spPr bwMode="auto">
          <a:xfrm>
            <a:off x="1600200" y="4648200"/>
            <a:ext cx="4495800" cy="228600"/>
          </a:xfrm>
          <a:prstGeom prst="rect">
            <a:avLst/>
          </a:prstGeom>
          <a:noFill/>
        </p:spPr>
      </p:pic>
      <p:pic>
        <p:nvPicPr>
          <p:cNvPr id="108546" name="Picture 2"/>
          <p:cNvPicPr>
            <a:picLocks noChangeAspect="1" noChangeArrowheads="1"/>
          </p:cNvPicPr>
          <p:nvPr/>
        </p:nvPicPr>
        <p:blipFill>
          <a:blip r:embed="rId3" cstate="print"/>
          <a:srcRect/>
          <a:stretch>
            <a:fillRect/>
          </a:stretch>
        </p:blipFill>
        <p:spPr bwMode="auto">
          <a:xfrm>
            <a:off x="1524000" y="1371600"/>
            <a:ext cx="5943600" cy="3800949"/>
          </a:xfrm>
          <a:prstGeom prst="rect">
            <a:avLst/>
          </a:prstGeom>
          <a:noFill/>
          <a:ln w="9525">
            <a:noFill/>
            <a:miter lim="800000"/>
            <a:headEnd/>
            <a:tailEnd/>
          </a:ln>
          <a:effectLst/>
        </p:spPr>
      </p:pic>
      <p:sp>
        <p:nvSpPr>
          <p:cNvPr id="7" name="Content Placeholder 2"/>
          <p:cNvSpPr>
            <a:spLocks noGrp="1"/>
          </p:cNvSpPr>
          <p:nvPr>
            <p:ph idx="1"/>
          </p:nvPr>
        </p:nvSpPr>
        <p:spPr>
          <a:xfrm>
            <a:off x="228600" y="5257800"/>
            <a:ext cx="8686800" cy="1295400"/>
          </a:xfrm>
        </p:spPr>
        <p:txBody>
          <a:bodyPr>
            <a:normAutofit fontScale="92500" lnSpcReduction="20000"/>
          </a:bodyPr>
          <a:lstStyle/>
          <a:p>
            <a:r>
              <a:rPr lang="en-US" dirty="0" smtClean="0"/>
              <a:t>As you drive your turtle around you will see the transform change as the two turtles move relative to each other.</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tf package and tools </a:t>
            </a:r>
          </a:p>
          <a:p>
            <a:r>
              <a:rPr lang="en-US" dirty="0" smtClean="0"/>
              <a:t>Writing a tf broadcaster</a:t>
            </a:r>
          </a:p>
          <a:p>
            <a:r>
              <a:rPr lang="en-US" dirty="0" smtClean="0"/>
              <a:t>Writing a tf listener</a:t>
            </a:r>
          </a:p>
          <a:p>
            <a:r>
              <a:rPr lang="en-US" dirty="0" smtClean="0"/>
              <a:t>Robot state publisher</a:t>
            </a:r>
          </a:p>
          <a:p>
            <a:endParaRPr lang="en-US" dirty="0" smtClean="0"/>
          </a:p>
          <a:p>
            <a:endParaRPr lang="en-US" dirty="0" smtClean="0"/>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tf_monitor</a:t>
            </a:r>
            <a:endParaRPr lang="en-US" dirty="0"/>
          </a:p>
        </p:txBody>
      </p:sp>
      <p:sp>
        <p:nvSpPr>
          <p:cNvPr id="3" name="Content Placeholder 2"/>
          <p:cNvSpPr>
            <a:spLocks noGrp="1"/>
          </p:cNvSpPr>
          <p:nvPr>
            <p:ph idx="1"/>
          </p:nvPr>
        </p:nvSpPr>
        <p:spPr/>
        <p:txBody>
          <a:bodyPr>
            <a:normAutofit/>
          </a:bodyPr>
          <a:lstStyle/>
          <a:p>
            <a:r>
              <a:rPr lang="en-US" dirty="0" smtClean="0"/>
              <a:t>Print information about the current coordinate transform tree to console</a:t>
            </a:r>
          </a:p>
          <a:p>
            <a:endParaRPr lang="en-US" dirty="0" smtClean="0"/>
          </a:p>
          <a:p>
            <a:pPr marL="342900" lvl="1" indent="-342900">
              <a:buNone/>
            </a:pPr>
            <a:r>
              <a:rPr lang="en-US" dirty="0" smtClean="0"/>
              <a:t/>
            </a:r>
            <a:br>
              <a:rPr lang="en-US" dirty="0" smtClean="0"/>
            </a:br>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09600" y="23622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tf </a:t>
            </a:r>
            <a:r>
              <a:rPr lang="en-US" sz="2000" dirty="0" err="1" smtClean="0"/>
              <a:t>tf_monitor</a:t>
            </a:r>
            <a:endParaRPr lang="en-US" sz="2000" dirty="0" smtClean="0"/>
          </a:p>
        </p:txBody>
      </p:sp>
      <p:pic>
        <p:nvPicPr>
          <p:cNvPr id="52226" name="Picture 2"/>
          <p:cNvPicPr>
            <a:picLocks noChangeAspect="1" noChangeArrowheads="1"/>
          </p:cNvPicPr>
          <p:nvPr/>
        </p:nvPicPr>
        <p:blipFill>
          <a:blip r:embed="rId2" cstate="print"/>
          <a:srcRect/>
          <a:stretch>
            <a:fillRect/>
          </a:stretch>
        </p:blipFill>
        <p:spPr bwMode="auto">
          <a:xfrm>
            <a:off x="2057400" y="2971800"/>
            <a:ext cx="4876800" cy="3241103"/>
          </a:xfrm>
          <a:prstGeom prst="rect">
            <a:avLst/>
          </a:prstGeom>
          <a:noFill/>
          <a:ln w="9525">
            <a:noFill/>
            <a:miter lim="800000"/>
            <a:headEnd/>
            <a:tailEnd/>
          </a:ln>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roswtf</a:t>
            </a:r>
            <a:endParaRPr lang="en-US" dirty="0"/>
          </a:p>
        </p:txBody>
      </p:sp>
      <p:sp>
        <p:nvSpPr>
          <p:cNvPr id="3" name="Content Placeholder 2"/>
          <p:cNvSpPr>
            <a:spLocks noGrp="1"/>
          </p:cNvSpPr>
          <p:nvPr>
            <p:ph idx="1"/>
          </p:nvPr>
        </p:nvSpPr>
        <p:spPr/>
        <p:txBody>
          <a:bodyPr>
            <a:normAutofit/>
          </a:bodyPr>
          <a:lstStyle/>
          <a:p>
            <a:r>
              <a:rPr lang="en-US" dirty="0" err="1" smtClean="0"/>
              <a:t>roswtf</a:t>
            </a:r>
            <a:r>
              <a:rPr lang="en-US" dirty="0" smtClean="0"/>
              <a:t> is a tool for diagnosing issues with a running ROS system</a:t>
            </a:r>
          </a:p>
          <a:p>
            <a:r>
              <a:rPr lang="en-US" dirty="0" smtClean="0"/>
              <a:t>Can detect file-system issues and online/graph issues, such as:</a:t>
            </a:r>
          </a:p>
          <a:p>
            <a:pPr lvl="1"/>
            <a:r>
              <a:rPr lang="en-US" dirty="0" smtClean="0"/>
              <a:t>potential configuration issues</a:t>
            </a:r>
          </a:p>
          <a:p>
            <a:pPr lvl="1"/>
            <a:r>
              <a:rPr lang="en-US" dirty="0" smtClean="0"/>
              <a:t>packages that haven't been built properly</a:t>
            </a:r>
          </a:p>
          <a:p>
            <a:pPr lvl="1"/>
            <a:r>
              <a:rPr lang="en-US" dirty="0" smtClean="0"/>
              <a:t>unresponsive nodes</a:t>
            </a:r>
          </a:p>
          <a:p>
            <a:pPr lvl="1"/>
            <a:r>
              <a:rPr lang="en-US" dirty="0" smtClean="0"/>
              <a:t>missing connections between nodes</a:t>
            </a:r>
          </a:p>
          <a:p>
            <a:pPr lvl="1"/>
            <a:r>
              <a:rPr lang="en-US" dirty="0" smtClean="0"/>
              <a:t>Two publishers publishing the same transform with conflicting data or conflicting parent</a:t>
            </a:r>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roswtf</a:t>
            </a:r>
            <a:endParaRPr lang="en-US" dirty="0"/>
          </a:p>
        </p:txBody>
      </p:sp>
      <p:sp>
        <p:nvSpPr>
          <p:cNvPr id="3" name="Content Placeholder 2"/>
          <p:cNvSpPr>
            <a:spLocks noGrp="1"/>
          </p:cNvSpPr>
          <p:nvPr>
            <p:ph idx="1"/>
          </p:nvPr>
        </p:nvSpPr>
        <p:spPr/>
        <p:txBody>
          <a:bodyPr>
            <a:normAutofit/>
          </a:bodyPr>
          <a:lstStyle/>
          <a:p>
            <a:r>
              <a:rPr lang="en-US" dirty="0" smtClean="0"/>
              <a:t>Move with </a:t>
            </a:r>
            <a:r>
              <a:rPr lang="en-US" dirty="0" err="1" smtClean="0"/>
              <a:t>roscd</a:t>
            </a:r>
            <a:r>
              <a:rPr lang="en-US" dirty="0" smtClean="0"/>
              <a:t> to the package you want to analyze, and then run </a:t>
            </a:r>
            <a:r>
              <a:rPr lang="en-US" dirty="0" err="1" smtClean="0"/>
              <a:t>roswtf</a:t>
            </a:r>
            <a:endParaRPr lang="en-US" dirty="0" smtClean="0"/>
          </a:p>
          <a:p>
            <a:endParaRPr lang="en-US" dirty="0" smtClean="0"/>
          </a:p>
          <a:p>
            <a:pPr marL="342900" lvl="1" indent="-342900">
              <a:buNone/>
            </a:pPr>
            <a:r>
              <a:rPr lang="en-US" dirty="0" smtClean="0"/>
              <a:t/>
            </a:r>
            <a:br>
              <a:rPr lang="en-US" dirty="0" smtClean="0"/>
            </a:br>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2362200"/>
            <a:ext cx="76200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roscd</a:t>
            </a:r>
            <a:r>
              <a:rPr lang="en-US" sz="2000" dirty="0" smtClean="0"/>
              <a:t> </a:t>
            </a:r>
            <a:r>
              <a:rPr lang="en-US" sz="2000" dirty="0" err="1" smtClean="0"/>
              <a:t>turtle_tf</a:t>
            </a:r>
            <a:endParaRPr lang="en-US" sz="2000" dirty="0" smtClean="0"/>
          </a:p>
          <a:p>
            <a:pPr marL="0" lvl="1"/>
            <a:r>
              <a:rPr lang="en-US" sz="2000" dirty="0" smtClean="0"/>
              <a:t>$ </a:t>
            </a:r>
            <a:r>
              <a:rPr lang="en-US" sz="2000" dirty="0" err="1" smtClean="0"/>
              <a:t>roswtf</a:t>
            </a:r>
            <a:endParaRPr lang="en-US" sz="2000" dirty="0" smtClean="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roswtf</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53250" name="Picture 2"/>
          <p:cNvPicPr>
            <a:picLocks noChangeAspect="1" noChangeArrowheads="1"/>
          </p:cNvPicPr>
          <p:nvPr/>
        </p:nvPicPr>
        <p:blipFill>
          <a:blip r:embed="rId2" cstate="print"/>
          <a:srcRect/>
          <a:stretch>
            <a:fillRect/>
          </a:stretch>
        </p:blipFill>
        <p:spPr bwMode="auto">
          <a:xfrm>
            <a:off x="2057400" y="1219200"/>
            <a:ext cx="5187278" cy="5029200"/>
          </a:xfrm>
          <a:prstGeom prst="rect">
            <a:avLst/>
          </a:prstGeom>
          <a:noFill/>
          <a:ln w="9525">
            <a:noFill/>
            <a:miter lim="800000"/>
            <a:headEnd/>
            <a:tailEnd/>
          </a:ln>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rviz</a:t>
            </a:r>
            <a:r>
              <a:rPr lang="en-US" dirty="0" smtClean="0"/>
              <a:t> and tf</a:t>
            </a:r>
            <a:endParaRPr lang="en-US" dirty="0"/>
          </a:p>
        </p:txBody>
      </p:sp>
      <p:sp>
        <p:nvSpPr>
          <p:cNvPr id="3" name="Content Placeholder 2"/>
          <p:cNvSpPr>
            <a:spLocks noGrp="1"/>
          </p:cNvSpPr>
          <p:nvPr>
            <p:ph idx="1"/>
          </p:nvPr>
        </p:nvSpPr>
        <p:spPr/>
        <p:txBody>
          <a:bodyPr>
            <a:normAutofit fontScale="92500"/>
          </a:bodyPr>
          <a:lstStyle/>
          <a:p>
            <a:r>
              <a:rPr lang="en-US" dirty="0" smtClean="0"/>
              <a:t>Let's look at our turtle frames using </a:t>
            </a:r>
            <a:r>
              <a:rPr lang="en-US" dirty="0" err="1" smtClean="0"/>
              <a:t>rviz</a:t>
            </a:r>
            <a:r>
              <a:rPr lang="en-US" dirty="0" smtClean="0"/>
              <a:t>. </a:t>
            </a:r>
          </a:p>
          <a:p>
            <a:r>
              <a:rPr lang="en-US" dirty="0" smtClean="0"/>
              <a:t>Let's start </a:t>
            </a:r>
            <a:r>
              <a:rPr lang="en-US" dirty="0" err="1" smtClean="0"/>
              <a:t>rviz</a:t>
            </a:r>
            <a:r>
              <a:rPr lang="en-US" dirty="0" smtClean="0"/>
              <a:t> with the </a:t>
            </a:r>
            <a:r>
              <a:rPr lang="en-US" dirty="0" err="1" smtClean="0"/>
              <a:t>turtle_tf</a:t>
            </a:r>
            <a:r>
              <a:rPr lang="en-US" dirty="0" smtClean="0"/>
              <a:t> configuration file using the -d option for </a:t>
            </a:r>
            <a:r>
              <a:rPr lang="en-US" dirty="0" err="1" smtClean="0"/>
              <a:t>rviz</a:t>
            </a:r>
            <a:r>
              <a:rPr lang="en-US" dirty="0" smtClean="0"/>
              <a:t>:</a:t>
            </a:r>
          </a:p>
          <a:p>
            <a:endParaRPr lang="en-US" dirty="0" smtClean="0"/>
          </a:p>
          <a:p>
            <a:r>
              <a:rPr lang="en-US" dirty="0" smtClean="0"/>
              <a:t>In the side bar you will see the frames broadcast by tf. </a:t>
            </a:r>
          </a:p>
          <a:p>
            <a:r>
              <a:rPr lang="en-US" dirty="0" smtClean="0"/>
              <a:t>Note that the fixed frame is /world</a:t>
            </a:r>
          </a:p>
          <a:p>
            <a:pPr lvl="1"/>
            <a:r>
              <a:rPr lang="en-US" dirty="0" smtClean="0"/>
              <a:t>The fixed frame is assumed not to be moving over time</a:t>
            </a:r>
          </a:p>
          <a:p>
            <a:r>
              <a:rPr lang="en-US" dirty="0" smtClean="0"/>
              <a:t>As you drive the turtle around you will see the frames move in </a:t>
            </a:r>
            <a:r>
              <a:rPr lang="en-US" dirty="0" err="1" smtClean="0"/>
              <a:t>rviz</a:t>
            </a:r>
            <a:r>
              <a:rPr lang="en-US" dirty="0" smtClean="0"/>
              <a:t>.</a:t>
            </a:r>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09600" y="28194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a:t>
            </a:r>
            <a:r>
              <a:rPr lang="en-US" sz="2000" dirty="0" err="1" smtClean="0"/>
              <a:t>rviz</a:t>
            </a:r>
            <a:r>
              <a:rPr lang="en-US" sz="2000" dirty="0" smtClean="0"/>
              <a:t> </a:t>
            </a:r>
            <a:r>
              <a:rPr lang="en-US" sz="2000" dirty="0" err="1" smtClean="0"/>
              <a:t>rviz</a:t>
            </a:r>
            <a:r>
              <a:rPr lang="en-US" sz="2000" dirty="0" smtClean="0"/>
              <a:t> -d `</a:t>
            </a:r>
            <a:r>
              <a:rPr lang="en-US" sz="2000" dirty="0" err="1" smtClean="0"/>
              <a:t>rospack</a:t>
            </a:r>
            <a:r>
              <a:rPr lang="en-US" sz="2000" dirty="0" smtClean="0"/>
              <a:t> find </a:t>
            </a:r>
            <a:r>
              <a:rPr lang="en-US" sz="2000" dirty="0" err="1" smtClean="0"/>
              <a:t>turtle_tf</a:t>
            </a:r>
            <a:r>
              <a:rPr lang="en-US" sz="2000" dirty="0" smtClean="0"/>
              <a:t>`/</a:t>
            </a:r>
            <a:r>
              <a:rPr lang="en-US" sz="2000" dirty="0" err="1" smtClean="0"/>
              <a:t>rviz</a:t>
            </a:r>
            <a:r>
              <a:rPr lang="en-US" sz="2000" dirty="0" smtClean="0"/>
              <a:t>/</a:t>
            </a:r>
            <a:r>
              <a:rPr lang="en-US" sz="2000" dirty="0" err="1" smtClean="0"/>
              <a:t>turtle_rviz.rviz</a:t>
            </a:r>
            <a:endParaRPr lang="en-US" sz="2000" dirty="0" smtClean="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rviz</a:t>
            </a:r>
            <a:r>
              <a:rPr lang="en-US" dirty="0" smtClean="0"/>
              <a:t> and tf</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109571" name="Picture 3"/>
          <p:cNvPicPr>
            <a:picLocks noChangeAspect="1" noChangeArrowheads="1"/>
          </p:cNvPicPr>
          <p:nvPr/>
        </p:nvPicPr>
        <p:blipFill>
          <a:blip r:embed="rId2" cstate="print"/>
          <a:srcRect/>
          <a:stretch>
            <a:fillRect/>
          </a:stretch>
        </p:blipFill>
        <p:spPr bwMode="auto">
          <a:xfrm>
            <a:off x="685800" y="1447800"/>
            <a:ext cx="7848600" cy="4361692"/>
          </a:xfrm>
          <a:prstGeom prst="rect">
            <a:avLst/>
          </a:prstGeom>
          <a:noFill/>
          <a:ln w="9525">
            <a:noFill/>
            <a:miter lim="800000"/>
            <a:headEnd/>
            <a:tailEnd/>
          </a:ln>
          <a:effectLst/>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Broadcasting Transforms</a:t>
            </a:r>
            <a:endParaRPr lang="en-US" dirty="0"/>
          </a:p>
        </p:txBody>
      </p:sp>
      <p:sp>
        <p:nvSpPr>
          <p:cNvPr id="3" name="Content Placeholder 2"/>
          <p:cNvSpPr>
            <a:spLocks noGrp="1"/>
          </p:cNvSpPr>
          <p:nvPr>
            <p:ph idx="1"/>
          </p:nvPr>
        </p:nvSpPr>
        <p:spPr/>
        <p:txBody>
          <a:bodyPr>
            <a:normAutofit/>
          </a:bodyPr>
          <a:lstStyle/>
          <a:p>
            <a:r>
              <a:rPr lang="en-US" dirty="0" smtClean="0"/>
              <a:t>A tf broadcaster sends out the relative pose of coordinate frames to the rest of the system.</a:t>
            </a:r>
          </a:p>
          <a:p>
            <a:r>
              <a:rPr lang="en-US" dirty="0" smtClean="0"/>
              <a:t>A system can have many broadcasters, each provides information about a different part of the robot</a:t>
            </a:r>
            <a:r>
              <a:rPr lang="en-US" dirty="0" smtClean="0"/>
              <a:t>.</a:t>
            </a:r>
          </a:p>
          <a:p>
            <a:r>
              <a:rPr lang="en-US" dirty="0" smtClean="0"/>
              <a:t>We will now write the code to reproduce the </a:t>
            </a:r>
            <a:r>
              <a:rPr lang="en-US" dirty="0" err="1" smtClean="0"/>
              <a:t>tf</a:t>
            </a:r>
            <a:r>
              <a:rPr lang="en-US" dirty="0" smtClean="0"/>
              <a:t> demo</a:t>
            </a:r>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tf broadcaster</a:t>
            </a:r>
            <a:endParaRPr lang="en-US" dirty="0"/>
          </a:p>
        </p:txBody>
      </p:sp>
      <p:sp>
        <p:nvSpPr>
          <p:cNvPr id="3" name="Content Placeholder 2"/>
          <p:cNvSpPr>
            <a:spLocks noGrp="1"/>
          </p:cNvSpPr>
          <p:nvPr>
            <p:ph idx="1"/>
          </p:nvPr>
        </p:nvSpPr>
        <p:spPr/>
        <p:txBody>
          <a:bodyPr>
            <a:normAutofit/>
          </a:bodyPr>
          <a:lstStyle/>
          <a:p>
            <a:r>
              <a:rPr lang="en-US" dirty="0" smtClean="0"/>
              <a:t>First create </a:t>
            </a:r>
            <a:r>
              <a:rPr lang="en-US" dirty="0" smtClean="0"/>
              <a:t>a new package called </a:t>
            </a:r>
            <a:r>
              <a:rPr lang="en-US" dirty="0" err="1" smtClean="0"/>
              <a:t>tf_demo</a:t>
            </a:r>
            <a:r>
              <a:rPr lang="en-US" dirty="0" smtClean="0"/>
              <a:t> that depends on tf, </a:t>
            </a:r>
            <a:r>
              <a:rPr lang="en-US" dirty="0" err="1" smtClean="0"/>
              <a:t>roscpp</a:t>
            </a:r>
            <a:r>
              <a:rPr lang="en-US" dirty="0" smtClean="0"/>
              <a:t>, </a:t>
            </a:r>
            <a:r>
              <a:rPr lang="en-US" dirty="0" err="1" smtClean="0"/>
              <a:t>rospy</a:t>
            </a:r>
            <a:r>
              <a:rPr lang="en-US" dirty="0" smtClean="0"/>
              <a:t> and </a:t>
            </a:r>
            <a:r>
              <a:rPr lang="en-US" dirty="0" err="1" smtClean="0"/>
              <a:t>turtlesim</a:t>
            </a:r>
            <a:endParaRPr lang="en-US" dirty="0" smtClean="0"/>
          </a:p>
          <a:p>
            <a:endParaRPr lang="en-US" dirty="0" smtClean="0"/>
          </a:p>
          <a:p>
            <a:endParaRPr lang="en-US" dirty="0" smtClean="0"/>
          </a:p>
          <a:p>
            <a:r>
              <a:rPr lang="en-US" dirty="0" smtClean="0"/>
              <a:t>Build the package by calling </a:t>
            </a:r>
            <a:r>
              <a:rPr lang="en-US" dirty="0" err="1" smtClean="0"/>
              <a:t>catkin_make</a:t>
            </a:r>
            <a:endParaRPr lang="en-US" dirty="0" smtClean="0"/>
          </a:p>
          <a:p>
            <a:r>
              <a:rPr lang="en-US" dirty="0" smtClean="0"/>
              <a:t>Open the package in Eclipse and </a:t>
            </a:r>
            <a:r>
              <a:rPr lang="en-US" dirty="0" smtClean="0"/>
              <a:t>add </a:t>
            </a:r>
            <a:r>
              <a:rPr lang="en-US" dirty="0" smtClean="0"/>
              <a:t>a new </a:t>
            </a:r>
            <a:r>
              <a:rPr lang="en-US" dirty="0" smtClean="0"/>
              <a:t>source file </a:t>
            </a:r>
            <a:r>
              <a:rPr lang="en-US" dirty="0" smtClean="0"/>
              <a:t>called tf_broadcaster.cpp</a:t>
            </a:r>
          </a:p>
          <a:p>
            <a:pPr>
              <a:buNone/>
            </a:pPr>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09600" y="2438400"/>
            <a:ext cx="76200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cd</a:t>
            </a:r>
            <a:r>
              <a:rPr lang="en-US" sz="2000" dirty="0" smtClean="0"/>
              <a:t> ~/</a:t>
            </a:r>
            <a:r>
              <a:rPr lang="en-US" sz="2000" dirty="0" err="1" smtClean="0"/>
              <a:t>catkin_ws</a:t>
            </a:r>
            <a:r>
              <a:rPr lang="en-US" sz="2000" dirty="0" smtClean="0"/>
              <a:t>/</a:t>
            </a:r>
            <a:r>
              <a:rPr lang="en-US" sz="2000" dirty="0" err="1" smtClean="0"/>
              <a:t>src</a:t>
            </a:r>
            <a:endParaRPr lang="en-US" sz="2000" dirty="0" smtClean="0"/>
          </a:p>
          <a:p>
            <a:pPr marL="0" lvl="1"/>
            <a:r>
              <a:rPr lang="en-US" sz="2000" dirty="0" smtClean="0"/>
              <a:t>$ </a:t>
            </a:r>
            <a:r>
              <a:rPr lang="en-US" sz="2000" dirty="0" err="1" smtClean="0"/>
              <a:t>catkin_create_pkg</a:t>
            </a:r>
            <a:r>
              <a:rPr lang="en-US" sz="2000" dirty="0" smtClean="0"/>
              <a:t> </a:t>
            </a:r>
            <a:r>
              <a:rPr lang="en-US" sz="2000" dirty="0" err="1" smtClean="0"/>
              <a:t>tf_demo</a:t>
            </a:r>
            <a:r>
              <a:rPr lang="en-US" sz="2000" dirty="0" smtClean="0"/>
              <a:t> tf </a:t>
            </a:r>
            <a:r>
              <a:rPr lang="en-US" sz="2000" dirty="0" err="1" smtClean="0"/>
              <a:t>roscpp</a:t>
            </a:r>
            <a:r>
              <a:rPr lang="en-US" sz="2000" dirty="0" smtClean="0"/>
              <a:t> </a:t>
            </a:r>
            <a:r>
              <a:rPr lang="en-US" sz="2000" dirty="0" err="1" smtClean="0"/>
              <a:t>rospy</a:t>
            </a:r>
            <a:r>
              <a:rPr lang="en-US" sz="2000" dirty="0" smtClean="0"/>
              <a:t> </a:t>
            </a:r>
            <a:r>
              <a:rPr lang="en-US" sz="2000" dirty="0" err="1" smtClean="0"/>
              <a:t>turtlesim</a:t>
            </a:r>
            <a:endParaRPr lang="en-US" sz="2000" dirty="0" smtClean="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tf_broadcaster.cpp (1)</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8" name="Rectangle 7"/>
          <p:cNvSpPr>
            <a:spLocks noChangeArrowheads="1"/>
          </p:cNvSpPr>
          <p:nvPr/>
        </p:nvSpPr>
        <p:spPr bwMode="auto">
          <a:xfrm>
            <a:off x="685800" y="1447800"/>
            <a:ext cx="7620000" cy="3323987"/>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ros.h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transform_broadcaster.h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turtlesim</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Pose.h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std::string </a:t>
            </a:r>
            <a:r>
              <a:rPr lang="en-US" sz="1400" dirty="0" err="1" smtClean="0">
                <a:solidFill>
                  <a:srgbClr val="000000"/>
                </a:solidFill>
                <a:latin typeface="Consolas"/>
                <a:ea typeface="Calibri"/>
                <a:cs typeface="Arial"/>
              </a:rPr>
              <a:t>turtle_name</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b="1" dirty="0" smtClean="0">
                <a:solidFill>
                  <a:srgbClr val="7F0055"/>
                </a:solidFill>
                <a:latin typeface="Consolas"/>
                <a:ea typeface="Calibri"/>
                <a:cs typeface="Arial"/>
              </a:rPr>
              <a:t>void</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poseCallback</a:t>
            </a:r>
            <a:r>
              <a:rPr lang="en-US" sz="1400" dirty="0" smtClean="0">
                <a:solidFill>
                  <a:srgbClr val="000000"/>
                </a:solidFill>
                <a:latin typeface="Consolas"/>
                <a:ea typeface="Calibri"/>
                <a:cs typeface="Arial"/>
              </a:rPr>
              <a:t>(</a:t>
            </a:r>
            <a:r>
              <a:rPr lang="en-US" sz="1400" b="1" dirty="0" smtClean="0">
                <a:solidFill>
                  <a:srgbClr val="7F0055"/>
                </a:solidFill>
                <a:latin typeface="Consolas"/>
                <a:ea typeface="Calibri"/>
                <a:cs typeface="Arial"/>
              </a:rPr>
              <a:t>const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turtlesim</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PoseConstPtr</a:t>
            </a:r>
            <a:r>
              <a:rPr lang="en-US" sz="1400" dirty="0" smtClean="0">
                <a:solidFill>
                  <a:srgbClr val="000000"/>
                </a:solidFill>
                <a:latin typeface="Consolas"/>
                <a:ea typeface="Calibri"/>
                <a:cs typeface="Arial"/>
              </a:rPr>
              <a:t>&amp; </a:t>
            </a:r>
            <a:r>
              <a:rPr lang="en-US" sz="1400" dirty="0" err="1" smtClean="0">
                <a:solidFill>
                  <a:srgbClr val="000000"/>
                </a:solidFill>
                <a:latin typeface="Consolas"/>
                <a:ea typeface="Calibri"/>
                <a:cs typeface="Arial"/>
              </a:rPr>
              <a:t>msg</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static</a:t>
            </a:r>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TransformBroadcaster</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br</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tf::Transform </a:t>
            </a:r>
            <a:r>
              <a:rPr lang="en-US" sz="1400" dirty="0" err="1" smtClean="0">
                <a:solidFill>
                  <a:srgbClr val="000000"/>
                </a:solidFill>
                <a:latin typeface="Consolas"/>
                <a:ea typeface="Calibri"/>
                <a:cs typeface="Arial"/>
              </a:rPr>
              <a:t>transform</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transform.setOrigin</a:t>
            </a:r>
            <a:r>
              <a:rPr lang="en-US" sz="1400" dirty="0" smtClean="0">
                <a:solidFill>
                  <a:srgbClr val="000000"/>
                </a:solidFill>
                <a:latin typeface="Consolas"/>
                <a:ea typeface="Calibri"/>
                <a:cs typeface="Arial"/>
              </a:rPr>
              <a:t>( tf::Vector3(</a:t>
            </a:r>
            <a:r>
              <a:rPr lang="en-US" sz="1400" dirty="0" err="1" smtClean="0">
                <a:solidFill>
                  <a:srgbClr val="000000"/>
                </a:solidFill>
                <a:latin typeface="Consolas"/>
                <a:ea typeface="Calibri"/>
                <a:cs typeface="Arial"/>
              </a:rPr>
              <a:t>msg</a:t>
            </a:r>
            <a:r>
              <a:rPr lang="en-US" sz="1400" dirty="0" smtClean="0">
                <a:solidFill>
                  <a:srgbClr val="000000"/>
                </a:solidFill>
                <a:latin typeface="Consolas"/>
                <a:ea typeface="Calibri"/>
                <a:cs typeface="Arial"/>
              </a:rPr>
              <a:t>-&gt;x, </a:t>
            </a:r>
            <a:r>
              <a:rPr lang="en-US" sz="1400" dirty="0" err="1" smtClean="0">
                <a:solidFill>
                  <a:srgbClr val="000000"/>
                </a:solidFill>
                <a:latin typeface="Consolas"/>
                <a:ea typeface="Calibri"/>
                <a:cs typeface="Arial"/>
              </a:rPr>
              <a:t>msg</a:t>
            </a:r>
            <a:r>
              <a:rPr lang="en-US" sz="1400" dirty="0" smtClean="0">
                <a:solidFill>
                  <a:srgbClr val="000000"/>
                </a:solidFill>
                <a:latin typeface="Consolas"/>
                <a:ea typeface="Calibri"/>
                <a:cs typeface="Arial"/>
              </a:rPr>
              <a:t>-&gt;y, 0.0) );</a:t>
            </a:r>
            <a:endParaRPr lang="en-US" sz="1100" dirty="0" smtClean="0">
              <a:ea typeface="Calibri"/>
              <a:cs typeface="Arial"/>
            </a:endParaRPr>
          </a:p>
          <a:p>
            <a:r>
              <a:rPr lang="en-US" sz="1400" dirty="0" smtClean="0">
                <a:solidFill>
                  <a:srgbClr val="000000"/>
                </a:solidFill>
                <a:latin typeface="Consolas"/>
                <a:ea typeface="Calibri"/>
                <a:cs typeface="Arial"/>
              </a:rPr>
              <a:t>    tf::Quaternion </a:t>
            </a:r>
            <a:r>
              <a:rPr lang="en-US" sz="1400" dirty="0" err="1" smtClean="0">
                <a:solidFill>
                  <a:srgbClr val="000000"/>
                </a:solidFill>
                <a:latin typeface="Consolas"/>
                <a:ea typeface="Calibri"/>
                <a:cs typeface="Arial"/>
              </a:rPr>
              <a:t>quaternion</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transform.setRotation</a:t>
            </a:r>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createQuaternionFromYaw</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msg</a:t>
            </a:r>
            <a:r>
              <a:rPr lang="en-US" sz="1400" dirty="0" smtClean="0">
                <a:solidFill>
                  <a:srgbClr val="000000"/>
                </a:solidFill>
                <a:latin typeface="Consolas"/>
                <a:ea typeface="Calibri"/>
                <a:cs typeface="Arial"/>
              </a:rPr>
              <a:t>-&gt;theta)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br.sendTransform</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StampedTransform</a:t>
            </a:r>
            <a:r>
              <a:rPr lang="en-US" sz="1400" dirty="0" smtClean="0">
                <a:solidFill>
                  <a:srgbClr val="000000"/>
                </a:solidFill>
                <a:latin typeface="Consolas"/>
                <a:ea typeface="Calibri"/>
                <a:cs typeface="Arial"/>
              </a:rPr>
              <a:t>(transform,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::Time::now(), </a:t>
            </a:r>
            <a:r>
              <a:rPr lang="en-US" sz="1400" dirty="0" smtClean="0">
                <a:solidFill>
                  <a:srgbClr val="2A00FF"/>
                </a:solidFill>
                <a:latin typeface="Consolas"/>
                <a:ea typeface="Calibri"/>
                <a:cs typeface="Arial"/>
              </a:rPr>
              <a:t>"world"</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turtle_name</a:t>
            </a:r>
            <a:r>
              <a:rPr lang="en-US" sz="1400" dirty="0" smtClean="0">
                <a:solidFill>
                  <a:srgbClr val="000000"/>
                </a:solidFill>
                <a:latin typeface="Consolas"/>
                <a:ea typeface="Calibri"/>
                <a:cs typeface="Arial"/>
              </a:rPr>
              <a:t>));</a:t>
            </a:r>
            <a:endParaRPr lang="en-US" sz="1100" dirty="0" smtClean="0">
              <a:ea typeface="Calibri"/>
              <a:cs typeface="Arial"/>
            </a:endParaRPr>
          </a:p>
          <a:p>
            <a:pPr>
              <a:spcAft>
                <a:spcPts val="800"/>
              </a:spcAft>
            </a:pPr>
            <a:r>
              <a:rPr lang="en-US" sz="1400" dirty="0" smtClean="0">
                <a:solidFill>
                  <a:srgbClr val="000000"/>
                </a:solidFill>
                <a:latin typeface="Consolas"/>
                <a:ea typeface="Calibri"/>
                <a:cs typeface="Arial"/>
              </a:rPr>
              <a:t>}</a:t>
            </a:r>
            <a:endParaRPr lang="en-US" sz="1100" dirty="0">
              <a:ea typeface="Calibri"/>
              <a:cs typeface="Arial"/>
            </a:endParaRPr>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tf_broadcaster.cpp (2)</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8" name="Rectangle 7"/>
          <p:cNvSpPr>
            <a:spLocks noChangeArrowheads="1"/>
          </p:cNvSpPr>
          <p:nvPr/>
        </p:nvSpPr>
        <p:spPr bwMode="auto">
          <a:xfrm>
            <a:off x="685800" y="1447800"/>
            <a:ext cx="7620000" cy="3323987"/>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b="1" dirty="0" err="1" smtClean="0">
                <a:solidFill>
                  <a:srgbClr val="7F0055"/>
                </a:solidFill>
                <a:latin typeface="Consolas"/>
                <a:ea typeface="Calibri"/>
                <a:cs typeface="Arial"/>
              </a:rPr>
              <a:t>int</a:t>
            </a:r>
            <a:r>
              <a:rPr lang="en-US" sz="1400" dirty="0" smtClean="0">
                <a:solidFill>
                  <a:srgbClr val="000000"/>
                </a:solidFill>
                <a:latin typeface="Consolas"/>
                <a:ea typeface="Calibri"/>
                <a:cs typeface="Arial"/>
              </a:rPr>
              <a:t> main(</a:t>
            </a:r>
            <a:r>
              <a:rPr lang="en-US" sz="1400" b="1" dirty="0" err="1" smtClean="0">
                <a:solidFill>
                  <a:srgbClr val="7F0055"/>
                </a:solidFill>
                <a:latin typeface="Consolas"/>
                <a:ea typeface="Calibri"/>
                <a:cs typeface="Arial"/>
              </a:rPr>
              <a:t>int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char</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::init(</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my_tf_broadcaster</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if</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 2) {</a:t>
            </a:r>
            <a:endParaRPr lang="en-US" sz="1100" dirty="0" smtClean="0">
              <a:ea typeface="Calibri"/>
              <a:cs typeface="Arial"/>
            </a:endParaRPr>
          </a:p>
          <a:p>
            <a:r>
              <a:rPr lang="en-US" sz="1400" dirty="0" smtClean="0">
                <a:solidFill>
                  <a:srgbClr val="000000"/>
                </a:solidFill>
                <a:latin typeface="Consolas"/>
                <a:ea typeface="Calibri"/>
                <a:cs typeface="Arial"/>
              </a:rPr>
              <a:t>      ROS_ERROR(</a:t>
            </a:r>
            <a:r>
              <a:rPr lang="en-US" sz="1400" dirty="0" smtClean="0">
                <a:solidFill>
                  <a:srgbClr val="2A00FF"/>
                </a:solidFill>
                <a:latin typeface="Consolas"/>
                <a:ea typeface="Calibri"/>
                <a:cs typeface="Arial"/>
              </a:rPr>
              <a:t>"need turtle name as argument"</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return</a:t>
            </a:r>
            <a:r>
              <a:rPr lang="en-US" sz="1400" dirty="0" smtClean="0">
                <a:solidFill>
                  <a:srgbClr val="000000"/>
                </a:solidFill>
                <a:latin typeface="Consolas"/>
                <a:ea typeface="Calibri"/>
                <a:cs typeface="Arial"/>
              </a:rPr>
              <a:t> -1;</a:t>
            </a:r>
            <a:endParaRPr lang="en-US" sz="1100" dirty="0" smtClean="0">
              <a:ea typeface="Calibri"/>
              <a:cs typeface="Arial"/>
            </a:endParaRPr>
          </a:p>
          <a:p>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turtle_name</a:t>
            </a:r>
            <a:r>
              <a:rPr lang="en-US" sz="1400" dirty="0" smtClean="0">
                <a:solidFill>
                  <a:srgbClr val="000000"/>
                </a:solidFill>
                <a:latin typeface="Consolas"/>
                <a:ea typeface="Calibri"/>
                <a:cs typeface="Arial"/>
              </a:rPr>
              <a:t> =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[1];</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NodeHandle</a:t>
            </a:r>
            <a:r>
              <a:rPr lang="en-US" sz="1400" dirty="0" smtClean="0">
                <a:solidFill>
                  <a:srgbClr val="000000"/>
                </a:solidFill>
                <a:latin typeface="Consolas"/>
                <a:ea typeface="Calibri"/>
                <a:cs typeface="Arial"/>
              </a:rPr>
              <a:t> node;</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::Subscriber sub = </a:t>
            </a:r>
            <a:r>
              <a:rPr lang="en-US" sz="1400" dirty="0" err="1" smtClean="0">
                <a:solidFill>
                  <a:srgbClr val="000000"/>
                </a:solidFill>
                <a:latin typeface="Consolas"/>
                <a:ea typeface="Calibri"/>
                <a:cs typeface="Arial"/>
              </a:rPr>
              <a:t>node.subscribe</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turtle_name</a:t>
            </a:r>
            <a:r>
              <a:rPr lang="en-US" sz="1400" dirty="0" smtClean="0">
                <a:solidFill>
                  <a:srgbClr val="000000"/>
                </a:solidFill>
                <a:latin typeface="Consolas"/>
                <a:ea typeface="Calibri"/>
                <a:cs typeface="Arial"/>
              </a:rPr>
              <a:t>+</a:t>
            </a:r>
            <a:r>
              <a:rPr lang="en-US" sz="1400" dirty="0" smtClean="0">
                <a:solidFill>
                  <a:srgbClr val="2A00FF"/>
                </a:solidFill>
                <a:latin typeface="Consolas"/>
                <a:ea typeface="Calibri"/>
                <a:cs typeface="Arial"/>
              </a:rPr>
              <a:t>"/pose"</a:t>
            </a:r>
            <a:r>
              <a:rPr lang="en-US" sz="1400" dirty="0" smtClean="0">
                <a:solidFill>
                  <a:srgbClr val="000000"/>
                </a:solidFill>
                <a:latin typeface="Consolas"/>
                <a:ea typeface="Calibri"/>
                <a:cs typeface="Arial"/>
              </a:rPr>
              <a:t>, 10, &amp;</a:t>
            </a:r>
            <a:r>
              <a:rPr lang="en-US" sz="1400" dirty="0" err="1" smtClean="0">
                <a:solidFill>
                  <a:srgbClr val="000000"/>
                </a:solidFill>
                <a:latin typeface="Consolas"/>
                <a:ea typeface="Calibri"/>
                <a:cs typeface="Arial"/>
              </a:rPr>
              <a:t>poseCallback</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::spin();</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return</a:t>
            </a:r>
            <a:r>
              <a:rPr lang="en-US" sz="1400" dirty="0" smtClean="0">
                <a:solidFill>
                  <a:srgbClr val="000000"/>
                </a:solidFill>
                <a:latin typeface="Consolas"/>
                <a:ea typeface="Calibri"/>
                <a:cs typeface="Arial"/>
              </a:rPr>
              <a:t> 0;</a:t>
            </a:r>
            <a:endParaRPr lang="en-US" sz="1100" dirty="0" smtClean="0">
              <a:ea typeface="Calibri"/>
              <a:cs typeface="Arial"/>
            </a:endParaRPr>
          </a:p>
          <a:p>
            <a:pPr>
              <a:spcAft>
                <a:spcPts val="800"/>
              </a:spcAft>
            </a:pPr>
            <a:r>
              <a:rPr lang="en-US" sz="1400" dirty="0" smtClean="0">
                <a:solidFill>
                  <a:srgbClr val="000000"/>
                </a:solidFill>
                <a:latin typeface="Consolas"/>
                <a:ea typeface="Calibri"/>
                <a:cs typeface="Arial"/>
              </a:rPr>
              <a:t>};</a:t>
            </a:r>
            <a:endParaRPr lang="en-US" sz="1100" dirty="0">
              <a:ea typeface="Calibri"/>
              <a:cs typeface="Arial"/>
            </a:endParaRPr>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tf?</a:t>
            </a:r>
            <a:endParaRPr lang="en-US" dirty="0"/>
          </a:p>
        </p:txBody>
      </p:sp>
      <p:sp>
        <p:nvSpPr>
          <p:cNvPr id="3" name="Content Placeholder 2"/>
          <p:cNvSpPr>
            <a:spLocks noGrp="1"/>
          </p:cNvSpPr>
          <p:nvPr>
            <p:ph idx="1"/>
          </p:nvPr>
        </p:nvSpPr>
        <p:spPr/>
        <p:txBody>
          <a:bodyPr>
            <a:normAutofit/>
          </a:bodyPr>
          <a:lstStyle/>
          <a:p>
            <a:r>
              <a:rPr lang="en-US" dirty="0" smtClean="0"/>
              <a:t>A standardized protocol for publishing transform data to a distributed system</a:t>
            </a:r>
          </a:p>
          <a:p>
            <a:r>
              <a:rPr lang="en-US" dirty="0" smtClean="0"/>
              <a:t>tf lets the user keep track of multiple coordinate frames over time. </a:t>
            </a:r>
          </a:p>
          <a:p>
            <a:r>
              <a:rPr lang="en-US" dirty="0" err="1" smtClean="0"/>
              <a:t>tf</a:t>
            </a:r>
            <a:r>
              <a:rPr lang="en-US" dirty="0" smtClean="0"/>
              <a:t> APIs allow making computations in one frame and then transforming them to another at any desired point in time </a:t>
            </a:r>
          </a:p>
          <a:p>
            <a:r>
              <a:rPr lang="en-US" dirty="0" smtClean="0"/>
              <a:t>Full </a:t>
            </a:r>
            <a:r>
              <a:rPr lang="en-US" dirty="0" smtClean="0"/>
              <a:t>documentation at:</a:t>
            </a:r>
          </a:p>
          <a:p>
            <a:pPr lvl="1"/>
            <a:r>
              <a:rPr lang="en-US" dirty="0" smtClean="0">
                <a:hlinkClick r:id="rId2"/>
              </a:rPr>
              <a:t>http://www.ros.org/wiki/tf</a:t>
            </a:r>
            <a:endParaRPr lang="en-US" dirty="0" smtClean="0"/>
          </a:p>
          <a:p>
            <a:pPr lvl="1"/>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Transforms</a:t>
            </a:r>
            <a:endParaRPr lang="en-US" dirty="0"/>
          </a:p>
        </p:txBody>
      </p:sp>
      <p:sp>
        <p:nvSpPr>
          <p:cNvPr id="3" name="Content Placeholder 2"/>
          <p:cNvSpPr>
            <a:spLocks noGrp="1"/>
          </p:cNvSpPr>
          <p:nvPr>
            <p:ph idx="1"/>
          </p:nvPr>
        </p:nvSpPr>
        <p:spPr/>
        <p:txBody>
          <a:bodyPr>
            <a:normAutofit fontScale="92500"/>
          </a:bodyPr>
          <a:lstStyle/>
          <a:p>
            <a:endParaRPr lang="en-US" dirty="0" smtClean="0"/>
          </a:p>
          <a:p>
            <a:endParaRPr lang="en-US" dirty="0" smtClean="0"/>
          </a:p>
          <a:p>
            <a:r>
              <a:rPr lang="en-US" dirty="0" smtClean="0"/>
              <a:t>Sending a transform with a </a:t>
            </a:r>
            <a:r>
              <a:rPr lang="en-US" dirty="0" err="1" smtClean="0"/>
              <a:t>TransformBroadcaster</a:t>
            </a:r>
            <a:r>
              <a:rPr lang="en-US" dirty="0" smtClean="0"/>
              <a:t> requires 4 arguments:</a:t>
            </a:r>
          </a:p>
          <a:p>
            <a:pPr lvl="1"/>
            <a:r>
              <a:rPr lang="en-US" dirty="0" smtClean="0"/>
              <a:t>The transform </a:t>
            </a:r>
            <a:r>
              <a:rPr lang="en-US" dirty="0" smtClean="0"/>
              <a:t>itself.</a:t>
            </a:r>
          </a:p>
          <a:p>
            <a:pPr lvl="1"/>
            <a:r>
              <a:rPr lang="en-US" dirty="0" smtClean="0"/>
              <a:t>A timestamp, usually </a:t>
            </a:r>
            <a:r>
              <a:rPr lang="en-US" dirty="0" smtClean="0"/>
              <a:t>we can </a:t>
            </a:r>
            <a:r>
              <a:rPr lang="en-US" dirty="0" smtClean="0"/>
              <a:t>just stamp it with the current time</a:t>
            </a:r>
            <a:r>
              <a:rPr lang="en-US" dirty="0" smtClean="0"/>
              <a:t>, </a:t>
            </a:r>
            <a:r>
              <a:rPr lang="en-US" dirty="0" err="1" smtClean="0"/>
              <a:t>ros</a:t>
            </a:r>
            <a:r>
              <a:rPr lang="en-US" dirty="0" smtClean="0"/>
              <a:t>::Time::now().</a:t>
            </a:r>
          </a:p>
          <a:p>
            <a:pPr lvl="1"/>
            <a:r>
              <a:rPr lang="en-US" dirty="0" smtClean="0"/>
              <a:t>The name of the parent frame of the link we're creating, in this case "world"</a:t>
            </a:r>
          </a:p>
          <a:p>
            <a:pPr lvl="1"/>
            <a:r>
              <a:rPr lang="en-US" dirty="0" smtClean="0"/>
              <a:t>The name of the child frame of the link we're creating, in this case this is the name of the turtle itself.</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1371600"/>
            <a:ext cx="76200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err="1" smtClean="0">
                <a:solidFill>
                  <a:srgbClr val="000000"/>
                </a:solidFill>
                <a:latin typeface="Consolas"/>
                <a:ea typeface="Calibri"/>
                <a:cs typeface="Arial"/>
              </a:rPr>
              <a:t>br.sendTransform</a:t>
            </a:r>
            <a:r>
              <a:rPr lang="en-US" sz="2000" dirty="0" smtClean="0">
                <a:solidFill>
                  <a:srgbClr val="000000"/>
                </a:solidFill>
                <a:latin typeface="Consolas"/>
                <a:ea typeface="Calibri"/>
                <a:cs typeface="Arial"/>
              </a:rPr>
              <a:t>(tf::</a:t>
            </a:r>
            <a:r>
              <a:rPr lang="en-US" sz="2000" dirty="0" err="1" smtClean="0">
                <a:solidFill>
                  <a:srgbClr val="000000"/>
                </a:solidFill>
                <a:latin typeface="Consolas"/>
                <a:ea typeface="Calibri"/>
                <a:cs typeface="Arial"/>
              </a:rPr>
              <a:t>StampedTransform</a:t>
            </a:r>
            <a:r>
              <a:rPr lang="en-US" sz="2000" dirty="0" smtClean="0">
                <a:solidFill>
                  <a:srgbClr val="000000"/>
                </a:solidFill>
                <a:latin typeface="Consolas"/>
                <a:ea typeface="Calibri"/>
                <a:cs typeface="Arial"/>
              </a:rPr>
              <a:t>(transform, </a:t>
            </a:r>
            <a:r>
              <a:rPr lang="en-US" sz="2000" dirty="0" err="1" smtClean="0">
                <a:solidFill>
                  <a:srgbClr val="000000"/>
                </a:solidFill>
                <a:latin typeface="Consolas"/>
                <a:ea typeface="Calibri"/>
                <a:cs typeface="Arial"/>
              </a:rPr>
              <a:t>ros</a:t>
            </a:r>
            <a:r>
              <a:rPr lang="en-US" sz="2000" dirty="0" smtClean="0">
                <a:solidFill>
                  <a:srgbClr val="000000"/>
                </a:solidFill>
                <a:latin typeface="Consolas"/>
                <a:ea typeface="Calibri"/>
                <a:cs typeface="Arial"/>
              </a:rPr>
              <a:t>::Time::now(), </a:t>
            </a:r>
            <a:r>
              <a:rPr lang="en-US" sz="2000" dirty="0" smtClean="0">
                <a:solidFill>
                  <a:srgbClr val="2A00FF"/>
                </a:solidFill>
                <a:latin typeface="Consolas"/>
                <a:ea typeface="Calibri"/>
                <a:cs typeface="Arial"/>
              </a:rPr>
              <a:t>"world"</a:t>
            </a:r>
            <a:r>
              <a:rPr lang="en-US" sz="2000" dirty="0" smtClean="0">
                <a:solidFill>
                  <a:srgbClr val="000000"/>
                </a:solidFill>
                <a:latin typeface="Consolas"/>
                <a:ea typeface="Calibri"/>
                <a:cs typeface="Arial"/>
              </a:rPr>
              <a:t>, </a:t>
            </a:r>
            <a:r>
              <a:rPr lang="en-US" sz="2000" dirty="0" err="1" smtClean="0">
                <a:solidFill>
                  <a:srgbClr val="000000"/>
                </a:solidFill>
                <a:latin typeface="Consolas"/>
                <a:ea typeface="Calibri"/>
                <a:cs typeface="Arial"/>
              </a:rPr>
              <a:t>turtle_name</a:t>
            </a:r>
            <a:r>
              <a:rPr lang="en-US" sz="2000" dirty="0" smtClean="0">
                <a:solidFill>
                  <a:srgbClr val="000000"/>
                </a:solidFill>
                <a:latin typeface="Consolas"/>
                <a:ea typeface="Calibri"/>
                <a:cs typeface="Arial"/>
              </a:rPr>
              <a:t>));</a:t>
            </a:r>
            <a:endParaRPr lang="en-US" sz="2000" dirty="0" smtClean="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Broadcaster</a:t>
            </a:r>
            <a:endParaRPr lang="en-US" dirty="0"/>
          </a:p>
        </p:txBody>
      </p:sp>
      <p:sp>
        <p:nvSpPr>
          <p:cNvPr id="3" name="Content Placeholder 2"/>
          <p:cNvSpPr>
            <a:spLocks noGrp="1"/>
          </p:cNvSpPr>
          <p:nvPr>
            <p:ph idx="1"/>
          </p:nvPr>
        </p:nvSpPr>
        <p:spPr/>
        <p:txBody>
          <a:bodyPr>
            <a:normAutofit/>
          </a:bodyPr>
          <a:lstStyle/>
          <a:p>
            <a:r>
              <a:rPr lang="en-US" dirty="0" smtClean="0"/>
              <a:t>Add the following lines to CMakeLists.txt</a:t>
            </a:r>
          </a:p>
          <a:p>
            <a:endParaRPr lang="en-US" dirty="0" smtClean="0"/>
          </a:p>
          <a:p>
            <a:endParaRPr lang="en-US" dirty="0" smtClean="0"/>
          </a:p>
          <a:p>
            <a:endParaRPr lang="en-US" dirty="0" smtClean="0"/>
          </a:p>
          <a:p>
            <a:r>
              <a:rPr lang="en-US" dirty="0" smtClean="0"/>
              <a:t>Build the package by calling </a:t>
            </a:r>
            <a:r>
              <a:rPr lang="en-US" dirty="0" err="1" smtClean="0"/>
              <a:t>catkin_make</a:t>
            </a:r>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2057400"/>
            <a:ext cx="7620000" cy="1323439"/>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err="1" smtClean="0"/>
              <a:t>add_executable</a:t>
            </a:r>
            <a:r>
              <a:rPr lang="en-US" sz="2000" dirty="0" smtClean="0"/>
              <a:t>(</a:t>
            </a:r>
            <a:r>
              <a:rPr lang="en-US" sz="2000" dirty="0" err="1" smtClean="0"/>
              <a:t>tf_broadcaster</a:t>
            </a:r>
            <a:r>
              <a:rPr lang="en-US" sz="2000" dirty="0" smtClean="0"/>
              <a:t> </a:t>
            </a:r>
            <a:r>
              <a:rPr lang="en-US" sz="2000" dirty="0" err="1" smtClean="0"/>
              <a:t>src</a:t>
            </a:r>
            <a:r>
              <a:rPr lang="en-US" sz="2000" dirty="0" smtClean="0"/>
              <a:t>/tf_broadcaster.cpp)</a:t>
            </a:r>
          </a:p>
          <a:p>
            <a:pPr marL="0" lvl="1"/>
            <a:r>
              <a:rPr lang="en-US" sz="2000" dirty="0" err="1" smtClean="0"/>
              <a:t>target_link_libraries</a:t>
            </a:r>
            <a:r>
              <a:rPr lang="en-US" sz="2000" dirty="0" smtClean="0"/>
              <a:t>(</a:t>
            </a:r>
            <a:r>
              <a:rPr lang="en-US" sz="2000" dirty="0" err="1" smtClean="0"/>
              <a:t>tf_broadcaster</a:t>
            </a:r>
            <a:endParaRPr lang="en-US" sz="2000" dirty="0" smtClean="0"/>
          </a:p>
          <a:p>
            <a:pPr marL="0" lvl="1"/>
            <a:r>
              <a:rPr lang="en-US" sz="2000" dirty="0" smtClean="0"/>
              <a:t>  ${</a:t>
            </a:r>
            <a:r>
              <a:rPr lang="en-US" sz="2000" dirty="0" err="1" smtClean="0"/>
              <a:t>catkin_LIBRARIES</a:t>
            </a:r>
            <a:r>
              <a:rPr lang="en-US" sz="2000" dirty="0" smtClean="0"/>
              <a:t>}</a:t>
            </a:r>
          </a:p>
          <a:p>
            <a:pPr marL="0" lvl="1"/>
            <a:r>
              <a:rPr lang="en-US" sz="2000" dirty="0" smtClean="0"/>
              <a:t>)</a:t>
            </a:r>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Broadcaster</a:t>
            </a:r>
            <a:endParaRPr lang="en-US" dirty="0"/>
          </a:p>
        </p:txBody>
      </p:sp>
      <p:sp>
        <p:nvSpPr>
          <p:cNvPr id="3" name="Content Placeholder 2"/>
          <p:cNvSpPr>
            <a:spLocks noGrp="1"/>
          </p:cNvSpPr>
          <p:nvPr>
            <p:ph idx="1"/>
          </p:nvPr>
        </p:nvSpPr>
        <p:spPr/>
        <p:txBody>
          <a:bodyPr>
            <a:normAutofit/>
          </a:bodyPr>
          <a:lstStyle/>
          <a:p>
            <a:r>
              <a:rPr lang="en-US" dirty="0" smtClean="0"/>
              <a:t>Create </a:t>
            </a:r>
            <a:r>
              <a:rPr lang="en-US" dirty="0" err="1" smtClean="0"/>
              <a:t>tf_demo.launch</a:t>
            </a:r>
            <a:r>
              <a:rPr lang="en-US" dirty="0" smtClean="0"/>
              <a:t> in the /launch subfolder</a:t>
            </a:r>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Run the launch file</a:t>
            </a:r>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09600" y="1905000"/>
            <a:ext cx="7924800" cy="2862322"/>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dirty="0" smtClean="0"/>
              <a:t>&lt;launch&gt;</a:t>
            </a:r>
          </a:p>
          <a:p>
            <a:r>
              <a:rPr lang="en-US" dirty="0" smtClean="0"/>
              <a:t>    &lt;!-- </a:t>
            </a:r>
            <a:r>
              <a:rPr lang="en-US" dirty="0" err="1" smtClean="0"/>
              <a:t>Turtlesim</a:t>
            </a:r>
            <a:r>
              <a:rPr lang="en-US" dirty="0" smtClean="0"/>
              <a:t> Node--&gt;</a:t>
            </a:r>
          </a:p>
          <a:p>
            <a:r>
              <a:rPr lang="en-US" dirty="0" smtClean="0"/>
              <a:t>    &lt;node </a:t>
            </a:r>
            <a:r>
              <a:rPr lang="en-US" dirty="0" err="1" smtClean="0"/>
              <a:t>pkg</a:t>
            </a:r>
            <a:r>
              <a:rPr lang="en-US" dirty="0" smtClean="0"/>
              <a:t>="</a:t>
            </a:r>
            <a:r>
              <a:rPr lang="en-US" dirty="0" err="1" smtClean="0"/>
              <a:t>turtlesim</a:t>
            </a:r>
            <a:r>
              <a:rPr lang="en-US" dirty="0" smtClean="0"/>
              <a:t>" type="</a:t>
            </a:r>
            <a:r>
              <a:rPr lang="en-US" dirty="0" err="1" smtClean="0"/>
              <a:t>turtlesim_node</a:t>
            </a:r>
            <a:r>
              <a:rPr lang="en-US" dirty="0" smtClean="0"/>
              <a:t>" name="</a:t>
            </a:r>
            <a:r>
              <a:rPr lang="en-US" dirty="0" err="1" smtClean="0"/>
              <a:t>sim</a:t>
            </a:r>
            <a:r>
              <a:rPr lang="en-US" dirty="0" smtClean="0"/>
              <a:t>"/&gt;</a:t>
            </a:r>
          </a:p>
          <a:p>
            <a:r>
              <a:rPr lang="en-US" dirty="0" smtClean="0"/>
              <a:t>    &lt;node </a:t>
            </a:r>
            <a:r>
              <a:rPr lang="en-US" dirty="0" err="1" smtClean="0"/>
              <a:t>pkg</a:t>
            </a:r>
            <a:r>
              <a:rPr lang="en-US" dirty="0" smtClean="0"/>
              <a:t>="</a:t>
            </a:r>
            <a:r>
              <a:rPr lang="en-US" dirty="0" err="1" smtClean="0"/>
              <a:t>turtlesim</a:t>
            </a:r>
            <a:r>
              <a:rPr lang="en-US" dirty="0" smtClean="0"/>
              <a:t>" type="</a:t>
            </a:r>
            <a:r>
              <a:rPr lang="en-US" dirty="0" err="1" smtClean="0"/>
              <a:t>turtle_teleop_key</a:t>
            </a:r>
            <a:r>
              <a:rPr lang="en-US" dirty="0" smtClean="0"/>
              <a:t>" name="</a:t>
            </a:r>
            <a:r>
              <a:rPr lang="en-US" dirty="0" err="1" smtClean="0"/>
              <a:t>teleop</a:t>
            </a:r>
            <a:r>
              <a:rPr lang="en-US" dirty="0" smtClean="0"/>
              <a:t>" output="screen"/&gt;</a:t>
            </a:r>
          </a:p>
          <a:p>
            <a:endParaRPr lang="en-US" dirty="0" smtClean="0"/>
          </a:p>
          <a:p>
            <a:r>
              <a:rPr lang="en-US" dirty="0" smtClean="0"/>
              <a:t>    &lt;!-- tf broadcaster node --&gt;</a:t>
            </a:r>
          </a:p>
          <a:p>
            <a:r>
              <a:rPr lang="en-US" dirty="0" smtClean="0"/>
              <a:t>    &lt;node </a:t>
            </a:r>
            <a:r>
              <a:rPr lang="en-US" dirty="0" err="1" smtClean="0"/>
              <a:t>pkg</a:t>
            </a:r>
            <a:r>
              <a:rPr lang="en-US" dirty="0" smtClean="0"/>
              <a:t>="</a:t>
            </a:r>
            <a:r>
              <a:rPr lang="en-US" dirty="0" err="1" smtClean="0"/>
              <a:t>tf_demo</a:t>
            </a:r>
            <a:r>
              <a:rPr lang="en-US" dirty="0" smtClean="0"/>
              <a:t>" type="</a:t>
            </a:r>
            <a:r>
              <a:rPr lang="en-US" dirty="0" err="1" smtClean="0"/>
              <a:t>turtle_tf_broadcaster</a:t>
            </a:r>
            <a:r>
              <a:rPr lang="en-US" dirty="0" smtClean="0"/>
              <a:t>"</a:t>
            </a:r>
          </a:p>
          <a:p>
            <a:r>
              <a:rPr lang="en-US" dirty="0" smtClean="0"/>
              <a:t>          </a:t>
            </a:r>
            <a:r>
              <a:rPr lang="en-US" dirty="0" err="1" smtClean="0"/>
              <a:t>args</a:t>
            </a:r>
            <a:r>
              <a:rPr lang="en-US" dirty="0" smtClean="0"/>
              <a:t>="/turtle1" name="turtle1_tf_broadcaster" /&gt;</a:t>
            </a:r>
          </a:p>
          <a:p>
            <a:r>
              <a:rPr lang="en-US" dirty="0" smtClean="0"/>
              <a:t>  &lt;/launch&gt;</a:t>
            </a:r>
            <a:endParaRPr lang="en-US" sz="4400" dirty="0" smtClean="0"/>
          </a:p>
        </p:txBody>
      </p:sp>
      <p:sp>
        <p:nvSpPr>
          <p:cNvPr id="8" name="Rectangle 7"/>
          <p:cNvSpPr>
            <a:spLocks noChangeArrowheads="1"/>
          </p:cNvSpPr>
          <p:nvPr/>
        </p:nvSpPr>
        <p:spPr bwMode="auto">
          <a:xfrm>
            <a:off x="685800" y="5410200"/>
            <a:ext cx="76200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cd</a:t>
            </a:r>
            <a:r>
              <a:rPr lang="en-US" sz="2000" dirty="0" smtClean="0"/>
              <a:t> ~/</a:t>
            </a:r>
            <a:r>
              <a:rPr lang="en-US" sz="2000" dirty="0" err="1" smtClean="0"/>
              <a:t>catkin_ws</a:t>
            </a:r>
            <a:r>
              <a:rPr lang="en-US" sz="2000" dirty="0" smtClean="0"/>
              <a:t>/</a:t>
            </a:r>
            <a:r>
              <a:rPr lang="en-US" sz="2000" dirty="0" err="1" smtClean="0"/>
              <a:t>src</a:t>
            </a:r>
            <a:endParaRPr lang="en-US" sz="2000" dirty="0" smtClean="0"/>
          </a:p>
          <a:p>
            <a:pPr marL="0" lvl="1"/>
            <a:r>
              <a:rPr lang="en-US" sz="2000" dirty="0" smtClean="0"/>
              <a:t>$ </a:t>
            </a:r>
            <a:r>
              <a:rPr lang="en-US" sz="2000" dirty="0" err="1" smtClean="0"/>
              <a:t>roslaunch</a:t>
            </a:r>
            <a:r>
              <a:rPr lang="en-US" sz="2000" dirty="0" smtClean="0"/>
              <a:t> </a:t>
            </a:r>
            <a:r>
              <a:rPr lang="en-US" sz="2000" dirty="0" err="1" smtClean="0"/>
              <a:t>tf_demo</a:t>
            </a:r>
            <a:r>
              <a:rPr lang="en-US" sz="2000" dirty="0" smtClean="0"/>
              <a:t> </a:t>
            </a:r>
            <a:r>
              <a:rPr lang="en-US" sz="2000" dirty="0" err="1" smtClean="0"/>
              <a:t>tf_demo.launch</a:t>
            </a:r>
            <a:endParaRPr lang="en-US" sz="2000" dirty="0" smtClean="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the Results</a:t>
            </a:r>
            <a:endParaRPr lang="en-US" dirty="0"/>
          </a:p>
        </p:txBody>
      </p:sp>
      <p:sp>
        <p:nvSpPr>
          <p:cNvPr id="3" name="Content Placeholder 2"/>
          <p:cNvSpPr>
            <a:spLocks noGrp="1"/>
          </p:cNvSpPr>
          <p:nvPr>
            <p:ph idx="1"/>
          </p:nvPr>
        </p:nvSpPr>
        <p:spPr/>
        <p:txBody>
          <a:bodyPr>
            <a:normAutofit/>
          </a:bodyPr>
          <a:lstStyle/>
          <a:p>
            <a:r>
              <a:rPr lang="en-US" dirty="0" smtClean="0"/>
              <a:t>Use the </a:t>
            </a:r>
            <a:r>
              <a:rPr lang="en-US" b="1" dirty="0" err="1" smtClean="0"/>
              <a:t>tf_echo</a:t>
            </a:r>
            <a:r>
              <a:rPr lang="en-US" dirty="0" smtClean="0"/>
              <a:t> tool to check if the turtle pose is actually getting broadcast to tf:</a:t>
            </a:r>
          </a:p>
          <a:p>
            <a:pPr>
              <a:buNone/>
            </a:pPr>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09600" y="2438400"/>
            <a:ext cx="76200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tf </a:t>
            </a:r>
            <a:r>
              <a:rPr lang="en-US" sz="2000" dirty="0" err="1" smtClean="0"/>
              <a:t>tf_echo</a:t>
            </a:r>
            <a:r>
              <a:rPr lang="en-US" sz="2000" dirty="0" smtClean="0"/>
              <a:t> /world /turtle1</a:t>
            </a:r>
          </a:p>
        </p:txBody>
      </p:sp>
      <p:pic>
        <p:nvPicPr>
          <p:cNvPr id="81922" name="Picture 2"/>
          <p:cNvPicPr>
            <a:picLocks noChangeAspect="1" noChangeArrowheads="1"/>
          </p:cNvPicPr>
          <p:nvPr/>
        </p:nvPicPr>
        <p:blipFill>
          <a:blip r:embed="rId2" cstate="print"/>
          <a:srcRect/>
          <a:stretch>
            <a:fillRect/>
          </a:stretch>
        </p:blipFill>
        <p:spPr bwMode="auto">
          <a:xfrm>
            <a:off x="2057400" y="3048000"/>
            <a:ext cx="4800600" cy="3069997"/>
          </a:xfrm>
          <a:prstGeom prst="rect">
            <a:avLst/>
          </a:prstGeom>
          <a:noFill/>
          <a:ln w="9525">
            <a:noFill/>
            <a:miter lim="800000"/>
            <a:headEnd/>
            <a:tailEnd/>
          </a:ln>
          <a:effectLst/>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tf listener</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err="1" smtClean="0"/>
              <a:t>tf</a:t>
            </a:r>
            <a:r>
              <a:rPr lang="en-US" dirty="0" smtClean="0"/>
              <a:t> listener receives and buffers all coordinate frames that are broadcasted in the system, and queries for specific transforms between </a:t>
            </a:r>
            <a:r>
              <a:rPr lang="en-US" dirty="0" smtClean="0"/>
              <a:t>frames</a:t>
            </a:r>
            <a:endParaRPr lang="en-US" dirty="0" smtClean="0"/>
          </a:p>
          <a:p>
            <a:r>
              <a:rPr lang="en-US" dirty="0" smtClean="0"/>
              <a:t>Next </a:t>
            </a:r>
            <a:r>
              <a:rPr lang="en-US" dirty="0" smtClean="0"/>
              <a:t>we'll create a tf listener that will listen to the transformations coming from the tf broadcaster</a:t>
            </a:r>
          </a:p>
          <a:p>
            <a:r>
              <a:rPr lang="en-US" dirty="0" smtClean="0"/>
              <a:t>Add tf_listener.cpp to your project with the following code</a:t>
            </a:r>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tf_listener.cpp (1)</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8" name="Rectangle 7"/>
          <p:cNvSpPr>
            <a:spLocks noChangeArrowheads="1"/>
          </p:cNvSpPr>
          <p:nvPr/>
        </p:nvSpPr>
        <p:spPr bwMode="auto">
          <a:xfrm>
            <a:off x="685800" y="1447800"/>
            <a:ext cx="7620000" cy="4616648"/>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ros.h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tf</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transform_listener.h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turtlesim</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Spawn.h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solidFill>
                  <a:srgbClr val="000000"/>
                </a:solidFill>
                <a:latin typeface="Consolas"/>
                <a:ea typeface="Calibri"/>
                <a:cs typeface="Arial"/>
              </a:rPr>
              <a:t>#include &lt;</a:t>
            </a:r>
            <a:r>
              <a:rPr lang="en-US" sz="1400" dirty="0" err="1" smtClean="0">
                <a:solidFill>
                  <a:srgbClr val="000000"/>
                </a:solidFill>
                <a:latin typeface="Consolas"/>
                <a:ea typeface="Calibri"/>
                <a:cs typeface="Arial"/>
              </a:rPr>
              <a:t>geometry_msgs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Twist.h</a:t>
            </a:r>
            <a:r>
              <a:rPr lang="en-US" sz="1400" dirty="0" smtClean="0">
                <a:solidFill>
                  <a:srgbClr val="000000"/>
                </a:solidFill>
                <a:latin typeface="Consolas"/>
                <a:ea typeface="Calibri"/>
                <a:cs typeface="Arial"/>
              </a:rPr>
              <a:t>&gt;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b="1" dirty="0" err="1" smtClean="0">
                <a:solidFill>
                  <a:srgbClr val="7F0055"/>
                </a:solidFill>
                <a:latin typeface="Consolas"/>
                <a:ea typeface="Calibri"/>
                <a:cs typeface="Arial"/>
              </a:rPr>
              <a:t>int</a:t>
            </a:r>
            <a:r>
              <a:rPr lang="en-US" sz="1400" dirty="0" smtClean="0">
                <a:solidFill>
                  <a:srgbClr val="000000"/>
                </a:solidFill>
                <a:latin typeface="Consolas"/>
                <a:ea typeface="Calibri"/>
                <a:cs typeface="Arial"/>
              </a:rPr>
              <a:t> main(</a:t>
            </a:r>
            <a:r>
              <a:rPr lang="en-US" sz="1400" b="1" dirty="0" err="1" smtClean="0">
                <a:solidFill>
                  <a:srgbClr val="7F0055"/>
                </a:solidFill>
                <a:latin typeface="Consolas"/>
                <a:ea typeface="Calibri"/>
                <a:cs typeface="Arial"/>
              </a:rPr>
              <a:t>int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char</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::init(</a:t>
            </a:r>
            <a:r>
              <a:rPr lang="en-US" sz="1400" dirty="0" err="1" smtClean="0">
                <a:solidFill>
                  <a:srgbClr val="000000"/>
                </a:solidFill>
                <a:latin typeface="Consolas"/>
                <a:ea typeface="Calibri"/>
                <a:cs typeface="Arial"/>
              </a:rPr>
              <a:t>argc</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argv</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my_tf_listener</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NodeHandle</a:t>
            </a:r>
            <a:r>
              <a:rPr lang="en-US" sz="1400" dirty="0" smtClean="0">
                <a:solidFill>
                  <a:srgbClr val="000000"/>
                </a:solidFill>
                <a:latin typeface="Consolas"/>
                <a:ea typeface="Calibri"/>
                <a:cs typeface="Arial"/>
              </a:rPr>
              <a:t> node;</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::service::</a:t>
            </a:r>
            <a:r>
              <a:rPr lang="en-US" sz="1400" dirty="0" err="1" smtClean="0">
                <a:solidFill>
                  <a:srgbClr val="000000"/>
                </a:solidFill>
                <a:latin typeface="Consolas"/>
                <a:ea typeface="Calibri"/>
                <a:cs typeface="Arial"/>
              </a:rPr>
              <a:t>waitForService</a:t>
            </a:r>
            <a:r>
              <a:rPr lang="en-US" sz="1400" dirty="0" smtClean="0">
                <a:solidFill>
                  <a:srgbClr val="000000"/>
                </a:solidFill>
                <a:latin typeface="Consolas"/>
                <a:ea typeface="Calibri"/>
                <a:cs typeface="Arial"/>
              </a:rPr>
              <a:t>(</a:t>
            </a:r>
            <a:r>
              <a:rPr lang="en-US" sz="1400" dirty="0" smtClean="0">
                <a:solidFill>
                  <a:srgbClr val="2A00FF"/>
                </a:solidFill>
                <a:latin typeface="Consolas"/>
                <a:ea typeface="Calibri"/>
                <a:cs typeface="Arial"/>
              </a:rPr>
              <a:t>"spawn"</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ServiceClient</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add_turtle</a:t>
            </a:r>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node.serviceClient</a:t>
            </a:r>
            <a:r>
              <a:rPr lang="en-US" sz="1400" dirty="0" smtClean="0">
                <a:solidFill>
                  <a:srgbClr val="000000"/>
                </a:solidFill>
                <a:latin typeface="Consolas"/>
                <a:ea typeface="Calibri"/>
                <a:cs typeface="Arial"/>
              </a:rPr>
              <a:t>&lt;</a:t>
            </a:r>
            <a:r>
              <a:rPr lang="en-US" sz="1400" dirty="0" err="1" smtClean="0">
                <a:solidFill>
                  <a:srgbClr val="000000"/>
                </a:solidFill>
                <a:latin typeface="Consolas"/>
                <a:ea typeface="Calibri"/>
                <a:cs typeface="Arial"/>
              </a:rPr>
              <a:t>turtlesim</a:t>
            </a:r>
            <a:r>
              <a:rPr lang="en-US" sz="1400" dirty="0" smtClean="0">
                <a:solidFill>
                  <a:srgbClr val="000000"/>
                </a:solidFill>
                <a:latin typeface="Consolas"/>
                <a:ea typeface="Calibri"/>
                <a:cs typeface="Arial"/>
              </a:rPr>
              <a:t>::Spawn&gt;(</a:t>
            </a:r>
            <a:r>
              <a:rPr lang="en-US" sz="1400" dirty="0" smtClean="0">
                <a:solidFill>
                  <a:srgbClr val="2A00FF"/>
                </a:solidFill>
                <a:latin typeface="Consolas"/>
                <a:ea typeface="Calibri"/>
                <a:cs typeface="Arial"/>
              </a:rPr>
              <a:t>"spawn"</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turtlesim</a:t>
            </a:r>
            <a:r>
              <a:rPr lang="en-US" sz="1400" dirty="0" smtClean="0">
                <a:solidFill>
                  <a:srgbClr val="000000"/>
                </a:solidFill>
                <a:latin typeface="Consolas"/>
                <a:ea typeface="Calibri"/>
                <a:cs typeface="Arial"/>
              </a:rPr>
              <a:t>::Spawn </a:t>
            </a:r>
            <a:r>
              <a:rPr lang="en-US" sz="1400" dirty="0" err="1" smtClean="0">
                <a:solidFill>
                  <a:srgbClr val="000000"/>
                </a:solidFill>
                <a:latin typeface="Consolas"/>
                <a:ea typeface="Calibri"/>
                <a:cs typeface="Arial"/>
              </a:rPr>
              <a:t>srv</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add_turtle.call</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srv</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::Publisher </a:t>
            </a:r>
            <a:r>
              <a:rPr lang="en-US" sz="1400" dirty="0" err="1" smtClean="0">
                <a:solidFill>
                  <a:srgbClr val="000000"/>
                </a:solidFill>
                <a:latin typeface="Consolas"/>
                <a:ea typeface="Calibri"/>
                <a:cs typeface="Arial"/>
              </a:rPr>
              <a:t>turtle_vel</a:t>
            </a:r>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node.advertise</a:t>
            </a:r>
            <a:r>
              <a:rPr lang="en-US" sz="1400" dirty="0" smtClean="0">
                <a:solidFill>
                  <a:srgbClr val="000000"/>
                </a:solidFill>
                <a:latin typeface="Consolas"/>
                <a:ea typeface="Calibri"/>
                <a:cs typeface="Arial"/>
              </a:rPr>
              <a:t>&lt;</a:t>
            </a:r>
            <a:r>
              <a:rPr lang="en-US" sz="1400" dirty="0" err="1" smtClean="0">
                <a:solidFill>
                  <a:srgbClr val="000000"/>
                </a:solidFill>
                <a:latin typeface="Consolas"/>
                <a:ea typeface="Calibri"/>
                <a:cs typeface="Arial"/>
              </a:rPr>
              <a:t>geometry_msgs</a:t>
            </a:r>
            <a:r>
              <a:rPr lang="en-US" sz="1400" dirty="0" smtClean="0">
                <a:solidFill>
                  <a:srgbClr val="000000"/>
                </a:solidFill>
                <a:latin typeface="Consolas"/>
                <a:ea typeface="Calibri"/>
                <a:cs typeface="Arial"/>
              </a:rPr>
              <a:t>::Twist&gt;(</a:t>
            </a:r>
            <a:r>
              <a:rPr lang="en-US" sz="1400" dirty="0" smtClean="0">
                <a:solidFill>
                  <a:srgbClr val="2A00FF"/>
                </a:solidFill>
                <a:latin typeface="Consolas"/>
                <a:ea typeface="Calibri"/>
                <a:cs typeface="Arial"/>
              </a:rPr>
              <a:t>"turtle2/</a:t>
            </a:r>
            <a:r>
              <a:rPr lang="en-US" sz="1400" dirty="0" err="1" smtClean="0">
                <a:solidFill>
                  <a:srgbClr val="2A00FF"/>
                </a:solidFill>
                <a:latin typeface="Consolas"/>
                <a:ea typeface="Calibri"/>
                <a:cs typeface="Arial"/>
              </a:rPr>
              <a:t>cmd_vel</a:t>
            </a:r>
            <a:r>
              <a:rPr lang="en-US" sz="1400" dirty="0" smtClean="0">
                <a:solidFill>
                  <a:srgbClr val="2A00FF"/>
                </a:solidFill>
                <a:latin typeface="Consolas"/>
                <a:ea typeface="Calibri"/>
                <a:cs typeface="Arial"/>
              </a:rPr>
              <a:t>"</a:t>
            </a:r>
            <a:r>
              <a:rPr lang="en-US" sz="1400" dirty="0" smtClean="0">
                <a:solidFill>
                  <a:srgbClr val="000000"/>
                </a:solidFill>
                <a:latin typeface="Consolas"/>
                <a:ea typeface="Calibri"/>
                <a:cs typeface="Arial"/>
              </a:rPr>
              <a:t>, 10);</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TransformListener</a:t>
            </a:r>
            <a:r>
              <a:rPr lang="en-US" sz="1400" dirty="0" smtClean="0">
                <a:solidFill>
                  <a:srgbClr val="000000"/>
                </a:solidFill>
                <a:latin typeface="Consolas"/>
                <a:ea typeface="Calibri"/>
                <a:cs typeface="Arial"/>
              </a:rPr>
              <a:t> listener;</a:t>
            </a:r>
            <a:endParaRPr lang="en-US" sz="1100" dirty="0" smtClean="0">
              <a:ea typeface="Calibri"/>
              <a:cs typeface="Arial"/>
            </a:endParaRPr>
          </a:p>
          <a:p>
            <a:pPr>
              <a:spcAft>
                <a:spcPts val="800"/>
              </a:spcAft>
            </a:pP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::Rate </a:t>
            </a:r>
            <a:r>
              <a:rPr lang="en-US" sz="1400" dirty="0" err="1" smtClean="0">
                <a:solidFill>
                  <a:srgbClr val="000000"/>
                </a:solidFill>
                <a:latin typeface="Consolas"/>
                <a:ea typeface="Calibri"/>
                <a:cs typeface="Arial"/>
              </a:rPr>
              <a:t>rate</a:t>
            </a:r>
            <a:r>
              <a:rPr lang="en-US" sz="1400" dirty="0" smtClean="0">
                <a:solidFill>
                  <a:srgbClr val="000000"/>
                </a:solidFill>
                <a:latin typeface="Consolas"/>
                <a:ea typeface="Calibri"/>
                <a:cs typeface="Arial"/>
              </a:rPr>
              <a:t>(10.0);</a:t>
            </a:r>
            <a:endParaRPr lang="en-US" sz="1100" dirty="0">
              <a:ea typeface="Calibri"/>
              <a:cs typeface="Arial"/>
            </a:endParaRPr>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tf_listener.cpp (2)</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8" name="Rectangle 7"/>
          <p:cNvSpPr>
            <a:spLocks noChangeArrowheads="1"/>
          </p:cNvSpPr>
          <p:nvPr/>
        </p:nvSpPr>
        <p:spPr bwMode="auto">
          <a:xfrm>
            <a:off x="685800" y="1371600"/>
            <a:ext cx="7620000" cy="502920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b="1" dirty="0" smtClean="0">
                <a:solidFill>
                  <a:srgbClr val="7F0055"/>
                </a:solidFill>
                <a:latin typeface="Consolas"/>
                <a:ea typeface="Calibri"/>
                <a:cs typeface="Arial"/>
              </a:rPr>
              <a:t>while</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node.ok</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StampedTransform</a:t>
            </a:r>
            <a:r>
              <a:rPr lang="en-US" sz="1400" dirty="0" smtClean="0">
                <a:solidFill>
                  <a:srgbClr val="000000"/>
                </a:solidFill>
                <a:latin typeface="Consolas"/>
                <a:ea typeface="Calibri"/>
                <a:cs typeface="Arial"/>
              </a:rPr>
              <a:t> transform;</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try</a:t>
            </a:r>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listener.waitForTransform</a:t>
            </a:r>
            <a:r>
              <a:rPr lang="en-US" sz="1400" dirty="0" smtClean="0">
                <a:solidFill>
                  <a:srgbClr val="000000"/>
                </a:solidFill>
                <a:latin typeface="Consolas"/>
                <a:ea typeface="Calibri"/>
                <a:cs typeface="Arial"/>
              </a:rPr>
              <a:t>(</a:t>
            </a:r>
            <a:r>
              <a:rPr lang="en-US" sz="1400" dirty="0" smtClean="0">
                <a:solidFill>
                  <a:srgbClr val="2A00FF"/>
                </a:solidFill>
                <a:latin typeface="Consolas"/>
                <a:ea typeface="Calibri"/>
                <a:cs typeface="Arial"/>
              </a:rPr>
              <a:t>"/turtle2"</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"/turtle1"</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::Time(0),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::Duration(10.0)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listener.lookupTransform</a:t>
            </a:r>
            <a:r>
              <a:rPr lang="en-US" sz="1400" dirty="0" smtClean="0">
                <a:solidFill>
                  <a:srgbClr val="000000"/>
                </a:solidFill>
                <a:latin typeface="Consolas"/>
                <a:ea typeface="Calibri"/>
                <a:cs typeface="Arial"/>
              </a:rPr>
              <a:t>(</a:t>
            </a:r>
            <a:r>
              <a:rPr lang="en-US" sz="1400" dirty="0" smtClean="0">
                <a:solidFill>
                  <a:srgbClr val="2A00FF"/>
                </a:solidFill>
                <a:latin typeface="Consolas"/>
                <a:ea typeface="Calibri"/>
                <a:cs typeface="Arial"/>
              </a:rPr>
              <a:t>"/turtle2"</a:t>
            </a:r>
            <a:r>
              <a:rPr lang="en-US" sz="1400" dirty="0" smtClean="0">
                <a:solidFill>
                  <a:srgbClr val="000000"/>
                </a:solidFill>
                <a:latin typeface="Consolas"/>
                <a:ea typeface="Calibri"/>
                <a:cs typeface="Arial"/>
              </a:rPr>
              <a:t>, </a:t>
            </a:r>
            <a:r>
              <a:rPr lang="en-US" sz="1400" dirty="0" smtClean="0">
                <a:solidFill>
                  <a:srgbClr val="2A00FF"/>
                </a:solidFill>
                <a:latin typeface="Consolas"/>
                <a:ea typeface="Calibri"/>
                <a:cs typeface="Arial"/>
              </a:rPr>
              <a:t>"/turtle1"</a:t>
            </a:r>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ros</a:t>
            </a:r>
            <a:r>
              <a:rPr lang="en-US" sz="1400" dirty="0" smtClean="0">
                <a:solidFill>
                  <a:srgbClr val="000000"/>
                </a:solidFill>
                <a:latin typeface="Consolas"/>
                <a:ea typeface="Calibri"/>
                <a:cs typeface="Arial"/>
              </a:rPr>
              <a:t>::Time(0), transform);</a:t>
            </a:r>
            <a:endParaRPr lang="en-US" sz="1100" dirty="0" smtClean="0">
              <a:ea typeface="Calibri"/>
              <a:cs typeface="Arial"/>
            </a:endParaRPr>
          </a:p>
          <a:p>
            <a:r>
              <a:rPr lang="en-US" sz="1400" dirty="0" smtClean="0">
                <a:solidFill>
                  <a:srgbClr val="000000"/>
                </a:solidFill>
                <a:latin typeface="Consolas"/>
                <a:ea typeface="Calibri"/>
                <a:cs typeface="Arial"/>
              </a:rPr>
              <a:t>        } </a:t>
            </a:r>
            <a:r>
              <a:rPr lang="en-US" sz="1400" b="1" dirty="0" smtClean="0">
                <a:solidFill>
                  <a:srgbClr val="7F0055"/>
                </a:solidFill>
                <a:latin typeface="Consolas"/>
                <a:ea typeface="Calibri"/>
                <a:cs typeface="Arial"/>
              </a:rPr>
              <a:t>catch</a:t>
            </a:r>
            <a:r>
              <a:rPr lang="en-US" sz="1400" dirty="0" smtClean="0">
                <a:solidFill>
                  <a:srgbClr val="000000"/>
                </a:solidFill>
                <a:latin typeface="Consolas"/>
                <a:ea typeface="Calibri"/>
                <a:cs typeface="Arial"/>
              </a:rPr>
              <a:t> (tf::</a:t>
            </a:r>
            <a:r>
              <a:rPr lang="en-US" sz="1400" dirty="0" err="1" smtClean="0">
                <a:solidFill>
                  <a:srgbClr val="000000"/>
                </a:solidFill>
                <a:latin typeface="Consolas"/>
                <a:ea typeface="Calibri"/>
                <a:cs typeface="Arial"/>
              </a:rPr>
              <a:t>TransformException</a:t>
            </a:r>
            <a:r>
              <a:rPr lang="en-US" sz="1400" dirty="0" smtClean="0">
                <a:solidFill>
                  <a:srgbClr val="000000"/>
                </a:solidFill>
                <a:latin typeface="Consolas"/>
                <a:ea typeface="Calibri"/>
                <a:cs typeface="Arial"/>
              </a:rPr>
              <a:t> ex) {</a:t>
            </a:r>
            <a:endParaRPr lang="en-US" sz="1100" dirty="0" smtClean="0">
              <a:ea typeface="Calibri"/>
              <a:cs typeface="Arial"/>
            </a:endParaRPr>
          </a:p>
          <a:p>
            <a:r>
              <a:rPr lang="en-US" sz="1400" dirty="0" smtClean="0">
                <a:solidFill>
                  <a:srgbClr val="000000"/>
                </a:solidFill>
                <a:latin typeface="Consolas"/>
                <a:ea typeface="Calibri"/>
                <a:cs typeface="Arial"/>
              </a:rPr>
              <a:t>            ROS_ERROR(</a:t>
            </a:r>
            <a:r>
              <a:rPr lang="en-US" sz="1400" dirty="0" smtClean="0">
                <a:solidFill>
                  <a:srgbClr val="2A00FF"/>
                </a:solidFill>
                <a:latin typeface="Consolas"/>
                <a:ea typeface="Calibri"/>
                <a:cs typeface="Arial"/>
              </a:rPr>
              <a:t>"%</a:t>
            </a:r>
            <a:r>
              <a:rPr lang="en-US" sz="1400" dirty="0" err="1" smtClean="0">
                <a:solidFill>
                  <a:srgbClr val="2A00FF"/>
                </a:solidFill>
                <a:latin typeface="Consolas"/>
                <a:ea typeface="Calibri"/>
                <a:cs typeface="Arial"/>
              </a:rPr>
              <a:t>s"</a:t>
            </a:r>
            <a:r>
              <a:rPr lang="en-US" sz="1400" dirty="0" err="1" smtClean="0">
                <a:solidFill>
                  <a:srgbClr val="000000"/>
                </a:solidFill>
                <a:latin typeface="Consolas"/>
                <a:ea typeface="Calibri"/>
                <a:cs typeface="Arial"/>
              </a:rPr>
              <a:t>,ex.what</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geometry_msgs</a:t>
            </a:r>
            <a:r>
              <a:rPr lang="en-US" sz="1400" dirty="0" smtClean="0">
                <a:solidFill>
                  <a:srgbClr val="000000"/>
                </a:solidFill>
                <a:latin typeface="Consolas"/>
                <a:ea typeface="Calibri"/>
                <a:cs typeface="Arial"/>
              </a:rPr>
              <a:t>::Twist </a:t>
            </a:r>
            <a:r>
              <a:rPr lang="en-US" sz="1400" dirty="0" err="1" smtClean="0">
                <a:solidFill>
                  <a:srgbClr val="000000"/>
                </a:solidFill>
                <a:latin typeface="Consolas"/>
                <a:ea typeface="Calibri"/>
                <a:cs typeface="Arial"/>
              </a:rPr>
              <a:t>vel_msg</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vel_msg.angular.z</a:t>
            </a:r>
            <a:r>
              <a:rPr lang="en-US" sz="1400" dirty="0" smtClean="0">
                <a:solidFill>
                  <a:srgbClr val="000000"/>
                </a:solidFill>
                <a:latin typeface="Consolas"/>
                <a:ea typeface="Calibri"/>
                <a:cs typeface="Arial"/>
              </a:rPr>
              <a:t> = 4 * atan2(</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().y(),</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().x());</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vel_msg.linear.x</a:t>
            </a:r>
            <a:r>
              <a:rPr lang="en-US" sz="1400" dirty="0" smtClean="0">
                <a:solidFill>
                  <a:srgbClr val="000000"/>
                </a:solidFill>
                <a:latin typeface="Consolas"/>
                <a:ea typeface="Calibri"/>
                <a:cs typeface="Arial"/>
              </a:rPr>
              <a:t> = 0.5 * </a:t>
            </a:r>
            <a:r>
              <a:rPr lang="en-US" sz="1400" dirty="0" err="1" smtClean="0">
                <a:solidFill>
                  <a:srgbClr val="000000"/>
                </a:solidFill>
                <a:latin typeface="Consolas"/>
                <a:ea typeface="Calibri"/>
                <a:cs typeface="Arial"/>
              </a:rPr>
              <a:t>sqrt</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pow</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().x(), 2)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pow</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transform.getOrigin</a:t>
            </a:r>
            <a:r>
              <a:rPr lang="en-US" sz="1400" dirty="0" smtClean="0">
                <a:solidFill>
                  <a:srgbClr val="000000"/>
                </a:solidFill>
                <a:latin typeface="Consolas"/>
                <a:ea typeface="Calibri"/>
                <a:cs typeface="Arial"/>
              </a:rPr>
              <a:t>().y(), 2));</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turtle_vel.publish</a:t>
            </a:r>
            <a:r>
              <a:rPr lang="en-US" sz="1400" dirty="0" smtClean="0">
                <a:solidFill>
                  <a:srgbClr val="000000"/>
                </a:solidFill>
                <a:latin typeface="Consolas"/>
                <a:ea typeface="Calibri"/>
                <a:cs typeface="Arial"/>
              </a:rPr>
              <a:t>(</a:t>
            </a:r>
            <a:r>
              <a:rPr lang="en-US" sz="1400" dirty="0" err="1" smtClean="0">
                <a:solidFill>
                  <a:srgbClr val="000000"/>
                </a:solidFill>
                <a:latin typeface="Consolas"/>
                <a:ea typeface="Calibri"/>
                <a:cs typeface="Arial"/>
              </a:rPr>
              <a:t>vel_msg</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dirty="0" err="1" smtClean="0">
                <a:solidFill>
                  <a:srgbClr val="000000"/>
                </a:solidFill>
                <a:latin typeface="Consolas"/>
                <a:ea typeface="Calibri"/>
                <a:cs typeface="Arial"/>
              </a:rPr>
              <a:t>rate.sleep</a:t>
            </a:r>
            <a:r>
              <a:rPr lang="en-US" sz="1400" dirty="0" smtClean="0">
                <a:solidFill>
                  <a:srgbClr val="000000"/>
                </a:solidFill>
                <a:latin typeface="Consolas"/>
                <a:ea typeface="Calibri"/>
                <a:cs typeface="Arial"/>
              </a:rPr>
              <a:t>();</a:t>
            </a:r>
            <a:endParaRPr lang="en-US" sz="1100" dirty="0" smtClean="0">
              <a:ea typeface="Calibri"/>
              <a:cs typeface="Arial"/>
            </a:endParaRPr>
          </a:p>
          <a:p>
            <a:r>
              <a:rPr lang="en-US" sz="1400" dirty="0" smtClean="0">
                <a:solidFill>
                  <a:srgbClr val="000000"/>
                </a:solidFill>
                <a:latin typeface="Consolas"/>
                <a:ea typeface="Calibri"/>
                <a:cs typeface="Arial"/>
              </a:rPr>
              <a:t>    }</a:t>
            </a:r>
            <a:endParaRPr lang="en-US" sz="1100" dirty="0" smtClean="0">
              <a:ea typeface="Calibri"/>
              <a:cs typeface="Arial"/>
            </a:endParaRPr>
          </a:p>
          <a:p>
            <a:r>
              <a:rPr lang="en-US" sz="1400" dirty="0" smtClean="0">
                <a:solidFill>
                  <a:srgbClr val="000000"/>
                </a:solidFill>
                <a:latin typeface="Consolas"/>
                <a:ea typeface="Calibri"/>
                <a:cs typeface="Arial"/>
              </a:rPr>
              <a:t>    </a:t>
            </a:r>
            <a:r>
              <a:rPr lang="en-US" sz="1400" b="1" dirty="0" smtClean="0">
                <a:solidFill>
                  <a:srgbClr val="7F0055"/>
                </a:solidFill>
                <a:latin typeface="Consolas"/>
                <a:ea typeface="Calibri"/>
                <a:cs typeface="Arial"/>
              </a:rPr>
              <a:t>return</a:t>
            </a:r>
            <a:r>
              <a:rPr lang="en-US" sz="1400" dirty="0" smtClean="0">
                <a:solidFill>
                  <a:srgbClr val="000000"/>
                </a:solidFill>
                <a:latin typeface="Consolas"/>
                <a:ea typeface="Calibri"/>
                <a:cs typeface="Arial"/>
              </a:rPr>
              <a:t> 0;</a:t>
            </a:r>
            <a:endParaRPr lang="en-US" sz="1100" dirty="0" smtClean="0">
              <a:ea typeface="Calibri"/>
              <a:cs typeface="Arial"/>
            </a:endParaRPr>
          </a:p>
          <a:p>
            <a:r>
              <a:rPr lang="en-US" sz="1400" dirty="0" smtClean="0">
                <a:solidFill>
                  <a:srgbClr val="000000"/>
                </a:solidFill>
                <a:latin typeface="Consolas"/>
                <a:ea typeface="Calibri"/>
                <a:cs typeface="Arial"/>
              </a:rPr>
              <a:t>};</a:t>
            </a:r>
            <a:endParaRPr lang="en-US" sz="1100" dirty="0">
              <a:ea typeface="Calibri"/>
              <a:cs typeface="Arial"/>
            </a:endParaRPr>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TransformListener</a:t>
            </a: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smtClean="0"/>
              <a:t>use the </a:t>
            </a:r>
            <a:r>
              <a:rPr lang="en-US" dirty="0" err="1" smtClean="0"/>
              <a:t>TransformListener</a:t>
            </a:r>
            <a:r>
              <a:rPr lang="en-US" dirty="0" smtClean="0"/>
              <a:t>, we need to include the </a:t>
            </a:r>
            <a:r>
              <a:rPr lang="en-US" dirty="0" err="1" smtClean="0"/>
              <a:t>tf</a:t>
            </a:r>
            <a:r>
              <a:rPr lang="en-US" dirty="0" smtClean="0"/>
              <a:t>/</a:t>
            </a:r>
            <a:r>
              <a:rPr lang="en-US" dirty="0" err="1" smtClean="0"/>
              <a:t>transform_listener.h</a:t>
            </a:r>
            <a:r>
              <a:rPr lang="en-US" dirty="0" smtClean="0"/>
              <a:t> header file.</a:t>
            </a:r>
          </a:p>
          <a:p>
            <a:r>
              <a:rPr lang="en-US" dirty="0" smtClean="0"/>
              <a:t>Once the listener is created, it starts receiving </a:t>
            </a:r>
            <a:r>
              <a:rPr lang="en-US" dirty="0" err="1" smtClean="0"/>
              <a:t>tf</a:t>
            </a:r>
            <a:r>
              <a:rPr lang="en-US" dirty="0" smtClean="0"/>
              <a:t> transformations over the wire, and buffers them for up to 10 seconds. </a:t>
            </a:r>
          </a:p>
          <a:p>
            <a:r>
              <a:rPr lang="en-US" dirty="0" smtClean="0"/>
              <a:t>The </a:t>
            </a:r>
            <a:r>
              <a:rPr lang="en-US" dirty="0" err="1" smtClean="0"/>
              <a:t>TransformListener</a:t>
            </a:r>
            <a:r>
              <a:rPr lang="en-US" dirty="0" smtClean="0"/>
              <a:t> object should be scoped to persist otherwise </a:t>
            </a:r>
            <a:r>
              <a:rPr lang="en-US" dirty="0" smtClean="0"/>
              <a:t>its </a:t>
            </a:r>
            <a:r>
              <a:rPr lang="en-US" dirty="0" smtClean="0"/>
              <a:t>cache will be unable to fill and almost every query will fail. </a:t>
            </a:r>
            <a:endParaRPr lang="en-US" dirty="0" smtClean="0"/>
          </a:p>
          <a:p>
            <a:pPr lvl="1"/>
            <a:r>
              <a:rPr lang="en-US" dirty="0" smtClean="0"/>
              <a:t>A </a:t>
            </a:r>
            <a:r>
              <a:rPr lang="en-US" dirty="0" smtClean="0"/>
              <a:t>common method is to make </a:t>
            </a:r>
            <a:r>
              <a:rPr lang="en-US" dirty="0" smtClean="0"/>
              <a:t>the </a:t>
            </a:r>
            <a:r>
              <a:rPr lang="en-US" dirty="0" err="1" smtClean="0"/>
              <a:t>TransformListener</a:t>
            </a:r>
            <a:r>
              <a:rPr lang="en-US" dirty="0" smtClean="0"/>
              <a:t> object a member variable of a class</a:t>
            </a:r>
            <a:r>
              <a:rPr lang="en-US" dirty="0" smtClean="0"/>
              <a:t> </a:t>
            </a:r>
          </a:p>
          <a:p>
            <a:pPr lvl="1"/>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Methods of Transformer</a:t>
            </a:r>
            <a:endParaRPr lang="en-US" dirty="0"/>
          </a:p>
        </p:txBody>
      </p:sp>
      <p:sp>
        <p:nvSpPr>
          <p:cNvPr id="3" name="Content Placeholder 2"/>
          <p:cNvSpPr>
            <a:spLocks noGrp="1"/>
          </p:cNvSpPr>
          <p:nvPr>
            <p:ph idx="1"/>
          </p:nvPr>
        </p:nvSpPr>
        <p:spPr/>
        <p:txBody>
          <a:bodyPr>
            <a:normAutofit/>
          </a:bodyPr>
          <a:lstStyle/>
          <a:p>
            <a:r>
              <a:rPr lang="en-US" dirty="0" err="1" smtClean="0"/>
              <a:t>LookupTransform</a:t>
            </a:r>
            <a:endParaRPr lang="en-US" dirty="0" smtClean="0"/>
          </a:p>
          <a:p>
            <a:pPr lvl="1"/>
            <a:r>
              <a:rPr lang="en-US" dirty="0" smtClean="0"/>
              <a:t>Get the transform between two coordinate frames</a:t>
            </a:r>
          </a:p>
          <a:p>
            <a:r>
              <a:rPr lang="en-US" dirty="0" err="1" smtClean="0"/>
              <a:t>CanTransform</a:t>
            </a:r>
            <a:endParaRPr lang="en-US" dirty="0" smtClean="0"/>
          </a:p>
          <a:p>
            <a:pPr lvl="1"/>
            <a:r>
              <a:rPr lang="en-US" dirty="0" smtClean="0"/>
              <a:t>Test if a transform is possible between to coordinate frames</a:t>
            </a:r>
          </a:p>
          <a:p>
            <a:pPr lvl="1"/>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lookupTransform</a:t>
            </a:r>
            <a:endParaRPr lang="en-US" dirty="0"/>
          </a:p>
        </p:txBody>
      </p:sp>
      <p:sp>
        <p:nvSpPr>
          <p:cNvPr id="3" name="Content Placeholder 2"/>
          <p:cNvSpPr>
            <a:spLocks noGrp="1"/>
          </p:cNvSpPr>
          <p:nvPr>
            <p:ph idx="1"/>
          </p:nvPr>
        </p:nvSpPr>
        <p:spPr/>
        <p:txBody>
          <a:bodyPr>
            <a:normAutofit/>
          </a:bodyPr>
          <a:lstStyle/>
          <a:p>
            <a:endParaRPr lang="en-US" dirty="0" smtClean="0"/>
          </a:p>
          <a:p>
            <a:pPr>
              <a:buNone/>
            </a:pPr>
            <a:endParaRPr lang="en-US" dirty="0" smtClean="0"/>
          </a:p>
          <a:p>
            <a:r>
              <a:rPr lang="en-US" dirty="0" smtClean="0"/>
              <a:t>To query the listener for a specific transformation, you need to pass 4 arguments:</a:t>
            </a:r>
          </a:p>
          <a:p>
            <a:pPr lvl="1"/>
            <a:r>
              <a:rPr lang="en-US" dirty="0" smtClean="0"/>
              <a:t>We want the transform from this frame ...</a:t>
            </a:r>
          </a:p>
          <a:p>
            <a:pPr lvl="1"/>
            <a:r>
              <a:rPr lang="en-US" dirty="0" smtClean="0"/>
              <a:t>... to this frame.</a:t>
            </a:r>
          </a:p>
          <a:p>
            <a:pPr lvl="1"/>
            <a:r>
              <a:rPr lang="en-US" dirty="0" smtClean="0"/>
              <a:t>The time at which we want to </a:t>
            </a:r>
            <a:r>
              <a:rPr lang="en-US" dirty="0" smtClean="0"/>
              <a:t>transform. Providing </a:t>
            </a:r>
            <a:r>
              <a:rPr lang="en-US" dirty="0" err="1" smtClean="0"/>
              <a:t>ros</a:t>
            </a:r>
            <a:r>
              <a:rPr lang="en-US" dirty="0" smtClean="0"/>
              <a:t>::Time(0) will get us the latest available transform. </a:t>
            </a:r>
            <a:endParaRPr lang="en-US" dirty="0" smtClean="0"/>
          </a:p>
          <a:p>
            <a:pPr lvl="1"/>
            <a:r>
              <a:rPr lang="en-US" dirty="0" smtClean="0"/>
              <a:t>The object in which we store the resulting transform.</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85800" y="1371600"/>
            <a:ext cx="76200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err="1" smtClean="0">
                <a:solidFill>
                  <a:srgbClr val="000000"/>
                </a:solidFill>
                <a:latin typeface="Consolas"/>
                <a:ea typeface="Calibri"/>
                <a:cs typeface="Arial"/>
              </a:rPr>
              <a:t>listener.lookupTransform</a:t>
            </a:r>
            <a:r>
              <a:rPr lang="en-US" sz="2000" dirty="0" smtClean="0">
                <a:solidFill>
                  <a:srgbClr val="000000"/>
                </a:solidFill>
                <a:latin typeface="Consolas"/>
                <a:ea typeface="Calibri"/>
                <a:cs typeface="Arial"/>
              </a:rPr>
              <a:t>(</a:t>
            </a:r>
            <a:r>
              <a:rPr lang="en-US" sz="2000" dirty="0" smtClean="0">
                <a:solidFill>
                  <a:srgbClr val="2A00FF"/>
                </a:solidFill>
                <a:latin typeface="Consolas"/>
                <a:ea typeface="Calibri"/>
                <a:cs typeface="Arial"/>
              </a:rPr>
              <a:t>"/turtle2"</a:t>
            </a:r>
            <a:r>
              <a:rPr lang="en-US" sz="2000" dirty="0" smtClean="0">
                <a:solidFill>
                  <a:srgbClr val="000000"/>
                </a:solidFill>
                <a:latin typeface="Consolas"/>
                <a:ea typeface="Calibri"/>
                <a:cs typeface="Arial"/>
              </a:rPr>
              <a:t>, </a:t>
            </a:r>
            <a:r>
              <a:rPr lang="en-US" sz="2000" dirty="0" smtClean="0">
                <a:solidFill>
                  <a:srgbClr val="2A00FF"/>
                </a:solidFill>
                <a:latin typeface="Consolas"/>
                <a:ea typeface="Calibri"/>
                <a:cs typeface="Arial"/>
              </a:rPr>
              <a:t>"/turtle1"</a:t>
            </a:r>
            <a:r>
              <a:rPr lang="en-US" sz="2000" dirty="0" smtClean="0">
                <a:solidFill>
                  <a:srgbClr val="000000"/>
                </a:solidFill>
                <a:latin typeface="Consolas"/>
                <a:ea typeface="Calibri"/>
                <a:cs typeface="Arial"/>
              </a:rPr>
              <a:t>, </a:t>
            </a:r>
            <a:r>
              <a:rPr lang="en-US" sz="2000" dirty="0" err="1" smtClean="0">
                <a:solidFill>
                  <a:srgbClr val="000000"/>
                </a:solidFill>
                <a:latin typeface="Consolas"/>
                <a:ea typeface="Calibri"/>
                <a:cs typeface="Arial"/>
              </a:rPr>
              <a:t>ros</a:t>
            </a:r>
            <a:r>
              <a:rPr lang="en-US" sz="2000" dirty="0" smtClean="0">
                <a:solidFill>
                  <a:srgbClr val="000000"/>
                </a:solidFill>
                <a:latin typeface="Consolas"/>
                <a:ea typeface="Calibri"/>
                <a:cs typeface="Arial"/>
              </a:rPr>
              <a:t>::Time(0), transform);</a:t>
            </a:r>
            <a:endParaRPr lang="en-US" sz="2000" dirty="0" smtClean="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tf?</a:t>
            </a:r>
            <a:endParaRPr lang="en-US" dirty="0"/>
          </a:p>
        </p:txBody>
      </p:sp>
      <p:sp>
        <p:nvSpPr>
          <p:cNvPr id="3" name="Content Placeholder 2"/>
          <p:cNvSpPr>
            <a:spLocks noGrp="1"/>
          </p:cNvSpPr>
          <p:nvPr>
            <p:ph idx="1"/>
          </p:nvPr>
        </p:nvSpPr>
        <p:spPr/>
        <p:txBody>
          <a:bodyPr>
            <a:normAutofit/>
          </a:bodyPr>
          <a:lstStyle/>
          <a:p>
            <a:r>
              <a:rPr lang="en-US" dirty="0" smtClean="0"/>
              <a:t>tf allows you to ask questions like:</a:t>
            </a:r>
          </a:p>
          <a:p>
            <a:pPr lvl="1"/>
            <a:r>
              <a:rPr lang="en-US" dirty="0" smtClean="0"/>
              <a:t>What is the pose of the object in my gripper relative to my base?</a:t>
            </a:r>
          </a:p>
          <a:p>
            <a:pPr lvl="1"/>
            <a:r>
              <a:rPr lang="en-US" dirty="0" smtClean="0"/>
              <a:t>What is the current pose of the base frame in the map frame?</a:t>
            </a:r>
          </a:p>
          <a:p>
            <a:pPr lvl="1"/>
            <a:r>
              <a:rPr lang="en-US" dirty="0" smtClean="0"/>
              <a:t>Where was the head frame relative to the world frame, 5 seconds ago?</a:t>
            </a:r>
          </a:p>
          <a:p>
            <a:pPr lvl="1"/>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Methods</a:t>
            </a:r>
            <a:endParaRPr lang="en-US" dirty="0"/>
          </a:p>
        </p:txBody>
      </p:sp>
      <p:sp>
        <p:nvSpPr>
          <p:cNvPr id="3" name="Content Placeholder 2"/>
          <p:cNvSpPr>
            <a:spLocks noGrp="1"/>
          </p:cNvSpPr>
          <p:nvPr>
            <p:ph idx="1"/>
          </p:nvPr>
        </p:nvSpPr>
        <p:spPr/>
        <p:txBody>
          <a:bodyPr>
            <a:normAutofit/>
          </a:bodyPr>
          <a:lstStyle/>
          <a:p>
            <a:r>
              <a:rPr lang="en-US" dirty="0" err="1" smtClean="0"/>
              <a:t>WaitForTransform</a:t>
            </a:r>
            <a:endParaRPr lang="en-US" dirty="0" smtClean="0"/>
          </a:p>
          <a:p>
            <a:pPr lvl="1"/>
            <a:r>
              <a:rPr lang="en-US" dirty="0" smtClean="0"/>
              <a:t>Block until timeout or transform is available.</a:t>
            </a:r>
          </a:p>
          <a:p>
            <a:r>
              <a:rPr lang="en-US" dirty="0" smtClean="0"/>
              <a:t>tf::</a:t>
            </a:r>
            <a:r>
              <a:rPr lang="en-US" dirty="0" err="1" smtClean="0"/>
              <a:t>MessageFilter</a:t>
            </a:r>
            <a:endParaRPr lang="en-US" dirty="0" smtClean="0"/>
          </a:p>
          <a:p>
            <a:pPr lvl="1"/>
            <a:r>
              <a:rPr lang="en-US" dirty="0" smtClean="0"/>
              <a:t>Subscribe to a topic an provide the callbacks only when there is enough tf messages to </a:t>
            </a:r>
            <a:r>
              <a:rPr lang="en-US" dirty="0" err="1" smtClean="0"/>
              <a:t>tansform</a:t>
            </a:r>
            <a:r>
              <a:rPr lang="en-US" dirty="0" smtClean="0"/>
              <a:t> the data.</a:t>
            </a:r>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Listener</a:t>
            </a:r>
            <a:endParaRPr lang="en-US" dirty="0"/>
          </a:p>
        </p:txBody>
      </p:sp>
      <p:sp>
        <p:nvSpPr>
          <p:cNvPr id="3" name="Content Placeholder 2"/>
          <p:cNvSpPr>
            <a:spLocks noGrp="1"/>
          </p:cNvSpPr>
          <p:nvPr>
            <p:ph idx="1"/>
          </p:nvPr>
        </p:nvSpPr>
        <p:spPr/>
        <p:txBody>
          <a:bodyPr>
            <a:normAutofit/>
          </a:bodyPr>
          <a:lstStyle/>
          <a:p>
            <a:r>
              <a:rPr lang="en-US" dirty="0" smtClean="0"/>
              <a:t>Add the following lines to CMakeLists.txt</a:t>
            </a:r>
          </a:p>
          <a:p>
            <a:endParaRPr lang="en-US" dirty="0" smtClean="0"/>
          </a:p>
          <a:p>
            <a:endParaRPr lang="en-US" dirty="0" smtClean="0"/>
          </a:p>
          <a:p>
            <a:endParaRPr lang="en-US" dirty="0" smtClean="0"/>
          </a:p>
          <a:p>
            <a:r>
              <a:rPr lang="en-US" dirty="0" smtClean="0"/>
              <a:t>Build the package by calling </a:t>
            </a:r>
            <a:r>
              <a:rPr lang="en-US" dirty="0" err="1" smtClean="0"/>
              <a:t>catkin_make</a:t>
            </a:r>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7" name="Rectangle 6"/>
          <p:cNvSpPr>
            <a:spLocks noChangeArrowheads="1"/>
          </p:cNvSpPr>
          <p:nvPr/>
        </p:nvSpPr>
        <p:spPr bwMode="auto">
          <a:xfrm>
            <a:off x="609600" y="1981200"/>
            <a:ext cx="7620000" cy="1323439"/>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err="1" smtClean="0"/>
              <a:t>add_executable</a:t>
            </a:r>
            <a:r>
              <a:rPr lang="en-US" sz="2000" dirty="0" smtClean="0"/>
              <a:t>(</a:t>
            </a:r>
            <a:r>
              <a:rPr lang="en-US" sz="2000" dirty="0" err="1" smtClean="0"/>
              <a:t>tf_listener</a:t>
            </a:r>
            <a:r>
              <a:rPr lang="en-US" sz="2000" dirty="0" smtClean="0"/>
              <a:t> </a:t>
            </a:r>
            <a:r>
              <a:rPr lang="en-US" sz="2000" dirty="0" err="1" smtClean="0"/>
              <a:t>src</a:t>
            </a:r>
            <a:r>
              <a:rPr lang="en-US" sz="2000" dirty="0" smtClean="0"/>
              <a:t>/tf_listener.cpp)</a:t>
            </a:r>
          </a:p>
          <a:p>
            <a:pPr marL="0" lvl="1"/>
            <a:r>
              <a:rPr lang="en-US" sz="2000" dirty="0" err="1" smtClean="0"/>
              <a:t>target_link_libraries</a:t>
            </a:r>
            <a:r>
              <a:rPr lang="en-US" sz="2000" dirty="0" smtClean="0"/>
              <a:t>(</a:t>
            </a:r>
            <a:r>
              <a:rPr lang="en-US" sz="2000" dirty="0" err="1" smtClean="0"/>
              <a:t>tf_listener</a:t>
            </a:r>
            <a:endParaRPr lang="en-US" sz="2000" dirty="0" smtClean="0"/>
          </a:p>
          <a:p>
            <a:pPr marL="0" lvl="1"/>
            <a:r>
              <a:rPr lang="en-US" sz="2000" dirty="0" smtClean="0"/>
              <a:t>  ${</a:t>
            </a:r>
            <a:r>
              <a:rPr lang="en-US" sz="2000" dirty="0" err="1" smtClean="0"/>
              <a:t>catkin_LIBRARIES</a:t>
            </a:r>
            <a:r>
              <a:rPr lang="en-US" sz="2000" dirty="0" smtClean="0"/>
              <a:t>}</a:t>
            </a:r>
          </a:p>
          <a:p>
            <a:pPr marL="0" lvl="1"/>
            <a:r>
              <a:rPr lang="en-US" sz="2000" dirty="0" smtClean="0"/>
              <a:t>)</a:t>
            </a:r>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File</a:t>
            </a:r>
            <a:endParaRPr lang="en-US" dirty="0"/>
          </a:p>
        </p:txBody>
      </p:sp>
      <p:sp>
        <p:nvSpPr>
          <p:cNvPr id="3" name="Content Placeholder 2"/>
          <p:cNvSpPr>
            <a:spLocks noGrp="1"/>
          </p:cNvSpPr>
          <p:nvPr>
            <p:ph idx="1"/>
          </p:nvPr>
        </p:nvSpPr>
        <p:spPr/>
        <p:txBody>
          <a:bodyPr>
            <a:normAutofit/>
          </a:bodyPr>
          <a:lstStyle/>
          <a:p>
            <a:r>
              <a:rPr lang="en-US" dirty="0" smtClean="0"/>
              <a:t>Add the following lines to </a:t>
            </a:r>
            <a:r>
              <a:rPr lang="en-US" dirty="0" err="1" smtClean="0"/>
              <a:t>tf_demo.launch</a:t>
            </a:r>
            <a:endParaRPr lang="en-US" dirty="0" smtClean="0"/>
          </a:p>
          <a:p>
            <a:endParaRPr lang="en-US" dirty="0" smtClean="0"/>
          </a:p>
          <a:p>
            <a:endParaRPr lang="en-US" dirty="0" smtClean="0"/>
          </a:p>
          <a:p>
            <a:endParaRPr lang="en-US" dirty="0" smtClean="0"/>
          </a:p>
          <a:p>
            <a:pPr>
              <a:buNone/>
            </a:pPr>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
        <p:nvSpPr>
          <p:cNvPr id="6" name="Rectangle 5"/>
          <p:cNvSpPr>
            <a:spLocks noChangeArrowheads="1"/>
          </p:cNvSpPr>
          <p:nvPr/>
        </p:nvSpPr>
        <p:spPr bwMode="auto">
          <a:xfrm>
            <a:off x="609600" y="1905000"/>
            <a:ext cx="7924800" cy="4278094"/>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600" dirty="0" smtClean="0"/>
              <a:t>&lt;launch&gt;</a:t>
            </a:r>
          </a:p>
          <a:p>
            <a:r>
              <a:rPr lang="en-US" sz="1600" dirty="0" smtClean="0"/>
              <a:t>    &lt;!-- </a:t>
            </a:r>
            <a:r>
              <a:rPr lang="en-US" sz="1600" dirty="0" err="1" smtClean="0"/>
              <a:t>Turtlesim</a:t>
            </a:r>
            <a:r>
              <a:rPr lang="en-US" sz="1600" dirty="0" smtClean="0"/>
              <a:t> Node--&gt;</a:t>
            </a:r>
          </a:p>
          <a:p>
            <a:r>
              <a:rPr lang="en-US" sz="1600" dirty="0" smtClean="0"/>
              <a:t>    &lt;node </a:t>
            </a:r>
            <a:r>
              <a:rPr lang="en-US" sz="1600" dirty="0" err="1" smtClean="0"/>
              <a:t>pkg</a:t>
            </a:r>
            <a:r>
              <a:rPr lang="en-US" sz="1600" dirty="0" smtClean="0"/>
              <a:t>="</a:t>
            </a:r>
            <a:r>
              <a:rPr lang="en-US" sz="1600" dirty="0" err="1" smtClean="0"/>
              <a:t>turtlesim</a:t>
            </a:r>
            <a:r>
              <a:rPr lang="en-US" sz="1600" dirty="0" smtClean="0"/>
              <a:t>" type="</a:t>
            </a:r>
            <a:r>
              <a:rPr lang="en-US" sz="1600" dirty="0" err="1" smtClean="0"/>
              <a:t>turtlesim_node</a:t>
            </a:r>
            <a:r>
              <a:rPr lang="en-US" sz="1600" dirty="0" smtClean="0"/>
              <a:t>" name="</a:t>
            </a:r>
            <a:r>
              <a:rPr lang="en-US" sz="1600" dirty="0" err="1" smtClean="0"/>
              <a:t>sim</a:t>
            </a:r>
            <a:r>
              <a:rPr lang="en-US" sz="1600" dirty="0" smtClean="0"/>
              <a:t>"/&gt;</a:t>
            </a:r>
          </a:p>
          <a:p>
            <a:r>
              <a:rPr lang="en-US" sz="1600" dirty="0" smtClean="0"/>
              <a:t>    &lt;node </a:t>
            </a:r>
            <a:r>
              <a:rPr lang="en-US" sz="1600" dirty="0" err="1" smtClean="0"/>
              <a:t>pkg</a:t>
            </a:r>
            <a:r>
              <a:rPr lang="en-US" sz="1600" dirty="0" smtClean="0"/>
              <a:t>="</a:t>
            </a:r>
            <a:r>
              <a:rPr lang="en-US" sz="1600" dirty="0" err="1" smtClean="0"/>
              <a:t>turtlesim</a:t>
            </a:r>
            <a:r>
              <a:rPr lang="en-US" sz="1600" dirty="0" smtClean="0"/>
              <a:t>" type="</a:t>
            </a:r>
            <a:r>
              <a:rPr lang="en-US" sz="1600" dirty="0" err="1" smtClean="0"/>
              <a:t>turtle_teleop_key</a:t>
            </a:r>
            <a:r>
              <a:rPr lang="en-US" sz="1600" dirty="0" smtClean="0"/>
              <a:t>" name="</a:t>
            </a:r>
            <a:r>
              <a:rPr lang="en-US" sz="1600" dirty="0" err="1" smtClean="0"/>
              <a:t>teleop</a:t>
            </a:r>
            <a:r>
              <a:rPr lang="en-US" sz="1600" dirty="0" smtClean="0"/>
              <a:t>" output="screen"/&gt;</a:t>
            </a:r>
          </a:p>
          <a:p>
            <a:endParaRPr lang="en-US" sz="1600" dirty="0" smtClean="0"/>
          </a:p>
          <a:p>
            <a:r>
              <a:rPr lang="en-US" sz="1600" dirty="0" smtClean="0"/>
              <a:t>    &lt;!-- tf broadcaster node --&gt;</a:t>
            </a:r>
          </a:p>
          <a:p>
            <a:r>
              <a:rPr lang="en-US" sz="1600" dirty="0" smtClean="0"/>
              <a:t>    &lt;node </a:t>
            </a:r>
            <a:r>
              <a:rPr lang="en-US" sz="1600" dirty="0" err="1" smtClean="0"/>
              <a:t>pkg</a:t>
            </a:r>
            <a:r>
              <a:rPr lang="en-US" sz="1600" dirty="0" smtClean="0"/>
              <a:t>="</a:t>
            </a:r>
            <a:r>
              <a:rPr lang="en-US" sz="1600" dirty="0" err="1" smtClean="0"/>
              <a:t>tf_demo</a:t>
            </a:r>
            <a:r>
              <a:rPr lang="en-US" sz="1600" dirty="0" smtClean="0"/>
              <a:t>" type="</a:t>
            </a:r>
            <a:r>
              <a:rPr lang="en-US" sz="1600" dirty="0" err="1" smtClean="0"/>
              <a:t>tf_broadcaster</a:t>
            </a:r>
            <a:r>
              <a:rPr lang="en-US" sz="1600" dirty="0" smtClean="0"/>
              <a:t>"</a:t>
            </a:r>
          </a:p>
          <a:p>
            <a:r>
              <a:rPr lang="en-US" sz="1600" dirty="0" smtClean="0"/>
              <a:t>          </a:t>
            </a:r>
            <a:r>
              <a:rPr lang="en-US" sz="1600" dirty="0" err="1" smtClean="0"/>
              <a:t>args</a:t>
            </a:r>
            <a:r>
              <a:rPr lang="en-US" sz="1600" dirty="0" smtClean="0"/>
              <a:t>="/turtle1" name="turtle1_tf_broadcaster" /&gt;</a:t>
            </a:r>
          </a:p>
          <a:p>
            <a:r>
              <a:rPr lang="en-US" sz="1600" dirty="0" smtClean="0"/>
              <a:t>          </a:t>
            </a:r>
          </a:p>
          <a:p>
            <a:r>
              <a:rPr lang="en-US" sz="1600" dirty="0" smtClean="0"/>
              <a:t>    &lt;!-- Second broadcaster node --&gt;</a:t>
            </a:r>
          </a:p>
          <a:p>
            <a:r>
              <a:rPr lang="en-US" sz="1600" dirty="0" smtClean="0"/>
              <a:t>    &lt;node </a:t>
            </a:r>
            <a:r>
              <a:rPr lang="en-US" sz="1600" dirty="0" err="1" smtClean="0"/>
              <a:t>pkg</a:t>
            </a:r>
            <a:r>
              <a:rPr lang="en-US" sz="1600" dirty="0" smtClean="0"/>
              <a:t>="</a:t>
            </a:r>
            <a:r>
              <a:rPr lang="en-US" sz="1600" dirty="0" err="1" smtClean="0"/>
              <a:t>tf_demo</a:t>
            </a:r>
            <a:r>
              <a:rPr lang="en-US" sz="1600" dirty="0" smtClean="0"/>
              <a:t>" type="</a:t>
            </a:r>
            <a:r>
              <a:rPr lang="en-US" sz="1600" dirty="0" err="1" smtClean="0"/>
              <a:t>tf_broadcaster</a:t>
            </a:r>
            <a:r>
              <a:rPr lang="en-US" sz="1600" dirty="0" smtClean="0"/>
              <a:t>"</a:t>
            </a:r>
          </a:p>
          <a:p>
            <a:r>
              <a:rPr lang="en-US" sz="1600" dirty="0" smtClean="0"/>
              <a:t>          </a:t>
            </a:r>
            <a:r>
              <a:rPr lang="en-US" sz="1600" dirty="0" err="1" smtClean="0"/>
              <a:t>args</a:t>
            </a:r>
            <a:r>
              <a:rPr lang="en-US" sz="1600" dirty="0" smtClean="0"/>
              <a:t>="/turtle2" name="turtle2_tf_broadcaster" /&gt;</a:t>
            </a:r>
          </a:p>
          <a:p>
            <a:r>
              <a:rPr lang="en-US" sz="1600" dirty="0" smtClean="0"/>
              <a:t>          </a:t>
            </a:r>
            <a:endParaRPr lang="en-US" sz="1600" dirty="0" smtClean="0"/>
          </a:p>
          <a:p>
            <a:r>
              <a:rPr lang="en-US" sz="1600" dirty="0" smtClean="0"/>
              <a:t>    &lt;!-- tf listener node --&gt;</a:t>
            </a:r>
          </a:p>
          <a:p>
            <a:r>
              <a:rPr lang="en-US" sz="1600" dirty="0" smtClean="0"/>
              <a:t>    &lt;node </a:t>
            </a:r>
            <a:r>
              <a:rPr lang="en-US" sz="1600" dirty="0" err="1" smtClean="0"/>
              <a:t>pkg</a:t>
            </a:r>
            <a:r>
              <a:rPr lang="en-US" sz="1600" dirty="0" smtClean="0"/>
              <a:t>="</a:t>
            </a:r>
            <a:r>
              <a:rPr lang="en-US" sz="1600" dirty="0" err="1" smtClean="0"/>
              <a:t>tf_demo</a:t>
            </a:r>
            <a:r>
              <a:rPr lang="en-US" sz="1600" dirty="0" smtClean="0"/>
              <a:t>" type="</a:t>
            </a:r>
            <a:r>
              <a:rPr lang="en-US" sz="1600" dirty="0" err="1" smtClean="0"/>
              <a:t>tf_listener</a:t>
            </a:r>
            <a:r>
              <a:rPr lang="en-US" sz="1600" dirty="0" smtClean="0"/>
              <a:t>" </a:t>
            </a:r>
            <a:r>
              <a:rPr lang="en-US" sz="1600" dirty="0" smtClean="0"/>
              <a:t>name</a:t>
            </a:r>
            <a:r>
              <a:rPr lang="en-US" sz="1600" dirty="0" smtClean="0"/>
              <a:t>="listener" /&gt;</a:t>
            </a:r>
          </a:p>
          <a:p>
            <a:endParaRPr lang="en-US" sz="1600" dirty="0" smtClean="0"/>
          </a:p>
          <a:p>
            <a:r>
              <a:rPr lang="en-US" sz="1600" dirty="0" smtClean="0"/>
              <a:t>  &lt;/launch&gt;</a:t>
            </a:r>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the Results</a:t>
            </a:r>
            <a:endParaRPr lang="en-US" dirty="0"/>
          </a:p>
        </p:txBody>
      </p:sp>
      <p:sp>
        <p:nvSpPr>
          <p:cNvPr id="3" name="Content Placeholder 2"/>
          <p:cNvSpPr>
            <a:spLocks noGrp="1"/>
          </p:cNvSpPr>
          <p:nvPr>
            <p:ph idx="1"/>
          </p:nvPr>
        </p:nvSpPr>
        <p:spPr/>
        <p:txBody>
          <a:bodyPr>
            <a:normAutofit/>
          </a:bodyPr>
          <a:lstStyle/>
          <a:p>
            <a:r>
              <a:rPr lang="en-US" dirty="0" smtClean="0"/>
              <a:t>To see if things work, simply drive around the first turtle using the arrow keys (make sure your terminal window is active, not your simulator window), and you'll see the second turtle following the first one!</a:t>
            </a:r>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Scenario</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80898" name="Picture 2"/>
          <p:cNvPicPr>
            <a:picLocks noChangeAspect="1" noChangeArrowheads="1"/>
          </p:cNvPicPr>
          <p:nvPr/>
        </p:nvPicPr>
        <p:blipFill>
          <a:blip r:embed="rId2" cstate="print"/>
          <a:srcRect/>
          <a:stretch>
            <a:fillRect/>
          </a:stretch>
        </p:blipFill>
        <p:spPr bwMode="auto">
          <a:xfrm>
            <a:off x="533400" y="1676400"/>
            <a:ext cx="7972425" cy="4314825"/>
          </a:xfrm>
          <a:prstGeom prst="rect">
            <a:avLst/>
          </a:prstGeom>
          <a:noFill/>
          <a:ln w="9525">
            <a:noFill/>
            <a:miter lim="800000"/>
            <a:headEnd/>
            <a:tailEnd/>
          </a:ln>
          <a:effectLst/>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lookupTransform</a:t>
            </a:r>
            <a:r>
              <a:rPr lang="en-US" dirty="0" smtClean="0"/>
              <a:t> </a:t>
            </a:r>
            <a:r>
              <a:rPr lang="en-US" dirty="0" smtClean="0"/>
              <a:t>Query Examples</a:t>
            </a:r>
            <a:endParaRPr lang="en-US" dirty="0"/>
          </a:p>
        </p:txBody>
      </p:sp>
      <p:sp>
        <p:nvSpPr>
          <p:cNvPr id="3" name="Content Placeholder 2"/>
          <p:cNvSpPr>
            <a:spLocks noGrp="1"/>
          </p:cNvSpPr>
          <p:nvPr>
            <p:ph idx="1"/>
          </p:nvPr>
        </p:nvSpPr>
        <p:spPr/>
        <p:txBody>
          <a:bodyPr>
            <a:normAutofit/>
          </a:bodyPr>
          <a:lstStyle/>
          <a:p>
            <a:r>
              <a:rPr lang="en-US" dirty="0" smtClean="0"/>
              <a:t>Compute the position of an observed ball in the target frame at the target time assuming it was stationary in the fixed frame</a:t>
            </a:r>
          </a:p>
          <a:p>
            <a:pPr lvl="1"/>
            <a:r>
              <a:rPr lang="en-US" sz="2700" dirty="0" err="1" smtClean="0"/>
              <a:t>lookupTransform</a:t>
            </a:r>
            <a:r>
              <a:rPr lang="en-US" sz="2700" dirty="0" smtClean="0"/>
              <a:t>(</a:t>
            </a:r>
            <a:r>
              <a:rPr lang="en-US" sz="2700" dirty="0" err="1" smtClean="0"/>
              <a:t>ball_frame</a:t>
            </a:r>
            <a:r>
              <a:rPr lang="en-US" sz="2700" dirty="0" smtClean="0"/>
              <a:t>, </a:t>
            </a:r>
            <a:r>
              <a:rPr lang="en-US" sz="2700" dirty="0" err="1" smtClean="0"/>
              <a:t>ball_time</a:t>
            </a:r>
            <a:r>
              <a:rPr lang="en-US" sz="2700" dirty="0" smtClean="0"/>
              <a:t>, </a:t>
            </a:r>
            <a:r>
              <a:rPr lang="en-US" sz="2700" dirty="0" err="1" smtClean="0"/>
              <a:t>target_frame</a:t>
            </a:r>
            <a:r>
              <a:rPr lang="en-US" sz="2700" dirty="0" smtClean="0"/>
              <a:t>, </a:t>
            </a:r>
            <a:r>
              <a:rPr lang="en-US" sz="2700" dirty="0" err="1" smtClean="0"/>
              <a:t>target_time</a:t>
            </a:r>
            <a:r>
              <a:rPr lang="en-US" sz="2700" dirty="0" smtClean="0"/>
              <a:t>, </a:t>
            </a:r>
            <a:r>
              <a:rPr lang="en-US" sz="2700" dirty="0" err="1" smtClean="0"/>
              <a:t>fixed_frame</a:t>
            </a:r>
            <a:r>
              <a:rPr lang="en-US" sz="2700" dirty="0" smtClean="0"/>
              <a:t>, </a:t>
            </a:r>
            <a:r>
              <a:rPr lang="en-US" sz="2700" dirty="0" err="1" smtClean="0"/>
              <a:t>result_transform</a:t>
            </a:r>
            <a:r>
              <a:rPr lang="en-US" sz="2700" dirty="0" smtClean="0"/>
              <a:t>)</a:t>
            </a:r>
          </a:p>
          <a:p>
            <a:r>
              <a:rPr lang="en-US" dirty="0" smtClean="0"/>
              <a:t>Compute how far the robot moved between t = 1 and t = 2 in the map frame</a:t>
            </a:r>
          </a:p>
          <a:p>
            <a:pPr lvl="1"/>
            <a:r>
              <a:rPr lang="en-US" sz="2700" dirty="0" err="1" smtClean="0"/>
              <a:t>lookupTransform</a:t>
            </a:r>
            <a:r>
              <a:rPr lang="en-US" sz="2700" dirty="0" smtClean="0"/>
              <a:t>(</a:t>
            </a:r>
            <a:r>
              <a:rPr lang="en-US" sz="2700" dirty="0" err="1" smtClean="0"/>
              <a:t>robot_frame</a:t>
            </a:r>
            <a:r>
              <a:rPr lang="en-US" sz="2700" dirty="0" smtClean="0"/>
              <a:t>, t = 1,robot_frame, t = 2, </a:t>
            </a:r>
            <a:r>
              <a:rPr lang="en-US" sz="2700" dirty="0" err="1" smtClean="0"/>
              <a:t>map_frame</a:t>
            </a:r>
            <a:r>
              <a:rPr lang="en-US" sz="2700" dirty="0" smtClean="0"/>
              <a:t>, </a:t>
            </a:r>
            <a:r>
              <a:rPr lang="en-US" sz="2700" dirty="0" err="1" smtClean="0"/>
              <a:t>result_transform</a:t>
            </a:r>
            <a:r>
              <a:rPr lang="en-US" sz="2700" dirty="0" smtClean="0"/>
              <a:t>)</a:t>
            </a:r>
          </a:p>
          <a:p>
            <a:pPr lvl="1"/>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Stack Frames</a:t>
            </a:r>
            <a:endParaRPr lang="en-US" dirty="0"/>
          </a:p>
        </p:txBody>
      </p:sp>
      <p:sp>
        <p:nvSpPr>
          <p:cNvPr id="3" name="Content Placeholder 2"/>
          <p:cNvSpPr>
            <a:spLocks noGrp="1"/>
          </p:cNvSpPr>
          <p:nvPr>
            <p:ph idx="1"/>
          </p:nvPr>
        </p:nvSpPr>
        <p:spPr/>
        <p:txBody>
          <a:bodyPr>
            <a:normAutofit fontScale="92500"/>
          </a:bodyPr>
          <a:lstStyle/>
          <a:p>
            <a:r>
              <a:rPr lang="en-US" dirty="0" smtClean="0"/>
              <a:t>For the navigation stack to work properly, the robot needs to publish the tf relationships between the following frames:</a:t>
            </a:r>
          </a:p>
          <a:p>
            <a:pPr lvl="1"/>
            <a:r>
              <a:rPr lang="en-US" b="1" dirty="0" smtClean="0"/>
              <a:t>map</a:t>
            </a:r>
            <a:r>
              <a:rPr lang="en-US" dirty="0" smtClean="0"/>
              <a:t> – The coordinate frame fixed to the map</a:t>
            </a:r>
          </a:p>
          <a:p>
            <a:pPr lvl="1"/>
            <a:r>
              <a:rPr lang="en-US" b="1" dirty="0" err="1" smtClean="0"/>
              <a:t>odom</a:t>
            </a:r>
            <a:r>
              <a:rPr lang="en-US" dirty="0" smtClean="0"/>
              <a:t> – The self consistent coordinate frame using the </a:t>
            </a:r>
            <a:r>
              <a:rPr lang="en-US" dirty="0" err="1" smtClean="0"/>
              <a:t>odometry</a:t>
            </a:r>
            <a:r>
              <a:rPr lang="en-US" dirty="0" smtClean="0"/>
              <a:t> measurements only (this will not change on localization updates</a:t>
            </a:r>
            <a:r>
              <a:rPr lang="en-US" dirty="0" smtClean="0"/>
              <a:t>)</a:t>
            </a:r>
          </a:p>
          <a:p>
            <a:pPr lvl="2"/>
            <a:r>
              <a:rPr lang="en-US" dirty="0" smtClean="0"/>
              <a:t>The map </a:t>
            </a:r>
            <a:r>
              <a:rPr lang="en-US" dirty="0" smtClean="0"/>
              <a:t>→ </a:t>
            </a:r>
            <a:r>
              <a:rPr lang="en-US" dirty="0" err="1" smtClean="0"/>
              <a:t>odom</a:t>
            </a:r>
            <a:r>
              <a:rPr lang="en-US" dirty="0" smtClean="0"/>
              <a:t> </a:t>
            </a:r>
            <a:r>
              <a:rPr lang="en-US" dirty="0" smtClean="0"/>
              <a:t>transform is published by </a:t>
            </a:r>
            <a:r>
              <a:rPr lang="en-US" dirty="0" err="1" smtClean="0"/>
              <a:t>amcl</a:t>
            </a:r>
            <a:r>
              <a:rPr lang="en-US" dirty="0" smtClean="0"/>
              <a:t> or </a:t>
            </a:r>
            <a:r>
              <a:rPr lang="en-US" dirty="0" err="1" smtClean="0"/>
              <a:t>gmapping</a:t>
            </a:r>
            <a:endParaRPr lang="en-US" dirty="0" smtClean="0"/>
          </a:p>
          <a:p>
            <a:pPr lvl="1"/>
            <a:r>
              <a:rPr lang="en-US" b="1" dirty="0" err="1" smtClean="0"/>
              <a:t>base_footprint</a:t>
            </a:r>
            <a:r>
              <a:rPr lang="en-US" dirty="0" smtClean="0"/>
              <a:t> – The base of the robot at zero height above the ground</a:t>
            </a:r>
          </a:p>
          <a:p>
            <a:pPr lvl="1"/>
            <a:r>
              <a:rPr lang="en-US" b="1" dirty="0" err="1" smtClean="0"/>
              <a:t>base_link</a:t>
            </a:r>
            <a:r>
              <a:rPr lang="en-US" dirty="0" smtClean="0"/>
              <a:t> – The base link of the robot, placed at the rotational center of the robot</a:t>
            </a:r>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State Publisher</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http://wiki.ros.org/robot_state_publisher</a:t>
            </a:r>
            <a:endParaRPr lang="en-US" dirty="0" smtClean="0"/>
          </a:p>
          <a:p>
            <a:r>
              <a:rPr lang="en-US" dirty="0" smtClean="0"/>
              <a:t>When you are working with a robot that has many relevant frames, it becomes quite a task to publish them all to </a:t>
            </a:r>
            <a:r>
              <a:rPr lang="en-US" dirty="0" err="1" smtClean="0"/>
              <a:t>tf</a:t>
            </a:r>
            <a:r>
              <a:rPr lang="en-US" dirty="0" smtClean="0"/>
              <a:t>. </a:t>
            </a:r>
            <a:endParaRPr lang="en-US" dirty="0" smtClean="0"/>
          </a:p>
          <a:p>
            <a:r>
              <a:rPr lang="en-US" dirty="0" smtClean="0"/>
              <a:t>This </a:t>
            </a:r>
            <a:r>
              <a:rPr lang="en-US" dirty="0" smtClean="0"/>
              <a:t>package allows you to publish the state of a robot to tf. </a:t>
            </a:r>
          </a:p>
          <a:p>
            <a:r>
              <a:rPr lang="en-US" dirty="0" smtClean="0"/>
              <a:t>The </a:t>
            </a:r>
            <a:r>
              <a:rPr lang="en-US" dirty="0" smtClean="0"/>
              <a:t>package takes the joint angles of the robot as input and publishes the 3D poses of the robot links, using a kinematic tree model of the robot. </a:t>
            </a:r>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PR2 – The tf tree</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38915" name="Picture 3"/>
          <p:cNvPicPr>
            <a:picLocks noChangeAspect="1" noChangeArrowheads="1"/>
          </p:cNvPicPr>
          <p:nvPr/>
        </p:nvPicPr>
        <p:blipFill>
          <a:blip r:embed="rId2" cstate="print"/>
          <a:srcRect/>
          <a:stretch>
            <a:fillRect/>
          </a:stretch>
        </p:blipFill>
        <p:spPr bwMode="auto">
          <a:xfrm>
            <a:off x="533400" y="1524000"/>
            <a:ext cx="4495800" cy="4254131"/>
          </a:xfrm>
          <a:prstGeom prst="rect">
            <a:avLst/>
          </a:prstGeom>
          <a:noFill/>
          <a:ln w="9525">
            <a:noFill/>
            <a:miter lim="800000"/>
            <a:headEnd/>
            <a:tailEnd/>
          </a:ln>
        </p:spPr>
      </p:pic>
      <p:sp>
        <p:nvSpPr>
          <p:cNvPr id="8" name="Content Placeholder 2"/>
          <p:cNvSpPr>
            <a:spLocks noGrp="1"/>
          </p:cNvSpPr>
          <p:nvPr>
            <p:ph idx="1"/>
          </p:nvPr>
        </p:nvSpPr>
        <p:spPr>
          <a:xfrm>
            <a:off x="5181600" y="1600200"/>
            <a:ext cx="3581400" cy="4749800"/>
          </a:xfrm>
        </p:spPr>
        <p:txBody>
          <a:bodyPr>
            <a:normAutofit fontScale="77500" lnSpcReduction="20000"/>
          </a:bodyPr>
          <a:lstStyle/>
          <a:p>
            <a:r>
              <a:rPr lang="en-US" dirty="0" smtClean="0"/>
              <a:t>Different frames represent either joints or other significant points of interest on the robot body.</a:t>
            </a:r>
          </a:p>
          <a:p>
            <a:r>
              <a:rPr lang="en-US" dirty="0" smtClean="0"/>
              <a:t>You have to define a given joint relative to some other joint or reference point. </a:t>
            </a:r>
          </a:p>
          <a:p>
            <a:r>
              <a:rPr lang="en-US" dirty="0" smtClean="0"/>
              <a:t>For instance, the elbow joint will be described relative to the shoulder joint.</a:t>
            </a:r>
            <a:endParaRPr lang="he-IL" dirty="0"/>
          </a:p>
        </p:txBody>
      </p:sp>
      <p:sp>
        <p:nvSpPr>
          <p:cNvPr id="9" name="Content Placeholder 2"/>
          <p:cNvSpPr txBox="1">
            <a:spLocks/>
          </p:cNvSpPr>
          <p:nvPr/>
        </p:nvSpPr>
        <p:spPr>
          <a:xfrm>
            <a:off x="457200" y="6019800"/>
            <a:ext cx="6553200" cy="482600"/>
          </a:xfrm>
          <a:prstGeom prst="rect">
            <a:avLst/>
          </a:prstGeom>
          <a:noFill/>
        </p:spPr>
        <p:txBody>
          <a:bodyPr vert="horz" lIns="91440" tIns="45720" rIns="91440" bIns="45720" rtlCol="0">
            <a:normAutofit/>
          </a:bodyPr>
          <a:lstStyle/>
          <a:p>
            <a:pPr marL="342900" lvl="0" indent="-342900">
              <a:spcBef>
                <a:spcPct val="20000"/>
              </a:spcBef>
            </a:pPr>
            <a:r>
              <a:rPr lang="en-US" dirty="0" smtClean="0"/>
              <a:t>Image taken from </a:t>
            </a:r>
            <a:r>
              <a:rPr lang="en-US" dirty="0" smtClean="0">
                <a:hlinkClick r:id="rId3"/>
              </a:rPr>
              <a:t>http://www.ros.org/wiki/tf</a:t>
            </a:r>
            <a:endParaRPr lang="en-US" dirty="0" smtClean="0"/>
          </a:p>
          <a:p>
            <a:pPr marL="342900" lvl="0" indent="-342900">
              <a:spcBef>
                <a:spcPct val="20000"/>
              </a:spcBef>
              <a:buFont typeface="Arial" pitchFamily="34" charset="0"/>
              <a:buChar char="•"/>
            </a:pPr>
            <a:endParaRPr kumimoji="0" lang="he-IL"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PR2 Sensor Frames</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101378" name="Picture 2"/>
          <p:cNvPicPr>
            <a:picLocks noChangeAspect="1" noChangeArrowheads="1"/>
          </p:cNvPicPr>
          <p:nvPr/>
        </p:nvPicPr>
        <p:blipFill>
          <a:blip r:embed="rId2" cstate="print"/>
          <a:srcRect/>
          <a:stretch>
            <a:fillRect/>
          </a:stretch>
        </p:blipFill>
        <p:spPr bwMode="auto">
          <a:xfrm>
            <a:off x="1143000" y="1600200"/>
            <a:ext cx="6858000" cy="3543300"/>
          </a:xfrm>
          <a:prstGeom prst="rect">
            <a:avLst/>
          </a:prstGeom>
          <a:noFill/>
          <a:ln w="9525">
            <a:noFill/>
            <a:miter lim="800000"/>
            <a:headEnd/>
            <a:tailEnd/>
          </a:ln>
          <a:effectLst/>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 Nodes</a:t>
            </a:r>
            <a:endParaRPr lang="en-US" dirty="0"/>
          </a:p>
        </p:txBody>
      </p:sp>
      <p:sp>
        <p:nvSpPr>
          <p:cNvPr id="3" name="Content Placeholder 2"/>
          <p:cNvSpPr>
            <a:spLocks noGrp="1"/>
          </p:cNvSpPr>
          <p:nvPr>
            <p:ph idx="1"/>
          </p:nvPr>
        </p:nvSpPr>
        <p:spPr/>
        <p:txBody>
          <a:bodyPr>
            <a:normAutofit/>
          </a:bodyPr>
          <a:lstStyle/>
          <a:p>
            <a:r>
              <a:rPr lang="en-US" dirty="0" smtClean="0"/>
              <a:t>There are two types of tf nodes:</a:t>
            </a:r>
          </a:p>
          <a:p>
            <a:pPr lvl="1"/>
            <a:r>
              <a:rPr lang="en-US" dirty="0" smtClean="0"/>
              <a:t>Publishers</a:t>
            </a:r>
          </a:p>
          <a:p>
            <a:pPr lvl="1"/>
            <a:r>
              <a:rPr lang="en-US" dirty="0" smtClean="0"/>
              <a:t>Listeners</a:t>
            </a:r>
          </a:p>
          <a:p>
            <a:r>
              <a:rPr lang="en-US" b="1" dirty="0" smtClean="0"/>
              <a:t>Publishers</a:t>
            </a:r>
            <a:r>
              <a:rPr lang="en-US" dirty="0" smtClean="0"/>
              <a:t> – publish transforms between coordinate frames on /</a:t>
            </a:r>
            <a:r>
              <a:rPr lang="en-US" dirty="0" err="1" smtClean="0"/>
              <a:t>tf</a:t>
            </a:r>
            <a:endParaRPr lang="en-US" dirty="0" smtClean="0"/>
          </a:p>
          <a:p>
            <a:r>
              <a:rPr lang="en-US" b="1" dirty="0" smtClean="0"/>
              <a:t>Listeners</a:t>
            </a:r>
            <a:r>
              <a:rPr lang="en-US" dirty="0" smtClean="0"/>
              <a:t> </a:t>
            </a:r>
            <a:r>
              <a:rPr lang="en-US" dirty="0" smtClean="0"/>
              <a:t>– listen to /tf and cache all data heard up to cache limit</a:t>
            </a:r>
          </a:p>
          <a:p>
            <a:r>
              <a:rPr lang="en-US" dirty="0" err="1" smtClean="0"/>
              <a:t>tf</a:t>
            </a:r>
            <a:r>
              <a:rPr lang="en-US" dirty="0" smtClean="0"/>
              <a:t> is distributed - there </a:t>
            </a:r>
            <a:r>
              <a:rPr lang="en-US" dirty="0" smtClean="0"/>
              <a:t>is no central source of </a:t>
            </a:r>
            <a:r>
              <a:rPr lang="en-US" dirty="0" err="1" smtClean="0"/>
              <a:t>tf</a:t>
            </a:r>
            <a:r>
              <a:rPr lang="en-US" dirty="0" smtClean="0"/>
              <a:t> </a:t>
            </a:r>
            <a:r>
              <a:rPr lang="en-US" dirty="0" smtClean="0"/>
              <a:t>information</a:t>
            </a:r>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PR2 Manipulation Frames</a:t>
            </a:r>
            <a:endParaRPr lang="en-US" dirty="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102402" name="Picture 2"/>
          <p:cNvPicPr>
            <a:picLocks noChangeAspect="1" noChangeArrowheads="1"/>
          </p:cNvPicPr>
          <p:nvPr/>
        </p:nvPicPr>
        <p:blipFill>
          <a:blip r:embed="rId2" cstate="print"/>
          <a:srcRect/>
          <a:stretch>
            <a:fillRect/>
          </a:stretch>
        </p:blipFill>
        <p:spPr bwMode="auto">
          <a:xfrm>
            <a:off x="1447800" y="1447800"/>
            <a:ext cx="6248400" cy="4181475"/>
          </a:xfrm>
          <a:prstGeom prst="rect">
            <a:avLst/>
          </a:prstGeom>
          <a:noFill/>
          <a:ln w="9525">
            <a:noFill/>
            <a:miter lim="800000"/>
            <a:headEnd/>
            <a:tailEnd/>
          </a:ln>
          <a:effectLst/>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(not for submission)</a:t>
            </a:r>
            <a:endParaRPr lang="en-US" dirty="0"/>
          </a:p>
        </p:txBody>
      </p:sp>
      <p:sp>
        <p:nvSpPr>
          <p:cNvPr id="3" name="Content Placeholder 2"/>
          <p:cNvSpPr>
            <a:spLocks noGrp="1"/>
          </p:cNvSpPr>
          <p:nvPr>
            <p:ph idx="1"/>
          </p:nvPr>
        </p:nvSpPr>
        <p:spPr/>
        <p:txBody>
          <a:bodyPr>
            <a:normAutofit/>
          </a:bodyPr>
          <a:lstStyle/>
          <a:p>
            <a:r>
              <a:rPr lang="en-US" sz="3000" dirty="0" smtClean="0"/>
              <a:t>Run the navigation stack</a:t>
            </a:r>
          </a:p>
          <a:p>
            <a:r>
              <a:rPr lang="en-US" sz="3000" dirty="0" smtClean="0"/>
              <a:t>Create a node that prints the </a:t>
            </a:r>
            <a:r>
              <a:rPr lang="en-US" sz="3000" smtClean="0"/>
              <a:t>robot’s location in </a:t>
            </a:r>
            <a:r>
              <a:rPr lang="en-US" sz="3000" dirty="0" smtClean="0"/>
              <a:t>the map using a TF listener</a:t>
            </a:r>
          </a:p>
          <a:p>
            <a:pPr>
              <a:buNone/>
            </a:pPr>
            <a:endParaRPr lang="en-US" sz="3000" dirty="0" smtClean="0"/>
          </a:p>
          <a:p>
            <a:endParaRPr lang="en-US" sz="3000" dirty="0" smtClean="0"/>
          </a:p>
          <a:p>
            <a:endParaRPr lang="en-US" sz="2600"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 Tree</a:t>
            </a:r>
            <a:endParaRPr lang="en-US" dirty="0"/>
          </a:p>
        </p:txBody>
      </p:sp>
      <p:sp>
        <p:nvSpPr>
          <p:cNvPr id="3" name="Content Placeholder 2"/>
          <p:cNvSpPr>
            <a:spLocks noGrp="1"/>
          </p:cNvSpPr>
          <p:nvPr>
            <p:ph idx="1"/>
          </p:nvPr>
        </p:nvSpPr>
        <p:spPr/>
        <p:txBody>
          <a:bodyPr>
            <a:normAutofit/>
          </a:bodyPr>
          <a:lstStyle/>
          <a:p>
            <a:r>
              <a:rPr lang="en-US" dirty="0" smtClean="0"/>
              <a:t>TF builds a tree of transforms between frames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Can support multiple disconnected trees</a:t>
            </a:r>
          </a:p>
          <a:p>
            <a:r>
              <a:rPr lang="en-US" dirty="0" smtClean="0"/>
              <a:t>Transforms only work within the same tree</a:t>
            </a:r>
          </a:p>
          <a:p>
            <a:pPr lvl="1"/>
            <a:endParaRPr lang="en-US" dirty="0" smtClean="0"/>
          </a:p>
          <a:p>
            <a:endParaRPr lang="en-US" dirty="0" smtClean="0"/>
          </a:p>
          <a:p>
            <a:endParaRPr lang="en-US" dirty="0" smtClean="0"/>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37892" name="Picture 4"/>
          <p:cNvPicPr>
            <a:picLocks noChangeAspect="1" noChangeArrowheads="1"/>
          </p:cNvPicPr>
          <p:nvPr/>
        </p:nvPicPr>
        <p:blipFill>
          <a:blip r:embed="rId2" cstate="print"/>
          <a:srcRect/>
          <a:stretch>
            <a:fillRect/>
          </a:stretch>
        </p:blipFill>
        <p:spPr bwMode="auto">
          <a:xfrm>
            <a:off x="2133600" y="1828800"/>
            <a:ext cx="4648200" cy="338432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Complex Example</a:t>
            </a:r>
            <a:endParaRPr lang="en-US" dirty="0"/>
          </a:p>
        </p:txBody>
      </p:sp>
      <p:sp>
        <p:nvSpPr>
          <p:cNvPr id="3" name="Content Placeholder 2"/>
          <p:cNvSpPr>
            <a:spLocks noGrp="1"/>
          </p:cNvSpPr>
          <p:nvPr>
            <p:ph idx="1"/>
          </p:nvPr>
        </p:nvSpPr>
        <p:spPr/>
        <p:txBody>
          <a:bodyPr>
            <a:normAutofit/>
          </a:bodyPr>
          <a:lstStyle/>
          <a:p>
            <a:r>
              <a:rPr lang="en-US" dirty="0" err="1" smtClean="0"/>
              <a:t>Nao’s</a:t>
            </a:r>
            <a:r>
              <a:rPr lang="en-US" dirty="0" smtClean="0"/>
              <a:t> TF tree</a:t>
            </a:r>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77826" name="Picture 2" descr="Nao TF"/>
          <p:cNvPicPr>
            <a:picLocks noChangeAspect="1" noChangeArrowheads="1"/>
          </p:cNvPicPr>
          <p:nvPr/>
        </p:nvPicPr>
        <p:blipFill>
          <a:blip r:embed="rId2" cstate="print"/>
          <a:srcRect/>
          <a:stretch>
            <a:fillRect/>
          </a:stretch>
        </p:blipFill>
        <p:spPr bwMode="auto">
          <a:xfrm>
            <a:off x="2133600" y="2057400"/>
            <a:ext cx="4371975" cy="2952751"/>
          </a:xfrm>
          <a:prstGeom prst="rect">
            <a:avLst/>
          </a:prstGeom>
          <a:noFill/>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Complex Example</a:t>
            </a:r>
            <a:endParaRPr lang="en-US" dirty="0"/>
          </a:p>
        </p:txBody>
      </p:sp>
      <p:sp>
        <p:nvSpPr>
          <p:cNvPr id="3" name="Content Placeholder 2"/>
          <p:cNvSpPr>
            <a:spLocks noGrp="1"/>
          </p:cNvSpPr>
          <p:nvPr>
            <p:ph idx="1"/>
          </p:nvPr>
        </p:nvSpPr>
        <p:spPr/>
        <p:txBody>
          <a:bodyPr>
            <a:normAutofit/>
          </a:bodyPr>
          <a:lstStyle/>
          <a:p>
            <a:r>
              <a:rPr lang="en-US" dirty="0" err="1" smtClean="0"/>
              <a:t>Nao’s</a:t>
            </a:r>
            <a:r>
              <a:rPr lang="en-US" dirty="0" smtClean="0"/>
              <a:t> TF tree</a:t>
            </a:r>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pic>
        <p:nvPicPr>
          <p:cNvPr id="78850" name="Picture 2" descr="Nao Urdf"/>
          <p:cNvPicPr>
            <a:picLocks noChangeAspect="1" noChangeArrowheads="1"/>
          </p:cNvPicPr>
          <p:nvPr/>
        </p:nvPicPr>
        <p:blipFill>
          <a:blip r:embed="rId2" cstate="print"/>
          <a:srcRect/>
          <a:stretch>
            <a:fillRect/>
          </a:stretch>
        </p:blipFill>
        <p:spPr bwMode="auto">
          <a:xfrm>
            <a:off x="1828800" y="1828800"/>
            <a:ext cx="5334000" cy="4135376"/>
          </a:xfrm>
          <a:prstGeom prst="rect">
            <a:avLst/>
          </a:prstGeom>
          <a:noFill/>
        </p:spPr>
      </p:pic>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 of tf</a:t>
            </a:r>
            <a:endParaRPr lang="en-US" dirty="0"/>
          </a:p>
        </p:txBody>
      </p:sp>
      <p:sp>
        <p:nvSpPr>
          <p:cNvPr id="3" name="Content Placeholder 2"/>
          <p:cNvSpPr>
            <a:spLocks noGrp="1"/>
          </p:cNvSpPr>
          <p:nvPr>
            <p:ph idx="1"/>
          </p:nvPr>
        </p:nvSpPr>
        <p:spPr/>
        <p:txBody>
          <a:bodyPr>
            <a:normAutofit/>
          </a:bodyPr>
          <a:lstStyle/>
          <a:p>
            <a:r>
              <a:rPr lang="en-US" dirty="0" smtClean="0"/>
              <a:t>No data loss when transforming multiple times</a:t>
            </a:r>
          </a:p>
          <a:p>
            <a:r>
              <a:rPr lang="en-US" dirty="0" smtClean="0"/>
              <a:t>No computational cost of intermediate data transformations between coordinate frames</a:t>
            </a:r>
          </a:p>
          <a:p>
            <a:r>
              <a:rPr lang="en-US" dirty="0" smtClean="0"/>
              <a:t>The user does not need to worry about which frame their data started</a:t>
            </a:r>
          </a:p>
          <a:p>
            <a:r>
              <a:rPr lang="en-US" dirty="0" smtClean="0"/>
              <a:t>Information about past locations is also stored and accessible (after local recording was started)</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(C)2013 Roi Yehoshua</a:t>
            </a:r>
            <a:endParaRPr lang="en-US" dirty="0"/>
          </a:p>
        </p:txBody>
      </p:sp>
    </p:spTree>
    <p:extLst>
      <p:ext uri="{BB962C8B-B14F-4D97-AF65-F5344CB8AC3E}">
        <p14:creationId xmlns:p14="http://schemas.microsoft.com/office/powerpoint/2010/main" xmlns="" val="426700350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esentationPro_WaterWavesWide">
  <a:themeElements>
    <a:clrScheme name="Custom 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0C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2009-10-17T08:19:30Z</outs:dateTime>
      <outs:isPinned>true</outs:isPinned>
    </outs:relatedDate>
    <outs:relatedDate>
      <outs:type>2</outs:type>
      <outs:displayName>Created</outs:displayName>
      <outs:dateTime>2007-12-16T19:09:03Z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Pavel Yosifovich</outs:displayName>
          <outs:accountName/>
        </outs:relatedPerson>
      </outs:people>
      <outs:source>0</outs:source>
      <outs:isPinned>true</outs:isPinned>
    </outs:relatedPeopleItem>
    <outs:relatedPeopleItem>
      <outs:category>Last modified by</outs:category>
      <outs:people>
        <outs:relatedPerson>
          <outs:displayName>Pavel</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5AE19034-1C53-4D74-8309-B607F0399C58}">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
  <TotalTime>176581</TotalTime>
  <Words>1800</Words>
  <Application>Microsoft Office PowerPoint</Application>
  <PresentationFormat>On-screen Show (4:3)</PresentationFormat>
  <Paragraphs>453</Paragraphs>
  <Slides>51</Slides>
  <Notes>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PresentationPro_WaterWavesWide</vt:lpstr>
      <vt:lpstr>ROS - Lesson 8</vt:lpstr>
      <vt:lpstr>Agenda</vt:lpstr>
      <vt:lpstr>What is tf?</vt:lpstr>
      <vt:lpstr>What is tf?</vt:lpstr>
      <vt:lpstr>tf Nodes</vt:lpstr>
      <vt:lpstr>Transform Tree</vt:lpstr>
      <vt:lpstr>More Complex Example</vt:lpstr>
      <vt:lpstr>More Complex Example</vt:lpstr>
      <vt:lpstr>Values of tf</vt:lpstr>
      <vt:lpstr>How does this work?</vt:lpstr>
      <vt:lpstr>How does this work?</vt:lpstr>
      <vt:lpstr>tf Demo</vt:lpstr>
      <vt:lpstr>tf Demo</vt:lpstr>
      <vt:lpstr>tf Demo</vt:lpstr>
      <vt:lpstr>tf Command-line Tools</vt:lpstr>
      <vt:lpstr>view_frames</vt:lpstr>
      <vt:lpstr>view_frames</vt:lpstr>
      <vt:lpstr>tf_echo</vt:lpstr>
      <vt:lpstr>tf_echo</vt:lpstr>
      <vt:lpstr>tf_monitor</vt:lpstr>
      <vt:lpstr>roswtf</vt:lpstr>
      <vt:lpstr>roswtf</vt:lpstr>
      <vt:lpstr>roswtf</vt:lpstr>
      <vt:lpstr>rviz and tf</vt:lpstr>
      <vt:lpstr>rviz and tf</vt:lpstr>
      <vt:lpstr>Broadcasting Transforms</vt:lpstr>
      <vt:lpstr>Writing a tf broadcaster</vt:lpstr>
      <vt:lpstr>tf_broadcaster.cpp (1)</vt:lpstr>
      <vt:lpstr>tf_broadcaster.cpp (2)</vt:lpstr>
      <vt:lpstr>Sending Transforms</vt:lpstr>
      <vt:lpstr>Running the Broadcaster</vt:lpstr>
      <vt:lpstr>Running the Broadcaster</vt:lpstr>
      <vt:lpstr>Checking the Results</vt:lpstr>
      <vt:lpstr>Writing a tf listener</vt:lpstr>
      <vt:lpstr>tf_listener.cpp (1)</vt:lpstr>
      <vt:lpstr>tf_listener.cpp (2)</vt:lpstr>
      <vt:lpstr>Creating a TransformListener</vt:lpstr>
      <vt:lpstr>Core Methods of Transformer</vt:lpstr>
      <vt:lpstr>lookupTransform</vt:lpstr>
      <vt:lpstr>Synchronization Methods</vt:lpstr>
      <vt:lpstr>Running the Listener</vt:lpstr>
      <vt:lpstr>Launch File</vt:lpstr>
      <vt:lpstr>Checking the Results</vt:lpstr>
      <vt:lpstr>Advanced Scenario</vt:lpstr>
      <vt:lpstr>lookupTransform Query Examples</vt:lpstr>
      <vt:lpstr>Navigation Stack Frames</vt:lpstr>
      <vt:lpstr>Robot State Publisher</vt:lpstr>
      <vt:lpstr>PR2 – The tf tree</vt:lpstr>
      <vt:lpstr>PR2 Sensor Frames</vt:lpstr>
      <vt:lpstr>PR2 Manipulation Frames</vt:lpstr>
      <vt:lpstr>Homework (not for submission)</vt:lpstr>
    </vt:vector>
  </TitlesOfParts>
  <Company>Scorpio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 WPF</dc:title>
  <dc:creator>Pavel Yosifovich</dc:creator>
  <cp:lastModifiedBy>Roi Yehoshua</cp:lastModifiedBy>
  <cp:revision>4038</cp:revision>
  <dcterms:created xsi:type="dcterms:W3CDTF">2007-12-16T19:09:03Z</dcterms:created>
  <dcterms:modified xsi:type="dcterms:W3CDTF">2013-12-21T00:06:53Z</dcterms:modified>
</cp:coreProperties>
</file>