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0" r:id="rId2"/>
  </p:sldMasterIdLst>
  <p:notesMasterIdLst>
    <p:notesMasterId r:id="rId72"/>
  </p:notesMasterIdLst>
  <p:handoutMasterIdLst>
    <p:handoutMasterId r:id="rId73"/>
  </p:handoutMasterIdLst>
  <p:sldIdLst>
    <p:sldId id="256" r:id="rId3"/>
    <p:sldId id="822" r:id="rId4"/>
    <p:sldId id="954" r:id="rId5"/>
    <p:sldId id="971" r:id="rId6"/>
    <p:sldId id="966" r:id="rId7"/>
    <p:sldId id="962" r:id="rId8"/>
    <p:sldId id="965" r:id="rId9"/>
    <p:sldId id="970" r:id="rId10"/>
    <p:sldId id="974" r:id="rId11"/>
    <p:sldId id="963" r:id="rId12"/>
    <p:sldId id="975" r:id="rId13"/>
    <p:sldId id="976" r:id="rId14"/>
    <p:sldId id="977" r:id="rId15"/>
    <p:sldId id="984" r:id="rId16"/>
    <p:sldId id="985" r:id="rId17"/>
    <p:sldId id="978" r:id="rId18"/>
    <p:sldId id="979" r:id="rId19"/>
    <p:sldId id="980" r:id="rId20"/>
    <p:sldId id="964" r:id="rId21"/>
    <p:sldId id="981" r:id="rId22"/>
    <p:sldId id="982" r:id="rId23"/>
    <p:sldId id="983" r:id="rId24"/>
    <p:sldId id="986" r:id="rId25"/>
    <p:sldId id="990" r:id="rId26"/>
    <p:sldId id="988" r:id="rId27"/>
    <p:sldId id="989" r:id="rId28"/>
    <p:sldId id="1036" r:id="rId29"/>
    <p:sldId id="991" r:id="rId30"/>
    <p:sldId id="992" r:id="rId31"/>
    <p:sldId id="994" r:id="rId32"/>
    <p:sldId id="995" r:id="rId33"/>
    <p:sldId id="996" r:id="rId34"/>
    <p:sldId id="997" r:id="rId35"/>
    <p:sldId id="998" r:id="rId36"/>
    <p:sldId id="999" r:id="rId37"/>
    <p:sldId id="1035" r:id="rId38"/>
    <p:sldId id="1000" r:id="rId39"/>
    <p:sldId id="1002" r:id="rId40"/>
    <p:sldId id="993" r:id="rId41"/>
    <p:sldId id="1003" r:id="rId42"/>
    <p:sldId id="1004" r:id="rId43"/>
    <p:sldId id="1005" r:id="rId44"/>
    <p:sldId id="1006" r:id="rId45"/>
    <p:sldId id="1009" r:id="rId46"/>
    <p:sldId id="1011" r:id="rId47"/>
    <p:sldId id="1013" r:id="rId48"/>
    <p:sldId id="1014" r:id="rId49"/>
    <p:sldId id="1012" r:id="rId50"/>
    <p:sldId id="1015" r:id="rId51"/>
    <p:sldId id="1017" r:id="rId52"/>
    <p:sldId id="1016" r:id="rId53"/>
    <p:sldId id="1018" r:id="rId54"/>
    <p:sldId id="1019" r:id="rId55"/>
    <p:sldId id="1020" r:id="rId56"/>
    <p:sldId id="1021" r:id="rId57"/>
    <p:sldId id="1022" r:id="rId58"/>
    <p:sldId id="1023" r:id="rId59"/>
    <p:sldId id="1024" r:id="rId60"/>
    <p:sldId id="1025" r:id="rId61"/>
    <p:sldId id="1026" r:id="rId62"/>
    <p:sldId id="958" r:id="rId63"/>
    <p:sldId id="1027" r:id="rId64"/>
    <p:sldId id="1028" r:id="rId65"/>
    <p:sldId id="1029" r:id="rId66"/>
    <p:sldId id="1007" r:id="rId67"/>
    <p:sldId id="1030" r:id="rId68"/>
    <p:sldId id="1031" r:id="rId69"/>
    <p:sldId id="1033" r:id="rId70"/>
    <p:sldId id="852"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C62A4"/>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2633" autoAdjust="0"/>
  </p:normalViewPr>
  <p:slideViewPr>
    <p:cSldViewPr>
      <p:cViewPr>
        <p:scale>
          <a:sx n="110" d="100"/>
          <a:sy n="110" d="100"/>
        </p:scale>
        <p:origin x="-14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22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C64CDE1A-EF50-437A-969C-513FED8FB2DB}" type="datetimeFigureOut">
              <a:rPr lang="he-IL" smtClean="0"/>
              <a:pPr/>
              <a:t>כ"א/טבת/תשע"ד</a:t>
            </a:fld>
            <a:endParaRPr lang="he-IL"/>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7F0FF985-1B9D-4594-ADFD-1576B3B458B8}" type="slidenum">
              <a:rPr lang="he-IL" smtClean="0"/>
              <a:pPr/>
              <a:t>‹#›</a:t>
            </a:fld>
            <a:endParaRPr lang="he-IL"/>
          </a:p>
        </p:txBody>
      </p:sp>
    </p:spTree>
    <p:extLst>
      <p:ext uri="{BB962C8B-B14F-4D97-AF65-F5344CB8AC3E}">
        <p14:creationId xmlns:p14="http://schemas.microsoft.com/office/powerpoint/2010/main" xmlns="" val="455763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B74EE-8910-4D26-8E32-55CABBAD975A}" type="datetimeFigureOut">
              <a:rPr lang="en-US" smtClean="0"/>
              <a:pPr/>
              <a:t>24/12/13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BDE56-D5F7-4DD4-B123-6631D4072A4E}" type="slidenum">
              <a:rPr lang="en-US" smtClean="0"/>
              <a:pPr/>
              <a:t>‹#›</a:t>
            </a:fld>
            <a:endParaRPr lang="en-US"/>
          </a:p>
        </p:txBody>
      </p:sp>
    </p:spTree>
    <p:extLst>
      <p:ext uri="{BB962C8B-B14F-4D97-AF65-F5344CB8AC3E}">
        <p14:creationId xmlns:p14="http://schemas.microsoft.com/office/powerpoint/2010/main" xmlns="" val="2045183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noFill/>
        </p:spPr>
        <p:txBody>
          <a:bodyPr>
            <a:scene3d>
              <a:camera prst="orthographicFront"/>
              <a:lightRig rig="threePt" dir="t"/>
            </a:scene3d>
            <a:sp3d extrusionH="57150">
              <a:bevelT w="69850" h="38100" prst="cross"/>
            </a:sp3d>
          </a:bodyPr>
          <a:lstStyle>
            <a:lvl1pPr>
              <a:defRPr b="1">
                <a:solidFill>
                  <a:schemeClr val="bg1"/>
                </a:solidFill>
                <a:effectLst>
                  <a:glow rad="63500">
                    <a:schemeClr val="accent5">
                      <a:satMod val="175000"/>
                      <a:alpha val="40000"/>
                    </a:schemeClr>
                  </a:glow>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noFill/>
        </p:spPr>
        <p:txBody>
          <a:bodyPr/>
          <a:lstStyle>
            <a:lvl1pPr marL="0" indent="0" algn="ctr">
              <a:buNone/>
              <a:defRPr b="1">
                <a:solidFill>
                  <a:schemeClr val="bg1"/>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r>
              <a:rPr lang="he-IL" smtClean="0"/>
              <a:t>December 21, 2010</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xmlns="" val="11286260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he-IL" smtClean="0"/>
              <a:t>December 21, 2010</a:t>
            </a:r>
            <a:endParaRPr lang="en-US"/>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298444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5200" y="206374"/>
            <a:ext cx="1600200" cy="63722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8600" y="206374"/>
            <a:ext cx="7010400" cy="6372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he-IL" smtClean="0"/>
              <a:t>December 21, 2010</a:t>
            </a:r>
            <a:endParaRPr lang="en-US"/>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33825068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mtClean="0"/>
              <a:t>Click to edit Master title style</a:t>
            </a:r>
            <a:endParaRPr lang="en-US"/>
          </a:p>
        </p:txBody>
      </p:sp>
      <p:sp>
        <p:nvSpPr>
          <p:cNvPr id="3" name="Content Placeholder 2"/>
          <p:cNvSpPr>
            <a:spLocks noGrp="1"/>
          </p:cNvSpPr>
          <p:nvPr>
            <p:ph idx="1"/>
          </p:nvPr>
        </p:nvSpPr>
        <p:spPr>
          <a:xfrm>
            <a:off x="228600" y="1219200"/>
            <a:ext cx="8686800" cy="5359400"/>
          </a:xfrm>
          <a:noFill/>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28600" y="6553200"/>
            <a:ext cx="2133600" cy="304800"/>
          </a:xfrm>
        </p:spPr>
        <p:txBody>
          <a:bodyPr/>
          <a:lstStyle/>
          <a:p>
            <a:r>
              <a:rPr lang="he-IL" smtClean="0"/>
              <a:t>December 21, 2010</a:t>
            </a:r>
            <a:endParaRPr lang="en-US"/>
          </a:p>
        </p:txBody>
      </p:sp>
      <p:sp>
        <p:nvSpPr>
          <p:cNvPr id="5" name="Footer Placeholder 4"/>
          <p:cNvSpPr>
            <a:spLocks noGrp="1"/>
          </p:cNvSpPr>
          <p:nvPr>
            <p:ph type="ftr" sz="quarter" idx="11"/>
          </p:nvPr>
        </p:nvSpPr>
        <p:spPr>
          <a:xfrm>
            <a:off x="3124200" y="6553200"/>
            <a:ext cx="2895600" cy="304800"/>
          </a:xfrm>
        </p:spPr>
        <p:txBody>
          <a:bodyPr/>
          <a:lstStyle/>
          <a:p>
            <a:r>
              <a:rPr lang="en-US" smtClean="0"/>
              <a:t>(C)2013 Roi Yehoshua</a:t>
            </a:r>
            <a:endParaRPr lang="en-US" dirty="0"/>
          </a:p>
        </p:txBody>
      </p:sp>
      <p:sp>
        <p:nvSpPr>
          <p:cNvPr id="6" name="Slide Number Placeholder 5"/>
          <p:cNvSpPr>
            <a:spLocks noGrp="1"/>
          </p:cNvSpPr>
          <p:nvPr>
            <p:ph type="sldNum" sz="quarter" idx="12"/>
          </p:nvPr>
        </p:nvSpPr>
        <p:spPr>
          <a:xfrm>
            <a:off x="6777789" y="6553200"/>
            <a:ext cx="2133600" cy="304800"/>
          </a:xfrm>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18393079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0" y="2921000"/>
            <a:ext cx="9144000" cy="2844800"/>
          </a:xfrm>
          <a:prstGeom prst="rect">
            <a:avLst/>
          </a:prstGeom>
          <a:solidFill>
            <a:srgbClr val="08121E">
              <a:alpha val="85098"/>
            </a:srgb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4406901"/>
            <a:ext cx="8686800" cy="1362075"/>
          </a:xfrm>
          <a:noFill/>
        </p:spPr>
        <p:txBody>
          <a:bodyPr anchor="t"/>
          <a:lstStyle>
            <a:lvl1pPr algn="l">
              <a:defRPr sz="40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2906713"/>
            <a:ext cx="8686800" cy="1500187"/>
          </a:xfrm>
          <a:noFill/>
        </p:spPr>
        <p:txBody>
          <a:bodyPr anchor="b"/>
          <a:lstStyle>
            <a:lvl1pPr marL="0" indent="0">
              <a:buNone/>
              <a:defRPr sz="2000" b="1">
                <a:solidFill>
                  <a:srgbClr val="FFFF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r>
              <a:rPr lang="he-IL" smtClean="0"/>
              <a:t>December 21, 2010</a:t>
            </a:r>
            <a:endParaRPr lang="en-US"/>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28688085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98601"/>
            <a:ext cx="4267200" cy="5079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98601"/>
            <a:ext cx="4267200" cy="5079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he-IL" smtClean="0"/>
              <a:t>December 21, 2010</a:t>
            </a:r>
            <a:endParaRPr lang="en-US"/>
          </a:p>
        </p:txBody>
      </p:sp>
      <p:sp>
        <p:nvSpPr>
          <p:cNvPr id="6" name="Footer Placeholder 5"/>
          <p:cNvSpPr>
            <a:spLocks noGrp="1"/>
          </p:cNvSpPr>
          <p:nvPr>
            <p:ph type="ftr" sz="quarter" idx="11"/>
          </p:nvPr>
        </p:nvSpPr>
        <p:spPr/>
        <p:txBody>
          <a:bodyPr/>
          <a:lstStyle/>
          <a:p>
            <a:r>
              <a:rPr lang="en-US" smtClean="0"/>
              <a:t>(C)2013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246305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498601"/>
            <a:ext cx="4268788" cy="6762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 y="2174875"/>
            <a:ext cx="4268788" cy="440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498601"/>
            <a:ext cx="4270374" cy="6762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270374" cy="440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he-IL" smtClean="0"/>
              <a:t>December 21, 2010</a:t>
            </a:r>
            <a:endParaRPr lang="en-US"/>
          </a:p>
        </p:txBody>
      </p:sp>
      <p:sp>
        <p:nvSpPr>
          <p:cNvPr id="8" name="Footer Placeholder 7"/>
          <p:cNvSpPr>
            <a:spLocks noGrp="1"/>
          </p:cNvSpPr>
          <p:nvPr>
            <p:ph type="ftr" sz="quarter" idx="11"/>
          </p:nvPr>
        </p:nvSpPr>
        <p:spPr/>
        <p:txBody>
          <a:bodyPr/>
          <a:lstStyle/>
          <a:p>
            <a:r>
              <a:rPr lang="en-US" smtClean="0"/>
              <a:t>(C)2013 Roi Yehoshua</a:t>
            </a:r>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
        <p:nvSpPr>
          <p:cNvPr id="11" name="Title Placeholder 1"/>
          <p:cNvSpPr>
            <a:spLocks noGrp="1"/>
          </p:cNvSpPr>
          <p:nvPr>
            <p:ph type="title"/>
          </p:nvPr>
        </p:nvSpPr>
        <p:spPr>
          <a:xfrm>
            <a:off x="228600" y="193841"/>
            <a:ext cx="8686800" cy="1143000"/>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xmlns="" val="268343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he-IL" smtClean="0"/>
              <a:t>December 21, 2010</a:t>
            </a:r>
            <a:endParaRPr lang="en-US"/>
          </a:p>
        </p:txBody>
      </p:sp>
      <p:sp>
        <p:nvSpPr>
          <p:cNvPr id="4" name="Footer Placeholder 3"/>
          <p:cNvSpPr>
            <a:spLocks noGrp="1"/>
          </p:cNvSpPr>
          <p:nvPr>
            <p:ph type="ftr" sz="quarter" idx="11"/>
          </p:nvPr>
        </p:nvSpPr>
        <p:spPr/>
        <p:txBody>
          <a:bodyPr/>
          <a:lstStyle/>
          <a:p>
            <a:r>
              <a:rPr lang="en-US" smtClean="0"/>
              <a:t>(C)2013 Roi Yehoshua</a:t>
            </a:r>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16382924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he-IL" smtClean="0"/>
              <a:t>December 21, 2010</a:t>
            </a:r>
            <a:endParaRPr lang="en-US"/>
          </a:p>
        </p:txBody>
      </p:sp>
      <p:sp>
        <p:nvSpPr>
          <p:cNvPr id="3" name="Footer Placeholder 2"/>
          <p:cNvSpPr>
            <a:spLocks noGrp="1"/>
          </p:cNvSpPr>
          <p:nvPr>
            <p:ph type="ftr" sz="quarter" idx="11"/>
          </p:nvPr>
        </p:nvSpPr>
        <p:spPr/>
        <p:txBody>
          <a:bodyPr/>
          <a:lstStyle/>
          <a:p>
            <a:r>
              <a:rPr lang="en-US" smtClean="0"/>
              <a:t>(C)2013 Roi Yehoshua</a:t>
            </a:r>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17110971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1" y="177800"/>
            <a:ext cx="3236914" cy="1162051"/>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77802"/>
            <a:ext cx="5340350" cy="64007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1" y="1339853"/>
            <a:ext cx="3236914" cy="52387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he-IL" smtClean="0"/>
              <a:t>December 21, 2010</a:t>
            </a:r>
            <a:endParaRPr lang="en-US"/>
          </a:p>
        </p:txBody>
      </p:sp>
      <p:sp>
        <p:nvSpPr>
          <p:cNvPr id="6" name="Footer Placeholder 5"/>
          <p:cNvSpPr>
            <a:spLocks noGrp="1"/>
          </p:cNvSpPr>
          <p:nvPr>
            <p:ph type="ftr" sz="quarter" idx="11"/>
          </p:nvPr>
        </p:nvSpPr>
        <p:spPr/>
        <p:txBody>
          <a:bodyPr/>
          <a:lstStyle/>
          <a:p>
            <a:r>
              <a:rPr lang="en-US" smtClean="0"/>
              <a:t>(C)2013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234805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he-IL" smtClean="0"/>
              <a:t>December 21, 2010</a:t>
            </a:r>
            <a:endParaRPr lang="en-US"/>
          </a:p>
        </p:txBody>
      </p:sp>
      <p:sp>
        <p:nvSpPr>
          <p:cNvPr id="6" name="Footer Placeholder 5"/>
          <p:cNvSpPr>
            <a:spLocks noGrp="1"/>
          </p:cNvSpPr>
          <p:nvPr>
            <p:ph type="ftr" sz="quarter" idx="11"/>
          </p:nvPr>
        </p:nvSpPr>
        <p:spPr/>
        <p:txBody>
          <a:bodyPr/>
          <a:lstStyle/>
          <a:p>
            <a:r>
              <a:rPr lang="en-US" smtClean="0"/>
              <a:t>(C)2013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30123591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8" name="Rectangle 7"/>
          <p:cNvSpPr/>
          <p:nvPr/>
        </p:nvSpPr>
        <p:spPr>
          <a:xfrm>
            <a:off x="228600" y="152400"/>
            <a:ext cx="8686800" cy="6400800"/>
          </a:xfrm>
          <a:prstGeom prst="rect">
            <a:avLst/>
          </a:prstGeom>
          <a:solidFill>
            <a:schemeClr val="bg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laceholder 1"/>
          <p:cNvSpPr>
            <a:spLocks noGrp="1"/>
          </p:cNvSpPr>
          <p:nvPr>
            <p:ph type="title"/>
          </p:nvPr>
        </p:nvSpPr>
        <p:spPr>
          <a:xfrm>
            <a:off x="228600" y="193841"/>
            <a:ext cx="8686800" cy="949159"/>
          </a:xfrm>
          <a:prstGeom prst="rect">
            <a:avLst/>
          </a:prstGeom>
          <a:noFill/>
          <a:effectLst>
            <a:glow rad="63500">
              <a:schemeClr val="accent5">
                <a:satMod val="175000"/>
                <a:alpha val="40000"/>
              </a:schemeClr>
            </a:glo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219200"/>
            <a:ext cx="8686800" cy="5359400"/>
          </a:xfrm>
          <a:prstGeom prst="rect">
            <a:avLst/>
          </a:prstGeom>
          <a:no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28600" y="6578600"/>
            <a:ext cx="2133600" cy="2794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he-IL" smtClean="0"/>
              <a:t>December 21, 2010</a:t>
            </a:r>
            <a:endParaRPr lang="en-US"/>
          </a:p>
        </p:txBody>
      </p:sp>
      <p:sp>
        <p:nvSpPr>
          <p:cNvPr id="5" name="Footer Placeholder 4"/>
          <p:cNvSpPr>
            <a:spLocks noGrp="1"/>
          </p:cNvSpPr>
          <p:nvPr>
            <p:ph type="ftr" sz="quarter" idx="3"/>
          </p:nvPr>
        </p:nvSpPr>
        <p:spPr>
          <a:xfrm>
            <a:off x="3124200" y="6578600"/>
            <a:ext cx="2895600" cy="2794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(C)2013 Roi Yehoshua</a:t>
            </a:r>
            <a:endParaRPr lang="en-US" dirty="0"/>
          </a:p>
        </p:txBody>
      </p:sp>
      <p:sp>
        <p:nvSpPr>
          <p:cNvPr id="6" name="Slide Number Placeholder 5"/>
          <p:cNvSpPr>
            <a:spLocks noGrp="1"/>
          </p:cNvSpPr>
          <p:nvPr>
            <p:ph type="sldNum" sz="quarter" idx="4"/>
          </p:nvPr>
        </p:nvSpPr>
        <p:spPr>
          <a:xfrm>
            <a:off x="6777789" y="6578600"/>
            <a:ext cx="2133600" cy="279400"/>
          </a:xfrm>
          <a:prstGeom prst="rect">
            <a:avLst/>
          </a:prstGeom>
        </p:spPr>
        <p:txBody>
          <a:bodyPr vert="horz" lIns="91440" tIns="45720" rIns="91440" bIns="45720" rtlCol="0" anchor="ctr"/>
          <a:lstStyle>
            <a:lvl1pPr algn="r">
              <a:defRPr sz="1200">
                <a:solidFill>
                  <a:schemeClr val="tx1">
                    <a:tint val="75000"/>
                  </a:schemeClr>
                </a:solidFill>
              </a:defRPr>
            </a:lvl1p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173511549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000" b="0" kern="1200">
          <a:solidFill>
            <a:schemeClr val="tx1"/>
          </a:solidFill>
          <a:effectLst>
            <a:glow rad="63500">
              <a:schemeClr val="accent1">
                <a:satMod val="175000"/>
                <a:alpha val="40000"/>
              </a:schemeClr>
            </a:glow>
            <a:outerShdw blurRad="50800" dist="38100" dir="2700000" algn="tl"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iyeho@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iki.ros.org/pr2_descrip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vn.code.sf.net/p/wu-ros-pkg/code/stacks/urdf_tools/trunk/urdf_tutorial/05-visual.ur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u-ros-pkg.svn.sourceforge.net/svnroot/wu-ros-pkg/stacks/urdf_tools/trunk/urdf_tutorial/06-flexible.ur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iki.ros.org/urdf/Exampl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docs.ros.org/api/sensor_msgs/html/msg/JointState.html" TargetMode="External"/><Relationship Id="rId2" Type="http://schemas.openxmlformats.org/officeDocument/2006/relationships/hyperlink" Target="http://wiki.ros.org/joint_state_publishe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svn.code.sf.net/p/wu-ros-pkg/code/stacks/urdf_tools/trunk/urdf_tutorial/07-physics.ur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iki.ros.org/urdf_tutoria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svn.code.sf.net/p/wu-ros-pkg/code/stacks/urdf_tools/trunk/urdf_tutorial/08-macroed.urdf.xacr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430212" y="2667000"/>
            <a:ext cx="8408988" cy="1143000"/>
          </a:xfrm>
        </p:spPr>
        <p:txBody>
          <a:bodyPr>
            <a:normAutofit/>
          </a:bodyPr>
          <a:lstStyle/>
          <a:p>
            <a:pPr algn="ctr"/>
            <a:r>
              <a:rPr lang="en-US" sz="5400" dirty="0" smtClean="0"/>
              <a:t>ROS - Lesson 9</a:t>
            </a:r>
            <a:endParaRPr lang="en-US" sz="5400" b="1" dirty="0"/>
          </a:p>
        </p:txBody>
      </p:sp>
      <p:pic>
        <p:nvPicPr>
          <p:cNvPr id="47108" name="Picture 4" descr="http://www1.biu.ac.il/images/Logo-BIU10-E.bmp"/>
          <p:cNvPicPr>
            <a:picLocks noChangeAspect="1" noChangeArrowheads="1"/>
          </p:cNvPicPr>
          <p:nvPr/>
        </p:nvPicPr>
        <p:blipFill>
          <a:blip r:embed="rId2" cstate="print"/>
          <a:srcRect/>
          <a:stretch>
            <a:fillRect/>
          </a:stretch>
        </p:blipFill>
        <p:spPr bwMode="auto">
          <a:xfrm>
            <a:off x="6019800" y="228600"/>
            <a:ext cx="2626877" cy="1600200"/>
          </a:xfrm>
          <a:prstGeom prst="rect">
            <a:avLst/>
          </a:prstGeom>
          <a:noFill/>
        </p:spPr>
      </p:pic>
      <p:sp>
        <p:nvSpPr>
          <p:cNvPr id="7" name="Subtitle 2"/>
          <p:cNvSpPr>
            <a:spLocks noGrp="1"/>
          </p:cNvSpPr>
          <p:nvPr>
            <p:ph type="subTitle" idx="1"/>
          </p:nvPr>
        </p:nvSpPr>
        <p:spPr>
          <a:xfrm>
            <a:off x="228600" y="5181600"/>
            <a:ext cx="8915400" cy="1371600"/>
          </a:xfrm>
        </p:spPr>
        <p:txBody>
          <a:bodyPr>
            <a:normAutofit fontScale="92500" lnSpcReduction="20000"/>
          </a:bodyPr>
          <a:lstStyle/>
          <a:p>
            <a:pPr algn="l"/>
            <a:r>
              <a:rPr lang="en-US" dirty="0" smtClean="0"/>
              <a:t>Teaching Assistant: </a:t>
            </a:r>
            <a:r>
              <a:rPr lang="en-US" dirty="0" err="1" smtClean="0"/>
              <a:t>Roi</a:t>
            </a:r>
            <a:r>
              <a:rPr lang="en-US" dirty="0" smtClean="0"/>
              <a:t> </a:t>
            </a:r>
            <a:r>
              <a:rPr lang="en-US" dirty="0" err="1" smtClean="0"/>
              <a:t>Yehoshua</a:t>
            </a:r>
            <a:endParaRPr lang="en-US" dirty="0" smtClean="0"/>
          </a:p>
          <a:p>
            <a:pPr algn="l"/>
            <a:r>
              <a:rPr lang="en-US" dirty="0" smtClean="0">
                <a:hlinkClick r:id="rId3"/>
              </a:rPr>
              <a:t>roiyeho@gmail.com</a:t>
            </a:r>
            <a:endParaRPr lang="en-US" dirty="0" smtClean="0"/>
          </a:p>
          <a:p>
            <a:pPr algn="l"/>
            <a:r>
              <a:rPr lang="en-US" dirty="0" smtClean="0"/>
              <a:t>	</a:t>
            </a:r>
          </a:p>
          <a:p>
            <a:pPr algn="l"/>
            <a:endParaRPr lang="en-US" dirty="0" smtClean="0"/>
          </a:p>
          <a:p>
            <a:pPr algn="l"/>
            <a:endParaRPr lang="en-US" dirty="0" smtClean="0"/>
          </a:p>
          <a:p>
            <a:pPr algn="l"/>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a:t>
            </a:r>
            <a:r>
              <a:rPr lang="en-US" dirty="0" smtClean="0"/>
              <a:t>Links</a:t>
            </a:r>
            <a:endParaRPr lang="en-US" dirty="0"/>
          </a:p>
        </p:txBody>
      </p:sp>
      <p:sp>
        <p:nvSpPr>
          <p:cNvPr id="3" name="Content Placeholder 2"/>
          <p:cNvSpPr>
            <a:spLocks noGrp="1"/>
          </p:cNvSpPr>
          <p:nvPr>
            <p:ph idx="1"/>
          </p:nvPr>
        </p:nvSpPr>
        <p:spPr/>
        <p:txBody>
          <a:bodyPr>
            <a:normAutofit/>
          </a:bodyPr>
          <a:lstStyle/>
          <a:p>
            <a:r>
              <a:rPr lang="en-US" dirty="0" smtClean="0"/>
              <a:t>Now let’s look at how to add multiple </a:t>
            </a:r>
            <a:r>
              <a:rPr lang="en-US" dirty="0" smtClean="0"/>
              <a:t>links</a:t>
            </a:r>
            <a:endParaRPr lang="en-US" dirty="0" smtClean="0"/>
          </a:p>
          <a:p>
            <a:r>
              <a:rPr lang="en-US" dirty="0" smtClean="0"/>
              <a:t>If we just add more link elements to the urdf, the parser won’t know where to put them. </a:t>
            </a:r>
          </a:p>
          <a:p>
            <a:r>
              <a:rPr lang="en-US" dirty="0" smtClean="0"/>
              <a:t>So, we have to add joints. </a:t>
            </a:r>
          </a:p>
          <a:p>
            <a:r>
              <a:rPr lang="en-US" dirty="0" smtClean="0"/>
              <a:t>The joint is defined in terms of a parent and a child</a:t>
            </a:r>
          </a:p>
          <a:p>
            <a:r>
              <a:rPr lang="en-US" dirty="0" smtClean="0"/>
              <a:t>There are flexible and inflexible (fixed) joints. </a:t>
            </a:r>
          </a:p>
          <a:p>
            <a:r>
              <a:rPr lang="en-US" dirty="0" smtClean="0"/>
              <a:t>We’ll start with fixed joints.</a:t>
            </a:r>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02-multipleshapes.urdf</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1143000"/>
            <a:ext cx="7620000" cy="5401479"/>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500" dirty="0" smtClean="0"/>
              <a:t>&lt;?xml version="1.0"?&gt;</a:t>
            </a:r>
          </a:p>
          <a:p>
            <a:pPr marL="0" lvl="1"/>
            <a:r>
              <a:rPr lang="en-US" sz="1500" dirty="0" smtClean="0"/>
              <a:t>&lt;robot name="</a:t>
            </a:r>
            <a:r>
              <a:rPr lang="en-US" sz="1500" dirty="0" err="1" smtClean="0"/>
              <a:t>multipleshapes</a:t>
            </a:r>
            <a:r>
              <a:rPr lang="en-US" sz="1500" dirty="0" smtClean="0"/>
              <a:t>"&gt;</a:t>
            </a:r>
          </a:p>
          <a:p>
            <a:pPr marL="0" lvl="1"/>
            <a:r>
              <a:rPr lang="en-US" sz="1500" dirty="0" smtClean="0"/>
              <a:t>  &lt;link name="</a:t>
            </a:r>
            <a:r>
              <a:rPr lang="en-US" sz="1500" dirty="0" err="1" smtClean="0"/>
              <a:t>base_link</a:t>
            </a:r>
            <a:r>
              <a:rPr lang="en-US" sz="1500" dirty="0" smtClean="0"/>
              <a:t>"&gt;</a:t>
            </a:r>
          </a:p>
          <a:p>
            <a:pPr marL="0" lvl="1"/>
            <a:r>
              <a:rPr lang="en-US" sz="1500" dirty="0" smtClean="0"/>
              <a:t>    &lt;visual&gt;</a:t>
            </a:r>
          </a:p>
          <a:p>
            <a:pPr marL="0" lvl="1"/>
            <a:r>
              <a:rPr lang="en-US" sz="1500" dirty="0" smtClean="0"/>
              <a:t>      &lt;geometry&gt;</a:t>
            </a:r>
          </a:p>
          <a:p>
            <a:pPr marL="0" lvl="1"/>
            <a:r>
              <a:rPr lang="en-US" sz="1500" dirty="0" smtClean="0"/>
              <a:t>        &lt;cylinder length="0.6" radius="0.2"/&gt;</a:t>
            </a:r>
          </a:p>
          <a:p>
            <a:pPr marL="0" lvl="1"/>
            <a:r>
              <a:rPr lang="en-US" sz="1500" dirty="0" smtClean="0"/>
              <a:t>      &lt;/geometry&gt;</a:t>
            </a:r>
          </a:p>
          <a:p>
            <a:pPr marL="0" lvl="1"/>
            <a:r>
              <a:rPr lang="en-US" sz="1500" dirty="0" smtClean="0"/>
              <a:t>    &lt;/visual&gt;</a:t>
            </a:r>
          </a:p>
          <a:p>
            <a:pPr marL="0" lvl="1"/>
            <a:r>
              <a:rPr lang="en-US" sz="1500" dirty="0" smtClean="0"/>
              <a:t>  &lt;/link&gt;</a:t>
            </a:r>
          </a:p>
          <a:p>
            <a:pPr marL="0" lvl="1"/>
            <a:endParaRPr lang="en-US" sz="1500" dirty="0" smtClean="0"/>
          </a:p>
          <a:p>
            <a:pPr marL="0" lvl="1"/>
            <a:r>
              <a:rPr lang="en-US" sz="1500" dirty="0" smtClean="0"/>
              <a:t>  &lt;link name="</a:t>
            </a:r>
            <a:r>
              <a:rPr lang="en-US" sz="1500" dirty="0" err="1" smtClean="0"/>
              <a:t>right_leg</a:t>
            </a:r>
            <a:r>
              <a:rPr lang="en-US" sz="1500" dirty="0" smtClean="0"/>
              <a:t>"&gt;</a:t>
            </a:r>
          </a:p>
          <a:p>
            <a:pPr marL="0" lvl="1"/>
            <a:r>
              <a:rPr lang="en-US" sz="1500" dirty="0" smtClean="0"/>
              <a:t>    &lt;visual&gt;</a:t>
            </a:r>
          </a:p>
          <a:p>
            <a:pPr marL="0" lvl="1"/>
            <a:r>
              <a:rPr lang="en-US" sz="1500" dirty="0" smtClean="0"/>
              <a:t>      &lt;geometry&gt;</a:t>
            </a:r>
          </a:p>
          <a:p>
            <a:pPr marL="0" lvl="1"/>
            <a:r>
              <a:rPr lang="en-US" sz="1500" dirty="0" smtClean="0"/>
              <a:t>        &lt;box size="0.6 .2 .1"/&gt;</a:t>
            </a:r>
          </a:p>
          <a:p>
            <a:pPr marL="0" lvl="1"/>
            <a:r>
              <a:rPr lang="en-US" sz="1500" dirty="0" smtClean="0"/>
              <a:t>      &lt;/geometry&gt;</a:t>
            </a:r>
          </a:p>
          <a:p>
            <a:pPr marL="0" lvl="1"/>
            <a:r>
              <a:rPr lang="en-US" sz="1500" dirty="0" smtClean="0"/>
              <a:t>    &lt;/visual&gt;</a:t>
            </a:r>
          </a:p>
          <a:p>
            <a:pPr marL="0" lvl="1"/>
            <a:r>
              <a:rPr lang="en-US" sz="1500" dirty="0" smtClean="0"/>
              <a:t>  &lt;/link&gt;</a:t>
            </a:r>
          </a:p>
          <a:p>
            <a:pPr marL="0" lvl="1"/>
            <a:endParaRPr lang="en-US" sz="1500" dirty="0" smtClean="0"/>
          </a:p>
          <a:p>
            <a:pPr marL="0" lvl="1"/>
            <a:r>
              <a:rPr lang="en-US" sz="1500" dirty="0" smtClean="0"/>
              <a:t>  &lt;joint name="</a:t>
            </a:r>
            <a:r>
              <a:rPr lang="en-US" sz="1500" dirty="0" err="1" smtClean="0"/>
              <a:t>base_to_right_leg</a:t>
            </a:r>
            <a:r>
              <a:rPr lang="en-US" sz="1500" dirty="0" smtClean="0"/>
              <a:t>" type="fixed"&gt;</a:t>
            </a:r>
          </a:p>
          <a:p>
            <a:pPr marL="0" lvl="1"/>
            <a:r>
              <a:rPr lang="en-US" sz="1500" dirty="0" smtClean="0"/>
              <a:t>    &lt;parent link="</a:t>
            </a:r>
            <a:r>
              <a:rPr lang="en-US" sz="1500" dirty="0" err="1" smtClean="0"/>
              <a:t>base_link</a:t>
            </a:r>
            <a:r>
              <a:rPr lang="en-US" sz="1500" dirty="0" smtClean="0"/>
              <a:t>"/&gt;</a:t>
            </a:r>
          </a:p>
          <a:p>
            <a:pPr marL="0" lvl="1"/>
            <a:r>
              <a:rPr lang="en-US" sz="1500" dirty="0" smtClean="0"/>
              <a:t>    &lt;child link="</a:t>
            </a:r>
            <a:r>
              <a:rPr lang="en-US" sz="1500" dirty="0" err="1" smtClean="0"/>
              <a:t>right_leg</a:t>
            </a:r>
            <a:r>
              <a:rPr lang="en-US" sz="1500" dirty="0" smtClean="0"/>
              <a:t>"/&gt;</a:t>
            </a:r>
          </a:p>
          <a:p>
            <a:pPr marL="0" lvl="1"/>
            <a:r>
              <a:rPr lang="en-US" sz="1500" dirty="0" smtClean="0"/>
              <a:t>  &lt;/joint&gt;</a:t>
            </a:r>
          </a:p>
          <a:p>
            <a:pPr marL="0" lvl="1"/>
            <a:r>
              <a:rPr lang="en-US" sz="1500" dirty="0" smtClean="0"/>
              <a:t>&lt;/robot&gt;</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Links</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12954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roslaunch</a:t>
            </a:r>
            <a:r>
              <a:rPr lang="en-US" sz="2000" dirty="0" smtClean="0"/>
              <a:t> </a:t>
            </a:r>
            <a:r>
              <a:rPr lang="en-US" sz="2000" dirty="0" err="1" smtClean="0"/>
              <a:t>urdf_tutorial</a:t>
            </a:r>
            <a:r>
              <a:rPr lang="en-US" sz="2000" dirty="0" smtClean="0"/>
              <a:t> </a:t>
            </a:r>
            <a:r>
              <a:rPr lang="en-US" sz="2000" dirty="0" err="1" smtClean="0"/>
              <a:t>display.launch</a:t>
            </a:r>
            <a:r>
              <a:rPr lang="en-US" sz="2000" dirty="0" smtClean="0"/>
              <a:t> model:=02-multipleshapes.urdf</a:t>
            </a:r>
          </a:p>
        </p:txBody>
      </p:sp>
      <p:pic>
        <p:nvPicPr>
          <p:cNvPr id="2050" name="Picture 2"/>
          <p:cNvPicPr>
            <a:picLocks noChangeAspect="1" noChangeArrowheads="1"/>
          </p:cNvPicPr>
          <p:nvPr/>
        </p:nvPicPr>
        <p:blipFill>
          <a:blip r:embed="rId2" cstate="print"/>
          <a:srcRect/>
          <a:stretch>
            <a:fillRect/>
          </a:stretch>
        </p:blipFill>
        <p:spPr bwMode="auto">
          <a:xfrm>
            <a:off x="762000" y="1981200"/>
            <a:ext cx="7620000" cy="4357633"/>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Origins</a:t>
            </a:r>
            <a:endParaRPr lang="en-US" dirty="0"/>
          </a:p>
        </p:txBody>
      </p:sp>
      <p:sp>
        <p:nvSpPr>
          <p:cNvPr id="3" name="Content Placeholder 2"/>
          <p:cNvSpPr>
            <a:spLocks noGrp="1"/>
          </p:cNvSpPr>
          <p:nvPr>
            <p:ph idx="1"/>
          </p:nvPr>
        </p:nvSpPr>
        <p:spPr/>
        <p:txBody>
          <a:bodyPr>
            <a:normAutofit/>
          </a:bodyPr>
          <a:lstStyle/>
          <a:p>
            <a:r>
              <a:rPr lang="en-US" dirty="0" smtClean="0"/>
              <a:t>Both of the shapes overlap with each other, because they share the same origin.</a:t>
            </a:r>
          </a:p>
          <a:p>
            <a:r>
              <a:rPr lang="en-US" dirty="0" smtClean="0"/>
              <a:t>If we want them not to overlap we must define more origins.</a:t>
            </a:r>
          </a:p>
          <a:p>
            <a:r>
              <a:rPr lang="en-US" dirty="0" smtClean="0"/>
              <a:t>Both the link and the joint elements may contain origin tags</a:t>
            </a:r>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Origin Tag</a:t>
            </a:r>
            <a:endParaRPr lang="en-US" dirty="0"/>
          </a:p>
        </p:txBody>
      </p:sp>
      <p:sp>
        <p:nvSpPr>
          <p:cNvPr id="3" name="Content Placeholder 2"/>
          <p:cNvSpPr>
            <a:spLocks noGrp="1"/>
          </p:cNvSpPr>
          <p:nvPr>
            <p:ph idx="1"/>
          </p:nvPr>
        </p:nvSpPr>
        <p:spPr/>
        <p:txBody>
          <a:bodyPr>
            <a:normAutofit/>
          </a:bodyPr>
          <a:lstStyle/>
          <a:p>
            <a:r>
              <a:rPr lang="en-US" b="1" dirty="0" smtClean="0"/>
              <a:t>&lt;origin&gt;</a:t>
            </a:r>
            <a:r>
              <a:rPr lang="en-US" dirty="0" smtClean="0"/>
              <a:t> </a:t>
            </a:r>
            <a:r>
              <a:rPr lang="en-US" i="1" dirty="0" smtClean="0"/>
              <a:t>(optional: defaults to identity if not specified)</a:t>
            </a:r>
            <a:endParaRPr lang="en-US" dirty="0" smtClean="0"/>
          </a:p>
          <a:p>
            <a:pPr lvl="1"/>
            <a:r>
              <a:rPr lang="en-US" dirty="0" smtClean="0"/>
              <a:t>The reference frame of the visual element with respect to the reference frame of the link.</a:t>
            </a:r>
          </a:p>
          <a:p>
            <a:r>
              <a:rPr lang="en-US" b="1" dirty="0" smtClean="0"/>
              <a:t>Properties:</a:t>
            </a:r>
          </a:p>
          <a:p>
            <a:pPr lvl="1"/>
            <a:r>
              <a:rPr lang="en-US" b="1" dirty="0" smtClean="0"/>
              <a:t>xyz</a:t>
            </a:r>
            <a:r>
              <a:rPr lang="en-US" dirty="0" smtClean="0"/>
              <a:t> </a:t>
            </a:r>
            <a:r>
              <a:rPr lang="en-US" i="1" dirty="0" smtClean="0"/>
              <a:t>(optional: defaults to zero vector)</a:t>
            </a:r>
            <a:endParaRPr lang="en-US" dirty="0" smtClean="0"/>
          </a:p>
          <a:p>
            <a:pPr lvl="2"/>
            <a:r>
              <a:rPr lang="en-US" dirty="0" smtClean="0"/>
              <a:t>Represents the  offset.</a:t>
            </a:r>
          </a:p>
          <a:p>
            <a:pPr lvl="1"/>
            <a:r>
              <a:rPr lang="en-US" b="1" dirty="0" err="1" smtClean="0"/>
              <a:t>rpy</a:t>
            </a:r>
            <a:r>
              <a:rPr lang="en-US" dirty="0" smtClean="0"/>
              <a:t> </a:t>
            </a:r>
            <a:r>
              <a:rPr lang="en-US" i="1" dirty="0" smtClean="0"/>
              <a:t>(optional: defaults to identity)</a:t>
            </a:r>
            <a:endParaRPr lang="en-US" dirty="0" smtClean="0"/>
          </a:p>
          <a:p>
            <a:pPr lvl="2"/>
            <a:r>
              <a:rPr lang="en-US" dirty="0" smtClean="0"/>
              <a:t>Represents the rotation around roll, pitch and yaw axes in radians.</a:t>
            </a:r>
          </a:p>
          <a:p>
            <a:endParaRPr lang="en-US" dirty="0" smtClean="0"/>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Joint’s Origin Tag</a:t>
            </a:r>
            <a:endParaRPr lang="en-US" dirty="0"/>
          </a:p>
        </p:txBody>
      </p:sp>
      <p:sp>
        <p:nvSpPr>
          <p:cNvPr id="3" name="Content Placeholder 2"/>
          <p:cNvSpPr>
            <a:spLocks noGrp="1"/>
          </p:cNvSpPr>
          <p:nvPr>
            <p:ph idx="1"/>
          </p:nvPr>
        </p:nvSpPr>
        <p:spPr/>
        <p:txBody>
          <a:bodyPr>
            <a:normAutofit/>
          </a:bodyPr>
          <a:lstStyle/>
          <a:p>
            <a:r>
              <a:rPr lang="en-US" b="1" dirty="0" smtClean="0"/>
              <a:t>&lt;origin&gt;</a:t>
            </a:r>
            <a:r>
              <a:rPr lang="en-US" dirty="0" smtClean="0"/>
              <a:t> </a:t>
            </a:r>
            <a:r>
              <a:rPr lang="en-US" i="1" dirty="0" smtClean="0"/>
              <a:t>(optional: defaults to identity if not specified)</a:t>
            </a:r>
            <a:endParaRPr lang="en-US" dirty="0" smtClean="0"/>
          </a:p>
          <a:p>
            <a:pPr lvl="1"/>
            <a:r>
              <a:rPr lang="en-US" dirty="0" smtClean="0"/>
              <a:t>This is the transform from the parent link to the child link. The joint is located at the origin of the child link.</a:t>
            </a:r>
          </a:p>
          <a:p>
            <a:r>
              <a:rPr lang="en-US" dirty="0" smtClean="0"/>
              <a:t>Has the same properties like the link’s origin tag (namely, xyz and </a:t>
            </a:r>
            <a:r>
              <a:rPr lang="en-US" dirty="0" err="1" smtClean="0"/>
              <a:t>rpy</a:t>
            </a:r>
            <a:r>
              <a:rPr lang="en-US" dirty="0" smtClean="0"/>
              <a:t>)</a:t>
            </a:r>
            <a:endParaRPr lang="en-US" dirty="0" smtClean="0"/>
          </a:p>
          <a:p>
            <a:endParaRPr lang="en-US" dirty="0" smtClean="0"/>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6" name="Picture 2" descr="joint.png"/>
          <p:cNvPicPr>
            <a:picLocks noChangeAspect="1" noChangeArrowheads="1"/>
          </p:cNvPicPr>
          <p:nvPr/>
        </p:nvPicPr>
        <p:blipFill>
          <a:blip r:embed="rId2" cstate="print"/>
          <a:srcRect/>
          <a:stretch>
            <a:fillRect/>
          </a:stretch>
        </p:blipFill>
        <p:spPr bwMode="auto">
          <a:xfrm>
            <a:off x="5029200" y="4038600"/>
            <a:ext cx="2514600" cy="2304003"/>
          </a:xfrm>
          <a:prstGeom prst="rect">
            <a:avLst/>
          </a:prstGeom>
          <a:noFill/>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03-origins.urdf</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1143000"/>
            <a:ext cx="7620000" cy="5401479"/>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500" dirty="0" smtClean="0"/>
              <a:t>&lt;?xml version="1.0"?&gt;</a:t>
            </a:r>
          </a:p>
          <a:p>
            <a:pPr marL="0" lvl="1"/>
            <a:r>
              <a:rPr lang="en-US" sz="1500" dirty="0" smtClean="0"/>
              <a:t>&lt;robot name="origins"&gt;</a:t>
            </a:r>
          </a:p>
          <a:p>
            <a:pPr marL="0" lvl="1"/>
            <a:r>
              <a:rPr lang="en-US" sz="1500" dirty="0" smtClean="0"/>
              <a:t>  &lt;link name="</a:t>
            </a:r>
            <a:r>
              <a:rPr lang="en-US" sz="1500" dirty="0" err="1" smtClean="0"/>
              <a:t>base_link</a:t>
            </a:r>
            <a:r>
              <a:rPr lang="en-US" sz="1500" dirty="0" smtClean="0"/>
              <a:t>"&gt;</a:t>
            </a:r>
          </a:p>
          <a:p>
            <a:pPr marL="0" lvl="1"/>
            <a:r>
              <a:rPr lang="en-US" sz="1500" dirty="0" smtClean="0"/>
              <a:t>    &lt;visual&gt;</a:t>
            </a:r>
          </a:p>
          <a:p>
            <a:pPr marL="0" lvl="1"/>
            <a:r>
              <a:rPr lang="en-US" sz="1500" dirty="0" smtClean="0"/>
              <a:t>      &lt;geometry&gt;</a:t>
            </a:r>
          </a:p>
          <a:p>
            <a:pPr marL="0" lvl="1"/>
            <a:r>
              <a:rPr lang="en-US" sz="1500" dirty="0" smtClean="0"/>
              <a:t>        &lt;cylinder length="0.6" radius="0.2"/&gt;</a:t>
            </a:r>
          </a:p>
          <a:p>
            <a:pPr marL="0" lvl="1"/>
            <a:r>
              <a:rPr lang="en-US" sz="1500" dirty="0" smtClean="0"/>
              <a:t>      &lt;/geometry&gt;</a:t>
            </a:r>
          </a:p>
          <a:p>
            <a:pPr marL="0" lvl="1"/>
            <a:r>
              <a:rPr lang="en-US" sz="1500" dirty="0" smtClean="0"/>
              <a:t>    &lt;/visual&gt;</a:t>
            </a:r>
          </a:p>
          <a:p>
            <a:pPr marL="0" lvl="1"/>
            <a:r>
              <a:rPr lang="en-US" sz="1500" dirty="0" smtClean="0"/>
              <a:t>  &lt;/link&gt;</a:t>
            </a:r>
          </a:p>
          <a:p>
            <a:pPr marL="0" lvl="1"/>
            <a:r>
              <a:rPr lang="en-US" sz="1500" dirty="0" smtClean="0"/>
              <a:t>  &lt;link name="</a:t>
            </a:r>
            <a:r>
              <a:rPr lang="en-US" sz="1500" dirty="0" err="1" smtClean="0"/>
              <a:t>right_leg</a:t>
            </a:r>
            <a:r>
              <a:rPr lang="en-US" sz="1500" dirty="0" smtClean="0"/>
              <a:t>"&gt;</a:t>
            </a:r>
          </a:p>
          <a:p>
            <a:pPr marL="0" lvl="1"/>
            <a:r>
              <a:rPr lang="en-US" sz="1500" dirty="0" smtClean="0"/>
              <a:t>    &lt;visual&gt;</a:t>
            </a:r>
          </a:p>
          <a:p>
            <a:pPr marL="0" lvl="1"/>
            <a:r>
              <a:rPr lang="en-US" sz="1500" dirty="0" smtClean="0"/>
              <a:t>      &lt;geometry&gt;</a:t>
            </a:r>
          </a:p>
          <a:p>
            <a:pPr marL="0" lvl="1"/>
            <a:r>
              <a:rPr lang="en-US" sz="1500" dirty="0" smtClean="0"/>
              <a:t>        &lt;box size="0.6 .2 .1"/&gt;</a:t>
            </a:r>
          </a:p>
          <a:p>
            <a:pPr marL="0" lvl="1"/>
            <a:r>
              <a:rPr lang="en-US" sz="1500" dirty="0" smtClean="0"/>
              <a:t>      &lt;/geometry&gt;</a:t>
            </a:r>
          </a:p>
          <a:p>
            <a:pPr marL="0" lvl="1"/>
            <a:r>
              <a:rPr lang="en-US" sz="1500" dirty="0" smtClean="0"/>
              <a:t>      &lt;origin </a:t>
            </a:r>
            <a:r>
              <a:rPr lang="en-US" sz="1500" dirty="0" err="1" smtClean="0"/>
              <a:t>rpy</a:t>
            </a:r>
            <a:r>
              <a:rPr lang="en-US" sz="1500" dirty="0" smtClean="0"/>
              <a:t>="0 1.57075 0" xyz="0 0 -0.3"/&gt;</a:t>
            </a:r>
          </a:p>
          <a:p>
            <a:pPr marL="0" lvl="1"/>
            <a:r>
              <a:rPr lang="en-US" sz="1500" dirty="0" smtClean="0"/>
              <a:t>    &lt;/visual&gt;</a:t>
            </a:r>
          </a:p>
          <a:p>
            <a:pPr marL="0" lvl="1"/>
            <a:r>
              <a:rPr lang="en-US" sz="1500" dirty="0" smtClean="0"/>
              <a:t>  &lt;/link&gt;</a:t>
            </a:r>
          </a:p>
          <a:p>
            <a:pPr marL="0" lvl="1"/>
            <a:r>
              <a:rPr lang="en-US" sz="1500" dirty="0" smtClean="0"/>
              <a:t>  &lt;joint name="</a:t>
            </a:r>
            <a:r>
              <a:rPr lang="en-US" sz="1500" dirty="0" err="1" smtClean="0"/>
              <a:t>base_to_right_leg</a:t>
            </a:r>
            <a:r>
              <a:rPr lang="en-US" sz="1500" dirty="0" smtClean="0"/>
              <a:t>" type="fixed"&gt;</a:t>
            </a:r>
          </a:p>
          <a:p>
            <a:pPr marL="0" lvl="1"/>
            <a:r>
              <a:rPr lang="en-US" sz="1500" dirty="0" smtClean="0"/>
              <a:t>    &lt;parent link="</a:t>
            </a:r>
            <a:r>
              <a:rPr lang="en-US" sz="1500" dirty="0" err="1" smtClean="0"/>
              <a:t>base_link</a:t>
            </a:r>
            <a:r>
              <a:rPr lang="en-US" sz="1500" dirty="0" smtClean="0"/>
              <a:t>"/&gt;</a:t>
            </a:r>
          </a:p>
          <a:p>
            <a:pPr marL="0" lvl="1"/>
            <a:r>
              <a:rPr lang="en-US" sz="1500" dirty="0" smtClean="0"/>
              <a:t>    &lt;child link="</a:t>
            </a:r>
            <a:r>
              <a:rPr lang="en-US" sz="1500" dirty="0" err="1" smtClean="0"/>
              <a:t>right_leg</a:t>
            </a:r>
            <a:r>
              <a:rPr lang="en-US" sz="1500" dirty="0" smtClean="0"/>
              <a:t>"/&gt;</a:t>
            </a:r>
          </a:p>
          <a:p>
            <a:pPr marL="0" lvl="1"/>
            <a:r>
              <a:rPr lang="en-US" sz="1500" dirty="0" smtClean="0"/>
              <a:t>    &lt;origin xyz="0.22 0 .25"/&gt;</a:t>
            </a:r>
          </a:p>
          <a:p>
            <a:pPr marL="0" lvl="1"/>
            <a:r>
              <a:rPr lang="en-US" sz="1500" dirty="0" smtClean="0"/>
              <a:t>  &lt;/joint&gt;</a:t>
            </a:r>
          </a:p>
          <a:p>
            <a:pPr marL="0" lvl="1"/>
            <a:r>
              <a:rPr lang="en-US" sz="1500" dirty="0" smtClean="0"/>
              <a:t>&lt;/robot&gt;</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joint’s origin is defined in terms of the parent’s reference frame. </a:t>
            </a:r>
          </a:p>
          <a:p>
            <a:pPr lvl="1"/>
            <a:r>
              <a:rPr lang="en-US" dirty="0" smtClean="0"/>
              <a:t>In this case the origin for the child link will be .22 meters in the x direction (right) and .25 meters in the z direction (up). </a:t>
            </a:r>
          </a:p>
          <a:p>
            <a:r>
              <a:rPr lang="en-US" dirty="0" smtClean="0"/>
              <a:t>The leg’s visual origin defines where the center of the visual element should be relative to its origin</a:t>
            </a:r>
          </a:p>
          <a:p>
            <a:pPr lvl="1"/>
            <a:r>
              <a:rPr lang="en-US" dirty="0" smtClean="0"/>
              <a:t>Here we want the leg to attach at the top, so we offset the origin down by setting the z offset to be -.3 meters. </a:t>
            </a:r>
          </a:p>
          <a:p>
            <a:pPr lvl="1"/>
            <a:r>
              <a:rPr lang="en-US" dirty="0" smtClean="0"/>
              <a:t>And since we want the long part of the leg to be parallel to the z axis, we rotate the visual part PI/2 around the Y axis.</a:t>
            </a:r>
          </a:p>
          <a:p>
            <a:endParaRPr lang="en-US" dirty="0" smtClean="0"/>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the Model</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12954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roslaunch</a:t>
            </a:r>
            <a:r>
              <a:rPr lang="en-US" sz="2000" dirty="0" smtClean="0"/>
              <a:t> </a:t>
            </a:r>
            <a:r>
              <a:rPr lang="en-US" sz="2000" dirty="0" err="1" smtClean="0"/>
              <a:t>urdf_tutorial</a:t>
            </a:r>
            <a:r>
              <a:rPr lang="en-US" sz="2000" dirty="0" smtClean="0"/>
              <a:t> </a:t>
            </a:r>
            <a:r>
              <a:rPr lang="en-US" sz="2000" dirty="0" err="1" smtClean="0"/>
              <a:t>display.launch</a:t>
            </a:r>
            <a:r>
              <a:rPr lang="en-US" sz="2000" dirty="0" smtClean="0"/>
              <a:t> model:=03-origins.urdf</a:t>
            </a:r>
          </a:p>
        </p:txBody>
      </p:sp>
      <p:pic>
        <p:nvPicPr>
          <p:cNvPr id="3075" name="Picture 3"/>
          <p:cNvPicPr>
            <a:picLocks noChangeAspect="1" noChangeArrowheads="1"/>
          </p:cNvPicPr>
          <p:nvPr/>
        </p:nvPicPr>
        <p:blipFill>
          <a:blip r:embed="rId2" cstate="print"/>
          <a:srcRect/>
          <a:stretch>
            <a:fillRect/>
          </a:stretch>
        </p:blipFill>
        <p:spPr bwMode="auto">
          <a:xfrm>
            <a:off x="609600" y="1981200"/>
            <a:ext cx="7772400" cy="444478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Girl</a:t>
            </a:r>
            <a:endParaRPr lang="en-US" dirty="0"/>
          </a:p>
        </p:txBody>
      </p:sp>
      <p:sp>
        <p:nvSpPr>
          <p:cNvPr id="3" name="Content Placeholder 2"/>
          <p:cNvSpPr>
            <a:spLocks noGrp="1"/>
          </p:cNvSpPr>
          <p:nvPr>
            <p:ph idx="1"/>
          </p:nvPr>
        </p:nvSpPr>
        <p:spPr/>
        <p:txBody>
          <a:bodyPr>
            <a:normAutofit lnSpcReduction="10000"/>
          </a:bodyPr>
          <a:lstStyle/>
          <a:p>
            <a:r>
              <a:rPr lang="en-US" dirty="0" smtClean="0"/>
              <a:t>That’s very cute, but not all robots are red…</a:t>
            </a:r>
          </a:p>
          <a:p>
            <a:r>
              <a:rPr lang="en-US" dirty="0" smtClean="0"/>
              <a:t>The material tag of the visual element allows you to specify the material used by the link element</a:t>
            </a:r>
          </a:p>
          <a:p>
            <a:r>
              <a:rPr lang="en-US" dirty="0" smtClean="0"/>
              <a:t>Properties:</a:t>
            </a:r>
          </a:p>
          <a:p>
            <a:pPr lvl="1"/>
            <a:r>
              <a:rPr lang="en-US" b="1" dirty="0" smtClean="0"/>
              <a:t>name </a:t>
            </a:r>
            <a:r>
              <a:rPr lang="en-US" dirty="0" smtClean="0"/>
              <a:t>– name of the material. Can refer to a previously defined material.</a:t>
            </a:r>
          </a:p>
          <a:p>
            <a:pPr lvl="1"/>
            <a:r>
              <a:rPr lang="en-US" b="1" dirty="0" smtClean="0"/>
              <a:t>&lt;color&gt;</a:t>
            </a:r>
            <a:r>
              <a:rPr lang="en-US" dirty="0" smtClean="0"/>
              <a:t> </a:t>
            </a:r>
            <a:r>
              <a:rPr lang="en-US" i="1" dirty="0" smtClean="0"/>
              <a:t>(optional)</a:t>
            </a:r>
            <a:endParaRPr lang="en-US" dirty="0" smtClean="0"/>
          </a:p>
          <a:p>
            <a:pPr lvl="2"/>
            <a:r>
              <a:rPr lang="en-US" b="1" dirty="0" err="1" smtClean="0"/>
              <a:t>rgba</a:t>
            </a:r>
            <a:r>
              <a:rPr lang="en-US" dirty="0" smtClean="0"/>
              <a:t> The color of a material specified by set of four numbers representing red/green/blue/alpha, each in the range of [0,1].</a:t>
            </a:r>
          </a:p>
          <a:p>
            <a:pPr lvl="1"/>
            <a:r>
              <a:rPr lang="en-US" b="1" dirty="0" smtClean="0"/>
              <a:t>&lt;texture&gt;</a:t>
            </a:r>
            <a:r>
              <a:rPr lang="en-US" dirty="0" smtClean="0"/>
              <a:t> </a:t>
            </a:r>
            <a:r>
              <a:rPr lang="en-US" i="1" dirty="0" smtClean="0"/>
              <a:t>(optional)</a:t>
            </a:r>
            <a:endParaRPr lang="en-US" dirty="0" smtClean="0"/>
          </a:p>
          <a:p>
            <a:pPr lvl="2"/>
            <a:r>
              <a:rPr lang="en-US" dirty="0" smtClean="0"/>
              <a:t>The texture of a material is specified by a </a:t>
            </a:r>
            <a:r>
              <a:rPr lang="en-US" b="1" dirty="0" smtClean="0"/>
              <a:t>filename</a:t>
            </a:r>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Create a 3D model of our robot</a:t>
            </a:r>
          </a:p>
          <a:p>
            <a:r>
              <a:rPr lang="en-US" dirty="0" smtClean="0"/>
              <a:t>URDF and </a:t>
            </a:r>
            <a:r>
              <a:rPr lang="en-US" dirty="0" err="1" smtClean="0"/>
              <a:t>Xacro</a:t>
            </a:r>
            <a:r>
              <a:rPr lang="en-US" dirty="0" smtClean="0"/>
              <a:t> </a:t>
            </a:r>
            <a:r>
              <a:rPr lang="en-US" dirty="0" smtClean="0"/>
              <a:t>files</a:t>
            </a:r>
          </a:p>
          <a:p>
            <a:r>
              <a:rPr lang="en-US" dirty="0" smtClean="0"/>
              <a:t>Joint State Publisher</a:t>
            </a:r>
            <a:endParaRPr lang="en-US" dirty="0" smtClean="0"/>
          </a:p>
          <a:p>
            <a:r>
              <a:rPr lang="en-US" dirty="0" smtClean="0"/>
              <a:t>Watching the 3D model on </a:t>
            </a:r>
            <a:r>
              <a:rPr lang="en-US" dirty="0" err="1" smtClean="0"/>
              <a:t>rviz</a:t>
            </a:r>
            <a:endParaRPr lang="en-US" dirty="0" smtClean="0"/>
          </a:p>
          <a:p>
            <a:endParaRPr lang="en-US" dirty="0" smtClean="0"/>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04-materials.urdf (1)</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1143000"/>
            <a:ext cx="7620000" cy="5262979"/>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400" dirty="0" smtClean="0"/>
              <a:t>&lt;?xml version="1.0"?&gt;</a:t>
            </a:r>
          </a:p>
          <a:p>
            <a:pPr marL="0" lvl="1"/>
            <a:r>
              <a:rPr lang="en-US" sz="1400" dirty="0" smtClean="0"/>
              <a:t>&lt;robot name="materials"&gt;</a:t>
            </a:r>
          </a:p>
          <a:p>
            <a:pPr marL="0" lvl="1"/>
            <a:r>
              <a:rPr lang="en-US" sz="1400" dirty="0" smtClean="0"/>
              <a:t>  &lt;link name="</a:t>
            </a:r>
            <a:r>
              <a:rPr lang="en-US" sz="1400" dirty="0" err="1" smtClean="0"/>
              <a:t>base_link</a:t>
            </a:r>
            <a:r>
              <a:rPr lang="en-US" sz="1400" dirty="0" smtClean="0"/>
              <a:t>"&gt;</a:t>
            </a:r>
          </a:p>
          <a:p>
            <a:pPr marL="0" lvl="1"/>
            <a:r>
              <a:rPr lang="en-US" sz="1400" dirty="0" smtClean="0"/>
              <a:t>    &lt;visual&gt;</a:t>
            </a:r>
          </a:p>
          <a:p>
            <a:pPr marL="0" lvl="1"/>
            <a:r>
              <a:rPr lang="en-US" sz="1400" dirty="0" smtClean="0"/>
              <a:t>      &lt;geometry&gt;</a:t>
            </a:r>
          </a:p>
          <a:p>
            <a:pPr marL="0" lvl="1"/>
            <a:r>
              <a:rPr lang="en-US" sz="1400" dirty="0" smtClean="0"/>
              <a:t>        &lt;cylinder length="0.6" radius="0.2"/&gt;</a:t>
            </a:r>
          </a:p>
          <a:p>
            <a:pPr marL="0" lvl="1"/>
            <a:r>
              <a:rPr lang="en-US" sz="1400" dirty="0" smtClean="0"/>
              <a:t>      &lt;/geometry&gt;</a:t>
            </a:r>
          </a:p>
          <a:p>
            <a:pPr marL="0" lvl="1"/>
            <a:r>
              <a:rPr lang="en-US" sz="1400" dirty="0" smtClean="0"/>
              <a:t>      &lt;material name="blue"&gt;</a:t>
            </a:r>
          </a:p>
          <a:p>
            <a:pPr marL="0" lvl="1"/>
            <a:r>
              <a:rPr lang="en-US" sz="1400" dirty="0" smtClean="0"/>
              <a:t>        &lt;color </a:t>
            </a:r>
            <a:r>
              <a:rPr lang="en-US" sz="1400" dirty="0" err="1" smtClean="0"/>
              <a:t>rgba</a:t>
            </a:r>
            <a:r>
              <a:rPr lang="en-US" sz="1400" dirty="0" smtClean="0"/>
              <a:t>="0 0 .8 1"/&gt;</a:t>
            </a:r>
          </a:p>
          <a:p>
            <a:pPr marL="0" lvl="1"/>
            <a:r>
              <a:rPr lang="en-US" sz="1400" dirty="0" smtClean="0"/>
              <a:t>      &lt;/material&gt;</a:t>
            </a:r>
          </a:p>
          <a:p>
            <a:pPr marL="0" lvl="1"/>
            <a:r>
              <a:rPr lang="en-US" sz="1400" dirty="0" smtClean="0"/>
              <a:t>    &lt;/visual&gt;</a:t>
            </a:r>
          </a:p>
          <a:p>
            <a:pPr marL="0" lvl="1"/>
            <a:r>
              <a:rPr lang="en-US" sz="1400" dirty="0" smtClean="0"/>
              <a:t>  &lt;/link&gt;</a:t>
            </a:r>
          </a:p>
          <a:p>
            <a:pPr marL="0" lvl="1"/>
            <a:endParaRPr lang="en-US" sz="1400" dirty="0" smtClean="0"/>
          </a:p>
          <a:p>
            <a:pPr marL="0" lvl="1"/>
            <a:r>
              <a:rPr lang="en-US" sz="1400" dirty="0" smtClean="0"/>
              <a:t>  &lt;link name="</a:t>
            </a:r>
            <a:r>
              <a:rPr lang="en-US" sz="1400" dirty="0" err="1" smtClean="0"/>
              <a:t>right_leg</a:t>
            </a:r>
            <a:r>
              <a:rPr lang="en-US" sz="1400" dirty="0" smtClean="0"/>
              <a:t>"&gt;</a:t>
            </a:r>
          </a:p>
          <a:p>
            <a:pPr marL="0" lvl="1"/>
            <a:r>
              <a:rPr lang="en-US" sz="1400" dirty="0" smtClean="0"/>
              <a:t>    &lt;visual&gt;</a:t>
            </a:r>
          </a:p>
          <a:p>
            <a:pPr marL="0" lvl="1"/>
            <a:r>
              <a:rPr lang="en-US" sz="1400" dirty="0" smtClean="0"/>
              <a:t>      &lt;geometry&gt;</a:t>
            </a:r>
          </a:p>
          <a:p>
            <a:pPr marL="0" lvl="1"/>
            <a:r>
              <a:rPr lang="en-US" sz="1400" dirty="0" smtClean="0"/>
              <a:t>        &lt;box size="0.6 .2 .1"/&gt;</a:t>
            </a:r>
          </a:p>
          <a:p>
            <a:pPr marL="0" lvl="1"/>
            <a:r>
              <a:rPr lang="en-US" sz="1400" dirty="0" smtClean="0"/>
              <a:t>      &lt;/geometry&gt;</a:t>
            </a:r>
          </a:p>
          <a:p>
            <a:pPr marL="0" lvl="1"/>
            <a:r>
              <a:rPr lang="en-US" sz="1400" dirty="0" smtClean="0"/>
              <a:t>      &lt;origin </a:t>
            </a:r>
            <a:r>
              <a:rPr lang="en-US" sz="1400" dirty="0" err="1" smtClean="0"/>
              <a:t>rpy</a:t>
            </a:r>
            <a:r>
              <a:rPr lang="en-US" sz="1400" dirty="0" smtClean="0"/>
              <a:t>="0 1.57075 0" xyz="0 0 -0.3"/&gt;</a:t>
            </a:r>
          </a:p>
          <a:p>
            <a:pPr marL="0" lvl="1"/>
            <a:r>
              <a:rPr lang="en-US" sz="1400" dirty="0" smtClean="0"/>
              <a:t>      &lt;material name="white"&gt;</a:t>
            </a:r>
          </a:p>
          <a:p>
            <a:pPr marL="0" lvl="1"/>
            <a:r>
              <a:rPr lang="en-US" sz="1400" dirty="0" smtClean="0"/>
              <a:t>        &lt;color </a:t>
            </a:r>
            <a:r>
              <a:rPr lang="en-US" sz="1400" dirty="0" err="1" smtClean="0"/>
              <a:t>rgba</a:t>
            </a:r>
            <a:r>
              <a:rPr lang="en-US" sz="1400" dirty="0" smtClean="0"/>
              <a:t>="1 1 1 1"/&gt;</a:t>
            </a:r>
          </a:p>
          <a:p>
            <a:pPr marL="0" lvl="1"/>
            <a:r>
              <a:rPr lang="en-US" sz="1400" dirty="0" smtClean="0"/>
              <a:t>      &lt;/material&gt;</a:t>
            </a:r>
          </a:p>
          <a:p>
            <a:pPr marL="0" lvl="1"/>
            <a:r>
              <a:rPr lang="en-US" sz="1400" dirty="0" smtClean="0"/>
              <a:t>    &lt;/visual&gt;</a:t>
            </a:r>
          </a:p>
          <a:p>
            <a:pPr marL="0" lvl="1"/>
            <a:r>
              <a:rPr lang="en-US" sz="1400" dirty="0" smtClean="0"/>
              <a:t>  &lt;/link&gt;</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04-materials.urdf (2)</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1143000"/>
            <a:ext cx="7620000" cy="504753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400" dirty="0" smtClean="0"/>
              <a:t>  &lt;joint name="</a:t>
            </a:r>
            <a:r>
              <a:rPr lang="en-US" sz="1400" dirty="0" err="1" smtClean="0"/>
              <a:t>base_to_right_leg</a:t>
            </a:r>
            <a:r>
              <a:rPr lang="en-US" sz="1400" dirty="0" smtClean="0"/>
              <a:t>" type="fixed"&gt;</a:t>
            </a:r>
          </a:p>
          <a:p>
            <a:pPr marL="0" lvl="1"/>
            <a:r>
              <a:rPr lang="en-US" sz="1400" dirty="0" smtClean="0"/>
              <a:t>    &lt;parent link="</a:t>
            </a:r>
            <a:r>
              <a:rPr lang="en-US" sz="1400" dirty="0" err="1" smtClean="0"/>
              <a:t>base_link</a:t>
            </a:r>
            <a:r>
              <a:rPr lang="en-US" sz="1400" dirty="0" smtClean="0"/>
              <a:t>"/&gt;</a:t>
            </a:r>
          </a:p>
          <a:p>
            <a:pPr marL="0" lvl="1"/>
            <a:r>
              <a:rPr lang="en-US" sz="1400" dirty="0" smtClean="0"/>
              <a:t>    &lt;child link="</a:t>
            </a:r>
            <a:r>
              <a:rPr lang="en-US" sz="1400" dirty="0" err="1" smtClean="0"/>
              <a:t>right_leg</a:t>
            </a:r>
            <a:r>
              <a:rPr lang="en-US" sz="1400" dirty="0" smtClean="0"/>
              <a:t>"/&gt;</a:t>
            </a:r>
          </a:p>
          <a:p>
            <a:pPr marL="0" lvl="1"/>
            <a:r>
              <a:rPr lang="en-US" sz="1400" dirty="0" smtClean="0"/>
              <a:t>    &lt;origin xyz="0.22 0 .25"/&gt;</a:t>
            </a:r>
          </a:p>
          <a:p>
            <a:pPr marL="0" lvl="1"/>
            <a:r>
              <a:rPr lang="en-US" sz="1400" dirty="0" smtClean="0"/>
              <a:t>  &lt;/joint&gt;</a:t>
            </a:r>
          </a:p>
          <a:p>
            <a:pPr marL="0" lvl="1"/>
            <a:endParaRPr lang="en-US" sz="1400" dirty="0" smtClean="0"/>
          </a:p>
          <a:p>
            <a:pPr marL="0" lvl="1"/>
            <a:r>
              <a:rPr lang="en-US" sz="1400" dirty="0" smtClean="0"/>
              <a:t>  &lt;link name="</a:t>
            </a:r>
            <a:r>
              <a:rPr lang="en-US" sz="1400" dirty="0" err="1" smtClean="0"/>
              <a:t>left_leg</a:t>
            </a:r>
            <a:r>
              <a:rPr lang="en-US" sz="1400" dirty="0" smtClean="0"/>
              <a:t>"&gt;</a:t>
            </a:r>
          </a:p>
          <a:p>
            <a:pPr marL="0" lvl="1"/>
            <a:r>
              <a:rPr lang="en-US" sz="1400" dirty="0" smtClean="0"/>
              <a:t>    &lt;visual&gt;</a:t>
            </a:r>
          </a:p>
          <a:p>
            <a:pPr marL="0" lvl="1"/>
            <a:r>
              <a:rPr lang="en-US" sz="1400" dirty="0" smtClean="0"/>
              <a:t>      &lt;geometry&gt;</a:t>
            </a:r>
          </a:p>
          <a:p>
            <a:pPr marL="0" lvl="1"/>
            <a:r>
              <a:rPr lang="en-US" sz="1400" dirty="0" smtClean="0"/>
              <a:t>        &lt;box size="0.6 .2 .1"/&gt;</a:t>
            </a:r>
          </a:p>
          <a:p>
            <a:pPr marL="0" lvl="1"/>
            <a:r>
              <a:rPr lang="en-US" sz="1400" dirty="0" smtClean="0"/>
              <a:t>      &lt;/geometry&gt;</a:t>
            </a:r>
          </a:p>
          <a:p>
            <a:pPr marL="0" lvl="1"/>
            <a:r>
              <a:rPr lang="en-US" sz="1400" dirty="0" smtClean="0"/>
              <a:t>      &lt;origin </a:t>
            </a:r>
            <a:r>
              <a:rPr lang="en-US" sz="1400" dirty="0" err="1" smtClean="0"/>
              <a:t>rpy</a:t>
            </a:r>
            <a:r>
              <a:rPr lang="en-US" sz="1400" dirty="0" smtClean="0"/>
              <a:t>="0 1.57075 0" xyz="0 0 -0.3"/&gt;</a:t>
            </a:r>
          </a:p>
          <a:p>
            <a:pPr marL="0" lvl="1"/>
            <a:r>
              <a:rPr lang="en-US" sz="1400" dirty="0" smtClean="0"/>
              <a:t>      &lt;material name="white"/&gt;</a:t>
            </a:r>
          </a:p>
          <a:p>
            <a:pPr marL="0" lvl="1"/>
            <a:r>
              <a:rPr lang="en-US" sz="1400" dirty="0" smtClean="0"/>
              <a:t>    &lt;/visual&gt;</a:t>
            </a:r>
          </a:p>
          <a:p>
            <a:pPr marL="0" lvl="1"/>
            <a:r>
              <a:rPr lang="en-US" sz="1400" dirty="0" smtClean="0"/>
              <a:t>  &lt;/link&gt;</a:t>
            </a:r>
          </a:p>
          <a:p>
            <a:pPr marL="0" lvl="1"/>
            <a:endParaRPr lang="en-US" sz="1400" dirty="0" smtClean="0"/>
          </a:p>
          <a:p>
            <a:pPr marL="0" lvl="1"/>
            <a:r>
              <a:rPr lang="en-US" sz="1400" dirty="0" smtClean="0"/>
              <a:t>  &lt;joint name="</a:t>
            </a:r>
            <a:r>
              <a:rPr lang="en-US" sz="1400" dirty="0" err="1" smtClean="0"/>
              <a:t>base_to_left_leg</a:t>
            </a:r>
            <a:r>
              <a:rPr lang="en-US" sz="1400" dirty="0" smtClean="0"/>
              <a:t>" type="fixed"&gt;</a:t>
            </a:r>
          </a:p>
          <a:p>
            <a:pPr marL="0" lvl="1"/>
            <a:r>
              <a:rPr lang="en-US" sz="1400" dirty="0" smtClean="0"/>
              <a:t>    &lt;parent link="</a:t>
            </a:r>
            <a:r>
              <a:rPr lang="en-US" sz="1400" dirty="0" err="1" smtClean="0"/>
              <a:t>base_link</a:t>
            </a:r>
            <a:r>
              <a:rPr lang="en-US" sz="1400" dirty="0" smtClean="0"/>
              <a:t>"/&gt;</a:t>
            </a:r>
          </a:p>
          <a:p>
            <a:pPr marL="0" lvl="1"/>
            <a:r>
              <a:rPr lang="en-US" sz="1400" dirty="0" smtClean="0"/>
              <a:t>    &lt;child link="</a:t>
            </a:r>
            <a:r>
              <a:rPr lang="en-US" sz="1400" dirty="0" err="1" smtClean="0"/>
              <a:t>left_leg</a:t>
            </a:r>
            <a:r>
              <a:rPr lang="en-US" sz="1400" dirty="0" smtClean="0"/>
              <a:t>"/&gt;</a:t>
            </a:r>
          </a:p>
          <a:p>
            <a:pPr marL="0" lvl="1"/>
            <a:r>
              <a:rPr lang="en-US" sz="1400" dirty="0" smtClean="0"/>
              <a:t>    &lt;origin xyz="-0.22 0 .25"/&gt;</a:t>
            </a:r>
          </a:p>
          <a:p>
            <a:pPr marL="0" lvl="1"/>
            <a:r>
              <a:rPr lang="en-US" sz="1400" dirty="0" smtClean="0"/>
              <a:t>  &lt;/joint&gt;</a:t>
            </a:r>
          </a:p>
          <a:p>
            <a:pPr marL="0" lvl="1"/>
            <a:endParaRPr lang="en-US" sz="1400" dirty="0" smtClean="0"/>
          </a:p>
          <a:p>
            <a:pPr marL="0" lvl="1"/>
            <a:r>
              <a:rPr lang="en-US" sz="1400" dirty="0" smtClean="0"/>
              <a:t>&lt;/robot&gt;</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the Model</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12954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roslaunch</a:t>
            </a:r>
            <a:r>
              <a:rPr lang="en-US" sz="2000" dirty="0" smtClean="0"/>
              <a:t> </a:t>
            </a:r>
            <a:r>
              <a:rPr lang="en-US" sz="2000" dirty="0" err="1" smtClean="0"/>
              <a:t>urdf_tutorial</a:t>
            </a:r>
            <a:r>
              <a:rPr lang="en-US" sz="2000" dirty="0" smtClean="0"/>
              <a:t> </a:t>
            </a:r>
            <a:r>
              <a:rPr lang="en-US" sz="2000" dirty="0" err="1" smtClean="0"/>
              <a:t>display.launch</a:t>
            </a:r>
            <a:r>
              <a:rPr lang="en-US" sz="2000" dirty="0" smtClean="0"/>
              <a:t> model:=04-materials.urdf</a:t>
            </a:r>
          </a:p>
        </p:txBody>
      </p:sp>
      <p:pic>
        <p:nvPicPr>
          <p:cNvPr id="4098" name="Picture 2"/>
          <p:cNvPicPr>
            <a:picLocks noChangeAspect="1" noChangeArrowheads="1"/>
          </p:cNvPicPr>
          <p:nvPr/>
        </p:nvPicPr>
        <p:blipFill>
          <a:blip r:embed="rId2" cstate="print"/>
          <a:srcRect/>
          <a:stretch>
            <a:fillRect/>
          </a:stretch>
        </p:blipFill>
        <p:spPr bwMode="auto">
          <a:xfrm>
            <a:off x="533400" y="1828800"/>
            <a:ext cx="8001000" cy="4575513"/>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Meshes to Our Model</a:t>
            </a:r>
            <a:endParaRPr lang="en-US" dirty="0"/>
          </a:p>
        </p:txBody>
      </p:sp>
      <p:sp>
        <p:nvSpPr>
          <p:cNvPr id="3" name="Content Placeholder 2"/>
          <p:cNvSpPr>
            <a:spLocks noGrp="1"/>
          </p:cNvSpPr>
          <p:nvPr>
            <p:ph idx="1"/>
          </p:nvPr>
        </p:nvSpPr>
        <p:spPr/>
        <p:txBody>
          <a:bodyPr>
            <a:normAutofit/>
          </a:bodyPr>
          <a:lstStyle/>
          <a:p>
            <a:r>
              <a:rPr lang="en-US" dirty="0" smtClean="0"/>
              <a:t>Sometimes we want to give more realistic elements to our model or make a more elaborate design, rather than using basic geometric objects/blocks. </a:t>
            </a:r>
          </a:p>
          <a:p>
            <a:r>
              <a:rPr lang="en-US" dirty="0" smtClean="0"/>
              <a:t>It is possible to load meshes generated by us or to use meshes of other models. </a:t>
            </a:r>
          </a:p>
          <a:p>
            <a:r>
              <a:rPr lang="en-US" dirty="0" smtClean="0"/>
              <a:t>For our model we use the PR2's gripper. </a:t>
            </a:r>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Meshes to Our Model</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7" name="Rectangle 6"/>
          <p:cNvSpPr>
            <a:spLocks noChangeArrowheads="1"/>
          </p:cNvSpPr>
          <p:nvPr/>
        </p:nvSpPr>
        <p:spPr bwMode="auto">
          <a:xfrm>
            <a:off x="609600" y="1447800"/>
            <a:ext cx="8001000" cy="2585323"/>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&lt;link name="</a:t>
            </a:r>
            <a:r>
              <a:rPr lang="en-US" dirty="0" err="1" smtClean="0"/>
              <a:t>left_gripper</a:t>
            </a:r>
            <a:r>
              <a:rPr lang="en-US" dirty="0" smtClean="0"/>
              <a:t>"&gt;</a:t>
            </a:r>
          </a:p>
          <a:p>
            <a:pPr marL="0" lvl="1"/>
            <a:r>
              <a:rPr lang="en-US" dirty="0" smtClean="0"/>
              <a:t>    &lt;visual&gt;</a:t>
            </a:r>
          </a:p>
          <a:p>
            <a:pPr marL="0" lvl="1"/>
            <a:r>
              <a:rPr lang="en-US" dirty="0" smtClean="0"/>
              <a:t>      &lt;origin </a:t>
            </a:r>
            <a:r>
              <a:rPr lang="en-US" dirty="0" err="1" smtClean="0"/>
              <a:t>rpy</a:t>
            </a:r>
            <a:r>
              <a:rPr lang="en-US" dirty="0" smtClean="0"/>
              <a:t>="0.0 0 0" xyz="0 0 0"/&gt;</a:t>
            </a:r>
          </a:p>
          <a:p>
            <a:pPr marL="0" lvl="1"/>
            <a:r>
              <a:rPr lang="en-US" dirty="0" smtClean="0"/>
              <a:t>      &lt;geometry&gt;</a:t>
            </a:r>
          </a:p>
          <a:p>
            <a:pPr marL="0" lvl="1"/>
            <a:r>
              <a:rPr lang="en-US" dirty="0" smtClean="0"/>
              <a:t>        &lt;mesh filename="package://pr2_description/meshes/gripper_v0/l_finger.dae"/&gt;</a:t>
            </a:r>
          </a:p>
          <a:p>
            <a:pPr marL="0" lvl="1"/>
            <a:r>
              <a:rPr lang="en-US" dirty="0" smtClean="0"/>
              <a:t>      &lt;/geometry&gt;</a:t>
            </a:r>
          </a:p>
          <a:p>
            <a:pPr marL="0" lvl="1"/>
            <a:r>
              <a:rPr lang="en-US" dirty="0" smtClean="0"/>
              <a:t>    &lt;/visual&gt;</a:t>
            </a:r>
          </a:p>
          <a:p>
            <a:pPr marL="0" lvl="1"/>
            <a:r>
              <a:rPr lang="en-US" dirty="0" smtClean="0"/>
              <a:t>&lt;/link&gt;</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pr2_description</a:t>
            </a:r>
            <a:endParaRPr lang="en-US" dirty="0"/>
          </a:p>
        </p:txBody>
      </p:sp>
      <p:sp>
        <p:nvSpPr>
          <p:cNvPr id="3" name="Content Placeholder 2"/>
          <p:cNvSpPr>
            <a:spLocks noGrp="1"/>
          </p:cNvSpPr>
          <p:nvPr>
            <p:ph idx="1"/>
          </p:nvPr>
        </p:nvSpPr>
        <p:spPr/>
        <p:txBody>
          <a:bodyPr>
            <a:normAutofit/>
          </a:bodyPr>
          <a:lstStyle/>
          <a:p>
            <a:r>
              <a:rPr lang="en-US" dirty="0" smtClean="0"/>
              <a:t>To borrow the meshes from PR2, you’ll need to install the package </a:t>
            </a:r>
            <a:r>
              <a:rPr lang="en-US" dirty="0" smtClean="0">
                <a:hlinkClick r:id="rId2"/>
              </a:rPr>
              <a:t>pr2_description</a:t>
            </a:r>
            <a:r>
              <a:rPr lang="en-US" dirty="0" smtClean="0"/>
              <a:t> </a:t>
            </a:r>
          </a:p>
          <a:p>
            <a:r>
              <a:rPr lang="en-US" dirty="0" smtClean="0"/>
              <a:t>To install the pr2_description package, type:</a:t>
            </a:r>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09600" y="29718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sudo</a:t>
            </a:r>
            <a:r>
              <a:rPr lang="en-US" sz="2000" dirty="0" smtClean="0"/>
              <a:t> apt-get install ros-hydro-pr2-description</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pr2_description</a:t>
            </a:r>
            <a:endParaRPr lang="en-US" dirty="0"/>
          </a:p>
        </p:txBody>
      </p:sp>
      <p:sp>
        <p:nvSpPr>
          <p:cNvPr id="3" name="Content Placeholder 2"/>
          <p:cNvSpPr>
            <a:spLocks noGrp="1"/>
          </p:cNvSpPr>
          <p:nvPr>
            <p:ph idx="1"/>
          </p:nvPr>
        </p:nvSpPr>
        <p:spPr/>
        <p:txBody>
          <a:bodyPr>
            <a:normAutofit/>
          </a:bodyPr>
          <a:lstStyle/>
          <a:p>
            <a:r>
              <a:rPr lang="en-US" dirty="0" smtClean="0"/>
              <a:t>The package contains robot description files for PR2, organized into subdirectories as follows:</a:t>
            </a:r>
          </a:p>
          <a:p>
            <a:pPr lvl="1"/>
            <a:r>
              <a:rPr lang="en-US" dirty="0" smtClean="0"/>
              <a:t>urdf/ contains urdf descriptions of various parts of the PR2 (arm, torso, etc.).</a:t>
            </a:r>
          </a:p>
          <a:p>
            <a:pPr lvl="1"/>
            <a:r>
              <a:rPr lang="en-US" dirty="0" smtClean="0"/>
              <a:t>robots/ contains urdf descriptions of the full robot, that refer to the macros in urdf/</a:t>
            </a:r>
          </a:p>
          <a:p>
            <a:pPr lvl="1"/>
            <a:r>
              <a:rPr lang="en-US" dirty="0" smtClean="0"/>
              <a:t>gazebo/ contains urdf descriptions of simulated PR2 components, like the simulated battery controller.</a:t>
            </a:r>
          </a:p>
          <a:p>
            <a:pPr lvl="1"/>
            <a:r>
              <a:rPr lang="en-US" dirty="0" smtClean="0"/>
              <a:t>meshes/ contains mesh files (.</a:t>
            </a:r>
            <a:r>
              <a:rPr lang="en-US" dirty="0" err="1" smtClean="0"/>
              <a:t>stl,.dae</a:t>
            </a:r>
            <a:r>
              <a:rPr lang="en-US" dirty="0" smtClean="0"/>
              <a:t>) for visualization and collision properties.</a:t>
            </a:r>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Finishing the Model</a:t>
            </a:r>
            <a:endParaRPr lang="en-US" dirty="0"/>
          </a:p>
        </p:txBody>
      </p:sp>
      <p:sp>
        <p:nvSpPr>
          <p:cNvPr id="3" name="Content Placeholder 2"/>
          <p:cNvSpPr>
            <a:spLocks noGrp="1"/>
          </p:cNvSpPr>
          <p:nvPr>
            <p:ph idx="1"/>
          </p:nvPr>
        </p:nvSpPr>
        <p:spPr/>
        <p:txBody>
          <a:bodyPr>
            <a:normAutofit/>
          </a:bodyPr>
          <a:lstStyle/>
          <a:p>
            <a:r>
              <a:rPr lang="en-US" dirty="0" smtClean="0"/>
              <a:t>Let's finish the design by adding some parts: left and right bases, four wheels and an arm with a gripper</a:t>
            </a:r>
          </a:p>
          <a:p>
            <a:r>
              <a:rPr lang="en-US" dirty="0" smtClean="0"/>
              <a:t>The final urdf file is located at </a:t>
            </a:r>
            <a:r>
              <a:rPr lang="en-US" dirty="0" smtClean="0">
                <a:hlinkClick r:id="rId2"/>
              </a:rPr>
              <a:t>05-visual.urdf</a:t>
            </a:r>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Finishing the Model</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12954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roslaunch</a:t>
            </a:r>
            <a:r>
              <a:rPr lang="en-US" sz="2000" dirty="0" smtClean="0"/>
              <a:t> </a:t>
            </a:r>
            <a:r>
              <a:rPr lang="en-US" sz="2000" dirty="0" err="1" smtClean="0"/>
              <a:t>urdf_tutorial</a:t>
            </a:r>
            <a:r>
              <a:rPr lang="en-US" sz="2000" dirty="0" smtClean="0"/>
              <a:t> </a:t>
            </a:r>
            <a:r>
              <a:rPr lang="en-US" sz="2000" dirty="0" err="1" smtClean="0"/>
              <a:t>display.launch</a:t>
            </a:r>
            <a:r>
              <a:rPr lang="en-US" sz="2000" dirty="0" smtClean="0"/>
              <a:t> model:=05-visual.urdf</a:t>
            </a:r>
          </a:p>
        </p:txBody>
      </p:sp>
      <p:pic>
        <p:nvPicPr>
          <p:cNvPr id="5122" name="Picture 2"/>
          <p:cNvPicPr>
            <a:picLocks noChangeAspect="1" noChangeArrowheads="1"/>
          </p:cNvPicPr>
          <p:nvPr/>
        </p:nvPicPr>
        <p:blipFill>
          <a:blip r:embed="rId2" cstate="print"/>
          <a:srcRect/>
          <a:stretch>
            <a:fillRect/>
          </a:stretch>
        </p:blipFill>
        <p:spPr bwMode="auto">
          <a:xfrm>
            <a:off x="685800" y="1981200"/>
            <a:ext cx="7595111" cy="43434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Movable Robot Model</a:t>
            </a:r>
          </a:p>
        </p:txBody>
      </p:sp>
      <p:sp>
        <p:nvSpPr>
          <p:cNvPr id="3" name="Content Placeholder 2"/>
          <p:cNvSpPr>
            <a:spLocks noGrp="1"/>
          </p:cNvSpPr>
          <p:nvPr>
            <p:ph idx="1"/>
          </p:nvPr>
        </p:nvSpPr>
        <p:spPr/>
        <p:txBody>
          <a:bodyPr>
            <a:normAutofit/>
          </a:bodyPr>
          <a:lstStyle/>
          <a:p>
            <a:r>
              <a:rPr lang="en-US" dirty="0" smtClean="0"/>
              <a:t>To convert the model into a robot that can actually move, the only thing you have to do is take care of the type of the joints it uses.</a:t>
            </a:r>
          </a:p>
          <a:p>
            <a:r>
              <a:rPr lang="en-US" dirty="0" smtClean="0"/>
              <a:t>In the previous model, all of the joints were fixed</a:t>
            </a:r>
          </a:p>
          <a:p>
            <a:r>
              <a:rPr lang="en-US" dirty="0" smtClean="0"/>
              <a:t>Now we are going to explore different types of flexible joints </a:t>
            </a:r>
            <a:endParaRPr lang="he-IL" dirty="0" smtClean="0"/>
          </a:p>
          <a:p>
            <a:r>
              <a:rPr lang="en-US" dirty="0" smtClean="0">
                <a:hlinkClick r:id="rId2"/>
              </a:rPr>
              <a:t>Here is the new urdf</a:t>
            </a:r>
            <a:r>
              <a:rPr lang="en-US" dirty="0" smtClean="0"/>
              <a:t> with flexible joints</a:t>
            </a:r>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URDF</a:t>
            </a:r>
            <a:endParaRPr lang="en-US" dirty="0"/>
          </a:p>
        </p:txBody>
      </p:sp>
      <p:sp>
        <p:nvSpPr>
          <p:cNvPr id="3" name="Content Placeholder 2"/>
          <p:cNvSpPr>
            <a:spLocks noGrp="1"/>
          </p:cNvSpPr>
          <p:nvPr>
            <p:ph idx="1"/>
          </p:nvPr>
        </p:nvSpPr>
        <p:spPr/>
        <p:txBody>
          <a:bodyPr>
            <a:normAutofit/>
          </a:bodyPr>
          <a:lstStyle/>
          <a:p>
            <a:r>
              <a:rPr lang="en-US" b="1" dirty="0" smtClean="0"/>
              <a:t>Unified Robot Description Format </a:t>
            </a:r>
            <a:r>
              <a:rPr lang="en-US" dirty="0" smtClean="0"/>
              <a:t>(</a:t>
            </a:r>
            <a:r>
              <a:rPr lang="en-US" b="1" dirty="0" smtClean="0"/>
              <a:t>URDF</a:t>
            </a:r>
            <a:r>
              <a:rPr lang="en-US" dirty="0" smtClean="0"/>
              <a:t>) is an XML format for representing a robot model</a:t>
            </a:r>
          </a:p>
          <a:p>
            <a:r>
              <a:rPr lang="en-US" dirty="0" smtClean="0"/>
              <a:t>The specification covers:</a:t>
            </a:r>
          </a:p>
          <a:p>
            <a:pPr lvl="1"/>
            <a:r>
              <a:rPr lang="en-US" dirty="0" smtClean="0"/>
              <a:t>Kinematic and dynamic description of the robot</a:t>
            </a:r>
          </a:p>
          <a:p>
            <a:pPr lvl="1"/>
            <a:r>
              <a:rPr lang="en-US" dirty="0" smtClean="0"/>
              <a:t>Visual representation of the robot</a:t>
            </a:r>
          </a:p>
          <a:p>
            <a:pPr lvl="1"/>
            <a:r>
              <a:rPr lang="en-US" dirty="0" smtClean="0"/>
              <a:t>Collision model of the robot</a:t>
            </a:r>
          </a:p>
          <a:p>
            <a:r>
              <a:rPr lang="en-US" dirty="0" smtClean="0"/>
              <a:t>Every time you see a 3D robot on ROS, a URDF file is associated with </a:t>
            </a:r>
            <a:r>
              <a:rPr lang="en-US" dirty="0" smtClean="0"/>
              <a:t>it</a:t>
            </a:r>
          </a:p>
          <a:p>
            <a:r>
              <a:rPr lang="en-US" dirty="0" smtClean="0">
                <a:hlinkClick r:id="rId2"/>
              </a:rPr>
              <a:t>http://wiki.ros.org/urdf/Examples</a:t>
            </a:r>
            <a:endParaRPr lang="en-US" dirty="0" smtClean="0"/>
          </a:p>
          <a:p>
            <a:pPr lvl="1"/>
            <a:r>
              <a:rPr lang="en-US" dirty="0" smtClean="0"/>
              <a:t>Contains a list of robots described by URDF files</a:t>
            </a:r>
            <a:endParaRPr lang="en-US" dirty="0" smtClean="0"/>
          </a:p>
          <a:p>
            <a:pPr lvl="1"/>
            <a:endParaRPr lang="en-US" dirty="0" smtClean="0"/>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Types</a:t>
            </a:r>
          </a:p>
        </p:txBody>
      </p:sp>
      <p:sp>
        <p:nvSpPr>
          <p:cNvPr id="3" name="Content Placeholder 2"/>
          <p:cNvSpPr>
            <a:spLocks noGrp="1"/>
          </p:cNvSpPr>
          <p:nvPr>
            <p:ph idx="1"/>
          </p:nvPr>
        </p:nvSpPr>
        <p:spPr/>
        <p:txBody>
          <a:bodyPr>
            <a:normAutofit fontScale="85000" lnSpcReduction="10000"/>
          </a:bodyPr>
          <a:lstStyle/>
          <a:p>
            <a:r>
              <a:rPr lang="en-US" b="1" dirty="0" smtClean="0"/>
              <a:t>revolute</a:t>
            </a:r>
            <a:r>
              <a:rPr lang="en-US" dirty="0" smtClean="0"/>
              <a:t> - a hinge joint that rotates along the axis and has a limited range specified by the upper and lower limits.</a:t>
            </a:r>
          </a:p>
          <a:p>
            <a:r>
              <a:rPr lang="en-US" b="1" dirty="0" smtClean="0"/>
              <a:t>continuous</a:t>
            </a:r>
            <a:r>
              <a:rPr lang="en-US" dirty="0" smtClean="0"/>
              <a:t> - a continuous hinge joint that rotates around the axis and has no upper and lower limits</a:t>
            </a:r>
          </a:p>
          <a:p>
            <a:r>
              <a:rPr lang="en-US" b="1" dirty="0" smtClean="0"/>
              <a:t>prismatic</a:t>
            </a:r>
            <a:r>
              <a:rPr lang="en-US" dirty="0" smtClean="0"/>
              <a:t> - a sliding joint that slides along the axis, and has a limited range specified by the upper and lower limits.</a:t>
            </a:r>
          </a:p>
          <a:p>
            <a:r>
              <a:rPr lang="en-US" b="1" dirty="0" smtClean="0"/>
              <a:t>fixed</a:t>
            </a:r>
            <a:r>
              <a:rPr lang="en-US" dirty="0" smtClean="0"/>
              <a:t> - This is not really a joint because it cannot move. All degrees of freedom are locked. </a:t>
            </a:r>
          </a:p>
          <a:p>
            <a:r>
              <a:rPr lang="en-US" b="1" dirty="0" smtClean="0"/>
              <a:t>floating</a:t>
            </a:r>
            <a:r>
              <a:rPr lang="en-US" dirty="0" smtClean="0"/>
              <a:t> - This joint allows motion for all 6 degrees of freedom.</a:t>
            </a:r>
          </a:p>
          <a:p>
            <a:r>
              <a:rPr lang="en-US" b="1" dirty="0" smtClean="0"/>
              <a:t>planar</a:t>
            </a:r>
            <a:r>
              <a:rPr lang="en-US" dirty="0" smtClean="0"/>
              <a:t> - This joint allows motion in a plane perpendicular to the axis.</a:t>
            </a:r>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Types</a:t>
            </a:r>
          </a:p>
        </p:txBody>
      </p:sp>
      <p:sp>
        <p:nvSpPr>
          <p:cNvPr id="3" name="Content Placeholder 2"/>
          <p:cNvSpPr>
            <a:spLocks noGrp="1"/>
          </p:cNvSpPr>
          <p:nvPr>
            <p:ph idx="1"/>
          </p:nvPr>
        </p:nvSpPr>
        <p:spPr/>
        <p:txBody>
          <a:bodyPr>
            <a:normAutofit/>
          </a:bodyPr>
          <a:lstStyle/>
          <a:p>
            <a:r>
              <a:rPr lang="en-US" dirty="0" smtClean="0"/>
              <a:t>Compare to joint types in the human body:</a:t>
            </a:r>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7170" name="Picture 2" descr="http://levana.everybit.co.il/wp-content/uploads/2011/12/skeleton-mifrakim.gif"/>
          <p:cNvPicPr>
            <a:picLocks noChangeAspect="1" noChangeArrowheads="1"/>
          </p:cNvPicPr>
          <p:nvPr/>
        </p:nvPicPr>
        <p:blipFill>
          <a:blip r:embed="rId2" cstate="print"/>
          <a:srcRect/>
          <a:stretch>
            <a:fillRect/>
          </a:stretch>
        </p:blipFill>
        <p:spPr bwMode="auto">
          <a:xfrm>
            <a:off x="2667000" y="2133600"/>
            <a:ext cx="3373792" cy="4191000"/>
          </a:xfrm>
          <a:prstGeom prst="rect">
            <a:avLst/>
          </a:prstGeom>
          <a:noFill/>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Head</a:t>
            </a:r>
          </a:p>
        </p:txBody>
      </p:sp>
      <p:sp>
        <p:nvSpPr>
          <p:cNvPr id="3" name="Content Placeholder 2"/>
          <p:cNvSpPr>
            <a:spLocks noGrp="1"/>
          </p:cNvSpPr>
          <p:nvPr>
            <p:ph idx="1"/>
          </p:nvPr>
        </p:nvSpPr>
        <p:spPr>
          <a:xfrm>
            <a:off x="228600" y="3200400"/>
            <a:ext cx="8686800" cy="3378200"/>
          </a:xfrm>
        </p:spPr>
        <p:txBody>
          <a:bodyPr>
            <a:normAutofit fontScale="92500" lnSpcReduction="10000"/>
          </a:bodyPr>
          <a:lstStyle/>
          <a:p>
            <a:r>
              <a:rPr lang="en-US" dirty="0" smtClean="0"/>
              <a:t>The connection between the body and the head is a continuous joint, meaning that it can take on any angle from -∞ to +∞</a:t>
            </a:r>
          </a:p>
          <a:p>
            <a:r>
              <a:rPr lang="en-US" dirty="0" smtClean="0"/>
              <a:t>The only additional information we have to add is the axis of rotation (the &lt;axis&gt; tag), which specifies a vector around which the head will rotate. </a:t>
            </a:r>
          </a:p>
          <a:p>
            <a:pPr lvl="1"/>
            <a:r>
              <a:rPr lang="en-US" dirty="0" smtClean="0"/>
              <a:t>the vector "0 0 1" means it will rotate around the z axis </a:t>
            </a:r>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09600" y="1295400"/>
            <a:ext cx="8001000" cy="175432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&lt;joint name="</a:t>
            </a:r>
            <a:r>
              <a:rPr lang="en-US" dirty="0" err="1" smtClean="0"/>
              <a:t>head_swivel</a:t>
            </a:r>
            <a:r>
              <a:rPr lang="en-US" dirty="0" smtClean="0"/>
              <a:t>" type="continuous"&gt;</a:t>
            </a:r>
          </a:p>
          <a:p>
            <a:pPr marL="0" lvl="1"/>
            <a:r>
              <a:rPr lang="en-US" dirty="0" smtClean="0"/>
              <a:t>    &lt;parent link="</a:t>
            </a:r>
            <a:r>
              <a:rPr lang="en-US" dirty="0" err="1" smtClean="0"/>
              <a:t>base_link</a:t>
            </a:r>
            <a:r>
              <a:rPr lang="en-US" dirty="0" smtClean="0"/>
              <a:t>"/&gt;</a:t>
            </a:r>
          </a:p>
          <a:p>
            <a:pPr marL="0" lvl="1"/>
            <a:r>
              <a:rPr lang="en-US" dirty="0" smtClean="0"/>
              <a:t>    &lt;child link="head"/&gt;</a:t>
            </a:r>
          </a:p>
          <a:p>
            <a:pPr marL="0" lvl="1"/>
            <a:r>
              <a:rPr lang="en-US" dirty="0" smtClean="0"/>
              <a:t>    &lt;axis xyz="0 0 1"/&gt;</a:t>
            </a:r>
          </a:p>
          <a:p>
            <a:pPr marL="0" lvl="1"/>
            <a:r>
              <a:rPr lang="en-US" dirty="0" smtClean="0"/>
              <a:t>    &lt;origin xyz="0 0 0.3"/&gt;</a:t>
            </a:r>
          </a:p>
          <a:p>
            <a:pPr marL="0" lvl="1"/>
            <a:r>
              <a:rPr lang="en-US" dirty="0" smtClean="0"/>
              <a:t>&lt;/joint&gt;</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Wheels</a:t>
            </a:r>
          </a:p>
        </p:txBody>
      </p:sp>
      <p:sp>
        <p:nvSpPr>
          <p:cNvPr id="3" name="Content Placeholder 2"/>
          <p:cNvSpPr>
            <a:spLocks noGrp="1"/>
          </p:cNvSpPr>
          <p:nvPr>
            <p:ph idx="1"/>
          </p:nvPr>
        </p:nvSpPr>
        <p:spPr>
          <a:xfrm>
            <a:off x="228600" y="3733800"/>
            <a:ext cx="8686800" cy="2844800"/>
          </a:xfrm>
        </p:spPr>
        <p:txBody>
          <a:bodyPr>
            <a:normAutofit/>
          </a:bodyPr>
          <a:lstStyle/>
          <a:p>
            <a:r>
              <a:rPr lang="en-US" dirty="0" smtClean="0"/>
              <a:t>The wheels are also modeled as continuous joints, so that they can roll in both directions forever.</a:t>
            </a:r>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09600" y="1295400"/>
            <a:ext cx="8001000" cy="2308324"/>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dirty="0" smtClean="0"/>
              <a:t>&lt;joint name="</a:t>
            </a:r>
            <a:r>
              <a:rPr lang="en-US" dirty="0" err="1" smtClean="0"/>
              <a:t>right_front_wheel_joint</a:t>
            </a:r>
            <a:r>
              <a:rPr lang="en-US" dirty="0" smtClean="0"/>
              <a:t>" type="continuous"&gt;</a:t>
            </a:r>
            <a:endParaRPr lang="en-US" sz="2400" dirty="0" smtClean="0"/>
          </a:p>
          <a:p>
            <a:r>
              <a:rPr lang="en-US" dirty="0" smtClean="0"/>
              <a:t>    &lt;axis xyz="0 0 1"/&gt;</a:t>
            </a:r>
            <a:endParaRPr lang="en-US" sz="2400" dirty="0" smtClean="0"/>
          </a:p>
          <a:p>
            <a:r>
              <a:rPr lang="en-US" dirty="0" smtClean="0"/>
              <a:t>    &lt;parent link="</a:t>
            </a:r>
            <a:r>
              <a:rPr lang="en-US" dirty="0" err="1" smtClean="0"/>
              <a:t>right_base</a:t>
            </a:r>
            <a:r>
              <a:rPr lang="en-US" dirty="0" smtClean="0"/>
              <a:t>"/&gt;</a:t>
            </a:r>
            <a:endParaRPr lang="en-US" sz="2400" dirty="0" smtClean="0"/>
          </a:p>
          <a:p>
            <a:r>
              <a:rPr lang="en-US" dirty="0" smtClean="0"/>
              <a:t>    &lt;child link="</a:t>
            </a:r>
            <a:r>
              <a:rPr lang="en-US" dirty="0" err="1" smtClean="0"/>
              <a:t>right_front_wheel</a:t>
            </a:r>
            <a:r>
              <a:rPr lang="en-US" dirty="0" smtClean="0"/>
              <a:t>"/&gt;</a:t>
            </a:r>
            <a:endParaRPr lang="en-US" sz="2400" dirty="0" smtClean="0"/>
          </a:p>
          <a:p>
            <a:r>
              <a:rPr lang="en-US" dirty="0" smtClean="0"/>
              <a:t>    &lt;origin </a:t>
            </a:r>
            <a:r>
              <a:rPr lang="en-US" dirty="0" err="1" smtClean="0"/>
              <a:t>rpy</a:t>
            </a:r>
            <a:r>
              <a:rPr lang="en-US" dirty="0" smtClean="0"/>
              <a:t>="0 1.57075 0" xyz="0 0.133333333333 -0.085"/&gt;</a:t>
            </a:r>
            <a:endParaRPr lang="en-US" sz="2400" dirty="0" smtClean="0"/>
          </a:p>
          <a:p>
            <a:r>
              <a:rPr lang="en-US" dirty="0" smtClean="0"/>
              <a:t>    &lt;limit effort="100" velocity="100"/&gt;</a:t>
            </a:r>
            <a:endParaRPr lang="en-US" sz="2400" dirty="0" smtClean="0"/>
          </a:p>
          <a:p>
            <a:r>
              <a:rPr lang="en-US" dirty="0" smtClean="0"/>
              <a:t>    &lt;dynamics damping="0.0" friction="0.0"/&gt;</a:t>
            </a:r>
            <a:endParaRPr lang="en-US" sz="2400" dirty="0" smtClean="0"/>
          </a:p>
          <a:p>
            <a:r>
              <a:rPr lang="en-US" dirty="0" smtClean="0"/>
              <a:t>&lt;/joint&gt;</a:t>
            </a:r>
            <a:endParaRPr lang="en-US" sz="2400" dirty="0" smtClean="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Gripper</a:t>
            </a:r>
          </a:p>
        </p:txBody>
      </p:sp>
      <p:sp>
        <p:nvSpPr>
          <p:cNvPr id="3" name="Content Placeholder 2"/>
          <p:cNvSpPr>
            <a:spLocks noGrp="1"/>
          </p:cNvSpPr>
          <p:nvPr>
            <p:ph idx="1"/>
          </p:nvPr>
        </p:nvSpPr>
        <p:spPr>
          <a:xfrm>
            <a:off x="228600" y="3352800"/>
            <a:ext cx="8686800" cy="3225800"/>
          </a:xfrm>
        </p:spPr>
        <p:txBody>
          <a:bodyPr>
            <a:normAutofit fontScale="85000" lnSpcReduction="20000"/>
          </a:bodyPr>
          <a:lstStyle/>
          <a:p>
            <a:r>
              <a:rPr lang="en-US" dirty="0" smtClean="0"/>
              <a:t>The right and the left gripper joints are modeled as revolute joints. </a:t>
            </a:r>
          </a:p>
          <a:p>
            <a:r>
              <a:rPr lang="en-US" dirty="0" smtClean="0"/>
              <a:t>This means that they rotate in the same way that the continuous joints do, but they have strict limits. </a:t>
            </a:r>
          </a:p>
          <a:p>
            <a:r>
              <a:rPr lang="en-US" dirty="0" smtClean="0"/>
              <a:t>Hence, we must include the &lt;limit&gt; tag specifying the upper and lower limits of the joint (in radians). </a:t>
            </a:r>
          </a:p>
          <a:p>
            <a:r>
              <a:rPr lang="en-US" dirty="0" smtClean="0"/>
              <a:t>We also must specify a maximum velocity and effort for this joint.</a:t>
            </a:r>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09600" y="1219200"/>
            <a:ext cx="8001000" cy="2031325"/>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&lt;joint name="</a:t>
            </a:r>
            <a:r>
              <a:rPr lang="en-US" dirty="0" err="1" smtClean="0"/>
              <a:t>left_gripper_joint</a:t>
            </a:r>
            <a:r>
              <a:rPr lang="en-US" dirty="0" smtClean="0"/>
              <a:t>" type="revolute"&gt;</a:t>
            </a:r>
          </a:p>
          <a:p>
            <a:pPr marL="0" lvl="1"/>
            <a:r>
              <a:rPr lang="en-US" dirty="0" smtClean="0"/>
              <a:t>    &lt;axis xyz="0 0 1"/&gt;</a:t>
            </a:r>
          </a:p>
          <a:p>
            <a:pPr marL="0" lvl="1"/>
            <a:r>
              <a:rPr lang="en-US" dirty="0" smtClean="0"/>
              <a:t>    &lt;limit effort="1000.0" lower="0.0" upper="0.548" velocity="0.5"/&gt;</a:t>
            </a:r>
          </a:p>
          <a:p>
            <a:pPr marL="0" lvl="1"/>
            <a:r>
              <a:rPr lang="en-US" dirty="0" smtClean="0"/>
              <a:t>    &lt;origin </a:t>
            </a:r>
            <a:r>
              <a:rPr lang="en-US" dirty="0" err="1" smtClean="0"/>
              <a:t>rpy</a:t>
            </a:r>
            <a:r>
              <a:rPr lang="en-US" dirty="0" smtClean="0"/>
              <a:t>="0 0 0" xyz="0.2 0.01 0"/&gt;</a:t>
            </a:r>
          </a:p>
          <a:p>
            <a:pPr marL="0" lvl="1"/>
            <a:r>
              <a:rPr lang="en-US" dirty="0" smtClean="0"/>
              <a:t>    &lt;parent link="</a:t>
            </a:r>
            <a:r>
              <a:rPr lang="en-US" dirty="0" err="1" smtClean="0"/>
              <a:t>gripper_pole</a:t>
            </a:r>
            <a:r>
              <a:rPr lang="en-US" dirty="0" smtClean="0"/>
              <a:t>"/&gt;</a:t>
            </a:r>
          </a:p>
          <a:p>
            <a:pPr marL="0" lvl="1"/>
            <a:r>
              <a:rPr lang="en-US" dirty="0" smtClean="0"/>
              <a:t>    &lt;child link="</a:t>
            </a:r>
            <a:r>
              <a:rPr lang="en-US" dirty="0" err="1" smtClean="0"/>
              <a:t>left_gripper</a:t>
            </a:r>
            <a:r>
              <a:rPr lang="en-US" dirty="0" smtClean="0"/>
              <a:t>"/&gt;</a:t>
            </a:r>
          </a:p>
          <a:p>
            <a:pPr marL="0" lvl="1"/>
            <a:r>
              <a:rPr lang="en-US" dirty="0" smtClean="0"/>
              <a:t>&lt;/joint&gt;</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Gripper Arm</a:t>
            </a:r>
          </a:p>
        </p:txBody>
      </p:sp>
      <p:sp>
        <p:nvSpPr>
          <p:cNvPr id="3" name="Content Placeholder 2"/>
          <p:cNvSpPr>
            <a:spLocks noGrp="1"/>
          </p:cNvSpPr>
          <p:nvPr>
            <p:ph idx="1"/>
          </p:nvPr>
        </p:nvSpPr>
        <p:spPr>
          <a:xfrm>
            <a:off x="228600" y="3352800"/>
            <a:ext cx="8686800" cy="3225800"/>
          </a:xfrm>
        </p:spPr>
        <p:txBody>
          <a:bodyPr>
            <a:normAutofit fontScale="92500" lnSpcReduction="10000"/>
          </a:bodyPr>
          <a:lstStyle/>
          <a:p>
            <a:r>
              <a:rPr lang="en-US" dirty="0" smtClean="0"/>
              <a:t>The gripper arm is modeled as a prismatic joint. </a:t>
            </a:r>
          </a:p>
          <a:p>
            <a:r>
              <a:rPr lang="en-US" dirty="0" smtClean="0"/>
              <a:t>This means that it moves along an axis, not around it. This translational movement is what allows our robot model to extend and retract its gripper arm.</a:t>
            </a:r>
          </a:p>
          <a:p>
            <a:r>
              <a:rPr lang="en-US" dirty="0" smtClean="0"/>
              <a:t>The limits of the prismatic arm are specified in the same way as a revolute joint, except that the units are meters, not radians.</a:t>
            </a:r>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09600" y="1371600"/>
            <a:ext cx="8001000" cy="175432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&lt;joint name="</a:t>
            </a:r>
            <a:r>
              <a:rPr lang="en-US" dirty="0" err="1" smtClean="0"/>
              <a:t>gripper_extension</a:t>
            </a:r>
            <a:r>
              <a:rPr lang="en-US" dirty="0" smtClean="0"/>
              <a:t>" type="prismatic"&gt;</a:t>
            </a:r>
          </a:p>
          <a:p>
            <a:pPr marL="0" lvl="1"/>
            <a:r>
              <a:rPr lang="en-US" dirty="0" smtClean="0"/>
              <a:t>    &lt;parent link="</a:t>
            </a:r>
            <a:r>
              <a:rPr lang="en-US" dirty="0" err="1" smtClean="0"/>
              <a:t>base_link</a:t>
            </a:r>
            <a:r>
              <a:rPr lang="en-US" dirty="0" smtClean="0"/>
              <a:t>"/&gt;</a:t>
            </a:r>
          </a:p>
          <a:p>
            <a:pPr marL="0" lvl="1"/>
            <a:r>
              <a:rPr lang="en-US" dirty="0" smtClean="0"/>
              <a:t>    &lt;child link="</a:t>
            </a:r>
            <a:r>
              <a:rPr lang="en-US" dirty="0" err="1" smtClean="0"/>
              <a:t>gripper_pole</a:t>
            </a:r>
            <a:r>
              <a:rPr lang="en-US" dirty="0" smtClean="0"/>
              <a:t>"/&gt;</a:t>
            </a:r>
          </a:p>
          <a:p>
            <a:pPr marL="0" lvl="1"/>
            <a:r>
              <a:rPr lang="en-US" dirty="0" smtClean="0"/>
              <a:t>    &lt;limit effort="1000.0" lower="-0.38" upper="0" velocity="0.5"/&gt;</a:t>
            </a:r>
          </a:p>
          <a:p>
            <a:pPr marL="0" lvl="1"/>
            <a:r>
              <a:rPr lang="en-US" dirty="0" smtClean="0"/>
              <a:t>    &lt;origin </a:t>
            </a:r>
            <a:r>
              <a:rPr lang="en-US" dirty="0" err="1" smtClean="0"/>
              <a:t>rpy</a:t>
            </a:r>
            <a:r>
              <a:rPr lang="en-US" dirty="0" smtClean="0"/>
              <a:t>="0 0 1.57075" xyz="0 0.19 .2"/&gt;</a:t>
            </a:r>
          </a:p>
          <a:p>
            <a:pPr marL="0" lvl="1"/>
            <a:r>
              <a:rPr lang="en-US" dirty="0" smtClean="0"/>
              <a:t>&lt;/joint&gt;</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State Publisher</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http://wiki.ros.org/joint_state_publisher</a:t>
            </a:r>
            <a:endParaRPr lang="en-US" dirty="0" smtClean="0"/>
          </a:p>
          <a:p>
            <a:r>
              <a:rPr lang="en-US" dirty="0" smtClean="0"/>
              <a:t>This package contains a tool for setting and publishing joint state values for a given URDF.</a:t>
            </a:r>
          </a:p>
          <a:p>
            <a:r>
              <a:rPr lang="en-US" dirty="0" smtClean="0"/>
              <a:t>Publishes </a:t>
            </a:r>
            <a:r>
              <a:rPr lang="en-US" dirty="0" err="1" smtClean="0">
                <a:hlinkClick r:id="rId3"/>
              </a:rPr>
              <a:t>sensor_msgs</a:t>
            </a:r>
            <a:r>
              <a:rPr lang="en-US" dirty="0" smtClean="0">
                <a:hlinkClick r:id="rId3"/>
              </a:rPr>
              <a:t>/</a:t>
            </a:r>
            <a:r>
              <a:rPr lang="en-US" dirty="0" err="1" smtClean="0">
                <a:hlinkClick r:id="rId3"/>
              </a:rPr>
              <a:t>JointState</a:t>
            </a:r>
            <a:r>
              <a:rPr lang="en-US" dirty="0" smtClean="0"/>
              <a:t> messages for all the non-fixed joints of the robot.</a:t>
            </a:r>
          </a:p>
          <a:p>
            <a:r>
              <a:rPr lang="en-US" dirty="0" smtClean="0"/>
              <a:t>Can be used in conjunction with the robot_state_publisher node to also publish transforms for all joint states</a:t>
            </a:r>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State Publisher GUI</a:t>
            </a:r>
          </a:p>
        </p:txBody>
      </p:sp>
      <p:sp>
        <p:nvSpPr>
          <p:cNvPr id="3" name="Content Placeholder 2"/>
          <p:cNvSpPr>
            <a:spLocks noGrp="1"/>
          </p:cNvSpPr>
          <p:nvPr>
            <p:ph idx="1"/>
          </p:nvPr>
        </p:nvSpPr>
        <p:spPr/>
        <p:txBody>
          <a:bodyPr>
            <a:normAutofit/>
          </a:bodyPr>
          <a:lstStyle/>
          <a:p>
            <a:r>
              <a:rPr lang="en-US" dirty="0" smtClean="0"/>
              <a:t>To visualize and control this model, type:  </a:t>
            </a:r>
          </a:p>
          <a:p>
            <a:endParaRPr lang="en-US" dirty="0" smtClean="0"/>
          </a:p>
          <a:p>
            <a:r>
              <a:rPr lang="en-US" dirty="0" smtClean="0"/>
              <a:t>This will also pop up a GUI that allows you to control the values of all the non-fixed joints. </a:t>
            </a:r>
          </a:p>
          <a:p>
            <a:r>
              <a:rPr lang="en-US" dirty="0" smtClean="0"/>
              <a:t>Play with the model some and see how it moves. </a:t>
            </a:r>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09600" y="1905000"/>
            <a:ext cx="79248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roslaunch</a:t>
            </a:r>
            <a:r>
              <a:rPr lang="en-US" sz="2000" dirty="0" smtClean="0"/>
              <a:t> </a:t>
            </a:r>
            <a:r>
              <a:rPr lang="en-US" sz="2000" dirty="0" err="1" smtClean="0"/>
              <a:t>urdf_tutorial</a:t>
            </a:r>
            <a:r>
              <a:rPr lang="en-US" sz="2000" dirty="0" smtClean="0"/>
              <a:t> </a:t>
            </a:r>
            <a:r>
              <a:rPr lang="en-US" sz="2000" dirty="0" err="1" smtClean="0"/>
              <a:t>display.launch</a:t>
            </a:r>
            <a:r>
              <a:rPr lang="en-US" sz="2000" dirty="0" smtClean="0"/>
              <a:t> model:=06-flexible.urdf </a:t>
            </a:r>
            <a:r>
              <a:rPr lang="en-US" sz="2000" dirty="0" err="1" smtClean="0"/>
              <a:t>gui</a:t>
            </a:r>
            <a:r>
              <a:rPr lang="en-US" sz="2000" dirty="0" smtClean="0"/>
              <a:t>:=True</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State Publisher GUI</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62467" name="Picture 3"/>
          <p:cNvPicPr>
            <a:picLocks noChangeAspect="1" noChangeArrowheads="1"/>
          </p:cNvPicPr>
          <p:nvPr/>
        </p:nvPicPr>
        <p:blipFill>
          <a:blip r:embed="rId2" cstate="print"/>
          <a:srcRect/>
          <a:stretch>
            <a:fillRect/>
          </a:stretch>
        </p:blipFill>
        <p:spPr bwMode="auto">
          <a:xfrm>
            <a:off x="609600" y="1371600"/>
            <a:ext cx="7994857" cy="4572000"/>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cstate="print"/>
          <a:srcRect/>
          <a:stretch>
            <a:fillRect/>
          </a:stretch>
        </p:blipFill>
        <p:spPr bwMode="auto">
          <a:xfrm>
            <a:off x="6781800" y="2819400"/>
            <a:ext cx="1905000" cy="2935377"/>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Physical and Collision Properties</a:t>
            </a:r>
          </a:p>
        </p:txBody>
      </p:sp>
      <p:sp>
        <p:nvSpPr>
          <p:cNvPr id="3" name="Content Placeholder 2"/>
          <p:cNvSpPr>
            <a:spLocks noGrp="1"/>
          </p:cNvSpPr>
          <p:nvPr>
            <p:ph idx="1"/>
          </p:nvPr>
        </p:nvSpPr>
        <p:spPr/>
        <p:txBody>
          <a:bodyPr>
            <a:normAutofit/>
          </a:bodyPr>
          <a:lstStyle/>
          <a:p>
            <a:r>
              <a:rPr lang="en-US" dirty="0" smtClean="0"/>
              <a:t>If you want to simulate the robot on Gazebo or any other simulation software, it is necessary to add physical and collision properties. </a:t>
            </a:r>
          </a:p>
          <a:p>
            <a:r>
              <a:rPr lang="en-US" dirty="0" smtClean="0"/>
              <a:t>We need to set on every link in the model file the dimension of the geometry to calculate the possible collisions, the weight that will give us the inertia, and so on.</a:t>
            </a:r>
          </a:p>
          <a:p>
            <a:r>
              <a:rPr lang="en-US" dirty="0" smtClean="0">
                <a:hlinkClick r:id="rId2"/>
              </a:rPr>
              <a:t>Here is the new urdf</a:t>
            </a:r>
            <a:r>
              <a:rPr lang="en-US" dirty="0" smtClean="0"/>
              <a:t> with the physical properties</a:t>
            </a:r>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URDF Format</a:t>
            </a:r>
            <a:endParaRPr lang="en-US" dirty="0"/>
          </a:p>
        </p:txBody>
      </p:sp>
      <p:sp>
        <p:nvSpPr>
          <p:cNvPr id="3" name="Content Placeholder 2"/>
          <p:cNvSpPr>
            <a:spLocks noGrp="1"/>
          </p:cNvSpPr>
          <p:nvPr>
            <p:ph idx="1"/>
          </p:nvPr>
        </p:nvSpPr>
        <p:spPr/>
        <p:txBody>
          <a:bodyPr>
            <a:normAutofit/>
          </a:bodyPr>
          <a:lstStyle/>
          <a:p>
            <a:r>
              <a:rPr lang="en-US" dirty="0" smtClean="0"/>
              <a:t>The description of a robot consists of a set of </a:t>
            </a:r>
            <a:r>
              <a:rPr lang="en-US" dirty="0" smtClean="0"/>
              <a:t>link (part) </a:t>
            </a:r>
            <a:r>
              <a:rPr lang="en-US" dirty="0" smtClean="0"/>
              <a:t>elements, and a set of joint elements connecting the links together. </a:t>
            </a:r>
          </a:p>
          <a:p>
            <a:r>
              <a:rPr lang="en-US" dirty="0" smtClean="0"/>
              <a:t>A typical robot description looks like this:</a:t>
            </a:r>
          </a:p>
          <a:p>
            <a:pPr lvl="1"/>
            <a:endParaRPr lang="en-US" dirty="0" smtClean="0"/>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762000" y="3581400"/>
            <a:ext cx="7620000" cy="2585323"/>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&lt;robot name="pr2"&gt;</a:t>
            </a:r>
          </a:p>
          <a:p>
            <a:pPr marL="0" lvl="1"/>
            <a:r>
              <a:rPr lang="en-US" dirty="0" smtClean="0"/>
              <a:t>  &lt;link&gt; ... &lt;/link&gt;</a:t>
            </a:r>
          </a:p>
          <a:p>
            <a:pPr marL="0" lvl="1"/>
            <a:r>
              <a:rPr lang="en-US" dirty="0" smtClean="0"/>
              <a:t>  &lt;link&gt; ... &lt;/link&gt;</a:t>
            </a:r>
          </a:p>
          <a:p>
            <a:pPr marL="0" lvl="1"/>
            <a:r>
              <a:rPr lang="en-US" dirty="0" smtClean="0"/>
              <a:t>  &lt;link&gt; ... &lt;/link&gt;</a:t>
            </a:r>
          </a:p>
          <a:p>
            <a:pPr marL="0" lvl="1"/>
            <a:endParaRPr lang="en-US" dirty="0" smtClean="0"/>
          </a:p>
          <a:p>
            <a:pPr marL="0" lvl="1"/>
            <a:r>
              <a:rPr lang="en-US" dirty="0" smtClean="0"/>
              <a:t>  &lt;joint&gt;  ....  &lt;/joint&gt;</a:t>
            </a:r>
          </a:p>
          <a:p>
            <a:pPr marL="0" lvl="1"/>
            <a:r>
              <a:rPr lang="en-US" dirty="0" smtClean="0"/>
              <a:t>  &lt;joint&gt;  ....  &lt;/joint&gt;</a:t>
            </a:r>
          </a:p>
          <a:p>
            <a:pPr marL="0" lvl="1"/>
            <a:r>
              <a:rPr lang="en-US" dirty="0" smtClean="0"/>
              <a:t>  &lt;joint&gt;  ....  &lt;/joint&gt;</a:t>
            </a:r>
          </a:p>
          <a:p>
            <a:pPr marL="0" lvl="1"/>
            <a:r>
              <a:rPr lang="en-US" dirty="0" smtClean="0"/>
              <a:t>&lt;/robot&gt;</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a:t>
            </a:r>
          </a:p>
        </p:txBody>
      </p:sp>
      <p:sp>
        <p:nvSpPr>
          <p:cNvPr id="3" name="Content Placeholder 2"/>
          <p:cNvSpPr>
            <a:spLocks noGrp="1"/>
          </p:cNvSpPr>
          <p:nvPr>
            <p:ph idx="1"/>
          </p:nvPr>
        </p:nvSpPr>
        <p:spPr/>
        <p:txBody>
          <a:bodyPr>
            <a:normAutofit/>
          </a:bodyPr>
          <a:lstStyle/>
          <a:p>
            <a:r>
              <a:rPr lang="en-US" dirty="0" smtClean="0"/>
              <a:t>The collision element is a direct </a:t>
            </a:r>
            <a:r>
              <a:rPr lang="en-US" dirty="0" err="1" smtClean="0"/>
              <a:t>subelement</a:t>
            </a:r>
            <a:r>
              <a:rPr lang="en-US" dirty="0" smtClean="0"/>
              <a:t> of the link object, at the same level as the visual tag</a:t>
            </a:r>
          </a:p>
          <a:p>
            <a:r>
              <a:rPr lang="en-US" dirty="0" smtClean="0"/>
              <a:t>The collision element defines its shape the same way the visual element does, with a geometry tag. The format for the geometry tag is exactly the same here as with the visual.</a:t>
            </a:r>
          </a:p>
          <a:p>
            <a:r>
              <a:rPr lang="en-US" dirty="0" smtClean="0"/>
              <a:t>You can also specify an origin in the same way as a </a:t>
            </a:r>
            <a:r>
              <a:rPr lang="en-US" dirty="0" err="1" smtClean="0"/>
              <a:t>subelement</a:t>
            </a:r>
            <a:r>
              <a:rPr lang="en-US" dirty="0" smtClean="0"/>
              <a:t> of the collision tag (as with the visual)</a:t>
            </a:r>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Element Example</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7" name="Rectangle 6"/>
          <p:cNvSpPr>
            <a:spLocks noChangeArrowheads="1"/>
          </p:cNvSpPr>
          <p:nvPr/>
        </p:nvSpPr>
        <p:spPr bwMode="auto">
          <a:xfrm>
            <a:off x="609600" y="1371600"/>
            <a:ext cx="8001000" cy="4247317"/>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&lt;link name="</a:t>
            </a:r>
            <a:r>
              <a:rPr lang="en-US" dirty="0" err="1" smtClean="0"/>
              <a:t>base_link</a:t>
            </a:r>
            <a:r>
              <a:rPr lang="en-US" dirty="0" smtClean="0"/>
              <a:t>"&gt;</a:t>
            </a:r>
          </a:p>
          <a:p>
            <a:pPr marL="0" lvl="1"/>
            <a:r>
              <a:rPr lang="en-US" dirty="0" smtClean="0"/>
              <a:t>    &lt;visual&gt;</a:t>
            </a:r>
          </a:p>
          <a:p>
            <a:pPr marL="0" lvl="1"/>
            <a:r>
              <a:rPr lang="en-US" dirty="0" smtClean="0"/>
              <a:t>      &lt;geometry&gt;</a:t>
            </a:r>
          </a:p>
          <a:p>
            <a:pPr marL="0" lvl="1"/>
            <a:r>
              <a:rPr lang="en-US" dirty="0" smtClean="0"/>
              <a:t>        &lt;cylinder length="0.6" radius="0.2"/&gt;</a:t>
            </a:r>
          </a:p>
          <a:p>
            <a:pPr marL="0" lvl="1"/>
            <a:r>
              <a:rPr lang="en-US" dirty="0" smtClean="0"/>
              <a:t>      &lt;/geometry&gt;</a:t>
            </a:r>
          </a:p>
          <a:p>
            <a:pPr marL="0" lvl="1"/>
            <a:r>
              <a:rPr lang="en-US" dirty="0" smtClean="0"/>
              <a:t>      &lt;material name="blue"&gt;</a:t>
            </a:r>
          </a:p>
          <a:p>
            <a:pPr marL="0" lvl="1"/>
            <a:r>
              <a:rPr lang="en-US" dirty="0" smtClean="0"/>
              <a:t>        &lt;color </a:t>
            </a:r>
            <a:r>
              <a:rPr lang="en-US" dirty="0" err="1" smtClean="0"/>
              <a:t>rgba</a:t>
            </a:r>
            <a:r>
              <a:rPr lang="en-US" dirty="0" smtClean="0"/>
              <a:t>="0 0 .8 1"/&gt;</a:t>
            </a:r>
          </a:p>
          <a:p>
            <a:pPr marL="0" lvl="1"/>
            <a:r>
              <a:rPr lang="en-US" dirty="0" smtClean="0"/>
              <a:t>      &lt;/material&gt;</a:t>
            </a:r>
          </a:p>
          <a:p>
            <a:pPr marL="0" lvl="1"/>
            <a:r>
              <a:rPr lang="en-US" dirty="0" smtClean="0"/>
              <a:t>    &lt;/visual&gt;</a:t>
            </a:r>
          </a:p>
          <a:p>
            <a:pPr marL="0" lvl="1"/>
            <a:r>
              <a:rPr lang="en-US" dirty="0" smtClean="0"/>
              <a:t>    &lt;collision&gt;</a:t>
            </a:r>
          </a:p>
          <a:p>
            <a:pPr marL="0" lvl="1"/>
            <a:r>
              <a:rPr lang="en-US" dirty="0" smtClean="0"/>
              <a:t>      &lt;geometry&gt;</a:t>
            </a:r>
          </a:p>
          <a:p>
            <a:pPr marL="0" lvl="1"/>
            <a:r>
              <a:rPr lang="en-US" dirty="0" smtClean="0"/>
              <a:t>        &lt;cylinder length="0.6" radius="0.2"/&gt;</a:t>
            </a:r>
          </a:p>
          <a:p>
            <a:pPr marL="0" lvl="1"/>
            <a:r>
              <a:rPr lang="en-US" dirty="0" smtClean="0"/>
              <a:t>      &lt;/geometry&gt;</a:t>
            </a:r>
          </a:p>
          <a:p>
            <a:pPr marL="0" lvl="1"/>
            <a:r>
              <a:rPr lang="en-US" dirty="0" smtClean="0"/>
              <a:t>    &lt;/collision&gt;</a:t>
            </a:r>
          </a:p>
          <a:p>
            <a:pPr marL="0" lvl="1"/>
            <a:r>
              <a:rPr lang="en-US" dirty="0" smtClean="0"/>
              <a:t>&lt;/link&gt;</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a:t>
            </a:r>
          </a:p>
        </p:txBody>
      </p:sp>
      <p:sp>
        <p:nvSpPr>
          <p:cNvPr id="3" name="Content Placeholder 2"/>
          <p:cNvSpPr>
            <a:spLocks noGrp="1"/>
          </p:cNvSpPr>
          <p:nvPr>
            <p:ph idx="1"/>
          </p:nvPr>
        </p:nvSpPr>
        <p:spPr/>
        <p:txBody>
          <a:bodyPr>
            <a:normAutofit fontScale="92500" lnSpcReduction="10000"/>
          </a:bodyPr>
          <a:lstStyle/>
          <a:p>
            <a:r>
              <a:rPr lang="en-US" dirty="0" smtClean="0"/>
              <a:t>Usually you’ll want the collision geometry and origin to be exactly the same as the visual geometry and origin. </a:t>
            </a:r>
          </a:p>
          <a:p>
            <a:r>
              <a:rPr lang="en-US" dirty="0" smtClean="0"/>
              <a:t>There are two main cases where you wouldn’t:</a:t>
            </a:r>
          </a:p>
          <a:p>
            <a:pPr lvl="1"/>
            <a:r>
              <a:rPr lang="en-US" dirty="0" smtClean="0"/>
              <a:t>Quicker Processing - Doing collision detection for two meshes is a lot more computational complex than for two simple geometries. Hence, you may want to replace the meshes with simpler geometries in the collision element.</a:t>
            </a:r>
          </a:p>
          <a:p>
            <a:pPr lvl="1"/>
            <a:r>
              <a:rPr lang="en-US" dirty="0" smtClean="0"/>
              <a:t>Safe Zones - You may want to restrict movement close to sensitive equipment. For instance, if we didn’t want anything to collide with R2D2’s head, we might define the collision geometry to be a cylinder encasing his head to prevent anything from getting to near his head.</a:t>
            </a:r>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Inertia</a:t>
            </a:r>
          </a:p>
        </p:txBody>
      </p:sp>
      <p:sp>
        <p:nvSpPr>
          <p:cNvPr id="3" name="Content Placeholder 2"/>
          <p:cNvSpPr>
            <a:spLocks noGrp="1"/>
          </p:cNvSpPr>
          <p:nvPr>
            <p:ph idx="1"/>
          </p:nvPr>
        </p:nvSpPr>
        <p:spPr/>
        <p:txBody>
          <a:bodyPr>
            <a:normAutofit fontScale="85000" lnSpcReduction="10000"/>
          </a:bodyPr>
          <a:lstStyle/>
          <a:p>
            <a:r>
              <a:rPr lang="en-US" dirty="0" smtClean="0"/>
              <a:t>Every link element being simulated needs an inertial tag. </a:t>
            </a:r>
          </a:p>
          <a:p>
            <a:r>
              <a:rPr lang="en-US" dirty="0" smtClean="0"/>
              <a:t>Contains the following </a:t>
            </a:r>
            <a:r>
              <a:rPr lang="en-US" dirty="0" err="1" smtClean="0"/>
              <a:t>subelements</a:t>
            </a:r>
            <a:r>
              <a:rPr lang="en-US" dirty="0" smtClean="0"/>
              <a:t>:</a:t>
            </a:r>
          </a:p>
          <a:p>
            <a:r>
              <a:rPr lang="en-US" b="1" dirty="0" smtClean="0"/>
              <a:t>&lt;mass&gt;</a:t>
            </a:r>
            <a:endParaRPr lang="en-US" dirty="0" smtClean="0"/>
          </a:p>
          <a:p>
            <a:pPr lvl="1"/>
            <a:r>
              <a:rPr lang="en-US" dirty="0" smtClean="0"/>
              <a:t>The mass of the link defined in kilograms</a:t>
            </a:r>
          </a:p>
          <a:p>
            <a:r>
              <a:rPr lang="en-US" b="1" dirty="0" smtClean="0"/>
              <a:t>&lt;inertia&gt;</a:t>
            </a:r>
            <a:endParaRPr lang="en-US" dirty="0" smtClean="0"/>
          </a:p>
          <a:p>
            <a:pPr lvl="1"/>
            <a:r>
              <a:rPr lang="en-US" dirty="0" smtClean="0"/>
              <a:t>The 3x3 rotational inertia matrix, represented in the inertia frame. Because the rotational inertia matrix is symmetric, only 6 above-diagonal elements of this matrix are specified here, using the attributes </a:t>
            </a:r>
            <a:r>
              <a:rPr lang="en-US" dirty="0" err="1" smtClean="0"/>
              <a:t>ixx</a:t>
            </a:r>
            <a:r>
              <a:rPr lang="en-US" dirty="0" smtClean="0"/>
              <a:t>, </a:t>
            </a:r>
            <a:r>
              <a:rPr lang="en-US" dirty="0" err="1" smtClean="0"/>
              <a:t>ixy</a:t>
            </a:r>
            <a:r>
              <a:rPr lang="en-US" dirty="0" smtClean="0"/>
              <a:t>, </a:t>
            </a:r>
            <a:r>
              <a:rPr lang="en-US" dirty="0" err="1" smtClean="0"/>
              <a:t>ixz</a:t>
            </a:r>
            <a:r>
              <a:rPr lang="en-US" dirty="0" smtClean="0"/>
              <a:t>, </a:t>
            </a:r>
            <a:r>
              <a:rPr lang="en-US" dirty="0" err="1" smtClean="0"/>
              <a:t>iyy</a:t>
            </a:r>
            <a:r>
              <a:rPr lang="en-US" dirty="0" smtClean="0"/>
              <a:t>, </a:t>
            </a:r>
            <a:r>
              <a:rPr lang="en-US" dirty="0" err="1" smtClean="0"/>
              <a:t>iyz</a:t>
            </a:r>
            <a:r>
              <a:rPr lang="en-US" dirty="0" smtClean="0"/>
              <a:t>, </a:t>
            </a:r>
            <a:r>
              <a:rPr lang="en-US" dirty="0" err="1" smtClean="0"/>
              <a:t>izz</a:t>
            </a:r>
            <a:r>
              <a:rPr lang="en-US" dirty="0" smtClean="0"/>
              <a:t>.</a:t>
            </a:r>
          </a:p>
          <a:p>
            <a:r>
              <a:rPr lang="en-US" b="1" dirty="0" smtClean="0"/>
              <a:t>&lt;origin&gt;</a:t>
            </a:r>
            <a:r>
              <a:rPr lang="en-US" dirty="0" smtClean="0"/>
              <a:t> </a:t>
            </a:r>
            <a:r>
              <a:rPr lang="en-US" i="1" dirty="0" smtClean="0"/>
              <a:t>(optional: defaults to identity if not specified)</a:t>
            </a:r>
            <a:endParaRPr lang="en-US" dirty="0" smtClean="0"/>
          </a:p>
          <a:p>
            <a:pPr lvl="1"/>
            <a:r>
              <a:rPr lang="en-US" dirty="0" smtClean="0"/>
              <a:t>This is the pose of the inertial reference frame, relative to the link reference frame. The origin of the inertial reference frame needs to be at the center of gravity. </a:t>
            </a:r>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Inertia Example</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09600" y="1371600"/>
            <a:ext cx="8001000" cy="4770537"/>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600" dirty="0" smtClean="0"/>
              <a:t>&lt;link name="</a:t>
            </a:r>
            <a:r>
              <a:rPr lang="en-US" sz="1600" dirty="0" err="1" smtClean="0"/>
              <a:t>base_link</a:t>
            </a:r>
            <a:r>
              <a:rPr lang="en-US" sz="1600" dirty="0" smtClean="0"/>
              <a:t>"&gt;</a:t>
            </a:r>
          </a:p>
          <a:p>
            <a:pPr marL="0" lvl="1"/>
            <a:r>
              <a:rPr lang="en-US" sz="1600" dirty="0" smtClean="0"/>
              <a:t>    &lt;visual&gt;</a:t>
            </a:r>
          </a:p>
          <a:p>
            <a:pPr marL="0" lvl="1"/>
            <a:r>
              <a:rPr lang="en-US" sz="1600" dirty="0" smtClean="0"/>
              <a:t>      &lt;geometry&gt;</a:t>
            </a:r>
          </a:p>
          <a:p>
            <a:pPr marL="0" lvl="1"/>
            <a:r>
              <a:rPr lang="en-US" sz="1600" dirty="0" smtClean="0"/>
              <a:t>        &lt;cylinder length="0.6" radius="0.2"/&gt;</a:t>
            </a:r>
          </a:p>
          <a:p>
            <a:pPr marL="0" lvl="1"/>
            <a:r>
              <a:rPr lang="en-US" sz="1600" dirty="0" smtClean="0"/>
              <a:t>      &lt;/geometry&gt;</a:t>
            </a:r>
          </a:p>
          <a:p>
            <a:pPr marL="0" lvl="1"/>
            <a:r>
              <a:rPr lang="en-US" sz="1600" dirty="0" smtClean="0"/>
              <a:t>      &lt;material name="blue"&gt;</a:t>
            </a:r>
          </a:p>
          <a:p>
            <a:pPr marL="0" lvl="1"/>
            <a:r>
              <a:rPr lang="en-US" sz="1600" dirty="0" smtClean="0"/>
              <a:t>        &lt;color </a:t>
            </a:r>
            <a:r>
              <a:rPr lang="en-US" sz="1600" dirty="0" err="1" smtClean="0"/>
              <a:t>rgba</a:t>
            </a:r>
            <a:r>
              <a:rPr lang="en-US" sz="1600" dirty="0" smtClean="0"/>
              <a:t>="0 0 .8 1"/&gt;</a:t>
            </a:r>
          </a:p>
          <a:p>
            <a:pPr marL="0" lvl="1"/>
            <a:r>
              <a:rPr lang="en-US" sz="1600" dirty="0" smtClean="0"/>
              <a:t>      &lt;/material&gt;</a:t>
            </a:r>
          </a:p>
          <a:p>
            <a:pPr marL="0" lvl="1"/>
            <a:r>
              <a:rPr lang="en-US" sz="1600" dirty="0" smtClean="0"/>
              <a:t>    &lt;/visual&gt;</a:t>
            </a:r>
          </a:p>
          <a:p>
            <a:pPr marL="0" lvl="1"/>
            <a:r>
              <a:rPr lang="en-US" sz="1600" dirty="0" smtClean="0"/>
              <a:t>    &lt;collision&gt;</a:t>
            </a:r>
          </a:p>
          <a:p>
            <a:pPr marL="0" lvl="1"/>
            <a:r>
              <a:rPr lang="en-US" sz="1600" dirty="0" smtClean="0"/>
              <a:t>      &lt;geometry&gt;</a:t>
            </a:r>
          </a:p>
          <a:p>
            <a:pPr marL="0" lvl="1"/>
            <a:r>
              <a:rPr lang="en-US" sz="1600" dirty="0" smtClean="0"/>
              <a:t>        &lt;cylinder length="0.6" radius="0.2"/&gt;</a:t>
            </a:r>
          </a:p>
          <a:p>
            <a:pPr marL="0" lvl="1"/>
            <a:r>
              <a:rPr lang="en-US" sz="1600" dirty="0" smtClean="0"/>
              <a:t>      &lt;/geometry&gt;</a:t>
            </a:r>
          </a:p>
          <a:p>
            <a:pPr marL="0" lvl="1"/>
            <a:r>
              <a:rPr lang="en-US" sz="1600" dirty="0" smtClean="0"/>
              <a:t>    &lt;/collision&gt;</a:t>
            </a:r>
          </a:p>
          <a:p>
            <a:pPr marL="0" lvl="1"/>
            <a:r>
              <a:rPr lang="en-US" sz="1600" dirty="0" smtClean="0"/>
              <a:t>    &lt;inertial&gt;</a:t>
            </a:r>
          </a:p>
          <a:p>
            <a:pPr marL="0" lvl="1"/>
            <a:r>
              <a:rPr lang="en-US" sz="1600" dirty="0" smtClean="0"/>
              <a:t>      &lt;mass value="10"/&gt;</a:t>
            </a:r>
          </a:p>
          <a:p>
            <a:pPr marL="0" lvl="1"/>
            <a:r>
              <a:rPr lang="en-US" sz="1600" dirty="0" smtClean="0"/>
              <a:t>      &lt;inertia </a:t>
            </a:r>
            <a:r>
              <a:rPr lang="en-US" sz="1600" dirty="0" err="1" smtClean="0"/>
              <a:t>ixx</a:t>
            </a:r>
            <a:r>
              <a:rPr lang="en-US" sz="1600" dirty="0" smtClean="0"/>
              <a:t>="1.0" </a:t>
            </a:r>
            <a:r>
              <a:rPr lang="en-US" sz="1600" dirty="0" err="1" smtClean="0"/>
              <a:t>ixy</a:t>
            </a:r>
            <a:r>
              <a:rPr lang="en-US" sz="1600" dirty="0" smtClean="0"/>
              <a:t>="0.0" </a:t>
            </a:r>
            <a:r>
              <a:rPr lang="en-US" sz="1600" dirty="0" err="1" smtClean="0"/>
              <a:t>ixz</a:t>
            </a:r>
            <a:r>
              <a:rPr lang="en-US" sz="1600" dirty="0" smtClean="0"/>
              <a:t>="0.0" </a:t>
            </a:r>
            <a:r>
              <a:rPr lang="en-US" sz="1600" dirty="0" err="1" smtClean="0"/>
              <a:t>iyy</a:t>
            </a:r>
            <a:r>
              <a:rPr lang="en-US" sz="1600" dirty="0" smtClean="0"/>
              <a:t>="1.0" </a:t>
            </a:r>
            <a:r>
              <a:rPr lang="en-US" sz="1600" dirty="0" err="1" smtClean="0"/>
              <a:t>iyz</a:t>
            </a:r>
            <a:r>
              <a:rPr lang="en-US" sz="1600" dirty="0" smtClean="0"/>
              <a:t>="0.0" </a:t>
            </a:r>
            <a:r>
              <a:rPr lang="en-US" sz="1600" dirty="0" err="1" smtClean="0"/>
              <a:t>izz</a:t>
            </a:r>
            <a:r>
              <a:rPr lang="en-US" sz="1600" dirty="0" smtClean="0"/>
              <a:t>="1.0"/&gt;</a:t>
            </a:r>
          </a:p>
          <a:p>
            <a:pPr marL="0" lvl="1"/>
            <a:r>
              <a:rPr lang="en-US" sz="1600" dirty="0" smtClean="0"/>
              <a:t>    &lt;/inertial&gt;</a:t>
            </a:r>
          </a:p>
          <a:p>
            <a:pPr marL="0" lvl="1"/>
            <a:r>
              <a:rPr lang="en-US" sz="1600" dirty="0" smtClean="0"/>
              <a:t>  &lt;/link&gt;</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Element Summary</a:t>
            </a:r>
            <a:endParaRPr lang="en-US" dirty="0"/>
          </a:p>
        </p:txBody>
      </p:sp>
      <p:sp>
        <p:nvSpPr>
          <p:cNvPr id="3" name="Content Placeholder 2"/>
          <p:cNvSpPr>
            <a:spLocks noGrp="1"/>
          </p:cNvSpPr>
          <p:nvPr>
            <p:ph idx="1"/>
          </p:nvPr>
        </p:nvSpPr>
        <p:spPr/>
        <p:txBody>
          <a:bodyPr>
            <a:normAutofit/>
          </a:bodyPr>
          <a:lstStyle/>
          <a:p>
            <a:r>
              <a:rPr lang="en-US" dirty="0" smtClean="0"/>
              <a:t>The link element describes a rigid body with an inertia, visual and collision features</a:t>
            </a:r>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50178" name="Picture 2" descr="inertial.png"/>
          <p:cNvPicPr>
            <a:picLocks noChangeAspect="1" noChangeArrowheads="1"/>
          </p:cNvPicPr>
          <p:nvPr/>
        </p:nvPicPr>
        <p:blipFill>
          <a:blip r:embed="rId2" cstate="print"/>
          <a:srcRect/>
          <a:stretch>
            <a:fillRect/>
          </a:stretch>
        </p:blipFill>
        <p:spPr bwMode="auto">
          <a:xfrm>
            <a:off x="1219200" y="2590800"/>
            <a:ext cx="6096000" cy="3379885"/>
          </a:xfrm>
          <a:prstGeom prst="rect">
            <a:avLst/>
          </a:prstGeom>
          <a:noFill/>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Dynamics</a:t>
            </a:r>
          </a:p>
        </p:txBody>
      </p:sp>
      <p:sp>
        <p:nvSpPr>
          <p:cNvPr id="3" name="Content Placeholder 2"/>
          <p:cNvSpPr>
            <a:spLocks noGrp="1"/>
          </p:cNvSpPr>
          <p:nvPr>
            <p:ph idx="1"/>
          </p:nvPr>
        </p:nvSpPr>
        <p:spPr/>
        <p:txBody>
          <a:bodyPr>
            <a:normAutofit/>
          </a:bodyPr>
          <a:lstStyle/>
          <a:p>
            <a:r>
              <a:rPr lang="en-US" dirty="0" smtClean="0"/>
              <a:t>How the joint moves is defined by the dynamics tag for the joint. There are two attributes here:</a:t>
            </a:r>
          </a:p>
          <a:p>
            <a:pPr lvl="1"/>
            <a:r>
              <a:rPr lang="en-US" dirty="0" smtClean="0"/>
              <a:t>friction - The physical static friction (For prismatic joints, the units are </a:t>
            </a:r>
            <a:r>
              <a:rPr lang="en-US" dirty="0" err="1" smtClean="0"/>
              <a:t>Newtons</a:t>
            </a:r>
            <a:r>
              <a:rPr lang="en-US" dirty="0" smtClean="0"/>
              <a:t>. For revolving joints, the units are Newton meters)</a:t>
            </a:r>
          </a:p>
          <a:p>
            <a:pPr lvl="1"/>
            <a:r>
              <a:rPr lang="en-US" dirty="0" smtClean="0"/>
              <a:t>damping - The physical damping value (For prismatic joints, the units are Newton seconds per meter. For revolving joints, Newton meter </a:t>
            </a:r>
            <a:r>
              <a:rPr lang="en-US" dirty="0" err="1" smtClean="0"/>
              <a:t>secons</a:t>
            </a:r>
            <a:r>
              <a:rPr lang="en-US" dirty="0" smtClean="0"/>
              <a:t> per radian)</a:t>
            </a:r>
          </a:p>
          <a:p>
            <a:r>
              <a:rPr lang="en-US" dirty="0" smtClean="0"/>
              <a:t>If not specified, these coefficients default to zero.</a:t>
            </a:r>
          </a:p>
          <a:p>
            <a:pPr lvl="1"/>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Safety Limits</a:t>
            </a:r>
          </a:p>
        </p:txBody>
      </p:sp>
      <p:sp>
        <p:nvSpPr>
          <p:cNvPr id="3" name="Content Placeholder 2"/>
          <p:cNvSpPr>
            <a:spLocks noGrp="1"/>
          </p:cNvSpPr>
          <p:nvPr>
            <p:ph idx="1"/>
          </p:nvPr>
        </p:nvSpPr>
        <p:spPr/>
        <p:txBody>
          <a:bodyPr>
            <a:normAutofit lnSpcReduction="10000"/>
          </a:bodyPr>
          <a:lstStyle/>
          <a:p>
            <a:r>
              <a:rPr lang="en-US" dirty="0" smtClean="0"/>
              <a:t>The effort limit is an attribute of the limit tag. If the controller tries to command an effort beyond the effort limit, the magnitude of the effort is truncated.</a:t>
            </a:r>
          </a:p>
          <a:p>
            <a:r>
              <a:rPr lang="en-US" dirty="0" smtClean="0"/>
              <a:t>The velocity limit specifies the bounds on the magnitude of the joint velocity. The velocity limit is enforced by bounding the commanded effort such that no effort can be applied to push the joint beyond the velocity limit, and a damping effort is applied if the joint is moving at a velocity beyond the limit. </a:t>
            </a:r>
          </a:p>
          <a:p>
            <a:pPr lvl="1"/>
            <a:endParaRPr lang="en-US" dirty="0" smtClean="0"/>
          </a:p>
          <a:p>
            <a:pPr lvl="1"/>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Element Summary</a:t>
            </a:r>
            <a:endParaRPr lang="en-US" dirty="0"/>
          </a:p>
        </p:txBody>
      </p:sp>
      <p:sp>
        <p:nvSpPr>
          <p:cNvPr id="3" name="Content Placeholder 2"/>
          <p:cNvSpPr>
            <a:spLocks noGrp="1"/>
          </p:cNvSpPr>
          <p:nvPr>
            <p:ph idx="1"/>
          </p:nvPr>
        </p:nvSpPr>
        <p:spPr/>
        <p:txBody>
          <a:bodyPr>
            <a:normAutofit/>
          </a:bodyPr>
          <a:lstStyle/>
          <a:p>
            <a:r>
              <a:rPr lang="en-US" dirty="0" smtClean="0"/>
              <a:t>The joint element describes the kinematics and dynamics of the joint and also specifies the safety limits of the joint</a:t>
            </a:r>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53250" name="Picture 2" descr="joint.png"/>
          <p:cNvPicPr>
            <a:picLocks noChangeAspect="1" noChangeArrowheads="1"/>
          </p:cNvPicPr>
          <p:nvPr/>
        </p:nvPicPr>
        <p:blipFill>
          <a:blip r:embed="rId2" cstate="print"/>
          <a:srcRect/>
          <a:stretch>
            <a:fillRect/>
          </a:stretch>
        </p:blipFill>
        <p:spPr bwMode="auto">
          <a:xfrm>
            <a:off x="2819400" y="2819399"/>
            <a:ext cx="3733800" cy="3421095"/>
          </a:xfrm>
          <a:prstGeom prst="rect">
            <a:avLst/>
          </a:prstGeom>
          <a:noFill/>
        </p:spPr>
      </p:pic>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Xacro</a:t>
            </a:r>
            <a:endParaRPr lang="en-US" dirty="0"/>
          </a:p>
        </p:txBody>
      </p:sp>
      <p:sp>
        <p:nvSpPr>
          <p:cNvPr id="3" name="Content Placeholder 2"/>
          <p:cNvSpPr>
            <a:spLocks noGrp="1"/>
          </p:cNvSpPr>
          <p:nvPr>
            <p:ph idx="1"/>
          </p:nvPr>
        </p:nvSpPr>
        <p:spPr/>
        <p:txBody>
          <a:bodyPr>
            <a:normAutofit fontScale="92500"/>
          </a:bodyPr>
          <a:lstStyle/>
          <a:p>
            <a:r>
              <a:rPr lang="en-US" dirty="0" smtClean="0"/>
              <a:t>Notice the size of the 07-physics.urdf file. It has 414 lines of code to define our robot.</a:t>
            </a:r>
          </a:p>
          <a:p>
            <a:r>
              <a:rPr lang="en-US" dirty="0" smtClean="0"/>
              <a:t>Imagine if you start to add cameras and other geometries, the file will start to increase and its maintenance will become even more complicated.</a:t>
            </a:r>
          </a:p>
          <a:p>
            <a:r>
              <a:rPr lang="en-US" dirty="0" smtClean="0"/>
              <a:t>Xacro helps to reduce the overall size of the URDF file and makes it easier to read and maintain. </a:t>
            </a:r>
          </a:p>
          <a:p>
            <a:r>
              <a:rPr lang="en-US" dirty="0" smtClean="0"/>
              <a:t>It also allows us to create modules and reuse them to create repeated structures such as several arms or legs.</a:t>
            </a:r>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URDF </a:t>
            </a:r>
            <a:r>
              <a:rPr lang="en-US" dirty="0" err="1" smtClean="0"/>
              <a:t>Turorials</a:t>
            </a:r>
            <a:endParaRPr lang="en-US" dirty="0"/>
          </a:p>
        </p:txBody>
      </p:sp>
      <p:sp>
        <p:nvSpPr>
          <p:cNvPr id="3" name="Content Placeholder 2"/>
          <p:cNvSpPr>
            <a:spLocks noGrp="1"/>
          </p:cNvSpPr>
          <p:nvPr>
            <p:ph idx="1"/>
          </p:nvPr>
        </p:nvSpPr>
        <p:spPr/>
        <p:txBody>
          <a:bodyPr>
            <a:normAutofit/>
          </a:bodyPr>
          <a:lstStyle/>
          <a:p>
            <a:r>
              <a:rPr lang="en-US" dirty="0" smtClean="0"/>
              <a:t>We’re going to build a visual model of a robot that vaguely looks like R2D2</a:t>
            </a:r>
          </a:p>
          <a:p>
            <a:r>
              <a:rPr lang="en-US" dirty="0" smtClean="0"/>
              <a:t>All of the robot models and launch files mentioned here can be found </a:t>
            </a:r>
            <a:r>
              <a:rPr lang="en-US" dirty="0" smtClean="0"/>
              <a:t>in the </a:t>
            </a:r>
            <a:r>
              <a:rPr lang="en-US" dirty="0" err="1" smtClean="0">
                <a:hlinkClick r:id="rId2"/>
              </a:rPr>
              <a:t>urdf_tutorial</a:t>
            </a:r>
            <a:r>
              <a:rPr lang="en-US" dirty="0" smtClean="0"/>
              <a:t> </a:t>
            </a:r>
            <a:r>
              <a:rPr lang="en-US" dirty="0" smtClean="0"/>
              <a:t>package (already installed with ROS)</a:t>
            </a:r>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72708" name="Picture 4" descr="http://upload.wikimedia.org/wikipedia/en/thumb/3/39/R2-D2_Droid.png/250px-R2-D2_Droid.png"/>
          <p:cNvPicPr>
            <a:picLocks noChangeAspect="1" noChangeArrowheads="1"/>
          </p:cNvPicPr>
          <p:nvPr/>
        </p:nvPicPr>
        <p:blipFill>
          <a:blip r:embed="rId3" cstate="print"/>
          <a:srcRect/>
          <a:stretch>
            <a:fillRect/>
          </a:stretch>
        </p:blipFill>
        <p:spPr bwMode="auto">
          <a:xfrm>
            <a:off x="3657600" y="3962399"/>
            <a:ext cx="1676400" cy="2232965"/>
          </a:xfrm>
          <a:prstGeom prst="rect">
            <a:avLst/>
          </a:prstGeom>
          <a:noFill/>
        </p:spPr>
      </p:pic>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Xacro</a:t>
            </a:r>
            <a:endParaRPr lang="en-US" dirty="0"/>
          </a:p>
        </p:txBody>
      </p:sp>
      <p:sp>
        <p:nvSpPr>
          <p:cNvPr id="3" name="Content Placeholder 2"/>
          <p:cNvSpPr>
            <a:spLocks noGrp="1"/>
          </p:cNvSpPr>
          <p:nvPr>
            <p:ph idx="1"/>
          </p:nvPr>
        </p:nvSpPr>
        <p:spPr/>
        <p:txBody>
          <a:bodyPr>
            <a:normAutofit fontScale="92500"/>
          </a:bodyPr>
          <a:lstStyle/>
          <a:p>
            <a:r>
              <a:rPr lang="en-US" dirty="0" smtClean="0"/>
              <a:t>Notice the size of the 07-physics.urdf file. It has 414 lines of code to define our robot.</a:t>
            </a:r>
          </a:p>
          <a:p>
            <a:r>
              <a:rPr lang="en-US" dirty="0" smtClean="0"/>
              <a:t>Imagine if you start to add cameras and other geometries, the file will start to increase and its maintenance will become even more complicated.</a:t>
            </a:r>
          </a:p>
          <a:p>
            <a:r>
              <a:rPr lang="en-US" dirty="0" smtClean="0"/>
              <a:t>Xacro helps to reduce the overall size of the URDF file and makes it easier to read and maintain. </a:t>
            </a:r>
          </a:p>
          <a:p>
            <a:r>
              <a:rPr lang="en-US" dirty="0" smtClean="0"/>
              <a:t>It also allows us to create modules and reuse them to create repeated structures such as several arms or legs.</a:t>
            </a:r>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Xacro</a:t>
            </a:r>
            <a:endParaRPr lang="en-US" dirty="0"/>
          </a:p>
        </p:txBody>
      </p:sp>
      <p:sp>
        <p:nvSpPr>
          <p:cNvPr id="3" name="Content Placeholder 2"/>
          <p:cNvSpPr>
            <a:spLocks noGrp="1"/>
          </p:cNvSpPr>
          <p:nvPr>
            <p:ph idx="1"/>
          </p:nvPr>
        </p:nvSpPr>
        <p:spPr/>
        <p:txBody>
          <a:bodyPr>
            <a:normAutofit/>
          </a:bodyPr>
          <a:lstStyle/>
          <a:p>
            <a:r>
              <a:rPr lang="en-US" dirty="0" smtClean="0"/>
              <a:t>As its name implies, xacro is a macro language. </a:t>
            </a:r>
          </a:p>
          <a:p>
            <a:r>
              <a:rPr lang="en-US" dirty="0" smtClean="0"/>
              <a:t>The xacro program runs all of the macros and outputs the result. </a:t>
            </a:r>
          </a:p>
          <a:p>
            <a:r>
              <a:rPr lang="en-US" dirty="0" smtClean="0"/>
              <a:t>Typical usage:</a:t>
            </a:r>
          </a:p>
          <a:p>
            <a:pPr>
              <a:buNone/>
            </a:pPr>
            <a:r>
              <a:rPr lang="en-US" dirty="0" smtClean="0"/>
              <a:t>  </a:t>
            </a:r>
          </a:p>
          <a:p>
            <a:r>
              <a:rPr lang="en-US" dirty="0" smtClean="0"/>
              <a:t>You can also automatically generate the urdf in a launch file:</a:t>
            </a:r>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09600" y="3581400"/>
            <a:ext cx="79248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xacro xacro.py </a:t>
            </a:r>
            <a:r>
              <a:rPr lang="en-US" sz="2000" dirty="0" err="1" smtClean="0"/>
              <a:t>model.xacro</a:t>
            </a:r>
            <a:r>
              <a:rPr lang="en-US" sz="2000" dirty="0" smtClean="0"/>
              <a:t> &gt; </a:t>
            </a:r>
            <a:r>
              <a:rPr lang="en-US" sz="2000" dirty="0" err="1" smtClean="0"/>
              <a:t>model.urdf</a:t>
            </a:r>
            <a:endParaRPr lang="en-US" sz="2000" dirty="0" smtClean="0"/>
          </a:p>
        </p:txBody>
      </p:sp>
      <p:sp>
        <p:nvSpPr>
          <p:cNvPr id="7" name="Rectangle 6"/>
          <p:cNvSpPr>
            <a:spLocks noChangeArrowheads="1"/>
          </p:cNvSpPr>
          <p:nvPr/>
        </p:nvSpPr>
        <p:spPr bwMode="auto">
          <a:xfrm>
            <a:off x="609600" y="5257800"/>
            <a:ext cx="79248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&lt;</a:t>
            </a:r>
            <a:r>
              <a:rPr lang="en-US" sz="2000" dirty="0" err="1" smtClean="0"/>
              <a:t>param</a:t>
            </a:r>
            <a:r>
              <a:rPr lang="en-US" sz="2000" dirty="0" smtClean="0"/>
              <a:t> name="</a:t>
            </a:r>
            <a:r>
              <a:rPr lang="en-US" sz="2000" dirty="0" err="1" smtClean="0"/>
              <a:t>robot_description</a:t>
            </a:r>
            <a:r>
              <a:rPr lang="en-US" sz="2000" dirty="0" smtClean="0"/>
              <a:t>" command="$(find xacro)/xacro.py '$(find pr2_description)/robots/pr2.urdf.xacro'" /&gt;</a:t>
            </a: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Xacro</a:t>
            </a:r>
            <a:endParaRPr lang="en-US" dirty="0"/>
          </a:p>
        </p:txBody>
      </p:sp>
      <p:sp>
        <p:nvSpPr>
          <p:cNvPr id="3" name="Content Placeholder 2"/>
          <p:cNvSpPr>
            <a:spLocks noGrp="1"/>
          </p:cNvSpPr>
          <p:nvPr>
            <p:ph idx="1"/>
          </p:nvPr>
        </p:nvSpPr>
        <p:spPr/>
        <p:txBody>
          <a:bodyPr>
            <a:normAutofit/>
          </a:bodyPr>
          <a:lstStyle/>
          <a:p>
            <a:r>
              <a:rPr lang="en-US" dirty="0" smtClean="0"/>
              <a:t>In the xacro file, you must specify a namespace in order for the file to parse properly. </a:t>
            </a:r>
          </a:p>
          <a:p>
            <a:r>
              <a:rPr lang="en-US" dirty="0" smtClean="0"/>
              <a:t>For example, these are the first two lines of a valid xacro file:</a:t>
            </a:r>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3505200"/>
            <a:ext cx="7620000" cy="646331"/>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&lt;?xml version="1.0"?&gt;</a:t>
            </a:r>
          </a:p>
          <a:p>
            <a:pPr marL="0" lvl="1"/>
            <a:r>
              <a:rPr lang="en-US" dirty="0" smtClean="0"/>
              <a:t>&lt;robot </a:t>
            </a:r>
            <a:r>
              <a:rPr lang="en-US" dirty="0" err="1" smtClean="0"/>
              <a:t>xmlns:xacro</a:t>
            </a:r>
            <a:r>
              <a:rPr lang="en-US" dirty="0" smtClean="0"/>
              <a:t>="http://www.ros.org/wiki/xacro" name="robot1_xacro"&gt;</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normAutofit/>
          </a:bodyPr>
          <a:lstStyle/>
          <a:p>
            <a:r>
              <a:rPr lang="en-US" dirty="0" smtClean="0"/>
              <a:t>We can use xacro to declare constant values</a:t>
            </a:r>
          </a:p>
          <a:p>
            <a:r>
              <a:rPr lang="en-US" dirty="0" smtClean="0"/>
              <a:t>This way we can avoid putting the same value in a lot of lines and will make it easier to maintain changes.</a:t>
            </a:r>
          </a:p>
          <a:p>
            <a:r>
              <a:rPr lang="en-US" dirty="0" smtClean="0"/>
              <a:t>You can define constants using &lt;</a:t>
            </a:r>
            <a:r>
              <a:rPr lang="en-US" dirty="0" err="1" smtClean="0"/>
              <a:t>xacro:property</a:t>
            </a:r>
            <a:r>
              <a:rPr lang="en-US" dirty="0" smtClean="0"/>
              <a:t>&gt; tag, usually located at the top of the file</a:t>
            </a:r>
          </a:p>
          <a:p>
            <a:r>
              <a:rPr lang="en-US" dirty="0" smtClean="0"/>
              <a:t>Then to use the constant’s value, you can write ${</a:t>
            </a:r>
            <a:r>
              <a:rPr lang="en-US" dirty="0" err="1" smtClean="0"/>
              <a:t>name_of_variable</a:t>
            </a:r>
            <a:r>
              <a:rPr lang="en-US" dirty="0" smtClean="0"/>
              <a:t>}</a:t>
            </a:r>
          </a:p>
          <a:p>
            <a:endParaRPr lang="en-US" dirty="0" smtClean="0"/>
          </a:p>
          <a:p>
            <a:pPr lvl="1">
              <a:buNone/>
            </a:pPr>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 Example</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7" name="Rectangle 6"/>
          <p:cNvSpPr>
            <a:spLocks noChangeArrowheads="1"/>
          </p:cNvSpPr>
          <p:nvPr/>
        </p:nvSpPr>
        <p:spPr bwMode="auto">
          <a:xfrm>
            <a:off x="609600" y="1371600"/>
            <a:ext cx="8001000" cy="4278094"/>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600" dirty="0" smtClean="0"/>
              <a:t>&lt;</a:t>
            </a:r>
            <a:r>
              <a:rPr lang="en-US" sz="1600" dirty="0" err="1" smtClean="0"/>
              <a:t>xacro:property</a:t>
            </a:r>
            <a:r>
              <a:rPr lang="en-US" sz="1600" dirty="0" smtClean="0"/>
              <a:t> name="width" value=".2" /&gt;</a:t>
            </a:r>
          </a:p>
          <a:p>
            <a:pPr marL="0" lvl="1"/>
            <a:r>
              <a:rPr lang="en-US" sz="1600" dirty="0" smtClean="0"/>
              <a:t>&lt;</a:t>
            </a:r>
            <a:r>
              <a:rPr lang="en-US" sz="1600" dirty="0" err="1" smtClean="0"/>
              <a:t>xacro:property</a:t>
            </a:r>
            <a:r>
              <a:rPr lang="en-US" sz="1600" dirty="0" smtClean="0"/>
              <a:t> name="</a:t>
            </a:r>
            <a:r>
              <a:rPr lang="en-US" sz="1600" dirty="0" err="1" smtClean="0"/>
              <a:t>bodylen</a:t>
            </a:r>
            <a:r>
              <a:rPr lang="en-US" sz="1600" dirty="0" smtClean="0"/>
              <a:t>" value=".6" /&gt;</a:t>
            </a:r>
          </a:p>
          <a:p>
            <a:pPr marL="0" lvl="1"/>
            <a:r>
              <a:rPr lang="en-US" sz="1600" dirty="0" smtClean="0"/>
              <a:t>&lt;link name="</a:t>
            </a:r>
            <a:r>
              <a:rPr lang="en-US" sz="1600" dirty="0" err="1" smtClean="0"/>
              <a:t>base_link</a:t>
            </a:r>
            <a:r>
              <a:rPr lang="en-US" sz="1600" dirty="0" smtClean="0"/>
              <a:t>"&gt;</a:t>
            </a:r>
          </a:p>
          <a:p>
            <a:pPr marL="0" lvl="1"/>
            <a:r>
              <a:rPr lang="en-US" sz="1600" dirty="0" smtClean="0"/>
              <a:t>        &lt;visual&gt;</a:t>
            </a:r>
          </a:p>
          <a:p>
            <a:pPr marL="0" lvl="1"/>
            <a:r>
              <a:rPr lang="en-US" sz="1600" dirty="0" smtClean="0"/>
              <a:t>                &lt;geometry&gt;</a:t>
            </a:r>
          </a:p>
          <a:p>
            <a:pPr marL="0" lvl="1"/>
            <a:r>
              <a:rPr lang="en-US" sz="1600" dirty="0" smtClean="0"/>
              <a:t>                        &lt;cylinder radius="${width}" length="${</a:t>
            </a:r>
            <a:r>
              <a:rPr lang="en-US" sz="1600" dirty="0" err="1" smtClean="0"/>
              <a:t>bodylen</a:t>
            </a:r>
            <a:r>
              <a:rPr lang="en-US" sz="1600" dirty="0" smtClean="0"/>
              <a:t>}"/&gt;</a:t>
            </a:r>
          </a:p>
          <a:p>
            <a:pPr marL="0" lvl="1"/>
            <a:r>
              <a:rPr lang="en-US" sz="1600" dirty="0" smtClean="0"/>
              <a:t>                &lt;/geometry&gt;</a:t>
            </a:r>
          </a:p>
          <a:p>
            <a:pPr marL="0" lvl="1"/>
            <a:r>
              <a:rPr lang="en-US" sz="1600" dirty="0" smtClean="0"/>
              <a:t>                &lt;material name="blue"&gt;</a:t>
            </a:r>
          </a:p>
          <a:p>
            <a:pPr marL="0" lvl="1"/>
            <a:r>
              <a:rPr lang="en-US" sz="1600" dirty="0" smtClean="0"/>
              <a:t>                        &lt;color </a:t>
            </a:r>
            <a:r>
              <a:rPr lang="en-US" sz="1600" dirty="0" err="1" smtClean="0"/>
              <a:t>rgba</a:t>
            </a:r>
            <a:r>
              <a:rPr lang="en-US" sz="1600" dirty="0" smtClean="0"/>
              <a:t>="0 0 .8 1"/&gt;</a:t>
            </a:r>
          </a:p>
          <a:p>
            <a:pPr marL="0" lvl="1"/>
            <a:r>
              <a:rPr lang="en-US" sz="1600" dirty="0" smtClean="0"/>
              <a:t>                &lt;/material&gt;</a:t>
            </a:r>
          </a:p>
          <a:p>
            <a:pPr marL="0" lvl="1"/>
            <a:r>
              <a:rPr lang="en-US" sz="1600" dirty="0" smtClean="0"/>
              <a:t>        &lt;/visual&gt;</a:t>
            </a:r>
          </a:p>
          <a:p>
            <a:pPr marL="0" lvl="1"/>
            <a:r>
              <a:rPr lang="en-US" sz="1600" dirty="0" smtClean="0"/>
              <a:t>        &lt;collision&gt;</a:t>
            </a:r>
          </a:p>
          <a:p>
            <a:pPr marL="0" lvl="1"/>
            <a:r>
              <a:rPr lang="en-US" sz="1600" dirty="0" smtClean="0"/>
              <a:t>                &lt;geometry&gt;</a:t>
            </a:r>
          </a:p>
          <a:p>
            <a:pPr marL="0" lvl="1"/>
            <a:r>
              <a:rPr lang="en-US" sz="1600" dirty="0" smtClean="0"/>
              <a:t>                        &lt;cylinder radius="${width}" length="${</a:t>
            </a:r>
            <a:r>
              <a:rPr lang="en-US" sz="1600" dirty="0" err="1" smtClean="0"/>
              <a:t>bodylen</a:t>
            </a:r>
            <a:r>
              <a:rPr lang="en-US" sz="1600" dirty="0" smtClean="0"/>
              <a:t>}"/&gt;</a:t>
            </a:r>
          </a:p>
          <a:p>
            <a:pPr marL="0" lvl="1"/>
            <a:r>
              <a:rPr lang="en-US" sz="1600" dirty="0" smtClean="0"/>
              <a:t>                &lt;/geometry&gt;</a:t>
            </a:r>
          </a:p>
          <a:p>
            <a:pPr marL="0" lvl="1"/>
            <a:r>
              <a:rPr lang="en-US" sz="1600" dirty="0" smtClean="0"/>
              <a:t>        &lt;/collision&gt;</a:t>
            </a:r>
          </a:p>
          <a:p>
            <a:pPr marL="0" lvl="1"/>
            <a:r>
              <a:rPr lang="en-US" sz="1600" dirty="0" smtClean="0"/>
              <a:t>&lt;/link&gt;</a:t>
            </a: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a:t>
            </a:r>
            <a:endParaRPr lang="en-US" dirty="0"/>
          </a:p>
        </p:txBody>
      </p:sp>
      <p:sp>
        <p:nvSpPr>
          <p:cNvPr id="3" name="Content Placeholder 2"/>
          <p:cNvSpPr>
            <a:spLocks noGrp="1"/>
          </p:cNvSpPr>
          <p:nvPr>
            <p:ph idx="1"/>
          </p:nvPr>
        </p:nvSpPr>
        <p:spPr/>
        <p:txBody>
          <a:bodyPr>
            <a:normAutofit/>
          </a:bodyPr>
          <a:lstStyle/>
          <a:p>
            <a:r>
              <a:rPr lang="en-US" dirty="0" smtClean="0"/>
              <a:t>You can build up arbitrarily complex expressions in the ${} construct using the four basic operations (+,-,*,/), the unary minus, and parenthesis. </a:t>
            </a:r>
          </a:p>
          <a:p>
            <a:r>
              <a:rPr lang="en-US" dirty="0" smtClean="0"/>
              <a:t>Exponentiation and modulus are not supported. </a:t>
            </a:r>
          </a:p>
          <a:p>
            <a:r>
              <a:rPr lang="en-US" dirty="0" smtClean="0"/>
              <a:t>Examples:</a:t>
            </a:r>
          </a:p>
          <a:p>
            <a:endParaRPr lang="en-US" dirty="0" smtClean="0"/>
          </a:p>
          <a:p>
            <a:pPr lvl="1">
              <a:buNone/>
            </a:pPr>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762000" y="4572000"/>
            <a:ext cx="7620000" cy="646331"/>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&lt;cylinder radius="${</a:t>
            </a:r>
            <a:r>
              <a:rPr lang="en-US" dirty="0" err="1" smtClean="0"/>
              <a:t>wheeldiam</a:t>
            </a:r>
            <a:r>
              <a:rPr lang="en-US" dirty="0" smtClean="0"/>
              <a:t>/2}" length=".1"/&gt;</a:t>
            </a:r>
          </a:p>
          <a:p>
            <a:pPr marL="0" lvl="1"/>
            <a:r>
              <a:rPr lang="en-US" dirty="0" smtClean="0"/>
              <a:t>&lt;origin xyz="${reflect*(width+.02)} 0 .25" /&gt;</a:t>
            </a:r>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Macros</a:t>
            </a:r>
            <a:endParaRPr lang="en-US" dirty="0"/>
          </a:p>
        </p:txBody>
      </p:sp>
      <p:sp>
        <p:nvSpPr>
          <p:cNvPr id="3" name="Content Placeholder 2"/>
          <p:cNvSpPr>
            <a:spLocks noGrp="1"/>
          </p:cNvSpPr>
          <p:nvPr>
            <p:ph idx="1"/>
          </p:nvPr>
        </p:nvSpPr>
        <p:spPr/>
        <p:txBody>
          <a:bodyPr>
            <a:normAutofit/>
          </a:bodyPr>
          <a:lstStyle/>
          <a:p>
            <a:r>
              <a:rPr lang="en-US" dirty="0" smtClean="0"/>
              <a:t>Macros are the most useful component of the xacro package.</a:t>
            </a:r>
          </a:p>
          <a:p>
            <a:r>
              <a:rPr lang="en-US" dirty="0" smtClean="0"/>
              <a:t>Example for a simple macro:</a:t>
            </a:r>
          </a:p>
          <a:p>
            <a:endParaRPr lang="en-US" dirty="0" smtClean="0"/>
          </a:p>
          <a:p>
            <a:endParaRPr lang="en-US" dirty="0" smtClean="0"/>
          </a:p>
          <a:p>
            <a:r>
              <a:rPr lang="en-US" dirty="0" smtClean="0"/>
              <a:t>This code will generate the following:</a:t>
            </a:r>
          </a:p>
          <a:p>
            <a:pPr lvl="1">
              <a:buNone/>
            </a:pPr>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7" name="Rectangle 6"/>
          <p:cNvSpPr>
            <a:spLocks noChangeArrowheads="1"/>
          </p:cNvSpPr>
          <p:nvPr/>
        </p:nvSpPr>
        <p:spPr bwMode="auto">
          <a:xfrm>
            <a:off x="685800" y="2895600"/>
            <a:ext cx="7620000" cy="1200329"/>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a:t>
            </a:r>
            <a:r>
              <a:rPr lang="en-US" dirty="0" err="1" smtClean="0"/>
              <a:t>xacro:macro</a:t>
            </a:r>
            <a:r>
              <a:rPr lang="en-US" dirty="0" smtClean="0"/>
              <a:t> name="</a:t>
            </a:r>
            <a:r>
              <a:rPr lang="en-US" dirty="0" err="1" smtClean="0"/>
              <a:t>default_origin</a:t>
            </a:r>
            <a:r>
              <a:rPr lang="en-US" dirty="0" smtClean="0"/>
              <a:t>"&gt;</a:t>
            </a:r>
          </a:p>
          <a:p>
            <a:pPr marL="0" lvl="1"/>
            <a:r>
              <a:rPr lang="en-US" dirty="0" smtClean="0"/>
              <a:t>        &lt;origin xyz="0 0 0" </a:t>
            </a:r>
            <a:r>
              <a:rPr lang="en-US" dirty="0" err="1" smtClean="0"/>
              <a:t>rpy</a:t>
            </a:r>
            <a:r>
              <a:rPr lang="en-US" dirty="0" smtClean="0"/>
              <a:t>="0 0 0"/&gt;</a:t>
            </a:r>
          </a:p>
          <a:p>
            <a:pPr marL="0" lvl="1"/>
            <a:r>
              <a:rPr lang="en-US" dirty="0" smtClean="0"/>
              <a:t>&lt;/</a:t>
            </a:r>
            <a:r>
              <a:rPr lang="en-US" dirty="0" err="1" smtClean="0"/>
              <a:t>xacro:macro</a:t>
            </a:r>
            <a:r>
              <a:rPr lang="en-US" dirty="0" smtClean="0"/>
              <a:t>&gt;</a:t>
            </a:r>
          </a:p>
          <a:p>
            <a:pPr marL="0" lvl="1"/>
            <a:r>
              <a:rPr lang="en-US" dirty="0" smtClean="0"/>
              <a:t>&lt;</a:t>
            </a:r>
            <a:r>
              <a:rPr lang="en-US" dirty="0" err="1" smtClean="0"/>
              <a:t>xacro:default_origin</a:t>
            </a:r>
            <a:r>
              <a:rPr lang="en-US" dirty="0" smtClean="0"/>
              <a:t> /&gt;</a:t>
            </a:r>
          </a:p>
        </p:txBody>
      </p:sp>
      <p:sp>
        <p:nvSpPr>
          <p:cNvPr id="8" name="Rectangle 7"/>
          <p:cNvSpPr>
            <a:spLocks noChangeArrowheads="1"/>
          </p:cNvSpPr>
          <p:nvPr/>
        </p:nvSpPr>
        <p:spPr bwMode="auto">
          <a:xfrm>
            <a:off x="685800" y="4724400"/>
            <a:ext cx="7620000" cy="369332"/>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&lt;origin xyz="0 0 0" </a:t>
            </a:r>
            <a:r>
              <a:rPr lang="en-US" dirty="0" err="1" smtClean="0"/>
              <a:t>rpy</a:t>
            </a:r>
            <a:r>
              <a:rPr lang="en-US" dirty="0" smtClean="0"/>
              <a:t>="0 0 0"/&gt;</a:t>
            </a: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Parameterized Macros</a:t>
            </a:r>
            <a:endParaRPr lang="en-US" dirty="0"/>
          </a:p>
        </p:txBody>
      </p:sp>
      <p:sp>
        <p:nvSpPr>
          <p:cNvPr id="3" name="Content Placeholder 2"/>
          <p:cNvSpPr>
            <a:spLocks noGrp="1"/>
          </p:cNvSpPr>
          <p:nvPr>
            <p:ph idx="1"/>
          </p:nvPr>
        </p:nvSpPr>
        <p:spPr/>
        <p:txBody>
          <a:bodyPr>
            <a:normAutofit/>
          </a:bodyPr>
          <a:lstStyle/>
          <a:p>
            <a:r>
              <a:rPr lang="en-US" dirty="0" smtClean="0"/>
              <a:t>You can also parameterize macros so that they don’t generate the same exact text every time.</a:t>
            </a:r>
          </a:p>
          <a:p>
            <a:r>
              <a:rPr lang="en-US" dirty="0" smtClean="0"/>
              <a:t>When combined with the math functionality, this is even more powerful.</a:t>
            </a:r>
          </a:p>
          <a:p>
            <a:r>
              <a:rPr lang="en-US" dirty="0" smtClean="0"/>
              <a:t>An inertia macro example:</a:t>
            </a:r>
          </a:p>
          <a:p>
            <a:endParaRPr lang="en-US" dirty="0" smtClean="0"/>
          </a:p>
          <a:p>
            <a:endParaRPr lang="en-US" dirty="0" smtClean="0"/>
          </a:p>
          <a:p>
            <a:pPr lvl="1">
              <a:buNone/>
            </a:pPr>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7" name="Rectangle 6"/>
          <p:cNvSpPr>
            <a:spLocks noChangeArrowheads="1"/>
          </p:cNvSpPr>
          <p:nvPr/>
        </p:nvSpPr>
        <p:spPr bwMode="auto">
          <a:xfrm>
            <a:off x="762000" y="3886200"/>
            <a:ext cx="7620000" cy="2585323"/>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a:t>
            </a:r>
            <a:r>
              <a:rPr lang="en-US" dirty="0" err="1" smtClean="0"/>
              <a:t>xacro:macro</a:t>
            </a:r>
            <a:r>
              <a:rPr lang="en-US" dirty="0" smtClean="0"/>
              <a:t> name="</a:t>
            </a:r>
            <a:r>
              <a:rPr lang="en-US" dirty="0" err="1" smtClean="0"/>
              <a:t>default_inertial</a:t>
            </a:r>
            <a:r>
              <a:rPr lang="en-US" dirty="0" smtClean="0"/>
              <a:t>" </a:t>
            </a:r>
            <a:r>
              <a:rPr lang="en-US" dirty="0" err="1" smtClean="0"/>
              <a:t>params</a:t>
            </a:r>
            <a:r>
              <a:rPr lang="en-US" dirty="0" smtClean="0"/>
              <a:t>="mass"&gt;</a:t>
            </a:r>
          </a:p>
          <a:p>
            <a:pPr marL="0" lvl="1"/>
            <a:r>
              <a:rPr lang="en-US" dirty="0" smtClean="0"/>
              <a:t>         &lt;inertial&gt;</a:t>
            </a:r>
          </a:p>
          <a:p>
            <a:pPr marL="0" lvl="1"/>
            <a:r>
              <a:rPr lang="en-US" dirty="0" smtClean="0"/>
              <a:t>                  &lt;mass value="${mass}" /&gt;</a:t>
            </a:r>
          </a:p>
          <a:p>
            <a:pPr marL="0" lvl="1"/>
            <a:r>
              <a:rPr lang="en-US" dirty="0" smtClean="0"/>
              <a:t>                  &lt;inertia </a:t>
            </a:r>
            <a:r>
              <a:rPr lang="en-US" dirty="0" err="1" smtClean="0"/>
              <a:t>ixx</a:t>
            </a:r>
            <a:r>
              <a:rPr lang="en-US" dirty="0" smtClean="0"/>
              <a:t>="1.0" </a:t>
            </a:r>
            <a:r>
              <a:rPr lang="en-US" dirty="0" err="1" smtClean="0"/>
              <a:t>ixy</a:t>
            </a:r>
            <a:r>
              <a:rPr lang="en-US" dirty="0" smtClean="0"/>
              <a:t>="0.0" </a:t>
            </a:r>
            <a:r>
              <a:rPr lang="en-US" dirty="0" err="1" smtClean="0"/>
              <a:t>ixz</a:t>
            </a:r>
            <a:r>
              <a:rPr lang="en-US" dirty="0" smtClean="0"/>
              <a:t>="0.0"</a:t>
            </a:r>
          </a:p>
          <a:p>
            <a:pPr marL="0" lvl="1"/>
            <a:r>
              <a:rPr lang="en-US" dirty="0" smtClean="0"/>
              <a:t>                                 </a:t>
            </a:r>
            <a:r>
              <a:rPr lang="en-US" dirty="0" err="1" smtClean="0"/>
              <a:t>iyy</a:t>
            </a:r>
            <a:r>
              <a:rPr lang="en-US" dirty="0" smtClean="0"/>
              <a:t>="1.0" </a:t>
            </a:r>
            <a:r>
              <a:rPr lang="en-US" dirty="0" err="1" smtClean="0"/>
              <a:t>iyz</a:t>
            </a:r>
            <a:r>
              <a:rPr lang="en-US" dirty="0" smtClean="0"/>
              <a:t>="0.0"</a:t>
            </a:r>
          </a:p>
          <a:p>
            <a:pPr marL="0" lvl="1"/>
            <a:r>
              <a:rPr lang="en-US" dirty="0" smtClean="0"/>
              <a:t>                                 </a:t>
            </a:r>
            <a:r>
              <a:rPr lang="en-US" dirty="0" err="1" smtClean="0"/>
              <a:t>izz</a:t>
            </a:r>
            <a:r>
              <a:rPr lang="en-US" dirty="0" smtClean="0"/>
              <a:t>="1.0" /&gt;</a:t>
            </a:r>
          </a:p>
          <a:p>
            <a:pPr marL="0" lvl="1"/>
            <a:r>
              <a:rPr lang="en-US" dirty="0" smtClean="0"/>
              <a:t>         &lt;/inertial&gt;</a:t>
            </a:r>
          </a:p>
          <a:p>
            <a:pPr marL="0" lvl="1"/>
            <a:r>
              <a:rPr lang="en-US" dirty="0" smtClean="0"/>
              <a:t>&lt;/</a:t>
            </a:r>
            <a:r>
              <a:rPr lang="en-US" dirty="0" err="1" smtClean="0"/>
              <a:t>xacro:macro</a:t>
            </a:r>
            <a:r>
              <a:rPr lang="en-US" dirty="0" smtClean="0"/>
              <a:t>&gt;</a:t>
            </a:r>
          </a:p>
          <a:p>
            <a:pPr marL="0" lvl="1"/>
            <a:r>
              <a:rPr lang="en-US" dirty="0" smtClean="0"/>
              <a:t>&lt;</a:t>
            </a:r>
            <a:r>
              <a:rPr lang="en-US" dirty="0" err="1" smtClean="0"/>
              <a:t>xacro:default_inertial</a:t>
            </a:r>
            <a:r>
              <a:rPr lang="en-US" dirty="0" smtClean="0"/>
              <a:t> mass="10"/&gt;</a:t>
            </a: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 Macro</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endParaRPr lang="en-US" dirty="0" smtClean="0"/>
          </a:p>
          <a:p>
            <a:pPr lvl="1">
              <a:buNone/>
            </a:pPr>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7" name="Rectangle 6"/>
          <p:cNvSpPr>
            <a:spLocks noChangeArrowheads="1"/>
          </p:cNvSpPr>
          <p:nvPr/>
        </p:nvSpPr>
        <p:spPr bwMode="auto">
          <a:xfrm>
            <a:off x="685800" y="1143000"/>
            <a:ext cx="7620000" cy="5262979"/>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200" dirty="0" smtClean="0"/>
              <a:t>&lt;</a:t>
            </a:r>
            <a:r>
              <a:rPr lang="en-US" sz="1200" dirty="0" err="1" smtClean="0"/>
              <a:t>xacro:macro</a:t>
            </a:r>
            <a:r>
              <a:rPr lang="en-US" sz="1200" dirty="0" smtClean="0"/>
              <a:t> name="leg" </a:t>
            </a:r>
            <a:r>
              <a:rPr lang="en-US" sz="1200" dirty="0" err="1" smtClean="0"/>
              <a:t>params</a:t>
            </a:r>
            <a:r>
              <a:rPr lang="en-US" sz="1200" dirty="0" smtClean="0"/>
              <a:t>="prefix reflect"&gt;</a:t>
            </a:r>
          </a:p>
          <a:p>
            <a:r>
              <a:rPr lang="en-US" sz="1200" dirty="0" smtClean="0"/>
              <a:t>        &lt;link name="${prefix}_leg"&gt;</a:t>
            </a:r>
          </a:p>
          <a:p>
            <a:r>
              <a:rPr lang="en-US" sz="1200" dirty="0" smtClean="0"/>
              <a:t>                &lt;visual&gt;</a:t>
            </a:r>
          </a:p>
          <a:p>
            <a:r>
              <a:rPr lang="en-US" sz="1200" dirty="0" smtClean="0"/>
              <a:t>                        &lt;geometry&gt;</a:t>
            </a:r>
          </a:p>
          <a:p>
            <a:r>
              <a:rPr lang="en-US" sz="1200" dirty="0" smtClean="0"/>
              <a:t>                                &lt;box size="${</a:t>
            </a:r>
            <a:r>
              <a:rPr lang="en-US" sz="1200" dirty="0" err="1" smtClean="0"/>
              <a:t>leglen</a:t>
            </a:r>
            <a:r>
              <a:rPr lang="en-US" sz="1200" dirty="0" smtClean="0"/>
              <a:t>} .2 .1"/&gt;</a:t>
            </a:r>
          </a:p>
          <a:p>
            <a:r>
              <a:rPr lang="en-US" sz="1200" dirty="0" smtClean="0"/>
              <a:t>                        &lt;/geometry&gt;</a:t>
            </a:r>
          </a:p>
          <a:p>
            <a:r>
              <a:rPr lang="en-US" sz="1200" dirty="0" smtClean="0"/>
              <a:t>                        &lt;origin xyz="0 0 -${</a:t>
            </a:r>
            <a:r>
              <a:rPr lang="en-US" sz="1200" dirty="0" err="1" smtClean="0"/>
              <a:t>leglen</a:t>
            </a:r>
            <a:r>
              <a:rPr lang="en-US" sz="1200" dirty="0" smtClean="0"/>
              <a:t>/2}" </a:t>
            </a:r>
            <a:r>
              <a:rPr lang="en-US" sz="1200" dirty="0" err="1" smtClean="0"/>
              <a:t>rpy</a:t>
            </a:r>
            <a:r>
              <a:rPr lang="en-US" sz="1200" dirty="0" smtClean="0"/>
              <a:t>="0 ${pi/2} 0"/&gt;</a:t>
            </a:r>
          </a:p>
          <a:p>
            <a:r>
              <a:rPr lang="en-US" sz="1200" dirty="0" smtClean="0"/>
              <a:t>                        &lt;material name="white"&gt;</a:t>
            </a:r>
          </a:p>
          <a:p>
            <a:r>
              <a:rPr lang="en-US" sz="1200" dirty="0" smtClean="0"/>
              <a:t>                                &lt;color </a:t>
            </a:r>
            <a:r>
              <a:rPr lang="en-US" sz="1200" dirty="0" err="1" smtClean="0"/>
              <a:t>rgba</a:t>
            </a:r>
            <a:r>
              <a:rPr lang="en-US" sz="1200" dirty="0" smtClean="0"/>
              <a:t>="1 1 1 1"/&gt;</a:t>
            </a:r>
          </a:p>
          <a:p>
            <a:r>
              <a:rPr lang="en-US" sz="1200" dirty="0" smtClean="0"/>
              <a:t>                        &lt;/material&gt;</a:t>
            </a:r>
          </a:p>
          <a:p>
            <a:r>
              <a:rPr lang="en-US" sz="1200" dirty="0" smtClean="0"/>
              <a:t>                &lt;/visual&gt;</a:t>
            </a:r>
          </a:p>
          <a:p>
            <a:r>
              <a:rPr lang="en-US" sz="1200" dirty="0" smtClean="0"/>
              <a:t>                &lt;collision&gt;</a:t>
            </a:r>
          </a:p>
          <a:p>
            <a:r>
              <a:rPr lang="en-US" sz="1200" dirty="0" smtClean="0"/>
              <a:t>                        &lt;geometry&gt;</a:t>
            </a:r>
          </a:p>
          <a:p>
            <a:r>
              <a:rPr lang="en-US" sz="1200" dirty="0" smtClean="0"/>
              <a:t>                                &lt;box size="${</a:t>
            </a:r>
            <a:r>
              <a:rPr lang="en-US" sz="1200" dirty="0" err="1" smtClean="0"/>
              <a:t>leglen</a:t>
            </a:r>
            <a:r>
              <a:rPr lang="en-US" sz="1200" dirty="0" smtClean="0"/>
              <a:t>} .2 .1"/&gt;</a:t>
            </a:r>
          </a:p>
          <a:p>
            <a:r>
              <a:rPr lang="en-US" sz="1200" dirty="0" smtClean="0"/>
              <a:t>                        &lt;/geometry&gt;</a:t>
            </a:r>
          </a:p>
          <a:p>
            <a:r>
              <a:rPr lang="en-US" sz="1200" dirty="0" smtClean="0"/>
              <a:t>                        &lt;origin xyz="0 0 -${</a:t>
            </a:r>
            <a:r>
              <a:rPr lang="en-US" sz="1200" dirty="0" err="1" smtClean="0"/>
              <a:t>leglen</a:t>
            </a:r>
            <a:r>
              <a:rPr lang="en-US" sz="1200" dirty="0" smtClean="0"/>
              <a:t>/2}" </a:t>
            </a:r>
            <a:r>
              <a:rPr lang="en-US" sz="1200" dirty="0" err="1" smtClean="0"/>
              <a:t>rpy</a:t>
            </a:r>
            <a:r>
              <a:rPr lang="en-US" sz="1200" dirty="0" smtClean="0"/>
              <a:t>="0 ${pi/2} 0"/&gt;</a:t>
            </a:r>
          </a:p>
          <a:p>
            <a:r>
              <a:rPr lang="en-US" sz="1200" dirty="0" smtClean="0"/>
              <a:t>                &lt;/collision&gt;</a:t>
            </a:r>
          </a:p>
          <a:p>
            <a:r>
              <a:rPr lang="en-US" sz="1200" dirty="0" smtClean="0"/>
              <a:t>                &lt;</a:t>
            </a:r>
            <a:r>
              <a:rPr lang="en-US" sz="1200" dirty="0" err="1" smtClean="0"/>
              <a:t>xacro:default_inertial</a:t>
            </a:r>
            <a:r>
              <a:rPr lang="en-US" sz="1200" dirty="0" smtClean="0"/>
              <a:t> mass="10"/&gt;</a:t>
            </a:r>
          </a:p>
          <a:p>
            <a:r>
              <a:rPr lang="en-US" sz="1200" dirty="0" smtClean="0"/>
              <a:t>        &lt;/link&gt;</a:t>
            </a:r>
          </a:p>
          <a:p>
            <a:r>
              <a:rPr lang="en-US" sz="1200" dirty="0" smtClean="0"/>
              <a:t>        &lt;joint name="</a:t>
            </a:r>
            <a:r>
              <a:rPr lang="en-US" sz="1200" dirty="0" err="1" smtClean="0"/>
              <a:t>base_to</a:t>
            </a:r>
            <a:r>
              <a:rPr lang="en-US" sz="1200" dirty="0" smtClean="0"/>
              <a:t>_${prefix}_leg" type="fixed"&gt;</a:t>
            </a:r>
          </a:p>
          <a:p>
            <a:r>
              <a:rPr lang="en-US" sz="1200" dirty="0" smtClean="0"/>
              <a:t>                &lt;parent link="</a:t>
            </a:r>
            <a:r>
              <a:rPr lang="en-US" sz="1200" dirty="0" err="1" smtClean="0"/>
              <a:t>base_link</a:t>
            </a:r>
            <a:r>
              <a:rPr lang="en-US" sz="1200" dirty="0" smtClean="0"/>
              <a:t>"/&gt;</a:t>
            </a:r>
          </a:p>
          <a:p>
            <a:r>
              <a:rPr lang="en-US" sz="1200" dirty="0" smtClean="0"/>
              <a:t>                &lt;child link="${prefix}_leg"/&gt;</a:t>
            </a:r>
          </a:p>
          <a:p>
            <a:r>
              <a:rPr lang="en-US" sz="1200" dirty="0" smtClean="0"/>
              <a:t>                &lt;origin xyz="${reflect*(width+.02)} 0 .25" /&gt;</a:t>
            </a:r>
          </a:p>
          <a:p>
            <a:r>
              <a:rPr lang="en-US" sz="1200" dirty="0" smtClean="0"/>
              <a:t>        &lt;/joint&gt;</a:t>
            </a:r>
          </a:p>
          <a:p>
            <a:r>
              <a:rPr lang="en-US" sz="1200" dirty="0" smtClean="0"/>
              <a:t>        &lt;!-- A bunch of stuff cut --&gt;</a:t>
            </a:r>
          </a:p>
          <a:p>
            <a:r>
              <a:rPr lang="en-US" sz="1200" dirty="0" smtClean="0"/>
              <a:t>&lt;/</a:t>
            </a:r>
            <a:r>
              <a:rPr lang="en-US" sz="1200" dirty="0" err="1" smtClean="0"/>
              <a:t>xacro:macro</a:t>
            </a:r>
            <a:r>
              <a:rPr lang="en-US" sz="1200" dirty="0" smtClean="0"/>
              <a:t>&gt;</a:t>
            </a:r>
          </a:p>
          <a:p>
            <a:r>
              <a:rPr lang="en-US" sz="1200" dirty="0" smtClean="0"/>
              <a:t>&lt;</a:t>
            </a:r>
            <a:r>
              <a:rPr lang="en-US" sz="1200" dirty="0" err="1" smtClean="0"/>
              <a:t>xacro:leg</a:t>
            </a:r>
            <a:r>
              <a:rPr lang="en-US" sz="1200" dirty="0" smtClean="0"/>
              <a:t> prefix="right" reflect="1" /&gt;</a:t>
            </a:r>
          </a:p>
          <a:p>
            <a:r>
              <a:rPr lang="en-US" sz="1200" dirty="0" smtClean="0"/>
              <a:t>&lt;</a:t>
            </a:r>
            <a:r>
              <a:rPr lang="en-US" sz="1200" dirty="0" err="1" smtClean="0"/>
              <a:t>xacro:leg</a:t>
            </a:r>
            <a:r>
              <a:rPr lang="en-US" sz="1200" dirty="0" smtClean="0"/>
              <a:t> prefix="left" reflect="-1" /&gt;</a:t>
            </a:r>
            <a:endParaRPr lang="en-US" sz="1200" dirty="0"/>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the Xacro</a:t>
            </a:r>
            <a:endParaRPr lang="en-US" dirty="0"/>
          </a:p>
        </p:txBody>
      </p:sp>
      <p:sp>
        <p:nvSpPr>
          <p:cNvPr id="3" name="Content Placeholder 2"/>
          <p:cNvSpPr>
            <a:spLocks noGrp="1"/>
          </p:cNvSpPr>
          <p:nvPr>
            <p:ph idx="1"/>
          </p:nvPr>
        </p:nvSpPr>
        <p:spPr/>
        <p:txBody>
          <a:bodyPr>
            <a:normAutofit/>
          </a:bodyPr>
          <a:lstStyle/>
          <a:p>
            <a:r>
              <a:rPr lang="en-US" dirty="0" smtClean="0">
                <a:hlinkClick r:id="rId2"/>
              </a:rPr>
              <a:t>Here is the xacro</a:t>
            </a:r>
            <a:r>
              <a:rPr lang="en-US" dirty="0" smtClean="0"/>
              <a:t> used in the R2D2 model</a:t>
            </a:r>
          </a:p>
          <a:p>
            <a:r>
              <a:rPr lang="en-US" dirty="0" smtClean="0"/>
              <a:t>Number of lines was reduced from 414 to 236</a:t>
            </a:r>
          </a:p>
          <a:p>
            <a:r>
              <a:rPr lang="en-US" dirty="0" smtClean="0"/>
              <a:t>To see the model generated by a xacro file, run this command:</a:t>
            </a:r>
          </a:p>
          <a:p>
            <a:endParaRPr lang="en-US" dirty="0" smtClean="0"/>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3581400"/>
            <a:ext cx="7620000" cy="369332"/>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 </a:t>
            </a:r>
            <a:r>
              <a:rPr lang="en-US" dirty="0" err="1" smtClean="0"/>
              <a:t>roslaunch</a:t>
            </a:r>
            <a:r>
              <a:rPr lang="en-US" dirty="0" smtClean="0"/>
              <a:t> </a:t>
            </a:r>
            <a:r>
              <a:rPr lang="en-US" dirty="0" err="1" smtClean="0"/>
              <a:t>urdf_tutorial</a:t>
            </a:r>
            <a:r>
              <a:rPr lang="en-US" dirty="0" smtClean="0"/>
              <a:t> </a:t>
            </a:r>
            <a:r>
              <a:rPr lang="en-US" dirty="0" err="1" smtClean="0"/>
              <a:t>xacrodisplay.launch</a:t>
            </a:r>
            <a:r>
              <a:rPr lang="en-US" dirty="0" smtClean="0"/>
              <a:t> model:=08-macroed.urdf.xacro</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Shape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First, we’re just going to explore one simple shape.</a:t>
            </a:r>
          </a:p>
          <a:p>
            <a:r>
              <a:rPr lang="en-US" dirty="0" smtClean="0"/>
              <a:t>Look at 01-myfirst.urdf:</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This creates a robot with the name </a:t>
            </a:r>
            <a:r>
              <a:rPr lang="en-US" dirty="0" err="1" smtClean="0"/>
              <a:t>myfirst</a:t>
            </a:r>
            <a:r>
              <a:rPr lang="en-US" dirty="0" smtClean="0"/>
              <a:t>, that contains only one </a:t>
            </a:r>
            <a:r>
              <a:rPr lang="en-US" dirty="0" smtClean="0"/>
              <a:t>link, </a:t>
            </a:r>
            <a:r>
              <a:rPr lang="en-US" dirty="0" smtClean="0"/>
              <a:t>whose visual component is just a cylinder 0.6 meters long with a 0.2 meter radius. </a:t>
            </a:r>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2286000"/>
            <a:ext cx="7620000" cy="2862322"/>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&lt;?xml version="1.0"?&gt;</a:t>
            </a:r>
          </a:p>
          <a:p>
            <a:pPr marL="0" lvl="1"/>
            <a:r>
              <a:rPr lang="en-US" dirty="0" smtClean="0"/>
              <a:t>&lt;robot name="</a:t>
            </a:r>
            <a:r>
              <a:rPr lang="en-US" dirty="0" err="1" smtClean="0"/>
              <a:t>myfirst</a:t>
            </a:r>
            <a:r>
              <a:rPr lang="en-US" dirty="0" smtClean="0"/>
              <a:t>"&gt;</a:t>
            </a:r>
          </a:p>
          <a:p>
            <a:pPr marL="0" lvl="1"/>
            <a:r>
              <a:rPr lang="en-US" dirty="0" smtClean="0"/>
              <a:t>  &lt;link name="</a:t>
            </a:r>
            <a:r>
              <a:rPr lang="en-US" dirty="0" err="1" smtClean="0"/>
              <a:t>base_link</a:t>
            </a:r>
            <a:r>
              <a:rPr lang="en-US" dirty="0" smtClean="0"/>
              <a:t>"&gt;</a:t>
            </a:r>
          </a:p>
          <a:p>
            <a:pPr marL="0" lvl="1"/>
            <a:r>
              <a:rPr lang="en-US" dirty="0" smtClean="0"/>
              <a:t>    &lt;visual&gt;</a:t>
            </a:r>
          </a:p>
          <a:p>
            <a:pPr marL="0" lvl="1"/>
            <a:r>
              <a:rPr lang="en-US" dirty="0" smtClean="0"/>
              <a:t>      &lt;geometry&gt;</a:t>
            </a:r>
          </a:p>
          <a:p>
            <a:pPr marL="0" lvl="1"/>
            <a:r>
              <a:rPr lang="en-US" dirty="0" smtClean="0"/>
              <a:t>        &lt;cylinder length="0.6" radius="0.2"/&gt;</a:t>
            </a:r>
          </a:p>
          <a:p>
            <a:pPr marL="0" lvl="1"/>
            <a:r>
              <a:rPr lang="en-US" dirty="0" smtClean="0"/>
              <a:t>      &lt;/geometry&gt;</a:t>
            </a:r>
          </a:p>
          <a:p>
            <a:pPr marL="0" lvl="1"/>
            <a:r>
              <a:rPr lang="en-US" dirty="0" smtClean="0"/>
              <a:t>    &lt;/visual&gt;</a:t>
            </a:r>
          </a:p>
          <a:p>
            <a:pPr marL="0" lvl="1"/>
            <a:r>
              <a:rPr lang="en-US" dirty="0" smtClean="0"/>
              <a:t>  &lt;/link&gt;</a:t>
            </a:r>
          </a:p>
          <a:p>
            <a:pPr marL="0" lvl="1"/>
            <a:r>
              <a:rPr lang="en-US" dirty="0" smtClean="0"/>
              <a:t>&lt;/robot&gt;</a:t>
            </a: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the Xacro</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63490" name="Picture 2"/>
          <p:cNvPicPr>
            <a:picLocks noChangeAspect="1" noChangeArrowheads="1"/>
          </p:cNvPicPr>
          <p:nvPr/>
        </p:nvPicPr>
        <p:blipFill>
          <a:blip r:embed="rId2" cstate="print"/>
          <a:srcRect/>
          <a:stretch>
            <a:fillRect/>
          </a:stretch>
        </p:blipFill>
        <p:spPr bwMode="auto">
          <a:xfrm>
            <a:off x="381000" y="1447800"/>
            <a:ext cx="8229600" cy="4706243"/>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URDF Verification</a:t>
            </a:r>
            <a:endParaRPr lang="en-US" dirty="0"/>
          </a:p>
        </p:txBody>
      </p:sp>
      <p:sp>
        <p:nvSpPr>
          <p:cNvPr id="3" name="Content Placeholder 2"/>
          <p:cNvSpPr>
            <a:spLocks noGrp="1"/>
          </p:cNvSpPr>
          <p:nvPr>
            <p:ph idx="1"/>
          </p:nvPr>
        </p:nvSpPr>
        <p:spPr/>
        <p:txBody>
          <a:bodyPr>
            <a:normAutofit/>
          </a:bodyPr>
          <a:lstStyle/>
          <a:p>
            <a:r>
              <a:rPr lang="en-US" dirty="0" smtClean="0"/>
              <a:t>The robot model stack includes the command line tool </a:t>
            </a:r>
            <a:r>
              <a:rPr lang="en-US" b="1" dirty="0" err="1" smtClean="0"/>
              <a:t>check_urdf</a:t>
            </a:r>
            <a:r>
              <a:rPr lang="en-US" dirty="0" smtClean="0"/>
              <a:t>. </a:t>
            </a:r>
          </a:p>
          <a:p>
            <a:r>
              <a:rPr lang="en-US" dirty="0" smtClean="0"/>
              <a:t>It's called with a single command line argument naming a file. </a:t>
            </a:r>
          </a:p>
          <a:p>
            <a:r>
              <a:rPr lang="en-US" dirty="0" smtClean="0"/>
              <a:t>It attempts to parse the file as a URDF description, and either prints a description of the resulting kinematic chain, or an error message.</a:t>
            </a:r>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URDF Verification</a:t>
            </a:r>
            <a:endParaRPr lang="en-US" dirty="0"/>
          </a:p>
        </p:txBody>
      </p:sp>
      <p:sp>
        <p:nvSpPr>
          <p:cNvPr id="3" name="Content Placeholder 2"/>
          <p:cNvSpPr>
            <a:spLocks noGrp="1"/>
          </p:cNvSpPr>
          <p:nvPr>
            <p:ph idx="1"/>
          </p:nvPr>
        </p:nvSpPr>
        <p:spPr/>
        <p:txBody>
          <a:bodyPr>
            <a:normAutofit/>
          </a:bodyPr>
          <a:lstStyle/>
          <a:p>
            <a:r>
              <a:rPr lang="en-US" dirty="0" smtClean="0"/>
              <a:t>For example, to run this tool on the R2D2 urdf:</a:t>
            </a:r>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1828800"/>
            <a:ext cx="7620000" cy="369332"/>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dirty="0" smtClean="0"/>
              <a:t>$ </a:t>
            </a:r>
            <a:r>
              <a:rPr lang="en-US" dirty="0" err="1" smtClean="0"/>
              <a:t>rosrun</a:t>
            </a:r>
            <a:r>
              <a:rPr lang="en-US" dirty="0" smtClean="0"/>
              <a:t> </a:t>
            </a:r>
            <a:r>
              <a:rPr lang="en-US" dirty="0" err="1" smtClean="0"/>
              <a:t>urdfdom</a:t>
            </a:r>
            <a:r>
              <a:rPr lang="en-US" dirty="0" smtClean="0"/>
              <a:t> </a:t>
            </a:r>
            <a:r>
              <a:rPr lang="en-US" dirty="0" err="1" smtClean="0"/>
              <a:t>check_urdf</a:t>
            </a:r>
            <a:r>
              <a:rPr lang="en-US" dirty="0" smtClean="0"/>
              <a:t> 07-physics.urdf</a:t>
            </a:r>
            <a:endParaRPr lang="en-US" dirty="0"/>
          </a:p>
        </p:txBody>
      </p:sp>
      <p:pic>
        <p:nvPicPr>
          <p:cNvPr id="64514" name="Picture 2"/>
          <p:cNvPicPr>
            <a:picLocks noChangeAspect="1" noChangeArrowheads="1"/>
          </p:cNvPicPr>
          <p:nvPr/>
        </p:nvPicPr>
        <p:blipFill>
          <a:blip r:embed="rId2" cstate="print"/>
          <a:srcRect/>
          <a:stretch>
            <a:fillRect/>
          </a:stretch>
        </p:blipFill>
        <p:spPr bwMode="auto">
          <a:xfrm>
            <a:off x="1371600" y="2362200"/>
            <a:ext cx="6324600" cy="4044599"/>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URDF Visualization</a:t>
            </a:r>
            <a:endParaRPr lang="en-US" dirty="0"/>
          </a:p>
        </p:txBody>
      </p:sp>
      <p:sp>
        <p:nvSpPr>
          <p:cNvPr id="3" name="Content Placeholder 2"/>
          <p:cNvSpPr>
            <a:spLocks noGrp="1"/>
          </p:cNvSpPr>
          <p:nvPr>
            <p:ph idx="1"/>
          </p:nvPr>
        </p:nvSpPr>
        <p:spPr/>
        <p:txBody>
          <a:bodyPr>
            <a:normAutofit/>
          </a:bodyPr>
          <a:lstStyle/>
          <a:p>
            <a:r>
              <a:rPr lang="en-US" dirty="0" smtClean="0"/>
              <a:t>To get a </a:t>
            </a:r>
            <a:r>
              <a:rPr lang="en-US" dirty="0" err="1" smtClean="0"/>
              <a:t>graphviz</a:t>
            </a:r>
            <a:r>
              <a:rPr lang="en-US" dirty="0" smtClean="0"/>
              <a:t> diagram of your urdf file, type:</a:t>
            </a:r>
          </a:p>
          <a:p>
            <a:endParaRPr lang="en-US" dirty="0" smtClean="0"/>
          </a:p>
          <a:p>
            <a:endParaRPr lang="en-US" dirty="0" smtClean="0"/>
          </a:p>
          <a:p>
            <a:r>
              <a:rPr lang="en-US" dirty="0" smtClean="0"/>
              <a:t>The result is a file called physics.pdf that looks something like this:</a:t>
            </a:r>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838200" y="1981200"/>
            <a:ext cx="7620000" cy="92333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dirty="0" smtClean="0"/>
              <a:t>$ cp 07-physics.urdf /</a:t>
            </a:r>
            <a:r>
              <a:rPr lang="en-US" dirty="0" err="1" smtClean="0"/>
              <a:t>tmp</a:t>
            </a:r>
            <a:endParaRPr lang="en-US" dirty="0" smtClean="0"/>
          </a:p>
          <a:p>
            <a:r>
              <a:rPr lang="en-US" dirty="0" smtClean="0"/>
              <a:t>$ </a:t>
            </a:r>
            <a:r>
              <a:rPr lang="en-US" dirty="0" err="1" smtClean="0"/>
              <a:t>rosrun</a:t>
            </a:r>
            <a:r>
              <a:rPr lang="en-US" dirty="0" smtClean="0"/>
              <a:t> </a:t>
            </a:r>
            <a:r>
              <a:rPr lang="en-US" dirty="0" err="1" smtClean="0"/>
              <a:t>urdfdom</a:t>
            </a:r>
            <a:r>
              <a:rPr lang="en-US" dirty="0" smtClean="0"/>
              <a:t> </a:t>
            </a:r>
            <a:r>
              <a:rPr lang="en-US" dirty="0" err="1" smtClean="0"/>
              <a:t>urdf_to_graphiz</a:t>
            </a:r>
            <a:r>
              <a:rPr lang="en-US" dirty="0" smtClean="0"/>
              <a:t> /</a:t>
            </a:r>
            <a:r>
              <a:rPr lang="en-US" dirty="0" err="1" smtClean="0"/>
              <a:t>tmp</a:t>
            </a:r>
            <a:r>
              <a:rPr lang="en-US" dirty="0" smtClean="0"/>
              <a:t>/07-physics.urdf</a:t>
            </a:r>
          </a:p>
          <a:p>
            <a:r>
              <a:rPr lang="en-US" dirty="0" smtClean="0"/>
              <a:t>$ evince /</a:t>
            </a:r>
            <a:r>
              <a:rPr lang="en-US" dirty="0" err="1" smtClean="0"/>
              <a:t>tmp</a:t>
            </a:r>
            <a:r>
              <a:rPr lang="en-US" dirty="0" smtClean="0"/>
              <a:t>/physics.pdf</a:t>
            </a:r>
            <a:endParaRPr lang="en-US" dirty="0"/>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URDF Visualization</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65538" name="Picture 2"/>
          <p:cNvPicPr>
            <a:picLocks noChangeAspect="1" noChangeArrowheads="1"/>
          </p:cNvPicPr>
          <p:nvPr/>
        </p:nvPicPr>
        <p:blipFill>
          <a:blip r:embed="rId2" cstate="print"/>
          <a:srcRect/>
          <a:stretch>
            <a:fillRect/>
          </a:stretch>
        </p:blipFill>
        <p:spPr bwMode="auto">
          <a:xfrm>
            <a:off x="381000" y="1676400"/>
            <a:ext cx="8229600" cy="332713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PR2 URDF</a:t>
            </a:r>
            <a:endParaRPr lang="en-US" dirty="0"/>
          </a:p>
        </p:txBody>
      </p:sp>
      <p:sp>
        <p:nvSpPr>
          <p:cNvPr id="3" name="Content Placeholder 2"/>
          <p:cNvSpPr>
            <a:spLocks noGrp="1"/>
          </p:cNvSpPr>
          <p:nvPr>
            <p:ph idx="1"/>
          </p:nvPr>
        </p:nvSpPr>
        <p:spPr/>
        <p:txBody>
          <a:bodyPr>
            <a:normAutofit/>
          </a:bodyPr>
          <a:lstStyle/>
          <a:p>
            <a:r>
              <a:rPr lang="en-US" dirty="0" smtClean="0"/>
              <a:t>To see the PR2 URDF graphically, first create the urdf file by running:</a:t>
            </a:r>
          </a:p>
          <a:p>
            <a:endParaRPr lang="en-US" dirty="0" smtClean="0"/>
          </a:p>
          <a:p>
            <a:endParaRPr lang="en-US" dirty="0" smtClean="0"/>
          </a:p>
          <a:p>
            <a:r>
              <a:rPr lang="en-US" dirty="0" smtClean="0"/>
              <a:t>Then run the </a:t>
            </a:r>
            <a:r>
              <a:rPr lang="en-US" dirty="0" err="1" smtClean="0"/>
              <a:t>urdf_to_graphiz</a:t>
            </a:r>
            <a:r>
              <a:rPr lang="en-US" dirty="0" smtClean="0"/>
              <a:t> tool:</a:t>
            </a:r>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762000" y="25146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2000" dirty="0" smtClean="0"/>
              <a:t>$ </a:t>
            </a:r>
            <a:r>
              <a:rPr lang="en-US" sz="2000" dirty="0" err="1" smtClean="0"/>
              <a:t>rosrun</a:t>
            </a:r>
            <a:r>
              <a:rPr lang="en-US" sz="2000" dirty="0" smtClean="0"/>
              <a:t> xacro xacro.py `</a:t>
            </a:r>
            <a:r>
              <a:rPr lang="en-US" sz="2000" dirty="0" err="1" smtClean="0"/>
              <a:t>rospack</a:t>
            </a:r>
            <a:r>
              <a:rPr lang="en-US" sz="2000" dirty="0" smtClean="0"/>
              <a:t> find pr2_description`/robots/pr2.urdf.xacro &gt; /</a:t>
            </a:r>
            <a:r>
              <a:rPr lang="en-US" sz="2000" dirty="0" err="1" smtClean="0"/>
              <a:t>tmp</a:t>
            </a:r>
            <a:r>
              <a:rPr lang="en-US" sz="2000" dirty="0" smtClean="0"/>
              <a:t>/pr2.urdf</a:t>
            </a:r>
            <a:endParaRPr lang="en-US" sz="2000" dirty="0"/>
          </a:p>
        </p:txBody>
      </p:sp>
      <p:sp>
        <p:nvSpPr>
          <p:cNvPr id="7" name="Rectangle 6"/>
          <p:cNvSpPr>
            <a:spLocks noChangeArrowheads="1"/>
          </p:cNvSpPr>
          <p:nvPr/>
        </p:nvSpPr>
        <p:spPr bwMode="auto">
          <a:xfrm>
            <a:off x="762000" y="41910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2000" dirty="0" smtClean="0"/>
              <a:t>$ </a:t>
            </a:r>
            <a:r>
              <a:rPr lang="en-US" sz="2000" dirty="0" err="1" smtClean="0"/>
              <a:t>rosrun</a:t>
            </a:r>
            <a:r>
              <a:rPr lang="en-US" sz="2000" dirty="0" smtClean="0"/>
              <a:t> </a:t>
            </a:r>
            <a:r>
              <a:rPr lang="en-US" sz="2000" dirty="0" err="1" smtClean="0"/>
              <a:t>urdfdom</a:t>
            </a:r>
            <a:r>
              <a:rPr lang="en-US" sz="2000" dirty="0" smtClean="0"/>
              <a:t> </a:t>
            </a:r>
            <a:r>
              <a:rPr lang="en-US" sz="2000" dirty="0" err="1" smtClean="0"/>
              <a:t>urdf_to_graphiz</a:t>
            </a:r>
            <a:r>
              <a:rPr lang="en-US" sz="2000" dirty="0" smtClean="0"/>
              <a:t> /</a:t>
            </a:r>
            <a:r>
              <a:rPr lang="en-US" sz="2000" dirty="0" err="1" smtClean="0"/>
              <a:t>tmp</a:t>
            </a:r>
            <a:r>
              <a:rPr lang="en-US" sz="2000" dirty="0" smtClean="0"/>
              <a:t>/pr2.urdf</a:t>
            </a:r>
          </a:p>
          <a:p>
            <a:r>
              <a:rPr lang="en-US" sz="2000" dirty="0" smtClean="0"/>
              <a:t>$ evince /</a:t>
            </a:r>
            <a:r>
              <a:rPr lang="en-US" sz="2000" dirty="0" err="1" smtClean="0"/>
              <a:t>tmp</a:t>
            </a:r>
            <a:r>
              <a:rPr lang="en-US" sz="2000" dirty="0" smtClean="0"/>
              <a:t>/pr2.urdf</a:t>
            </a:r>
            <a:endParaRPr lang="en-US" sz="2000" dirty="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PR2 URDF</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66562" name="Picture 2"/>
          <p:cNvPicPr>
            <a:picLocks noChangeAspect="1" noChangeArrowheads="1"/>
          </p:cNvPicPr>
          <p:nvPr/>
        </p:nvPicPr>
        <p:blipFill>
          <a:blip r:embed="rId2" cstate="print"/>
          <a:srcRect/>
          <a:stretch>
            <a:fillRect/>
          </a:stretch>
        </p:blipFill>
        <p:spPr bwMode="auto">
          <a:xfrm>
            <a:off x="533400" y="1371600"/>
            <a:ext cx="8077200" cy="4422497"/>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PR2 in </a:t>
            </a:r>
            <a:r>
              <a:rPr lang="en-US" dirty="0" err="1" smtClean="0"/>
              <a:t>rviz</a:t>
            </a:r>
            <a:endParaRPr lang="en-US" dirty="0"/>
          </a:p>
        </p:txBody>
      </p:sp>
      <p:sp>
        <p:nvSpPr>
          <p:cNvPr id="3" name="Content Placeholder 2"/>
          <p:cNvSpPr>
            <a:spLocks noGrp="1"/>
          </p:cNvSpPr>
          <p:nvPr>
            <p:ph idx="1"/>
          </p:nvPr>
        </p:nvSpPr>
        <p:spPr/>
        <p:txBody>
          <a:bodyPr>
            <a:normAutofit/>
          </a:bodyPr>
          <a:lstStyle/>
          <a:p>
            <a:r>
              <a:rPr lang="en-US" dirty="0" smtClean="0"/>
              <a:t>To watch PR2’s </a:t>
            </a:r>
            <a:r>
              <a:rPr lang="en-US" dirty="0" err="1" smtClean="0"/>
              <a:t>urdf</a:t>
            </a:r>
            <a:r>
              <a:rPr lang="en-US" dirty="0" smtClean="0"/>
              <a:t> in </a:t>
            </a:r>
            <a:r>
              <a:rPr lang="en-US" dirty="0" err="1" smtClean="0"/>
              <a:t>rviz</a:t>
            </a:r>
            <a:r>
              <a:rPr lang="en-US" dirty="0" smtClean="0"/>
              <a:t>, follow these steps:</a:t>
            </a:r>
          </a:p>
          <a:p>
            <a:pPr lvl="1"/>
            <a:r>
              <a:rPr lang="en-US" dirty="0" smtClean="0"/>
              <a:t>Copy pr2.urdf and </a:t>
            </a:r>
            <a:r>
              <a:rPr lang="en-US" dirty="0" err="1" smtClean="0"/>
              <a:t>display.launch</a:t>
            </a:r>
            <a:r>
              <a:rPr lang="en-US" dirty="0" smtClean="0"/>
              <a:t> to the same folder</a:t>
            </a:r>
          </a:p>
          <a:p>
            <a:pPr lvl="1"/>
            <a:r>
              <a:rPr lang="en-US" dirty="0" err="1" smtClean="0"/>
              <a:t>cd</a:t>
            </a:r>
            <a:r>
              <a:rPr lang="en-US" dirty="0" smtClean="0"/>
              <a:t> to that folder</a:t>
            </a:r>
            <a:endParaRPr lang="en-US" dirty="0" smtClean="0"/>
          </a:p>
          <a:p>
            <a:pPr lvl="1"/>
            <a:r>
              <a:rPr lang="en-US" dirty="0" smtClean="0"/>
              <a:t>Then run the following command:</a:t>
            </a:r>
            <a:endParaRPr lang="en-US" dirty="0" smtClean="0"/>
          </a:p>
          <a:p>
            <a:endParaRPr lang="en-US" dirty="0" smtClean="0"/>
          </a:p>
          <a:p>
            <a:endParaRPr lang="en-US" dirty="0" smtClean="0"/>
          </a:p>
          <a:p>
            <a:pPr>
              <a:buNone/>
            </a:pPr>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7" name="Rectangle 6"/>
          <p:cNvSpPr>
            <a:spLocks noChangeArrowheads="1"/>
          </p:cNvSpPr>
          <p:nvPr/>
        </p:nvSpPr>
        <p:spPr bwMode="auto">
          <a:xfrm>
            <a:off x="838200" y="34290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2000" dirty="0" smtClean="0"/>
              <a:t>$ </a:t>
            </a:r>
            <a:r>
              <a:rPr lang="en-US" sz="2000" dirty="0" err="1" smtClean="0"/>
              <a:t>roslaunch</a:t>
            </a:r>
            <a:r>
              <a:rPr lang="en-US" sz="2000" dirty="0" smtClean="0"/>
              <a:t> </a:t>
            </a:r>
            <a:r>
              <a:rPr lang="en-US" sz="2000" dirty="0" err="1" smtClean="0"/>
              <a:t>display.launch</a:t>
            </a:r>
            <a:r>
              <a:rPr lang="en-US" sz="2000" dirty="0" smtClean="0"/>
              <a:t> model:=pr2.urdf </a:t>
            </a:r>
            <a:r>
              <a:rPr lang="en-US" sz="2000" dirty="0" err="1" smtClean="0"/>
              <a:t>gui</a:t>
            </a:r>
            <a:r>
              <a:rPr lang="en-US" sz="2000" dirty="0" smtClean="0"/>
              <a:t>:=True</a:t>
            </a:r>
            <a:endParaRPr lang="en-US" sz="2000" dirty="0"/>
          </a:p>
        </p:txBody>
      </p:sp>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PR2 in </a:t>
            </a:r>
            <a:r>
              <a:rPr lang="en-US" dirty="0" err="1" smtClean="0"/>
              <a:t>rviz</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799" y="1447800"/>
            <a:ext cx="7861607" cy="44958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(not for submission)</a:t>
            </a:r>
            <a:endParaRPr lang="en-US" dirty="0"/>
          </a:p>
        </p:txBody>
      </p:sp>
      <p:sp>
        <p:nvSpPr>
          <p:cNvPr id="3" name="Content Placeholder 2"/>
          <p:cNvSpPr>
            <a:spLocks noGrp="1"/>
          </p:cNvSpPr>
          <p:nvPr>
            <p:ph idx="1"/>
          </p:nvPr>
        </p:nvSpPr>
        <p:spPr/>
        <p:txBody>
          <a:bodyPr>
            <a:normAutofit/>
          </a:bodyPr>
          <a:lstStyle/>
          <a:p>
            <a:r>
              <a:rPr lang="en-US" sz="3000" dirty="0" smtClean="0"/>
              <a:t>Create a URDF model for the following robot with four wheels and an arm with a gripper.</a:t>
            </a:r>
          </a:p>
          <a:p>
            <a:pPr>
              <a:buNone/>
            </a:pPr>
            <a:endParaRPr lang="en-US" sz="3000" dirty="0" smtClean="0"/>
          </a:p>
          <a:p>
            <a:endParaRPr lang="en-US" sz="3000" dirty="0" smtClean="0"/>
          </a:p>
          <a:p>
            <a:endParaRPr lang="en-US" sz="2600"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25601" name="Picture 1"/>
          <p:cNvPicPr>
            <a:picLocks noChangeAspect="1" noChangeArrowheads="1"/>
          </p:cNvPicPr>
          <p:nvPr/>
        </p:nvPicPr>
        <p:blipFill>
          <a:blip r:embed="rId2" cstate="print"/>
          <a:srcRect/>
          <a:stretch>
            <a:fillRect/>
          </a:stretch>
        </p:blipFill>
        <p:spPr bwMode="auto">
          <a:xfrm>
            <a:off x="2971800" y="2362200"/>
            <a:ext cx="3019425" cy="37909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Watching the 3D Model in </a:t>
            </a:r>
            <a:r>
              <a:rPr lang="en-US" dirty="0" err="1" smtClean="0"/>
              <a:t>rviz</a:t>
            </a:r>
            <a:endParaRPr lang="en-US" dirty="0"/>
          </a:p>
        </p:txBody>
      </p:sp>
      <p:sp>
        <p:nvSpPr>
          <p:cNvPr id="3" name="Content Placeholder 2"/>
          <p:cNvSpPr>
            <a:spLocks noGrp="1"/>
          </p:cNvSpPr>
          <p:nvPr>
            <p:ph idx="1"/>
          </p:nvPr>
        </p:nvSpPr>
        <p:spPr/>
        <p:txBody>
          <a:bodyPr>
            <a:normAutofit/>
          </a:bodyPr>
          <a:lstStyle/>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2057400"/>
            <a:ext cx="7620000" cy="341632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&lt;launch&gt;</a:t>
            </a:r>
          </a:p>
          <a:p>
            <a:pPr marL="0" lvl="1"/>
            <a:r>
              <a:rPr lang="en-US" dirty="0" smtClean="0"/>
              <a:t>	&lt;</a:t>
            </a:r>
            <a:r>
              <a:rPr lang="en-US" dirty="0" err="1" smtClean="0"/>
              <a:t>arg</a:t>
            </a:r>
            <a:r>
              <a:rPr lang="en-US" dirty="0" smtClean="0"/>
              <a:t> name="model" /&gt;</a:t>
            </a:r>
          </a:p>
          <a:p>
            <a:pPr marL="0" lvl="1"/>
            <a:r>
              <a:rPr lang="en-US" dirty="0" smtClean="0"/>
              <a:t>	&lt;</a:t>
            </a:r>
            <a:r>
              <a:rPr lang="en-US" dirty="0" err="1" smtClean="0"/>
              <a:t>arg</a:t>
            </a:r>
            <a:r>
              <a:rPr lang="en-US" dirty="0" smtClean="0"/>
              <a:t> name="</a:t>
            </a:r>
            <a:r>
              <a:rPr lang="en-US" dirty="0" err="1" smtClean="0"/>
              <a:t>gui</a:t>
            </a:r>
            <a:r>
              <a:rPr lang="en-US" dirty="0" smtClean="0"/>
              <a:t>" default="False" /&gt;</a:t>
            </a:r>
          </a:p>
          <a:p>
            <a:pPr marL="0" lvl="1"/>
            <a:r>
              <a:rPr lang="en-US" dirty="0" smtClean="0"/>
              <a:t>	&lt;</a:t>
            </a:r>
            <a:r>
              <a:rPr lang="en-US" dirty="0" err="1" smtClean="0"/>
              <a:t>param</a:t>
            </a:r>
            <a:r>
              <a:rPr lang="en-US" dirty="0" smtClean="0"/>
              <a:t> name="</a:t>
            </a:r>
            <a:r>
              <a:rPr lang="en-US" dirty="0" err="1" smtClean="0"/>
              <a:t>robot_description</a:t>
            </a:r>
            <a:r>
              <a:rPr lang="en-US" dirty="0" smtClean="0"/>
              <a:t>" </a:t>
            </a:r>
            <a:r>
              <a:rPr lang="en-US" dirty="0" err="1" smtClean="0"/>
              <a:t>textfile</a:t>
            </a:r>
            <a:r>
              <a:rPr lang="en-US" dirty="0" smtClean="0"/>
              <a:t>="$(</a:t>
            </a:r>
            <a:r>
              <a:rPr lang="en-US" dirty="0" err="1" smtClean="0"/>
              <a:t>arg</a:t>
            </a:r>
            <a:r>
              <a:rPr lang="en-US" dirty="0" smtClean="0"/>
              <a:t> model)" /&gt;</a:t>
            </a:r>
          </a:p>
          <a:p>
            <a:pPr marL="0" lvl="1"/>
            <a:r>
              <a:rPr lang="en-US" dirty="0" smtClean="0"/>
              <a:t>	&lt;</a:t>
            </a:r>
            <a:r>
              <a:rPr lang="en-US" dirty="0" err="1" smtClean="0"/>
              <a:t>param</a:t>
            </a:r>
            <a:r>
              <a:rPr lang="en-US" dirty="0" smtClean="0"/>
              <a:t> name="</a:t>
            </a:r>
            <a:r>
              <a:rPr lang="en-US" dirty="0" err="1" smtClean="0"/>
              <a:t>use_gui</a:t>
            </a:r>
            <a:r>
              <a:rPr lang="en-US" dirty="0" smtClean="0"/>
              <a:t>" value="$(</a:t>
            </a:r>
            <a:r>
              <a:rPr lang="en-US" dirty="0" err="1" smtClean="0"/>
              <a:t>arg</a:t>
            </a:r>
            <a:r>
              <a:rPr lang="en-US" dirty="0" smtClean="0"/>
              <a:t> </a:t>
            </a:r>
            <a:r>
              <a:rPr lang="en-US" dirty="0" err="1" smtClean="0"/>
              <a:t>gui</a:t>
            </a:r>
            <a:r>
              <a:rPr lang="en-US" dirty="0" smtClean="0"/>
              <a:t>)"/&gt;</a:t>
            </a:r>
          </a:p>
          <a:p>
            <a:pPr marL="0" lvl="1"/>
            <a:r>
              <a:rPr lang="en-US" dirty="0" smtClean="0"/>
              <a:t>	&lt;node name="</a:t>
            </a:r>
            <a:r>
              <a:rPr lang="en-US" dirty="0" err="1" smtClean="0"/>
              <a:t>joint_state_publisher</a:t>
            </a:r>
            <a:r>
              <a:rPr lang="en-US" dirty="0" smtClean="0"/>
              <a:t>" </a:t>
            </a:r>
            <a:r>
              <a:rPr lang="en-US" dirty="0" err="1" smtClean="0"/>
              <a:t>pkg</a:t>
            </a:r>
            <a:r>
              <a:rPr lang="en-US" dirty="0" smtClean="0"/>
              <a:t>="</a:t>
            </a:r>
            <a:r>
              <a:rPr lang="en-US" dirty="0" err="1" smtClean="0"/>
              <a:t>joint_state_publisher</a:t>
            </a:r>
            <a:r>
              <a:rPr lang="en-US" dirty="0" smtClean="0"/>
              <a:t>" type="</a:t>
            </a:r>
            <a:r>
              <a:rPr lang="en-US" dirty="0" err="1" smtClean="0"/>
              <a:t>joint_state_publisher</a:t>
            </a:r>
            <a:r>
              <a:rPr lang="en-US" dirty="0" smtClean="0"/>
              <a:t>" &gt;&lt;/node&gt;</a:t>
            </a:r>
          </a:p>
          <a:p>
            <a:pPr marL="0" lvl="1"/>
            <a:r>
              <a:rPr lang="en-US" dirty="0" smtClean="0"/>
              <a:t>	&lt;node name="robot_state_publisher" </a:t>
            </a:r>
            <a:r>
              <a:rPr lang="en-US" dirty="0" err="1" smtClean="0"/>
              <a:t>pkg</a:t>
            </a:r>
            <a:r>
              <a:rPr lang="en-US" dirty="0" smtClean="0"/>
              <a:t>="robot_state_publisher" type="</a:t>
            </a:r>
            <a:r>
              <a:rPr lang="en-US" dirty="0" err="1" smtClean="0"/>
              <a:t>state_publisher</a:t>
            </a:r>
            <a:r>
              <a:rPr lang="en-US" dirty="0" smtClean="0"/>
              <a:t>" /&gt;</a:t>
            </a:r>
          </a:p>
          <a:p>
            <a:pPr marL="0" lvl="1"/>
            <a:r>
              <a:rPr lang="en-US" dirty="0" smtClean="0"/>
              <a:t>	&lt;node name="</a:t>
            </a:r>
            <a:r>
              <a:rPr lang="en-US" dirty="0" err="1" smtClean="0"/>
              <a:t>rviz</a:t>
            </a:r>
            <a:r>
              <a:rPr lang="en-US" dirty="0" smtClean="0"/>
              <a:t>" </a:t>
            </a:r>
            <a:r>
              <a:rPr lang="en-US" dirty="0" err="1" smtClean="0"/>
              <a:t>pkg</a:t>
            </a:r>
            <a:r>
              <a:rPr lang="en-US" dirty="0" smtClean="0"/>
              <a:t>="</a:t>
            </a:r>
            <a:r>
              <a:rPr lang="en-US" dirty="0" err="1" smtClean="0"/>
              <a:t>rviz</a:t>
            </a:r>
            <a:r>
              <a:rPr lang="en-US" dirty="0" smtClean="0"/>
              <a:t>" type="</a:t>
            </a:r>
            <a:r>
              <a:rPr lang="en-US" dirty="0" err="1" smtClean="0"/>
              <a:t>rviz</a:t>
            </a:r>
            <a:r>
              <a:rPr lang="en-US" dirty="0" smtClean="0"/>
              <a:t>" </a:t>
            </a:r>
            <a:r>
              <a:rPr lang="en-US" dirty="0" err="1" smtClean="0"/>
              <a:t>args</a:t>
            </a:r>
            <a:r>
              <a:rPr lang="en-US" dirty="0" smtClean="0"/>
              <a:t>="-d $(find </a:t>
            </a:r>
            <a:r>
              <a:rPr lang="en-US" dirty="0" err="1" smtClean="0"/>
              <a:t>urdf_tutorial</a:t>
            </a:r>
            <a:r>
              <a:rPr lang="en-US" dirty="0" smtClean="0"/>
              <a:t>)/</a:t>
            </a:r>
            <a:r>
              <a:rPr lang="en-US" dirty="0" err="1" smtClean="0"/>
              <a:t>urdf.rviz</a:t>
            </a:r>
            <a:r>
              <a:rPr lang="en-US" dirty="0" smtClean="0"/>
              <a:t>" /&gt;</a:t>
            </a:r>
          </a:p>
          <a:p>
            <a:pPr marL="0" lvl="1"/>
            <a:r>
              <a:rPr lang="en-US" dirty="0" smtClean="0"/>
              <a:t>&lt;/launch&gt;</a:t>
            </a:r>
          </a:p>
        </p:txBody>
      </p:sp>
      <p:sp>
        <p:nvSpPr>
          <p:cNvPr id="7" name="Content Placeholder 2"/>
          <p:cNvSpPr txBox="1">
            <a:spLocks/>
          </p:cNvSpPr>
          <p:nvPr/>
        </p:nvSpPr>
        <p:spPr>
          <a:xfrm>
            <a:off x="381000" y="1371600"/>
            <a:ext cx="8686800" cy="685800"/>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display.launch</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(in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urdf_tutorial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package)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Watching the 3D Model in </a:t>
            </a:r>
            <a:r>
              <a:rPr lang="en-US" dirty="0" err="1" smtClean="0"/>
              <a:t>rviz</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launch file does three things:</a:t>
            </a:r>
          </a:p>
          <a:p>
            <a:pPr lvl="1"/>
            <a:r>
              <a:rPr lang="en-US" dirty="0" smtClean="0"/>
              <a:t>Loads the specified model into the parameter server</a:t>
            </a:r>
          </a:p>
          <a:p>
            <a:pPr lvl="1"/>
            <a:r>
              <a:rPr lang="en-US" dirty="0" smtClean="0"/>
              <a:t>Runs nodes to publish the JointState and transforms</a:t>
            </a:r>
          </a:p>
          <a:p>
            <a:pPr lvl="1"/>
            <a:r>
              <a:rPr lang="en-US" dirty="0" smtClean="0"/>
              <a:t>Starts </a:t>
            </a:r>
            <a:r>
              <a:rPr lang="en-US" dirty="0" err="1" smtClean="0"/>
              <a:t>rviz</a:t>
            </a:r>
            <a:r>
              <a:rPr lang="en-US" dirty="0" smtClean="0"/>
              <a:t> with a configuration file</a:t>
            </a:r>
          </a:p>
          <a:p>
            <a:r>
              <a:rPr lang="en-US" dirty="0" smtClean="0"/>
              <a:t>To run the launch file type:</a:t>
            </a:r>
          </a:p>
          <a:p>
            <a:pPr lvl="1"/>
            <a:endParaRPr lang="en-US" dirty="0" smtClean="0"/>
          </a:p>
          <a:p>
            <a:pPr lvl="1"/>
            <a:endParaRPr lang="en-US" dirty="0" smtClean="0"/>
          </a:p>
          <a:p>
            <a:pPr lvl="1"/>
            <a:r>
              <a:rPr lang="en-US" dirty="0" smtClean="0"/>
              <a:t>This </a:t>
            </a:r>
            <a:r>
              <a:rPr lang="en-US" dirty="0" smtClean="0"/>
              <a:t>launch file assumes that 01-myfirst.urdf is in the same directory that you type the command in. </a:t>
            </a:r>
          </a:p>
          <a:p>
            <a:pPr lvl="1"/>
            <a:r>
              <a:rPr lang="en-US" dirty="0" smtClean="0"/>
              <a:t>Otherwise, you should say model:=$(find </a:t>
            </a:r>
            <a:r>
              <a:rPr lang="en-US" dirty="0" err="1" smtClean="0"/>
              <a:t>pkg</a:t>
            </a:r>
            <a:r>
              <a:rPr lang="en-US" dirty="0" smtClean="0"/>
              <a:t>-name)/01-myfirst.urdf where </a:t>
            </a:r>
            <a:r>
              <a:rPr lang="en-US" dirty="0" err="1" smtClean="0"/>
              <a:t>pkg</a:t>
            </a:r>
            <a:r>
              <a:rPr lang="en-US" dirty="0" smtClean="0"/>
              <a:t>-name is the name of the package that the URDF file is in. </a:t>
            </a:r>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35814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roscd</a:t>
            </a:r>
            <a:r>
              <a:rPr lang="en-US" sz="2000" dirty="0" smtClean="0"/>
              <a:t> </a:t>
            </a:r>
            <a:r>
              <a:rPr lang="en-US" sz="2000" dirty="0" err="1" smtClean="0"/>
              <a:t>urdf_tutorial</a:t>
            </a:r>
            <a:endParaRPr lang="en-US" sz="2000" dirty="0" smtClean="0"/>
          </a:p>
          <a:p>
            <a:pPr marL="0" lvl="1"/>
            <a:r>
              <a:rPr lang="en-US" sz="2000" dirty="0" smtClean="0"/>
              <a:t>$ </a:t>
            </a:r>
            <a:r>
              <a:rPr lang="en-US" sz="2000" dirty="0" err="1" smtClean="0"/>
              <a:t>roslaunch</a:t>
            </a:r>
            <a:r>
              <a:rPr lang="en-US" sz="2000" dirty="0" smtClean="0"/>
              <a:t> </a:t>
            </a:r>
            <a:r>
              <a:rPr lang="en-US" sz="2000" dirty="0" err="1" smtClean="0"/>
              <a:t>display.launch</a:t>
            </a:r>
            <a:r>
              <a:rPr lang="en-US" sz="2000" dirty="0" smtClean="0"/>
              <a:t> model:=01-myfirst.urdf</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Watching the 3D Model in </a:t>
            </a:r>
            <a:r>
              <a:rPr lang="en-US" dirty="0" err="1" smtClean="0"/>
              <a:t>rviz</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1295400"/>
            <a:ext cx="7861608" cy="44958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esentationPro_WaterWavesWide">
  <a:themeElements>
    <a:clrScheme name="Custom 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2009-10-17T08:19:30Z</outs:dateTime>
      <outs:isPinned>true</outs:isPinned>
    </outs:relatedDate>
    <outs:relatedDate>
      <outs:type>2</outs:type>
      <outs:displayName>Created</outs:displayName>
      <outs:dateTime>2007-12-16T19:09:03Z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Pavel Yosifovich</outs:displayName>
          <outs:accountName/>
        </outs:relatedPerson>
      </outs:people>
      <outs:source>0</outs:source>
      <outs:isPinned>true</outs:isPinned>
    </outs:relatedPeopleItem>
    <outs:relatedPeopleItem>
      <outs:category>Last modified by</outs:category>
      <outs:people>
        <outs:relatedPerson>
          <outs:displayName>Pavel</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5AE19034-1C53-4D74-8309-B607F0399C58}">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
  <TotalTime>177713</TotalTime>
  <Words>4287</Words>
  <Application>Microsoft Office PowerPoint</Application>
  <PresentationFormat>On-screen Show (4:3)</PresentationFormat>
  <Paragraphs>852</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PresentationPro_WaterWavesWide</vt:lpstr>
      <vt:lpstr>ROS - Lesson 9</vt:lpstr>
      <vt:lpstr>Agenda</vt:lpstr>
      <vt:lpstr>URDF</vt:lpstr>
      <vt:lpstr>URDF Format</vt:lpstr>
      <vt:lpstr>URDF Turorials</vt:lpstr>
      <vt:lpstr>One Shape</vt:lpstr>
      <vt:lpstr>Watching the 3D Model in rviz</vt:lpstr>
      <vt:lpstr>Watching the 3D Model in rviz</vt:lpstr>
      <vt:lpstr>Watching the 3D Model in rviz</vt:lpstr>
      <vt:lpstr>Multiple Links</vt:lpstr>
      <vt:lpstr>02-multipleshapes.urdf</vt:lpstr>
      <vt:lpstr>Multiple Links</vt:lpstr>
      <vt:lpstr>Origins</vt:lpstr>
      <vt:lpstr>Link’s Origin Tag</vt:lpstr>
      <vt:lpstr>Joint’s Origin Tag</vt:lpstr>
      <vt:lpstr>03-origins.urdf</vt:lpstr>
      <vt:lpstr>Origins</vt:lpstr>
      <vt:lpstr>Examining the Model</vt:lpstr>
      <vt:lpstr>Material Girl</vt:lpstr>
      <vt:lpstr>04-materials.urdf (1)</vt:lpstr>
      <vt:lpstr>04-materials.urdf (2)</vt:lpstr>
      <vt:lpstr>Examining the Model</vt:lpstr>
      <vt:lpstr>Loading Meshes to Our Model</vt:lpstr>
      <vt:lpstr>Loading Meshes to Our Model</vt:lpstr>
      <vt:lpstr>pr2_description</vt:lpstr>
      <vt:lpstr>pr2_description</vt:lpstr>
      <vt:lpstr>Finishing the Model</vt:lpstr>
      <vt:lpstr>Finishing the Model</vt:lpstr>
      <vt:lpstr>Building a Movable Robot Model</vt:lpstr>
      <vt:lpstr>Joint Types</vt:lpstr>
      <vt:lpstr>Joint Types</vt:lpstr>
      <vt:lpstr>The Head</vt:lpstr>
      <vt:lpstr>The Wheels</vt:lpstr>
      <vt:lpstr>The Gripper</vt:lpstr>
      <vt:lpstr>The Gripper Arm</vt:lpstr>
      <vt:lpstr>Joint State Publisher</vt:lpstr>
      <vt:lpstr>Joint State Publisher GUI</vt:lpstr>
      <vt:lpstr>Joint State Publisher GUI</vt:lpstr>
      <vt:lpstr>Adding Physical and Collision Properties</vt:lpstr>
      <vt:lpstr>Collision</vt:lpstr>
      <vt:lpstr>Collision Element Example</vt:lpstr>
      <vt:lpstr>Collision</vt:lpstr>
      <vt:lpstr>Inertia</vt:lpstr>
      <vt:lpstr>Inertia Example</vt:lpstr>
      <vt:lpstr>Link Element Summary</vt:lpstr>
      <vt:lpstr>Joint Dynamics</vt:lpstr>
      <vt:lpstr>Joint Safety Limits</vt:lpstr>
      <vt:lpstr>Joint Element Summary</vt:lpstr>
      <vt:lpstr>Xacro</vt:lpstr>
      <vt:lpstr>Xacro</vt:lpstr>
      <vt:lpstr>Using Xacro</vt:lpstr>
      <vt:lpstr>Using Xacro</vt:lpstr>
      <vt:lpstr>Constants</vt:lpstr>
      <vt:lpstr>Constants Example</vt:lpstr>
      <vt:lpstr>Math</vt:lpstr>
      <vt:lpstr>Macros</vt:lpstr>
      <vt:lpstr>Parameterized Macros</vt:lpstr>
      <vt:lpstr>Leg Macro</vt:lpstr>
      <vt:lpstr>Examining the Xacro</vt:lpstr>
      <vt:lpstr>Examining the Xacro</vt:lpstr>
      <vt:lpstr>URDF Verification</vt:lpstr>
      <vt:lpstr>URDF Verification</vt:lpstr>
      <vt:lpstr>URDF Visualization</vt:lpstr>
      <vt:lpstr>URDF Visualization</vt:lpstr>
      <vt:lpstr>PR2 URDF</vt:lpstr>
      <vt:lpstr>PR2 URDF</vt:lpstr>
      <vt:lpstr>Watch PR2 in rviz</vt:lpstr>
      <vt:lpstr>Watch PR2 in rviz</vt:lpstr>
      <vt:lpstr>Homework (not for submission)</vt:lpstr>
    </vt:vector>
  </TitlesOfParts>
  <Company>Scorpio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 WPF</dc:title>
  <dc:creator>Pavel Yosifovich</dc:creator>
  <cp:lastModifiedBy>Roi Yehoshua</cp:lastModifiedBy>
  <cp:revision>4173</cp:revision>
  <dcterms:created xsi:type="dcterms:W3CDTF">2007-12-16T19:09:03Z</dcterms:created>
  <dcterms:modified xsi:type="dcterms:W3CDTF">2013-12-24T15:40:37Z</dcterms:modified>
</cp:coreProperties>
</file>