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1"/>
  </p:notesMasterIdLst>
  <p:handoutMasterIdLst>
    <p:handoutMasterId r:id="rId42"/>
  </p:handoutMasterIdLst>
  <p:sldIdLst>
    <p:sldId id="256" r:id="rId3"/>
    <p:sldId id="843" r:id="rId4"/>
    <p:sldId id="887" r:id="rId5"/>
    <p:sldId id="845" r:id="rId6"/>
    <p:sldId id="844" r:id="rId7"/>
    <p:sldId id="805" r:id="rId8"/>
    <p:sldId id="893" r:id="rId9"/>
    <p:sldId id="890" r:id="rId10"/>
    <p:sldId id="808" r:id="rId11"/>
    <p:sldId id="817" r:id="rId12"/>
    <p:sldId id="820" r:id="rId13"/>
    <p:sldId id="894" r:id="rId14"/>
    <p:sldId id="819" r:id="rId15"/>
    <p:sldId id="821" r:id="rId16"/>
    <p:sldId id="825" r:id="rId17"/>
    <p:sldId id="827" r:id="rId18"/>
    <p:sldId id="831" r:id="rId19"/>
    <p:sldId id="838" r:id="rId20"/>
    <p:sldId id="856" r:id="rId21"/>
    <p:sldId id="814" r:id="rId22"/>
    <p:sldId id="892" r:id="rId23"/>
    <p:sldId id="901" r:id="rId24"/>
    <p:sldId id="858" r:id="rId25"/>
    <p:sldId id="859" r:id="rId26"/>
    <p:sldId id="902" r:id="rId27"/>
    <p:sldId id="903" r:id="rId28"/>
    <p:sldId id="896" r:id="rId29"/>
    <p:sldId id="897" r:id="rId30"/>
    <p:sldId id="905" r:id="rId31"/>
    <p:sldId id="904" r:id="rId32"/>
    <p:sldId id="906" r:id="rId33"/>
    <p:sldId id="907" r:id="rId34"/>
    <p:sldId id="898" r:id="rId35"/>
    <p:sldId id="908" r:id="rId36"/>
    <p:sldId id="910" r:id="rId37"/>
    <p:sldId id="909" r:id="rId38"/>
    <p:sldId id="900" r:id="rId39"/>
    <p:sldId id="8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995" autoAdjust="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ל'/אדר א/תשע"ד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ctionlib" TargetMode="External"/><Relationship Id="rId2" Type="http://schemas.openxmlformats.org/officeDocument/2006/relationships/hyperlink" Target="http://wiki.ros.org/tf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stage_ros" TargetMode="External"/><Relationship Id="rId5" Type="http://schemas.openxmlformats.org/officeDocument/2006/relationships/hyperlink" Target="http://wiki.ros.org/amcl" TargetMode="External"/><Relationship Id="rId4" Type="http://schemas.openxmlformats.org/officeDocument/2006/relationships/hyperlink" Target="http://wiki.ros.org/gmapp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tea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viz" TargetMode="External"/><Relationship Id="rId2" Type="http://schemas.openxmlformats.org/officeDocument/2006/relationships/hyperlink" Target="http://wiki.ros.org/rq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hydro/Installation/Ubunt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qt/Plugin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Tutori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.cs.biu.ac.il/~yehoshr1/89-689/" TargetMode="External"/><Relationship Id="rId2" Type="http://schemas.openxmlformats.org/officeDocument/2006/relationships/hyperlink" Target="http://u.cs.biu.ac.il/~yehoshr1/89-68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.cs.biu.ac.il/~yehoshr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667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Multi-Robot Systems with ROS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Lesson 1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Single-purposed executable programs</a:t>
            </a:r>
          </a:p>
          <a:p>
            <a:pPr lvl="1"/>
            <a:r>
              <a:rPr lang="en-US" dirty="0" smtClean="0"/>
              <a:t>e.g. sensor driver(s), actuator driver(s), </a:t>
            </a:r>
            <a:r>
              <a:rPr lang="en-US" dirty="0" err="1" smtClean="0"/>
              <a:t>mapper</a:t>
            </a:r>
            <a:r>
              <a:rPr lang="en-US" dirty="0" smtClean="0"/>
              <a:t>, planner, UI, etc.</a:t>
            </a:r>
          </a:p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Individually compiled, executed, and managed </a:t>
            </a:r>
          </a:p>
          <a:p>
            <a:r>
              <a:rPr lang="en-US" dirty="0" smtClean="0"/>
              <a:t>Nodes are written using a ROS client library</a:t>
            </a:r>
          </a:p>
          <a:p>
            <a:pPr lvl="1"/>
            <a:r>
              <a:rPr lang="en-US" dirty="0" err="1" smtClean="0"/>
              <a:t>roscpp</a:t>
            </a:r>
            <a:r>
              <a:rPr lang="en-US" dirty="0" smtClean="0"/>
              <a:t> – C++ client library</a:t>
            </a:r>
          </a:p>
          <a:p>
            <a:pPr lvl="1"/>
            <a:r>
              <a:rPr lang="en-US" dirty="0" err="1" smtClean="0"/>
              <a:t>rospy</a:t>
            </a:r>
            <a:r>
              <a:rPr lang="en-US" dirty="0" smtClean="0"/>
              <a:t> – python client library</a:t>
            </a:r>
          </a:p>
          <a:p>
            <a:r>
              <a:rPr lang="en-US" dirty="0" smtClean="0"/>
              <a:t>Nodes can publish or subscribe to a Topic</a:t>
            </a:r>
          </a:p>
          <a:p>
            <a:r>
              <a:rPr lang="en-US" dirty="0" smtClean="0"/>
              <a:t>Nodes can also provide or use a Service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 communicate with each other by publishing messages to topics</a:t>
            </a:r>
          </a:p>
          <a:p>
            <a:r>
              <a:rPr lang="en-US" dirty="0" smtClean="0"/>
              <a:t>Publish/Subscribe model: 1-to-N broadcasting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95600"/>
            <a:ext cx="319770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shared topic can be used to send messages between different robots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5143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Strictly-typed data structures for inter-node communication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en-US" dirty="0" err="1" smtClean="0"/>
              <a:t>geometry_msgs</a:t>
            </a:r>
            <a:r>
              <a:rPr lang="en-US" dirty="0" smtClean="0"/>
              <a:t>/Twist is used to express velocity broken into linear and angular parts:</a:t>
            </a:r>
          </a:p>
          <a:p>
            <a:endParaRPr lang="en-US" dirty="0" smtClean="0"/>
          </a:p>
          <a:p>
            <a:r>
              <a:rPr lang="en-US" dirty="0" smtClean="0"/>
              <a:t>Vector3 is another message type composed of:</a:t>
            </a:r>
          </a:p>
          <a:p>
            <a:pPr lvl="1">
              <a:buNone/>
            </a:pPr>
            <a:endParaRPr lang="en-US" dirty="0" smtClean="0"/>
          </a:p>
          <a:p>
            <a:endParaRPr lang="fr-FR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657600"/>
            <a:ext cx="2895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Vector3 linear</a:t>
            </a:r>
          </a:p>
          <a:p>
            <a:r>
              <a:rPr lang="en-US" dirty="0" smtClean="0"/>
              <a:t>Vector3 angular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105400"/>
            <a:ext cx="2895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float64 x</a:t>
            </a:r>
          </a:p>
          <a:p>
            <a:r>
              <a:rPr lang="en-US" dirty="0" smtClean="0"/>
              <a:t>float64 y</a:t>
            </a:r>
          </a:p>
          <a:p>
            <a:r>
              <a:rPr lang="en-US" dirty="0" smtClean="0"/>
              <a:t>float64 z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inter-node transactions / RPC </a:t>
            </a:r>
          </a:p>
          <a:p>
            <a:r>
              <a:rPr lang="en-US" dirty="0" smtClean="0"/>
              <a:t>Service/Client model: 1-to-1 request-response </a:t>
            </a:r>
          </a:p>
          <a:p>
            <a:r>
              <a:rPr lang="en-US" dirty="0" smtClean="0"/>
              <a:t>Service roles: </a:t>
            </a:r>
          </a:p>
          <a:p>
            <a:pPr lvl="1"/>
            <a:r>
              <a:rPr lang="en-US" dirty="0" smtClean="0"/>
              <a:t>carry out remote computation </a:t>
            </a:r>
          </a:p>
          <a:p>
            <a:pPr lvl="1"/>
            <a:r>
              <a:rPr lang="en-US" dirty="0" smtClean="0"/>
              <a:t>trigger functionality / behavior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map_server</a:t>
            </a:r>
            <a:r>
              <a:rPr lang="en-US" dirty="0" smtClean="0"/>
              <a:t>/</a:t>
            </a:r>
            <a:r>
              <a:rPr lang="en-US" dirty="0" err="1" smtClean="0"/>
              <a:t>static_map</a:t>
            </a:r>
            <a:r>
              <a:rPr lang="en-US" dirty="0" smtClean="0"/>
              <a:t> – retrieves the current occupancy grid map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ROS nodes to locate one another </a:t>
            </a:r>
          </a:p>
          <a:p>
            <a:r>
              <a:rPr lang="en-US" dirty="0" smtClean="0"/>
              <a:t>Think of it as a ROS directory service, sort of DNS</a:t>
            </a:r>
          </a:p>
          <a:p>
            <a:pPr lvl="1"/>
            <a:r>
              <a:rPr lang="en-US" dirty="0" smtClean="0"/>
              <a:t>Provides naming &amp; registration services for nodes, topics, services, etc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6082" name="Picture 2" descr="http://barraq.github.io/fOSSa2012/media/topic_protoco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800600" cy="29099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shared, multi-</a:t>
            </a:r>
            <a:r>
              <a:rPr lang="en-US" dirty="0" err="1" smtClean="0"/>
              <a:t>variate</a:t>
            </a:r>
            <a:r>
              <a:rPr lang="en-US" dirty="0" smtClean="0"/>
              <a:t> dictionary that is accessible via network APIs. </a:t>
            </a:r>
          </a:p>
          <a:p>
            <a:r>
              <a:rPr lang="en-US" dirty="0" smtClean="0"/>
              <a:t>Best used for static, non-binary data such as configuration parameters. </a:t>
            </a:r>
          </a:p>
          <a:p>
            <a:r>
              <a:rPr lang="en-US" dirty="0" smtClean="0"/>
              <a:t>Runs inside the ROS master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038600"/>
            <a:ext cx="3810000" cy="230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ROS is organized in </a:t>
            </a:r>
            <a:r>
              <a:rPr lang="en-US" i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package contains one or more nodes and provides a ROS interface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3528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8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Important Packages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371600"/>
          <a:ext cx="7848600" cy="3688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324600"/>
                <a:gridCol w="15240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Package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Maintains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relationship between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coordinate frames over time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2"/>
                        </a:rPr>
                        <a:t>TF</a:t>
                      </a:r>
                      <a:endParaRPr lang="en-US" sz="2000" dirty="0" smtClean="0"/>
                    </a:p>
                    <a:p>
                      <a:pPr rtl="1"/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standardized interface for interfacing with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preemptable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tasks.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hlinkClick r:id="rId3"/>
                        </a:rPr>
                        <a:t>actionlib</a:t>
                      </a:r>
                      <a:endParaRPr lang="en-US" sz="2000" dirty="0" smtClean="0"/>
                    </a:p>
                    <a:p>
                      <a:pPr rtl="1"/>
                      <a:r>
                        <a:rPr lang="en-US" sz="2000" dirty="0" smtClean="0"/>
                        <a:t> 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laser-based SLAM (Simultaneous Localization and Mapping) using a grid map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4"/>
                        </a:rPr>
                        <a:t>gmapping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probabilistic localization system for a robot moving in 2D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5"/>
                        </a:rPr>
                        <a:t>amcl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Print information about a node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hlinkClick r:id="rId2"/>
                        </a:rPr>
                        <a:t>move_base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Stage 2-D multi-robot simulator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6"/>
                        </a:rPr>
                        <a:t>stage_ros</a:t>
                      </a:r>
                      <a:endParaRPr lang="he-IL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multi robots in ROS</a:t>
            </a:r>
          </a:p>
          <a:p>
            <a:r>
              <a:rPr lang="en-US" dirty="0" smtClean="0"/>
              <a:t>Handling communication and synchronization between robots</a:t>
            </a:r>
          </a:p>
          <a:p>
            <a:r>
              <a:rPr lang="en-US" dirty="0" smtClean="0"/>
              <a:t>Canonical multi-robot problems in ROS</a:t>
            </a:r>
          </a:p>
          <a:p>
            <a:pPr lvl="1"/>
            <a:r>
              <a:rPr lang="en-US" dirty="0" smtClean="0"/>
              <a:t>Patrolling, Formation, Coverage, etc.</a:t>
            </a:r>
          </a:p>
          <a:p>
            <a:r>
              <a:rPr lang="en-US" dirty="0" smtClean="0"/>
              <a:t>Decision making system</a:t>
            </a:r>
          </a:p>
          <a:p>
            <a:pPr lvl="1"/>
            <a:r>
              <a:rPr lang="en-US" dirty="0" smtClean="0"/>
              <a:t>We will be using </a:t>
            </a:r>
            <a:r>
              <a:rPr lang="en-US" dirty="0" err="1" smtClean="0"/>
              <a:t>CogniTAO</a:t>
            </a:r>
            <a:r>
              <a:rPr lang="en-US" dirty="0" smtClean="0"/>
              <a:t>, a decision making system developed by </a:t>
            </a:r>
            <a:r>
              <a:rPr lang="en-US" dirty="0" smtClean="0">
                <a:hlinkClick r:id="rId2"/>
              </a:rPr>
              <a:t>Cogniteam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Command-Line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rostopic</a:t>
            </a:r>
            <a:r>
              <a:rPr lang="en-US" dirty="0" smtClean="0"/>
              <a:t> (Topics)</a:t>
            </a:r>
          </a:p>
          <a:p>
            <a:r>
              <a:rPr lang="en-US" dirty="0" err="1" smtClean="0"/>
              <a:t>rosservice</a:t>
            </a:r>
            <a:r>
              <a:rPr lang="en-US" dirty="0" smtClean="0"/>
              <a:t> (Services)</a:t>
            </a:r>
          </a:p>
          <a:p>
            <a:r>
              <a:rPr lang="en-US" dirty="0" err="1" smtClean="0"/>
              <a:t>rosnode</a:t>
            </a:r>
            <a:r>
              <a:rPr lang="en-US" dirty="0" smtClean="0"/>
              <a:t> (Nodes)</a:t>
            </a:r>
          </a:p>
          <a:p>
            <a:r>
              <a:rPr lang="en-US" dirty="0" err="1" smtClean="0"/>
              <a:t>rosparam</a:t>
            </a:r>
            <a:r>
              <a:rPr lang="en-US" dirty="0" smtClean="0"/>
              <a:t> (Parameters)</a:t>
            </a:r>
          </a:p>
          <a:p>
            <a:r>
              <a:rPr lang="en-US" dirty="0" err="1" smtClean="0"/>
              <a:t>rosmsg</a:t>
            </a:r>
            <a:r>
              <a:rPr lang="en-US" dirty="0" smtClean="0"/>
              <a:t> (Messages)</a:t>
            </a:r>
          </a:p>
          <a:p>
            <a:r>
              <a:rPr lang="en-US" dirty="0" err="1" smtClean="0"/>
              <a:t>rossrv</a:t>
            </a:r>
            <a:r>
              <a:rPr lang="en-US" dirty="0" smtClean="0"/>
              <a:t> (Services)</a:t>
            </a:r>
          </a:p>
          <a:p>
            <a:r>
              <a:rPr lang="en-US" dirty="0" err="1" smtClean="0"/>
              <a:t>roswtf</a:t>
            </a:r>
            <a:r>
              <a:rPr lang="en-US" dirty="0" smtClean="0"/>
              <a:t> (General debugging)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rqt</a:t>
            </a:r>
            <a:r>
              <a:rPr lang="en-US" dirty="0" smtClean="0"/>
              <a:t> </a:t>
            </a:r>
            <a:r>
              <a:rPr lang="en-US" dirty="0" smtClean="0"/>
              <a:t>– ROS integrated graphical user interface</a:t>
            </a:r>
          </a:p>
          <a:p>
            <a:r>
              <a:rPr lang="en-US" dirty="0" smtClean="0">
                <a:hlinkClick r:id="rId3"/>
              </a:rPr>
              <a:t>rviz</a:t>
            </a:r>
            <a:r>
              <a:rPr lang="en-US" b="1" dirty="0" smtClean="0"/>
              <a:t> </a:t>
            </a:r>
            <a:r>
              <a:rPr lang="en-US" dirty="0" smtClean="0"/>
              <a:t>– 3D visualization tool for ROS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482" name="Picture 2" descr="http://answers.ros.org/upfiles/131333499524532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590800"/>
            <a:ext cx="7010400" cy="37395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a recent </a:t>
            </a:r>
            <a:r>
              <a:rPr lang="en-US" dirty="0" smtClean="0"/>
              <a:t>Linux </a:t>
            </a:r>
            <a:r>
              <a:rPr lang="en-US" dirty="0" err="1" smtClean="0"/>
              <a:t>Ubuntu</a:t>
            </a:r>
            <a:r>
              <a:rPr lang="en-US" dirty="0" smtClean="0"/>
              <a:t> installation (12.04 and above)</a:t>
            </a:r>
          </a:p>
          <a:p>
            <a:pPr lvl="1"/>
            <a:r>
              <a:rPr lang="en-US" dirty="0" smtClean="0"/>
              <a:t>64bit installation is recommended</a:t>
            </a:r>
          </a:p>
          <a:p>
            <a:r>
              <a:rPr lang="en-US" dirty="0" smtClean="0"/>
              <a:t>Latest version of ROS is called Hydro (released on September 2013)</a:t>
            </a:r>
            <a:endParaRPr lang="en-US" dirty="0" smtClean="0"/>
          </a:p>
          <a:p>
            <a:r>
              <a:rPr lang="en-US" dirty="0" smtClean="0"/>
              <a:t>Follow the </a:t>
            </a:r>
            <a:r>
              <a:rPr lang="en-US" dirty="0" smtClean="0"/>
              <a:t>installation instructions </a:t>
            </a:r>
            <a:r>
              <a:rPr lang="en-US" dirty="0" smtClean="0"/>
              <a:t>in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wiki.ros.org/hydro/Installation/Ubuntu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Terminator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Terminator is a program that allows you to manage multiple terminals in one window and use key bindings to switch between them. </a:t>
            </a:r>
          </a:p>
          <a:p>
            <a:pPr fontAlgn="base"/>
            <a:r>
              <a:rPr lang="en-US" dirty="0" smtClean="0"/>
              <a:t>To install terminator type: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To run terminator for the first time type: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By right clicking on the terminator window you can choose to split it horizontally/vertically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429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terminator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6482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terminator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096000" cy="40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r>
              <a:rPr lang="en-US" dirty="0" smtClean="0"/>
              <a:t> is the first thing you should run when using ROS</a:t>
            </a:r>
          </a:p>
          <a:p>
            <a:endParaRPr lang="en-US" dirty="0" smtClean="0"/>
          </a:p>
          <a:p>
            <a:r>
              <a:rPr lang="en-US" dirty="0" err="1" smtClean="0"/>
              <a:t>roscore</a:t>
            </a:r>
            <a:r>
              <a:rPr lang="en-US" dirty="0" smtClean="0"/>
              <a:t> will start up:</a:t>
            </a:r>
          </a:p>
          <a:p>
            <a:pPr lvl="1"/>
            <a:r>
              <a:rPr lang="en-US" dirty="0" smtClean="0"/>
              <a:t>a ROS Master</a:t>
            </a:r>
          </a:p>
          <a:p>
            <a:pPr lvl="1"/>
            <a:r>
              <a:rPr lang="en-US" dirty="0" smtClean="0"/>
              <a:t>a ROS Parameter Server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rosout</a:t>
            </a:r>
            <a:r>
              <a:rPr lang="en-US" dirty="0" smtClean="0"/>
              <a:t> logging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roscore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rosrun</a:t>
            </a:r>
            <a:r>
              <a:rPr lang="en-US" dirty="0" smtClean="0"/>
              <a:t> allows you to use the package name to directly run a node within a package</a:t>
            </a:r>
          </a:p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9718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&lt;package&gt; &lt;executable&gt;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1148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turtlesim_node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TurtleSim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 try to run two </a:t>
            </a:r>
            <a:r>
              <a:rPr lang="en-US" dirty="0" err="1" smtClean="0"/>
              <a:t>turtlesim</a:t>
            </a:r>
            <a:r>
              <a:rPr lang="en-US" dirty="0" smtClean="0"/>
              <a:t> nodes at the same time</a:t>
            </a:r>
          </a:p>
          <a:p>
            <a:r>
              <a:rPr lang="en-US" dirty="0" smtClean="0"/>
              <a:t>First start the ROS infrastructure by running in a terminal the command:</a:t>
            </a:r>
          </a:p>
          <a:p>
            <a:endParaRPr lang="en-US" dirty="0" smtClean="0"/>
          </a:p>
          <a:p>
            <a:r>
              <a:rPr lang="en-US" dirty="0" smtClean="0"/>
              <a:t>Then start the first turtle simulator node by running in a new terminal: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429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roscore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181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turtlesim_node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TurtleSim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0850" cy="371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display the list of current topics, use the following command: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622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list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6324600" cy="18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grade will be composed of:</a:t>
            </a:r>
          </a:p>
          <a:p>
            <a:pPr lvl="1"/>
            <a:r>
              <a:rPr lang="en-US" dirty="0" smtClean="0"/>
              <a:t>40% Assignments</a:t>
            </a:r>
          </a:p>
          <a:p>
            <a:pPr lvl="1"/>
            <a:r>
              <a:rPr lang="en-US" dirty="0" smtClean="0"/>
              <a:t>40% Project</a:t>
            </a:r>
          </a:p>
          <a:p>
            <a:pPr lvl="1"/>
            <a:r>
              <a:rPr lang="en-US" dirty="0" smtClean="0"/>
              <a:t>20% Exam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rostopic</a:t>
            </a:r>
            <a:r>
              <a:rPr lang="en-US" b="1" dirty="0" smtClean="0"/>
              <a:t> pub </a:t>
            </a:r>
            <a:r>
              <a:rPr lang="en-US" dirty="0" smtClean="0"/>
              <a:t>command to publish messages to a topic</a:t>
            </a:r>
          </a:p>
          <a:p>
            <a:r>
              <a:rPr lang="en-US" dirty="0" smtClean="0"/>
              <a:t>For example, to make the turtle move forward at a 0.2m/s speed, you can publish a </a:t>
            </a:r>
            <a:r>
              <a:rPr lang="en-US" dirty="0" err="1" smtClean="0"/>
              <a:t>cmd_vel</a:t>
            </a:r>
            <a:r>
              <a:rPr lang="en-US" dirty="0" smtClean="0"/>
              <a:t> </a:t>
            </a:r>
            <a:r>
              <a:rPr lang="en-US" dirty="0" smtClean="0"/>
              <a:t>message to the topic /turtle1/</a:t>
            </a:r>
            <a:r>
              <a:rPr lang="en-US" dirty="0" err="1" smtClean="0"/>
              <a:t>cmd_vel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You can specify only the linear x velocity: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100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0}}'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105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0.2}}'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messages like </a:t>
            </a:r>
            <a:r>
              <a:rPr lang="en-US" dirty="0" err="1" smtClean="0"/>
              <a:t>cmd_vel</a:t>
            </a:r>
            <a:r>
              <a:rPr lang="en-US" dirty="0" smtClean="0"/>
              <a:t> have a predefined timeout</a:t>
            </a:r>
            <a:endParaRPr lang="en-US" dirty="0" smtClean="0"/>
          </a:p>
          <a:p>
            <a:r>
              <a:rPr lang="en-US" dirty="0" smtClean="0"/>
              <a:t>If you want to publish a message </a:t>
            </a:r>
            <a:r>
              <a:rPr lang="en-US" dirty="0" err="1" smtClean="0"/>
              <a:t>continously</a:t>
            </a:r>
            <a:r>
              <a:rPr lang="en-US" dirty="0" smtClean="0"/>
              <a:t> use the argument -r with the loop rate in Hz (default is 10Hz)</a:t>
            </a:r>
          </a:p>
          <a:p>
            <a:r>
              <a:rPr lang="en-US" dirty="0" smtClean="0"/>
              <a:t>For example, to make the turtle turn in circles: continuously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4958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-r 10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0.5}}'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838575" cy="404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rqt</a:t>
            </a:r>
            <a:r>
              <a:rPr lang="en-US" dirty="0" smtClean="0"/>
              <a:t> </a:t>
            </a:r>
            <a:r>
              <a:rPr lang="en-US" dirty="0" smtClean="0"/>
              <a:t>provides the main to start an instance of the ROS integrated graphical user </a:t>
            </a:r>
            <a:endParaRPr lang="en-US" dirty="0" smtClean="0"/>
          </a:p>
          <a:p>
            <a:r>
              <a:rPr lang="en-US" dirty="0" err="1" smtClean="0"/>
              <a:t>rqt</a:t>
            </a:r>
            <a:r>
              <a:rPr lang="en-US" dirty="0" smtClean="0"/>
              <a:t> contains many </a:t>
            </a:r>
            <a:r>
              <a:rPr lang="en-US" dirty="0" err="1" smtClean="0"/>
              <a:t>plugins</a:t>
            </a:r>
            <a:r>
              <a:rPr lang="en-US" dirty="0" smtClean="0"/>
              <a:t> that can help you perform various operations in ROS</a:t>
            </a:r>
          </a:p>
          <a:p>
            <a:pPr lvl="1"/>
            <a:r>
              <a:rPr lang="en-US" dirty="0" smtClean="0">
                <a:hlinkClick r:id="rId2"/>
              </a:rPr>
              <a:t>List of </a:t>
            </a:r>
            <a:r>
              <a:rPr lang="en-US" dirty="0" err="1" smtClean="0">
                <a:hlinkClick r:id="rId2"/>
              </a:rPr>
              <a:t>plugins</a:t>
            </a:r>
            <a:endParaRPr lang="en-US" dirty="0" smtClean="0"/>
          </a:p>
          <a:p>
            <a:r>
              <a:rPr lang="en-US" dirty="0" smtClean="0"/>
              <a:t>To start </a:t>
            </a:r>
            <a:r>
              <a:rPr lang="en-US" dirty="0" err="1" smtClean="0"/>
              <a:t>rqt</a:t>
            </a:r>
            <a:r>
              <a:rPr lang="en-US" dirty="0" smtClean="0"/>
              <a:t> type the following command: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rqt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71600"/>
            <a:ext cx="5334000" cy="474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Graph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Visualizes the ROS computation graph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5486400" cy="425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Publishes arbitrary messages </a:t>
            </a:r>
            <a:r>
              <a:rPr lang="en-US" dirty="0" smtClean="0"/>
              <a:t>(</a:t>
            </a:r>
            <a:r>
              <a:rPr lang="en-US" dirty="0" smtClean="0"/>
              <a:t>similar functionality to </a:t>
            </a:r>
            <a:r>
              <a:rPr lang="en-US" dirty="0" err="1" smtClean="0"/>
              <a:t>rostopic</a:t>
            </a:r>
            <a:r>
              <a:rPr lang="en-US" dirty="0" smtClean="0"/>
              <a:t> pub).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89093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Multi </a:t>
            </a:r>
            <a:r>
              <a:rPr lang="en-US" dirty="0" smtClean="0"/>
              <a:t>Robot Systems in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u="sng" dirty="0" smtClean="0"/>
              <a:t>Three options to run a multi-robot system in ROS:</a:t>
            </a:r>
          </a:p>
          <a:p>
            <a:pPr fontAlgn="base"/>
            <a:r>
              <a:rPr lang="en-US" dirty="0" smtClean="0"/>
              <a:t>Running multiple instances of the same node on the same computer</a:t>
            </a:r>
          </a:p>
          <a:p>
            <a:pPr fontAlgn="base"/>
            <a:r>
              <a:rPr lang="en-US" dirty="0" smtClean="0"/>
              <a:t>Running multiple nodes on different computers using one common </a:t>
            </a:r>
            <a:r>
              <a:rPr lang="en-US" dirty="0" err="1" smtClean="0"/>
              <a:t>roscore</a:t>
            </a:r>
            <a:endParaRPr lang="en-US" dirty="0" smtClean="0"/>
          </a:p>
          <a:p>
            <a:pPr fontAlgn="base"/>
            <a:r>
              <a:rPr lang="en-US" dirty="0" smtClean="0"/>
              <a:t>Establishing a multi-master network</a:t>
            </a:r>
          </a:p>
          <a:p>
            <a:pPr fontAlgn="base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a working installation of ROS Hydro</a:t>
            </a:r>
          </a:p>
          <a:p>
            <a:r>
              <a:rPr lang="en-US" dirty="0" smtClean="0"/>
              <a:t>If you are unfamiliar with </a:t>
            </a:r>
            <a:r>
              <a:rPr lang="en-US" dirty="0" smtClean="0"/>
              <a:t>ROS </a:t>
            </a:r>
            <a:r>
              <a:rPr lang="en-US" dirty="0" smtClean="0"/>
              <a:t>perform </a:t>
            </a:r>
            <a:r>
              <a:rPr lang="en-US" dirty="0" smtClean="0"/>
              <a:t>all the Beginner Level tutorials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wiki.ros.org/ROS/Tutorials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r>
              <a:rPr lang="en-US" dirty="0" smtClean="0"/>
              <a:t>PhD Student at Bar-</a:t>
            </a:r>
            <a:r>
              <a:rPr lang="en-US" dirty="0" err="1" smtClean="0"/>
              <a:t>Ilan</a:t>
            </a:r>
            <a:r>
              <a:rPr lang="en-US" dirty="0" smtClean="0"/>
              <a:t> Robotics lab headed by Prof. Gal </a:t>
            </a:r>
            <a:r>
              <a:rPr lang="en-US" dirty="0" err="1" smtClean="0"/>
              <a:t>Kaminka</a:t>
            </a:r>
            <a:endParaRPr lang="en-US" dirty="0" smtClean="0"/>
          </a:p>
          <a:p>
            <a:r>
              <a:rPr lang="en-US" dirty="0" smtClean="0"/>
              <a:t>Teaching assistant at the courses:</a:t>
            </a:r>
          </a:p>
          <a:p>
            <a:pPr lvl="1"/>
            <a:r>
              <a:rPr lang="en-US" dirty="0" smtClean="0">
                <a:hlinkClick r:id="rId2"/>
              </a:rPr>
              <a:t>Introduction to Robotics</a:t>
            </a:r>
            <a:r>
              <a:rPr lang="en-US" dirty="0" smtClean="0"/>
              <a:t> (89-685)</a:t>
            </a:r>
          </a:p>
          <a:p>
            <a:pPr lvl="1"/>
            <a:r>
              <a:rPr lang="en-US" dirty="0" smtClean="0">
                <a:hlinkClick r:id="rId3"/>
              </a:rPr>
              <a:t>Multi-Robot Systems</a:t>
            </a:r>
            <a:r>
              <a:rPr lang="en-US" dirty="0" smtClean="0"/>
              <a:t> (89-689)</a:t>
            </a:r>
          </a:p>
          <a:p>
            <a:r>
              <a:rPr lang="en-US" dirty="0" smtClean="0"/>
              <a:t>My home page: </a:t>
            </a:r>
            <a:r>
              <a:rPr lang="en-US" dirty="0" smtClean="0">
                <a:hlinkClick r:id="rId4"/>
              </a:rPr>
              <a:t>http://u.cs.biu.ac.il/~yehoshr1/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Recap</a:t>
            </a:r>
          </a:p>
          <a:p>
            <a:r>
              <a:rPr lang="en-US" dirty="0" err="1" smtClean="0"/>
              <a:t>Turtlesim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smtClean="0"/>
              <a:t>Multi-Robots Systems </a:t>
            </a:r>
            <a:r>
              <a:rPr lang="en-US" dirty="0" smtClean="0"/>
              <a:t>in ROS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is an open-source </a:t>
            </a:r>
            <a:r>
              <a:rPr lang="en-US" b="1" dirty="0" smtClean="0"/>
              <a:t>robot operating system</a:t>
            </a:r>
          </a:p>
          <a:p>
            <a:r>
              <a:rPr lang="en-US" dirty="0" smtClean="0"/>
              <a:t>The primary goal of ROS is to support code </a:t>
            </a:r>
            <a:r>
              <a:rPr lang="en-US" i="1" dirty="0" smtClean="0"/>
              <a:t>reuse in robotics research and development </a:t>
            </a:r>
          </a:p>
          <a:p>
            <a:r>
              <a:rPr lang="en-US" dirty="0" smtClean="0"/>
              <a:t>ROS was originally developed in 2007 at the Stanford Artificial Intelligence Laboratory and development continued at Willow Garage</a:t>
            </a:r>
          </a:p>
          <a:p>
            <a:r>
              <a:rPr lang="en-US" dirty="0" smtClean="0"/>
              <a:t>Today managed by the Open Source Robotics Foundation</a:t>
            </a:r>
          </a:p>
          <a:p>
            <a:r>
              <a:rPr lang="en-US" dirty="0" smtClean="0">
                <a:hlinkClick r:id="rId2"/>
              </a:rPr>
              <a:t>ROS Wiki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"/>
            <a:ext cx="21336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/>
              <a:t>ROS has two basic "sides"</a:t>
            </a:r>
          </a:p>
          <a:p>
            <a:r>
              <a:rPr lang="en-US" dirty="0" smtClean="0"/>
              <a:t>The operating system side, which provides standard </a:t>
            </a:r>
            <a:r>
              <a:rPr lang="en-US" dirty="0" err="1" smtClean="0"/>
              <a:t>opearting</a:t>
            </a:r>
            <a:r>
              <a:rPr lang="en-US" dirty="0" smtClean="0"/>
              <a:t> system services such as:</a:t>
            </a:r>
          </a:p>
          <a:p>
            <a:pPr lvl="1"/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low-level device control</a:t>
            </a:r>
          </a:p>
          <a:p>
            <a:pPr lvl="1"/>
            <a:r>
              <a:rPr lang="en-US" dirty="0" smtClean="0"/>
              <a:t>implementation of commonly used functionality</a:t>
            </a:r>
          </a:p>
          <a:p>
            <a:pPr lvl="1"/>
            <a:r>
              <a:rPr lang="en-US" dirty="0" smtClean="0"/>
              <a:t>message-passing between processes</a:t>
            </a:r>
          </a:p>
          <a:p>
            <a:pPr lvl="1"/>
            <a:r>
              <a:rPr lang="en-US" dirty="0" smtClean="0"/>
              <a:t>package management</a:t>
            </a:r>
            <a:endParaRPr lang="en-US" i="1" dirty="0" smtClean="0"/>
          </a:p>
          <a:p>
            <a:r>
              <a:rPr lang="en-US" dirty="0" smtClean="0"/>
              <a:t>A suite of user contributed packages (organized into sets called </a:t>
            </a:r>
            <a:r>
              <a:rPr lang="en-US" i="1" dirty="0" smtClean="0"/>
              <a:t>stacks</a:t>
            </a:r>
            <a:r>
              <a:rPr lang="en-US" dirty="0" smtClean="0"/>
              <a:t>) that implement common robot functionality such as SLAM, planning, perception, simulation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Distributed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46929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Messages and Topics 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ROS Master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Stacks and packages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158541</TotalTime>
  <Words>1251</Words>
  <Application>Microsoft Office PowerPoint</Application>
  <PresentationFormat>On-screen Show (4:3)</PresentationFormat>
  <Paragraphs>359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PresentationPro_WaterWavesWide</vt:lpstr>
      <vt:lpstr>Multi-Robot Systems with ROS   Lesson 1</vt:lpstr>
      <vt:lpstr>Course Agenda</vt:lpstr>
      <vt:lpstr>Course Requirements</vt:lpstr>
      <vt:lpstr>Who am I?</vt:lpstr>
      <vt:lpstr>Today’s Agenda</vt:lpstr>
      <vt:lpstr>What is ROS?</vt:lpstr>
      <vt:lpstr>ROS Main Features</vt:lpstr>
      <vt:lpstr>ROS Distributed Architecture</vt:lpstr>
      <vt:lpstr>ROS Core Concepts</vt:lpstr>
      <vt:lpstr>ROS Nodes</vt:lpstr>
      <vt:lpstr>ROS Topics</vt:lpstr>
      <vt:lpstr>ROS Topics</vt:lpstr>
      <vt:lpstr>ROS Messages</vt:lpstr>
      <vt:lpstr>ROS Services</vt:lpstr>
      <vt:lpstr>ROS Master</vt:lpstr>
      <vt:lpstr>Parameter Server</vt:lpstr>
      <vt:lpstr>ROS Packages</vt:lpstr>
      <vt:lpstr>ROS Package System</vt:lpstr>
      <vt:lpstr>ROS Important Packages</vt:lpstr>
      <vt:lpstr>ROS Command-Line Tools</vt:lpstr>
      <vt:lpstr>ROS Visualization Tools</vt:lpstr>
      <vt:lpstr>Installing ROS</vt:lpstr>
      <vt:lpstr>Install Terminator</vt:lpstr>
      <vt:lpstr>Terminator</vt:lpstr>
      <vt:lpstr>roscore</vt:lpstr>
      <vt:lpstr>rosrun</vt:lpstr>
      <vt:lpstr>TurtleSim Demo</vt:lpstr>
      <vt:lpstr>TurtleSim Demo</vt:lpstr>
      <vt:lpstr>ROS Topics</vt:lpstr>
      <vt:lpstr>Publish to ROS Topic</vt:lpstr>
      <vt:lpstr>Publish to ROS Topic</vt:lpstr>
      <vt:lpstr>Publish to ROS Topic</vt:lpstr>
      <vt:lpstr>rqt</vt:lpstr>
      <vt:lpstr>rqt</vt:lpstr>
      <vt:lpstr>ROS Graph Plugin</vt:lpstr>
      <vt:lpstr>Publisher Plugin</vt:lpstr>
      <vt:lpstr>Intro to Multi Robot Systems in ROS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3094</cp:revision>
  <dcterms:created xsi:type="dcterms:W3CDTF">2007-12-16T19:09:03Z</dcterms:created>
  <dcterms:modified xsi:type="dcterms:W3CDTF">2014-03-02T11:58:20Z</dcterms:modified>
</cp:coreProperties>
</file>