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5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47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46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43.xml.rels" ContentType="application/vnd.openxmlformats-package.relationships+xml"/>
  <Override PartName="/ppt/slides/_rels/slide41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8600" y="4018320"/>
            <a:ext cx="86864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9280" y="4018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8600" y="4018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28600" y="1219320"/>
            <a:ext cx="8686440" cy="5359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5358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28600" y="193680"/>
            <a:ext cx="8686440" cy="6384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28600" y="4018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5358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28600" y="1219320"/>
            <a:ext cx="8686440" cy="5359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9280" y="4018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28600" y="4018320"/>
            <a:ext cx="868608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28600" y="4018320"/>
            <a:ext cx="86864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9280" y="4018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28600" y="4018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5358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28600" y="193680"/>
            <a:ext cx="8686440" cy="6384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8600" y="4018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5358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9280" y="4018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9280" y="1219320"/>
            <a:ext cx="423864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28600" y="4018320"/>
            <a:ext cx="8686080" cy="255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28600" y="152280"/>
            <a:ext cx="8686440" cy="6400440"/>
          </a:xfrm>
          <a:prstGeom prst="rect">
            <a:avLst/>
          </a:prstGeom>
          <a:solidFill>
            <a:srgbClr val="eeece1"/>
          </a:solidFill>
          <a:ln w="25560">
            <a:solidFill>
              <a:srgbClr val="10243e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December 21, 2010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(C)2013 Roi Yehoshua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9101F1-8111-4151-A111-21D121A11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8600" y="152280"/>
            <a:ext cx="8686440" cy="6400440"/>
          </a:xfrm>
          <a:prstGeom prst="rect">
            <a:avLst/>
          </a:prstGeom>
          <a:solidFill>
            <a:srgbClr val="eeece1"/>
          </a:solidFill>
          <a:ln w="25560">
            <a:solidFill>
              <a:srgbClr val="10243e"/>
            </a:solidFill>
            <a:round/>
          </a:ln>
        </p:spPr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22860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December 21, 2010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(C)2013 Roi Yehoshua</a:t>
            </a:r>
            <a:endParaRPr/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A15101-51E1-41A1-A1F1-31117181F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iki.ros.org/simulator_stage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iki.ros.org/brown_remotelab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brown-ros-pkg.googlecode.com/svn/trunk/distribution/brown_remotelab" TargetMode="External"/><Relationship Id="rId2" Type="http://schemas.openxmlformats.org/officeDocument/2006/relationships/hyperlink" Target="https://brown-ros-pkg.googlecode.com/svn/trunk/distribution/brown_remotelab" TargetMode="External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docs.ros.org/api/geometry_msgs/html/msg/Twist.html" TargetMode="External"/><Relationship Id="rId2" Type="http://schemas.openxmlformats.org/officeDocument/2006/relationships/hyperlink" Target="http://docs.ros.org/api/geometry_msgs/html/msg/Twist.html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://docs.ros.org/api/sensor_msgs/html/msg/LaserScan.html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://u.cs.biu.ac.il/~yehoshr1/89-685/assignment1/assignment1.html" TargetMode="External"/><Relationship Id="rId2" Type="http://schemas.openxmlformats.org/officeDocument/2006/relationships/hyperlink" Target="http://u.cs.biu.ac.il/~yehoshr1/89-685/assignment1/assignment1.html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30200" y="2666880"/>
            <a:ext cx="84085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ffffff"/>
                </a:solidFill>
                <a:latin typeface="Calibri"/>
              </a:rPr>
              <a:t>ROS - Lesson 3</a:t>
            </a:r>
            <a:endParaRPr/>
          </a:p>
        </p:txBody>
      </p:sp>
      <p:pic>
        <p:nvPicPr>
          <p:cNvPr descr="" id="7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019920" y="228600"/>
            <a:ext cx="2626560" cy="1599840"/>
          </a:xfrm>
          <a:prstGeom prst="rect">
            <a:avLst/>
          </a:prstGeom>
        </p:spPr>
      </p:pic>
      <p:sp>
        <p:nvSpPr>
          <p:cNvPr id="78" name="TextShape 2"/>
          <p:cNvSpPr txBox="1"/>
          <p:nvPr/>
        </p:nvSpPr>
        <p:spPr>
          <a:xfrm>
            <a:off x="228600" y="5181480"/>
            <a:ext cx="8915040" cy="1371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Teaching Assistant: Roi Yehoshua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u="sng">
                <a:solidFill>
                  <a:srgbClr val="0070c0"/>
                </a:solidFill>
                <a:latin typeface="Calibri"/>
                <a:hlinkClick r:id="rId2"/>
              </a:rPr>
              <a:t>roiyeho@gmail.com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the Nodes Inside Eclipse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317191-E191-41F1-B151-E1B1D1A14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(C)2013 Roi Yehoshua</a:t>
            </a:r>
            <a:endParaRPr/>
          </a:p>
        </p:txBody>
      </p:sp>
      <p:pic>
        <p:nvPicPr>
          <p:cNvPr descr="" id="11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905120" y="1143000"/>
            <a:ext cx="5181120" cy="5108760"/>
          </a:xfrm>
          <a:prstGeom prst="rect">
            <a:avLst/>
          </a:prstGeom>
        </p:spPr>
      </p:pic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the Nodes Inside Eclipse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Now run the talker node by choosing the talker configuration from the Run menu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B1D1A1-7151-41C1-91A1-7131F1D17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7" name="TextShape 4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(C)2013 Roi Yehoshua</a:t>
            </a:r>
            <a:endParaRPr/>
          </a:p>
        </p:txBody>
      </p:sp>
      <p:pic>
        <p:nvPicPr>
          <p:cNvPr descr="" id="11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48120" y="2666880"/>
            <a:ext cx="3161880" cy="1933200"/>
          </a:xfrm>
          <a:prstGeom prst="rect">
            <a:avLst/>
          </a:prstGeom>
        </p:spPr>
      </p:pic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the Nodes Inside Eclipse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A1D141-61B1-4151-81A1-7111A1819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(C)2013 Roi Yehoshua</a:t>
            </a:r>
            <a:endParaRPr/>
          </a:p>
        </p:txBody>
      </p:sp>
      <p:pic>
        <p:nvPicPr>
          <p:cNvPr descr="" id="12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752480"/>
            <a:ext cx="6800400" cy="2044440"/>
          </a:xfrm>
          <a:prstGeom prst="rect">
            <a:avLst/>
          </a:prstGeom>
        </p:spPr>
      </p:pic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the Nodes From Terminal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 the nodes in two different terminals: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B17111-C161-41F1-A131-61F1E1A10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6" name="TextShape 4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(C)2013 Roi Yehoshua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685800" y="1905120"/>
            <a:ext cx="7314840" cy="7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rosrun beginner_tutorials talker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rosrun beginner_tutorials listener</a:t>
            </a:r>
            <a:endParaRPr/>
          </a:p>
        </p:txBody>
      </p:sp>
      <p:pic>
        <p:nvPicPr>
          <p:cNvPr descr="" id="12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048120"/>
            <a:ext cx="8229240" cy="2629440"/>
          </a:xfrm>
          <a:prstGeom prst="rect">
            <a:avLst/>
          </a:prstGeom>
        </p:spPr>
      </p:pic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the Nodes From Terminal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use rosnode and rostopic to debug and see what the nodes are doing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Examples: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$rosnode info /talker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$rosnode info /listener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$rostopic list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$rostopic info /chatter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$rostopic echo /chatter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61E151-1151-4111-8131-01C161711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2" name="TextShape 4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(C)2013 Roi Yehoshua</a:t>
            </a:r>
            <a:endParaRPr/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rqt_graph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rqt_graph creates a dynamic graph of what's going on in the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the following command to run it:</a:t>
            </a: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817121-91A1-4111-B131-D13121314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6" name="TextShape 4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(C)2013 Roi Yehoshua</a:t>
            </a:r>
            <a:endParaRPr/>
          </a:p>
        </p:txBody>
      </p:sp>
      <p:sp>
        <p:nvSpPr>
          <p:cNvPr id="137" name="CustomShape 5"/>
          <p:cNvSpPr/>
          <p:nvPr/>
        </p:nvSpPr>
        <p:spPr>
          <a:xfrm>
            <a:off x="685800" y="2971800"/>
            <a:ext cx="731484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rosrun rqt_graph rqt_graph</a:t>
            </a:r>
            <a:endParaRPr/>
          </a:p>
        </p:txBody>
      </p:sp>
      <p:pic>
        <p:nvPicPr>
          <p:cNvPr descr="" id="13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3657600"/>
            <a:ext cx="5105160" cy="2696040"/>
          </a:xfrm>
          <a:prstGeom prst="rect">
            <a:avLst/>
          </a:prstGeom>
        </p:spPr>
      </p:pic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 Stage Simulator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70c0"/>
                </a:solidFill>
                <a:latin typeface="Calibri"/>
                <a:hlinkClick r:id="rId1"/>
              </a:rPr>
              <a:t>http://wiki.ros.org/simulator_stage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simulator that provides a virtual world populated by mobile robots and sensors, along with various objects for the robots to sense and manipulate.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Stage provides several sensor and actuator models: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sonar or infrared rangers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scanning laser rangefinder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color-blob tracking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bumpers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grippers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odometric localization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and more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31B1F1-51B1-4151-B1A1-31B10141F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 Stage with an existing world file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Stage is already installed with ROS Hydro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Stage ships with some example world files, including one that puts an Erratic-like robot in a Willow Garage-like environment.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run it: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Browsing the stage window should show up 2 little squares: a red square which is a red box and a blue square which is the erratic robot.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C191C1-71A1-4151-8131-61D1F121A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621720" y="3495600"/>
            <a:ext cx="7924320" cy="66852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Calibri"/>
              </a:rPr>
              <a:t>rosrun stage_ros stageros `rospack find stage_ros`/world/willow-erratic.world</a:t>
            </a:r>
            <a:endParaRPr/>
          </a:p>
        </p:txBody>
      </p:sp>
    </p:spTree>
  </p:cSld>
  <p:transition>
    <p:fade/>
  </p:transition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 Stage with an existing world file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Stage is already installed with ROS Hydro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Stage ships with some example world files, including one that puts an Erratic-like robot in a Willow Garage-like environment.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run it: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Browsing the stage window should show up 2 little squares: a red square which is a red box and a blue square which is the erratic robot.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214101-61E1-4181-9181-61A1E181F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621720" y="3495600"/>
            <a:ext cx="7924320" cy="66852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Calibri"/>
              </a:rPr>
              <a:t>rosrun stage_ros stageros `rospack find stage_ros`/world/willow-erratic.world</a:t>
            </a:r>
            <a:endParaRPr/>
          </a:p>
        </p:txBody>
      </p:sp>
    </p:spTree>
  </p:cSld>
  <p:transition>
    <p:fade/>
  </p:transition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 Stage with an existing world file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E13161-A1C1-4131-B191-5181C1E1A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5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1371600"/>
            <a:ext cx="5638320" cy="4573800"/>
          </a:xfrm>
          <a:prstGeom prst="rect">
            <a:avLst/>
          </a:prstGeom>
        </p:spPr>
      </p:pic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Writing a subscriber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Stage simulator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Writing a simple walker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Reading sensor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roslaunch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Your first 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0121B1-D161-41B1-8151-E161A1414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 Stage with an existing world file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on the stage window and press R to see the perspective view.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11A1D1-41F1-41F1-A1C1-31B16171D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5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2438280"/>
            <a:ext cx="4952520" cy="3836520"/>
          </a:xfrm>
          <a:prstGeom prst="rect">
            <a:avLst/>
          </a:prstGeom>
        </p:spPr>
      </p:pic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Move the robot around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have a simulated robot - let's make it move.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 easy way to do this is keyboard-based teleoperation.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keyboard teleoperation, you need to get a package called teleop_twist_keyboard which is part of the brown_remotelab stack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u="sng">
                <a:solidFill>
                  <a:srgbClr val="0070c0"/>
                </a:solidFill>
                <a:latin typeface="Calibri"/>
                <a:hlinkClick r:id="rId1"/>
              </a:rPr>
              <a:t>http://wiki.ros.org/brown_remotelab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9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F14181-2101-4111-A1F1-9151E1F12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Installing External ROS Packages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directory for downloaded packages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example, ~/ros/stacks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Edit ROS_PACKAGE_PATH in your .bashrc to include your own ros stacks directory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 the package out from the SVN: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Compile the package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F1A111-5141-4101-91A1-8191E1C1B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3" name="CustomShape 4"/>
          <p:cNvSpPr/>
          <p:nvPr/>
        </p:nvSpPr>
        <p:spPr>
          <a:xfrm>
            <a:off x="685800" y="3429000"/>
            <a:ext cx="784836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export ROS_PACKAGE_PATH=~/ros/stacks:${ROS_PACKAGE_PATH}</a:t>
            </a:r>
            <a:endParaRPr/>
          </a:p>
        </p:txBody>
      </p:sp>
      <p:sp>
        <p:nvSpPr>
          <p:cNvPr id="164" name="CustomShape 5"/>
          <p:cNvSpPr/>
          <p:nvPr/>
        </p:nvSpPr>
        <p:spPr>
          <a:xfrm>
            <a:off x="685800" y="4572000"/>
            <a:ext cx="8076960" cy="86724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700">
                <a:solidFill>
                  <a:srgbClr val="000000"/>
                </a:solidFill>
                <a:latin typeface="Calibri"/>
              </a:rPr>
              <a:t>$cd ~/ros/stacks</a:t>
            </a: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000000"/>
                </a:solidFill>
                <a:latin typeface="Calibri"/>
              </a:rPr>
              <a:t>$svn co </a:t>
            </a:r>
            <a:r>
              <a:rPr lang="en-US" sz="1700" u="sng">
                <a:solidFill>
                  <a:srgbClr val="0070c0"/>
                </a:solidFill>
                <a:latin typeface="Calibri"/>
                <a:hlinkClick r:id="rId1"/>
              </a:rPr>
              <a:t>https://</a:t>
            </a:r>
            <a:r>
              <a:rPr lang="en-US" sz="1700" u="sng">
                <a:solidFill>
                  <a:srgbClr val="0070c0"/>
                </a:solidFill>
                <a:latin typeface="Calibri"/>
                <a:hlinkClick r:id="rId2"/>
              </a:rPr>
              <a:t>brown-ros-pkg.googlecode.com/svn/trunk/distribution/brown_remotelab</a:t>
            </a:r>
            <a:endParaRPr/>
          </a:p>
        </p:txBody>
      </p:sp>
      <p:sp>
        <p:nvSpPr>
          <p:cNvPr id="165" name="CustomShape 6"/>
          <p:cNvSpPr/>
          <p:nvPr/>
        </p:nvSpPr>
        <p:spPr>
          <a:xfrm>
            <a:off x="685800" y="5791320"/>
            <a:ext cx="60955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$rosmake brown_remotelab </a:t>
            </a:r>
            <a:endParaRPr/>
          </a:p>
        </p:txBody>
      </p:sp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Move the robot around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Now run teleop_twist_keyboard: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should see console output that gives you the key-to-control mapping, something like this: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Hold down any of those keys to drive the robot. E.g., to drive forward, hold down the 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key.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815181-21E1-41B1-9111-0171E1118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609480" y="1828800"/>
            <a:ext cx="784836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rosrun teleop_twist_keyboard teleop_twist_keyboard.py</a:t>
            </a:r>
            <a:endParaRPr/>
          </a:p>
        </p:txBody>
      </p:sp>
      <p:pic>
        <p:nvPicPr>
          <p:cNvPr descr="" id="17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09680" y="3276720"/>
            <a:ext cx="4281480" cy="2057040"/>
          </a:xfrm>
          <a:prstGeom prst="rect">
            <a:avLst/>
          </a:prstGeom>
        </p:spPr>
      </p:pic>
    </p:spTree>
  </p:cSld>
  <p:transition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Move the robot around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D1F1B1-C1E1-41E1-B111-81A1E1D13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7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590920" y="1219320"/>
            <a:ext cx="3976200" cy="5105160"/>
          </a:xfrm>
          <a:prstGeom prst="rect">
            <a:avLst/>
          </a:prstGeom>
        </p:spPr>
      </p:pic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Stage Published Topics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 stage simulator publishes several topics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See what topics are available using rostopic list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use rostopic echo -n 1 to look at an instance of the data on one of the topics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B1E1E1-7111-41E1-9101-D1718161E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7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590920"/>
            <a:ext cx="3580920" cy="1987560"/>
          </a:xfrm>
          <a:prstGeom prst="rect">
            <a:avLst/>
          </a:prstGeom>
        </p:spPr>
      </p:pic>
    </p:spTree>
  </p:cSld>
  <p:transition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Odometer Messages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C1C121-01D1-41F1-B1B1-A1B1D1C12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8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1676520"/>
            <a:ext cx="6400440" cy="4084200"/>
          </a:xfrm>
          <a:prstGeom prst="rect">
            <a:avLst/>
          </a:prstGeom>
        </p:spPr>
      </p:pic>
    </p:spTree>
  </p:cSld>
  <p:transition>
    <p:fade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 Move Forward Node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Now we will write a node that drives the robot forward until it bumps into an obstacle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that purpose we will need to publish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Twist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messages to the topic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cmd_vel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topic is responsible for sending velocity commands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01A131-9181-41F1-B101-218111F1D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 Move Forward Node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Now we will write a node that drives the robot forward until it bumps into an obstacle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that purpose we will need to publish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Twist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messages to the topic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cmd_vel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topic is responsible for sending velocity commands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4161D1-4141-4111-B1E1-01D1C1811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Twist Message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70c0"/>
                </a:solidFill>
                <a:latin typeface="Calibri"/>
                <a:hlinkClick r:id="rId1"/>
              </a:rPr>
              <a:t>http://</a:t>
            </a:r>
            <a:r>
              <a:rPr lang="en-US" sz="3200" u="sng">
                <a:solidFill>
                  <a:srgbClr val="0070c0"/>
                </a:solidFill>
                <a:latin typeface="Calibri"/>
                <a:hlinkClick r:id="rId2"/>
              </a:rPr>
              <a:t>docs.ros.org/api/geometry_msgs/html/msg/Twist.html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message has a linear component for the (x,y,z) velocities, and an angular component for the angular rate about the (x,y,z) axes.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D1E1E1-61A1-4101-A161-F1C19161E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1828800" y="4038480"/>
            <a:ext cx="5790960" cy="179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geometry_msgs/Vector3 linear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float64 x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float64 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float64 z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geometry_msgs/Vector3 angular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float64 x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float64 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float64 z</a:t>
            </a:r>
            <a:endParaRPr/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Subscribing to a Topic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start listening to a topic, call the method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subscribe()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of the node handle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returns a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Subscriber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object that you must hold on to until you want to unsubscribe.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 for creating a subscriber: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First parameter is the topic name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parameter is the queue size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parameter is the function to handle the mssage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E13121-D161-4171-A101-11C1B1111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685800" y="3886200"/>
            <a:ext cx="7772040" cy="69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ros::Subscriber sub = node.subscribe("chatter", 1000, messageCallback);</a:t>
            </a:r>
            <a:endParaRPr/>
          </a:p>
        </p:txBody>
      </p:sp>
    </p:spTree>
  </p:cSld>
  <p:transition>
    <p:fade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Create a new ROS package 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the demo, we will create a new ROS package called my_stage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Eclipse add a new source file to the package called move_forward.cpp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 the following code</a:t>
            </a:r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B16171-8151-41E1-8101-21B1C1812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685800" y="2362320"/>
            <a:ext cx="7695720" cy="7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$cd ~/catkin_ws/src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catkin_create_pkg my_stage std_msgs rospy roscpp</a:t>
            </a:r>
            <a:endParaRPr/>
          </a:p>
        </p:txBody>
      </p:sp>
    </p:spTree>
  </p:cSld>
  <p:transition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move_forward.cpp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319181-7151-41E1-8101-5191A101B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609480" y="1295280"/>
            <a:ext cx="7848360" cy="50184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"ros/ros.h"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"geometry_msgs/Twist.h"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main(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argc,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**argv)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FORWARD_SPEED_MPS = 0.2;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Initialize the node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ros::init(argc, argv, 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"move_forward"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);  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ros::NodeHandle node;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A publisher for the movement data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ros::Publisher pub = node.advertise&lt;geometry_msgs::Twist&gt;(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"cmd_vel"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, 10);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Drive forward at a given speed.  The robot points up the x-axis.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The default constructor will set all commands to 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geometry_msgs::Twist msg;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msg.linear.x = FORWARD_SPEED_MPS;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Loop at 10Hz, publishing movement commands until we shut down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ros::Rate rate(10);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ROS_INFO(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"Starting to move forward"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(ros::ok())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pub.publish(msg);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rate.sleep();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CMakeLists.txt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71C1A1-A181-41B1-9131-1191B1517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0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(C)2013 Roi Yehoshua</a:t>
            </a:r>
            <a:endParaRPr/>
          </a:p>
        </p:txBody>
      </p:sp>
      <p:sp>
        <p:nvSpPr>
          <p:cNvPr id="201" name="CustomShape 4"/>
          <p:cNvSpPr/>
          <p:nvPr/>
        </p:nvSpPr>
        <p:spPr>
          <a:xfrm>
            <a:off x="914400" y="1143000"/>
            <a:ext cx="7314840" cy="520524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cmake_minimum_required(VERSION 2.8.3)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project(beginner_tutorials)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Find catkin macros and libraries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find_package(catkin REQUIRED COMPONENTS roscpp rospy std_msgs genmsg)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Declare ROS messages and services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 add_message_files(FILES Message1.msg Message2.msg)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 add_service_files(FILES Service1.srv Service2.srv)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Generate added messages and services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 generate_messages(DEPENDENCIES std_msgs)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Declare catkin package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catkin_package()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Specify additional locations of header files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include_directories(${catkin_INCLUDE_DIRS})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Declare a cpp executable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add_executable(move_forward src/move_forward.cpp)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Specify libraries to link a library or executable target against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target_link_libraries(move_forward ${catkin_LIBRARIES})</a:t>
            </a:r>
            <a:endParaRPr/>
          </a:p>
        </p:txBody>
      </p:sp>
    </p:spTree>
  </p:cSld>
  <p:transition>
    <p:fade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Move Forward Demo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Compile the package and run your node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should see the robot in the simulator constantly moving forward until it bumps into an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4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211161-B111-4191-8151-91B181D12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685800" y="1905120"/>
            <a:ext cx="769572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rosrun my_stage move_forward</a:t>
            </a:r>
            <a:endParaRPr/>
          </a:p>
        </p:txBody>
      </p:sp>
    </p:spTree>
  </p:cSld>
  <p:transition>
    <p:fade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 Stopper Node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Our next step is to make the robot stop before it bumps into an obstacle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will need to read sensor data to achieve this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will create a new node called stopper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413151-B1C1-4111-B111-D1F171A12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 Stopper Node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Our next step is to make the robot stop before it bumps into an obstacle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will need to read sensor data to achieve this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will create a new node called stopper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31E181-2191-4171-A1B1-F12181918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Sensor Data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simulation is also producing sensor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Laser data is published to the topic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/base_scan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message type that used to send information of the laser is sensor_msgs/LaserScan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see the structure of the message using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 that Stage produces perfect laser scans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Real robots and real lasers exhibit noise that Stage isn't simulating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914111-61A1-4191-A1E1-51611100F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762120" y="4191120"/>
            <a:ext cx="716256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$rosmsg show sensor_msgs/LaserScan</a:t>
            </a:r>
            <a:endParaRPr/>
          </a:p>
        </p:txBody>
      </p:sp>
    </p:spTree>
  </p:cSld>
  <p:transition>
    <p:fade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LaserScan Message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u="sng">
                <a:solidFill>
                  <a:srgbClr val="0070c0"/>
                </a:solidFill>
                <a:latin typeface="Calibri"/>
                <a:hlinkClick r:id="rId1"/>
              </a:rPr>
              <a:t>http://docs.ros.org/api/sensor_msgs/html/msg/LaserScan.html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B1E131-6151-4181-B171-7131414171B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1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2057400"/>
            <a:ext cx="7511760" cy="3587400"/>
          </a:xfrm>
          <a:prstGeom prst="rect">
            <a:avLst/>
          </a:prstGeom>
        </p:spPr>
      </p:pic>
    </p:spTree>
  </p:cSld>
  <p:transition>
    <p:fade/>
  </p:transition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LaserScan Message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 of a laser scan message from Stage simulator:</a:t>
            </a:r>
            <a:endParaRPr/>
          </a:p>
        </p:txBody>
      </p:sp>
      <p:sp>
        <p:nvSpPr>
          <p:cNvPr id="222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B1B101-21A1-41E1-8121-D131B111C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23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981080"/>
            <a:ext cx="6673320" cy="3866760"/>
          </a:xfrm>
          <a:prstGeom prst="rect">
            <a:avLst/>
          </a:prstGeom>
        </p:spPr>
      </p:pic>
    </p:spTree>
  </p:cSld>
  <p:transition>
    <p:fade/>
  </p:transition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Stopper.h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81D1E1-A171-4141-8101-81A14101B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609480" y="1295280"/>
            <a:ext cx="7848360" cy="465336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"ros/ros.h"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"sensor_msgs/LaserScan.h"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Stopper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Tunable parameters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-US" sz="1200">
                <a:solidFill>
                  <a:srgbClr val="0000c0"/>
                </a:solidFill>
                <a:latin typeface="Consolas"/>
                <a:ea typeface="Calibri"/>
              </a:rPr>
              <a:t>FORWARD_SPEED_MPS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= 0.2;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-US" sz="1200">
                <a:solidFill>
                  <a:srgbClr val="0000c0"/>
                </a:solidFill>
                <a:latin typeface="Consolas"/>
                <a:ea typeface="Calibri"/>
              </a:rPr>
              <a:t>MIN_SCAN_ANGLE_RAD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= -30.0/180*M_PI;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-US" sz="1200">
                <a:solidFill>
                  <a:srgbClr val="0000c0"/>
                </a:solidFill>
                <a:latin typeface="Consolas"/>
                <a:ea typeface="Calibri"/>
              </a:rPr>
              <a:t>MAX_SCAN_ANGLE_RAD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= +30.0/180*M_PI;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-US" sz="1200">
                <a:solidFill>
                  <a:srgbClr val="0000c0"/>
                </a:solidFill>
                <a:latin typeface="Consolas"/>
                <a:ea typeface="Calibri"/>
              </a:rPr>
              <a:t>MIN_PROXIMITY_RANGE_M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= 0.5;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Should be smaller than sensor_msgs::LaserScan::range_max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Stopper();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startMoving();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ros::NodeHandle </a:t>
            </a:r>
            <a:r>
              <a:rPr lang="en-US" sz="1200">
                <a:solidFill>
                  <a:srgbClr val="0000c0"/>
                </a:solidFill>
                <a:latin typeface="Consolas"/>
                <a:ea typeface="Calibri"/>
              </a:rPr>
              <a:t>node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ros::Publisher </a:t>
            </a:r>
            <a:r>
              <a:rPr lang="en-US" sz="1200">
                <a:solidFill>
                  <a:srgbClr val="0000c0"/>
                </a:solidFill>
                <a:latin typeface="Consolas"/>
                <a:ea typeface="Calibri"/>
              </a:rPr>
              <a:t>commandPub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;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Publisher to the simulated robot's velocity command topic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ros::Subscriber </a:t>
            </a:r>
            <a:r>
              <a:rPr lang="en-US" sz="1200">
                <a:solidFill>
                  <a:srgbClr val="0000c0"/>
                </a:solidFill>
                <a:latin typeface="Consolas"/>
                <a:ea typeface="Calibri"/>
              </a:rPr>
              <a:t>laserSub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;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Subscriber to the simulated robot's laser scan topic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bool </a:t>
            </a:r>
            <a:r>
              <a:rPr lang="en-US" sz="1200">
                <a:solidFill>
                  <a:srgbClr val="0000c0"/>
                </a:solidFill>
                <a:latin typeface="Consolas"/>
                <a:ea typeface="Calibri"/>
              </a:rPr>
              <a:t>keepMoving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;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Indicates whether the robot should continue moving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moveForward();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scanCallback(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sensor_msgs::LaserScan::ConstPtr&amp; scan);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};</a:t>
            </a:r>
            <a:endParaRPr/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C++ Subscriber Node Example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910121-1121-4151-A111-110131616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609480" y="1371600"/>
            <a:ext cx="7848360" cy="464436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300">
                <a:solidFill>
                  <a:srgbClr val="2a00ff"/>
                </a:solidFill>
                <a:latin typeface="Consolas"/>
                <a:ea typeface="Calibri"/>
              </a:rPr>
              <a:t>"ros/ros.h"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300">
                <a:solidFill>
                  <a:srgbClr val="2a00ff"/>
                </a:solidFill>
                <a:latin typeface="Consolas"/>
                <a:ea typeface="Calibri"/>
              </a:rPr>
              <a:t>"std_msgs/String.h"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3f7f5f"/>
                </a:solidFill>
                <a:latin typeface="Consolas"/>
                <a:ea typeface="Calibri"/>
              </a:rPr>
              <a:t>// Topic messages callback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3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chatterCallback(</a:t>
            </a:r>
            <a:r>
              <a:rPr b="1" lang="en-US" sz="13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std_msgs::String::ConstPtr&amp; msg)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ROS_INFO(</a:t>
            </a:r>
            <a:r>
              <a:rPr lang="en-US" sz="1300">
                <a:solidFill>
                  <a:srgbClr val="2a00ff"/>
                </a:solidFill>
                <a:latin typeface="Consolas"/>
                <a:ea typeface="Calibri"/>
              </a:rPr>
              <a:t>"I heard: [%s]"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, msg-&gt;data.c_str());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3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main(</a:t>
            </a:r>
            <a:r>
              <a:rPr b="1" lang="en-US" sz="13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argc, </a:t>
            </a:r>
            <a:r>
              <a:rPr b="1" lang="en-US" sz="13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**argv)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300">
                <a:solidFill>
                  <a:srgbClr val="3f7f5f"/>
                </a:solidFill>
                <a:latin typeface="Consolas"/>
                <a:ea typeface="Calibri"/>
              </a:rPr>
              <a:t>// Initiate a new ROS node named "listener"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ros::init(argc, argv, </a:t>
            </a:r>
            <a:r>
              <a:rPr lang="en-US" sz="1300">
                <a:solidFill>
                  <a:srgbClr val="2a00ff"/>
                </a:solidFill>
                <a:latin typeface="Consolas"/>
                <a:ea typeface="Calibri"/>
              </a:rPr>
              <a:t>"listener"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); 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ros::NodeHandle node;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300">
                <a:solidFill>
                  <a:srgbClr val="3f7f5f"/>
                </a:solidFill>
                <a:latin typeface="Consolas"/>
                <a:ea typeface="Calibri"/>
              </a:rPr>
              <a:t>// Subscribe to a given topic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ros::Subscriber sub = node.subscribe(</a:t>
            </a:r>
            <a:r>
              <a:rPr lang="en-US" sz="1300">
                <a:solidFill>
                  <a:srgbClr val="2a00ff"/>
                </a:solidFill>
                <a:latin typeface="Consolas"/>
                <a:ea typeface="Calibri"/>
              </a:rPr>
              <a:t>"chatter"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, 1000, chatterCallback);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300">
                <a:solidFill>
                  <a:srgbClr val="3f7f5f"/>
                </a:solidFill>
                <a:latin typeface="Consolas"/>
                <a:ea typeface="Calibri"/>
              </a:rPr>
              <a:t>// Enter a loop, pumping callbacks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ros::spin();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3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 0;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89" name="TextShape 4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(C)2013 Roi Yehoshua</a:t>
            </a:r>
            <a:endParaRPr/>
          </a:p>
        </p:txBody>
      </p:sp>
    </p:spTree>
  </p:cSld>
  <p:transition>
    <p:fade/>
  </p:transition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Stopper.cpp (1)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411181-61A1-41A1-9181-31D111412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609480" y="1447920"/>
            <a:ext cx="7848360" cy="374076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"Stopper.h"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"geometry_msgs/Twist.h"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Stopper::Stopper()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keepMoving =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true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Advertise a new publisher for the simulated robot's velocity command topic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commandPub = node.advertise&lt;geometry_msgs::Twist&gt;(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"cmd_vel"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, 10);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Subscribe to the simulated robot's laser scan topic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laserSub = node.subscribe(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"base_scan"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, 1, &amp;Stopper::scanCallback,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Send a velocity command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Stopper::moveForward()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geometry_msgs::Twist msg;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The default constructor will set all commands to 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msg.linear.x = FORWARD_SPEED_MPS;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commandPub.publish(msg);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};</a:t>
            </a:r>
            <a:endParaRPr/>
          </a:p>
        </p:txBody>
      </p:sp>
    </p:spTree>
  </p:cSld>
  <p:transition>
    <p:fade/>
  </p:transition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Stopper.cpp (2)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E1F181-6121-4151-91B1-4131A1813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609480" y="1447920"/>
            <a:ext cx="7848360" cy="3923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Process the incoming laser scan message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Stopper::scanCallback(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const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sensor_msgs::LaserScan::ConstPtr&amp; scan)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Find the closest range between the defined minimum and maximum angles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minIndex = ceil((MIN_SCAN_ANGLE_RAD - scan-&gt;angle_min) / scan-&gt;angle_increment);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maxIndex = floor((MAX_SCAN_ANGLE_RAD - scan-&gt;angle_min) / scan-&gt;angle_increment);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closestRange = scan-&gt;ranges[minIndex];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currIndex = minIndex + 1; currIndex &lt;= maxIndex; currIndex++)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(scan-&gt;ranges[currIndex] &lt; closestRange)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closestRange = scan-&gt;ranges[currIndex];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ROS_INFO_STREAM(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"Closest range: "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&lt;&lt; closestRange);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(closestRange &lt; MIN_PROXIMITY_RANGE_M)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ROS_INFO(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"Stop!"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keepMoving =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false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>
    <p:fade/>
  </p:transition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Stopper.cpp (3)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D1E131-9161-4121-91C1-D13151C17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609480" y="1447920"/>
            <a:ext cx="7848360" cy="22806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Stopper::startMoving()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ros::Rate rate(10);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ROS_INFO(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"Start moving"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Keep spinning loop until user presses Ctrl+C or the robot got too close to an obstacle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(ros::ok() &amp;&amp; keepMoving)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moveForward();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ros::spinOnce();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Need to call this function often to allow ROS to process incoming messages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rate.sleep();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>
    <p:fade/>
  </p:transition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run_stopper.cpp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D181B1-A1F1-4161-B1C1-91E1D1F18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609480" y="1447920"/>
            <a:ext cx="7848360" cy="264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"Stopper.h"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main(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argc,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**argv)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Initiate new ROS node named "stopper"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ros::init(argc, argv, </a:t>
            </a:r>
            <a:r>
              <a:rPr lang="en-US" sz="1200">
                <a:solidFill>
                  <a:srgbClr val="2a00ff"/>
                </a:solidFill>
                <a:latin typeface="Consolas"/>
                <a:ea typeface="Calibri"/>
              </a:rPr>
              <a:t>"stopper"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Create new stopper object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Stopper stopper;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  <a:ea typeface="Calibri"/>
              </a:rPr>
              <a:t>// Start the movement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stopper.startMoving();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 0;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  <a:ea typeface="Calibri"/>
              </a:rPr>
              <a:t>};</a:t>
            </a:r>
            <a:endParaRPr/>
          </a:p>
        </p:txBody>
      </p:sp>
    </p:spTree>
  </p:cSld>
  <p:transition>
    <p:fade/>
  </p:transition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Stopper Output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514101-2181-4161-A161-21B1D1012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4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752480"/>
            <a:ext cx="6711480" cy="2552400"/>
          </a:xfrm>
          <a:prstGeom prst="rect">
            <a:avLst/>
          </a:prstGeom>
        </p:spPr>
      </p:pic>
    </p:spTree>
  </p:cSld>
  <p:transition>
    <p:fade/>
  </p:transition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roslaunch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roslaunch is a tool for easily launching multiple ROS nodes locally and remotely via SSH, as well as setting parameters on the Parameter Server.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takes in one or more XML configuration files (with the 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.launch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extension) that specify the parameters to set and nodes to launch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you use roslaunch, you do not have to run roscore manually.</a:t>
            </a:r>
            <a:endParaRPr/>
          </a:p>
        </p:txBody>
      </p:sp>
      <p:sp>
        <p:nvSpPr>
          <p:cNvPr id="244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9181B1-C111-4121-B131-D14131611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Launch File Example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4141A1-4131-4191-B1F1-2131F1E16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609480" y="2362320"/>
            <a:ext cx="7695720" cy="191916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&lt;launch&gt;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&lt;node name="stage" pkg="stage_ros" type="stageros" args="$(find stage_ros)/world/willow-erratic.world"/&gt;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&lt;node name="stopper" pkg="my_stage" type="stopper"/&gt;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&lt;/launch&gt;</a:t>
            </a:r>
            <a:endParaRPr/>
          </a:p>
        </p:txBody>
      </p:sp>
      <p:sp>
        <p:nvSpPr>
          <p:cNvPr id="248" name="TextShape 4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Launch file for launching both the Stage simulator and the stopper node: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run a launch file use:</a:t>
            </a:r>
            <a:endParaRPr/>
          </a:p>
        </p:txBody>
      </p:sp>
      <p:sp>
        <p:nvSpPr>
          <p:cNvPr id="249" name="CustomShape 5"/>
          <p:cNvSpPr/>
          <p:nvPr/>
        </p:nvSpPr>
        <p:spPr>
          <a:xfrm>
            <a:off x="609840" y="5182560"/>
            <a:ext cx="716256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$roslaunch package_name file.launch</a:t>
            </a:r>
            <a:endParaRPr/>
          </a:p>
        </p:txBody>
      </p:sp>
    </p:spTree>
  </p:cSld>
  <p:transition>
    <p:fade/>
  </p:transition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Assignment #1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In your first assignment you will implement a simple random walk algorithm much like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 Roomba robot vaccum cleaner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Read assignment details at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u="sng">
                <a:solidFill>
                  <a:srgbClr val="0070c0"/>
                </a:solidFill>
                <a:latin typeface="Calibri"/>
                <a:hlinkClick r:id="rId1"/>
              </a:rPr>
              <a:t>http://u.cs.biu.ac.il/~</a:t>
            </a:r>
            <a:r>
              <a:rPr lang="en-US" sz="2200" u="sng">
                <a:solidFill>
                  <a:srgbClr val="0070c0"/>
                </a:solidFill>
                <a:latin typeface="Calibri"/>
                <a:hlinkClick r:id="rId2"/>
              </a:rPr>
              <a:t>yehoshr1/89-685/assignment1/assignment1.html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2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F171E1-00E1-4161-A181-A1D1C1B1D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ros::spin()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ros::spin()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creates a loop where the node starts to read the topic, and when a message arrives messageCallback is called.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ros::spin() will exit once ros::ok() returns false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example, when the user presses Ctrl+C or when ros::shutdown() is called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21B1E1-F111-4161-91B1-01B1B1D15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Using Class Methods as Callbacks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Suppose you have a simple class, Listener: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Then the NodeHandle::subscribe() call using the class method looks like this: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1151E1-71A1-41F1-B1E1-A1E1A1716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685800" y="1905120"/>
            <a:ext cx="7772040" cy="161424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class Listener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public: void callback(const std_msgs::String::ConstPtr&amp; msg);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};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762120" y="4724280"/>
            <a:ext cx="7772040" cy="100512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Listener listener;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ros::Subscriber sub = node.subscribe("chatter", 1000, &amp;Listener::callback, &amp;listener);</a:t>
            </a:r>
            <a:endParaRPr/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Editing the CMakeLists.txt File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 the subscriber node’s executable to the end of the CMakeLists.txt file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711191-1111-4131-A131-B17111A1B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762120" y="2438280"/>
            <a:ext cx="7314840" cy="26478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cmake_minimum_required(VERSION 2.8.3)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project(beginner_tutorials)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Declare a cpp executable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add_executable(talker src/talker.cpp)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add_executable(listener src/listener.cpp)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Specify libraries to link a library or executable target against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target_link_libraries(talker ${catkin_LIBRARIES})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target_link_libraries(listener ${catkin_LIBRARIES})</a:t>
            </a:r>
            <a:endParaRPr/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Building the Nodes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Now build the package and compile all the nodes using the catkin_make tool: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will create two executables, talker and listener, at ~/catkin_ws/devel/lib/&lt;package&gt;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118171-C1F1-4121-81A1-11E1B111B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85800" y="2438280"/>
            <a:ext cx="7772040" cy="7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cd ~/catkin_ws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catkin_make</a:t>
            </a:r>
            <a:endParaRPr/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the Nodes Inside Eclipse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new launch configuration, by clicking on Run --&gt; Run configurations... --&gt; C/C++ Application (double click or click on New).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Select the listener binary on the main tab (use the Browse… button)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~/catkin_ws/devel/lib/beginner_tutorials/listener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Make sure roscore is running in a terminal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Run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919161-A131-41B1-B101-8111D131D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(C)2013 Roi Yehoshua</a:t>
            </a:r>
            <a:endParaRPr/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