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76" r:id="rId11"/>
    <p:sldId id="264" r:id="rId12"/>
    <p:sldId id="277" r:id="rId13"/>
    <p:sldId id="265" r:id="rId14"/>
    <p:sldId id="278" r:id="rId15"/>
    <p:sldId id="266" r:id="rId16"/>
    <p:sldId id="279" r:id="rId17"/>
    <p:sldId id="280" r:id="rId18"/>
    <p:sldId id="281" r:id="rId19"/>
    <p:sldId id="282" r:id="rId20"/>
    <p:sldId id="284" r:id="rId21"/>
    <p:sldId id="285" r:id="rId22"/>
    <p:sldId id="286" r:id="rId23"/>
    <p:sldId id="267" r:id="rId24"/>
    <p:sldId id="269" r:id="rId25"/>
    <p:sldId id="270" r:id="rId26"/>
    <p:sldId id="271" r:id="rId27"/>
    <p:sldId id="275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inheiro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47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25T17:35:49.755" idx="1">
    <p:pos x="720" y="736"/>
    <p:text>Filipe</p:tex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1F0CFE-33D2-454B-9924-463D696CE25A}" type="datetimeFigureOut">
              <a:rPr lang="pt-BR" smtClean="0"/>
              <a:pPr/>
              <a:t>26/11/2014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12B090-D73D-4A9A-94AF-19AB40F316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1F0CFE-33D2-454B-9924-463D696CE25A}" type="datetimeFigureOut">
              <a:rPr lang="pt-BR" smtClean="0"/>
              <a:pPr/>
              <a:t>26/11/2014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12B090-D73D-4A9A-94AF-19AB40F316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1F0CFE-33D2-454B-9924-463D696CE25A}" type="datetimeFigureOut">
              <a:rPr lang="pt-BR" smtClean="0"/>
              <a:pPr/>
              <a:t>26/11/2014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12B090-D73D-4A9A-94AF-19AB40F316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1F0CFE-33D2-454B-9924-463D696CE25A}" type="datetimeFigureOut">
              <a:rPr lang="pt-BR" smtClean="0"/>
              <a:pPr/>
              <a:t>26/11/2014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12B090-D73D-4A9A-94AF-19AB40F3162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1F0CFE-33D2-454B-9924-463D696CE25A}" type="datetimeFigureOut">
              <a:rPr lang="pt-BR" smtClean="0"/>
              <a:pPr/>
              <a:t>26/11/2014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12B090-D73D-4A9A-94AF-19AB40F3162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1F0CFE-33D2-454B-9924-463D696CE25A}" type="datetimeFigureOut">
              <a:rPr lang="pt-BR" smtClean="0"/>
              <a:pPr/>
              <a:t>26/11/2014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12B090-D73D-4A9A-94AF-19AB40F3162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1F0CFE-33D2-454B-9924-463D696CE25A}" type="datetimeFigureOut">
              <a:rPr lang="pt-BR" smtClean="0"/>
              <a:pPr/>
              <a:t>26/11/2014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12B090-D73D-4A9A-94AF-19AB40F316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1F0CFE-33D2-454B-9924-463D696CE25A}" type="datetimeFigureOut">
              <a:rPr lang="pt-BR" smtClean="0"/>
              <a:pPr/>
              <a:t>26/11/2014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12B090-D73D-4A9A-94AF-19AB40F3162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1F0CFE-33D2-454B-9924-463D696CE25A}" type="datetimeFigureOut">
              <a:rPr lang="pt-BR" smtClean="0"/>
              <a:pPr/>
              <a:t>26/11/2014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12B090-D73D-4A9A-94AF-19AB40F316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61F0CFE-33D2-454B-9924-463D696CE25A}" type="datetimeFigureOut">
              <a:rPr lang="pt-BR" smtClean="0"/>
              <a:pPr/>
              <a:t>26/11/2014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12B090-D73D-4A9A-94AF-19AB40F316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1F0CFE-33D2-454B-9924-463D696CE25A}" type="datetimeFigureOut">
              <a:rPr lang="pt-BR" smtClean="0"/>
              <a:pPr/>
              <a:t>26/11/2014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12B090-D73D-4A9A-94AF-19AB40F3162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1F0CFE-33D2-454B-9924-463D696CE25A}" type="datetimeFigureOut">
              <a:rPr lang="pt-BR" smtClean="0"/>
              <a:pPr/>
              <a:t>26/11/2014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12B090-D73D-4A9A-94AF-19AB40F316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030983"/>
            <a:ext cx="7772400" cy="1902073"/>
          </a:xfrm>
        </p:spPr>
        <p:txBody>
          <a:bodyPr>
            <a:noAutofit/>
          </a:bodyPr>
          <a:lstStyle/>
          <a:p>
            <a:pPr algn="ctr"/>
            <a:r>
              <a:rPr lang="pt-BR" sz="2400" dirty="0" smtClean="0"/>
              <a:t>BANCO DE DADOS DE CADASTRO DE DADOS GERAIS DOS MUNICÍPIOS PERTENCENTES À DIRETORIA REGIONAL DE ASSISTÊNCIA SOCIAL (DRADS)- CAMPINAS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5863113"/>
            <a:ext cx="7772400" cy="950263"/>
          </a:xfrm>
        </p:spPr>
        <p:txBody>
          <a:bodyPr>
            <a:noAutofit/>
          </a:bodyPr>
          <a:lstStyle/>
          <a:p>
            <a:endParaRPr lang="pt-BR" sz="1600" dirty="0" smtClean="0"/>
          </a:p>
          <a:p>
            <a:r>
              <a:rPr lang="pt-BR" sz="1600" dirty="0" smtClean="0"/>
              <a:t>Prof. </a:t>
            </a:r>
            <a:r>
              <a:rPr lang="pt-BR" sz="1600" dirty="0" err="1" smtClean="0"/>
              <a:t>Andreiwid</a:t>
            </a:r>
            <a:r>
              <a:rPr lang="pt-BR" sz="1600" dirty="0" smtClean="0"/>
              <a:t> Correa </a:t>
            </a:r>
            <a:br>
              <a:rPr lang="pt-BR" sz="1600" dirty="0" smtClean="0"/>
            </a:br>
            <a:r>
              <a:rPr lang="pt-BR" sz="1600" dirty="0" smtClean="0"/>
              <a:t>Prof. Ricardo Dantas </a:t>
            </a:r>
            <a:r>
              <a:rPr lang="pt-BR" sz="1600" dirty="0" err="1" smtClean="0"/>
              <a:t>Demattê</a:t>
            </a:r>
            <a:endParaRPr lang="pt-BR" sz="1600" dirty="0"/>
          </a:p>
        </p:txBody>
      </p:sp>
      <p:pic>
        <p:nvPicPr>
          <p:cNvPr id="4" name="image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1835" y="308758"/>
            <a:ext cx="4298916" cy="1608074"/>
          </a:xfrm>
          <a:prstGeom prst="rect">
            <a:avLst/>
          </a:prstGeom>
          <a:ln/>
        </p:spPr>
      </p:pic>
      <p:sp>
        <p:nvSpPr>
          <p:cNvPr id="5" name="CaixaDeTexto 4"/>
          <p:cNvSpPr txBox="1"/>
          <p:nvPr/>
        </p:nvSpPr>
        <p:spPr>
          <a:xfrm>
            <a:off x="251520" y="5157192"/>
            <a:ext cx="20297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Grupo 3</a:t>
            </a:r>
            <a:br>
              <a:rPr lang="pt-BR" sz="1600" dirty="0" smtClean="0"/>
            </a:br>
            <a:r>
              <a:rPr lang="pt-BR" sz="1600" dirty="0" smtClean="0"/>
              <a:t>Cezar Silva</a:t>
            </a:r>
          </a:p>
          <a:p>
            <a:r>
              <a:rPr lang="pt-BR" sz="1600" dirty="0" smtClean="0"/>
              <a:t>Fausto </a:t>
            </a:r>
            <a:r>
              <a:rPr lang="pt-BR" sz="1600" dirty="0" err="1" smtClean="0"/>
              <a:t>Biazzi</a:t>
            </a:r>
            <a:endParaRPr lang="pt-BR" sz="1600" dirty="0"/>
          </a:p>
          <a:p>
            <a:r>
              <a:rPr lang="pt-BR" sz="1600" dirty="0" smtClean="0"/>
              <a:t>Filipe Ventura</a:t>
            </a:r>
          </a:p>
          <a:p>
            <a:r>
              <a:rPr lang="pt-BR" sz="1600" dirty="0" err="1" smtClean="0"/>
              <a:t>Hallan</a:t>
            </a:r>
            <a:r>
              <a:rPr lang="pt-BR" sz="1600" dirty="0" smtClean="0"/>
              <a:t> </a:t>
            </a:r>
            <a:r>
              <a:rPr lang="pt-BR" sz="1600" dirty="0" err="1" smtClean="0"/>
              <a:t>Gilgliolis</a:t>
            </a:r>
            <a:endParaRPr lang="pt-BR" sz="1600" dirty="0" smtClean="0"/>
          </a:p>
          <a:p>
            <a:r>
              <a:rPr lang="pt-BR" sz="1600" dirty="0" smtClean="0"/>
              <a:t>Henrique Pinheiro 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enrique\Desktop\BD PROJ\Banco_de_Dados_I-2014-11-25\Banco de Dados I\Modelos (DER-MER)\modelo1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56" y="0"/>
            <a:ext cx="8523688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do modelo conceitual:</a:t>
            </a:r>
          </a:p>
          <a:p>
            <a:pPr lvl="1"/>
            <a:r>
              <a:rPr lang="pt-BR" dirty="0" smtClean="0"/>
              <a:t>Eliminação de campos não atômicos.</a:t>
            </a:r>
          </a:p>
          <a:p>
            <a:pPr lvl="1"/>
            <a:r>
              <a:rPr lang="pt-BR" dirty="0" smtClean="0"/>
              <a:t>Eliminação de dados duplicados.</a:t>
            </a:r>
          </a:p>
          <a:p>
            <a:pPr lvl="1"/>
            <a:r>
              <a:rPr lang="pt-BR" dirty="0" smtClean="0"/>
              <a:t>Escolha adequada de chaves primárias/estrangeiras.</a:t>
            </a:r>
          </a:p>
          <a:p>
            <a:pPr lvl="1"/>
            <a:r>
              <a:rPr lang="pt-BR" dirty="0" smtClean="0"/>
              <a:t>Criação de campos </a:t>
            </a:r>
          </a:p>
          <a:p>
            <a:pPr lvl="1">
              <a:buNone/>
            </a:pPr>
            <a:r>
              <a:rPr lang="pt-BR" dirty="0" smtClean="0"/>
              <a:t>	auxiliares.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098" name="Picture 2" descr="C:\Users\Henrique\Desktop\BD PROJ\Banco_de_Dados_I-2014-11-25\Banco de Dados I\Modelos (DER-MER)\modelo2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571876"/>
            <a:ext cx="3714776" cy="282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Henrique\Desktop\BD PROJ\Banco_de_Dados_I-2014-11-25\Banco de Dados I\Modelos (DER-MER)\modelo2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47" y="0"/>
            <a:ext cx="9005706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Lógico:</a:t>
            </a:r>
          </a:p>
          <a:p>
            <a:pPr lvl="1"/>
            <a:r>
              <a:rPr lang="pt-BR" dirty="0" smtClean="0"/>
              <a:t>Exibe as tabelas, campos e suas relações.</a:t>
            </a:r>
          </a:p>
          <a:p>
            <a:pPr lvl="1"/>
            <a:r>
              <a:rPr lang="pt-BR" dirty="0" smtClean="0"/>
              <a:t>Teve que ser atualizado</a:t>
            </a:r>
            <a:br>
              <a:rPr lang="pt-BR" dirty="0" smtClean="0"/>
            </a:br>
            <a:r>
              <a:rPr lang="pt-BR" dirty="0" smtClean="0"/>
              <a:t>após o início da criação </a:t>
            </a:r>
            <a:br>
              <a:rPr lang="pt-BR" dirty="0" smtClean="0"/>
            </a:br>
            <a:r>
              <a:rPr lang="pt-BR" dirty="0" smtClean="0"/>
              <a:t>do Banco de Dados</a:t>
            </a:r>
            <a:br>
              <a:rPr lang="pt-BR" dirty="0" smtClean="0"/>
            </a:br>
            <a:r>
              <a:rPr lang="pt-BR" dirty="0" smtClean="0"/>
              <a:t>para refletir as novas </a:t>
            </a:r>
            <a:br>
              <a:rPr lang="pt-BR" dirty="0" smtClean="0"/>
            </a:br>
            <a:r>
              <a:rPr lang="pt-BR" dirty="0" smtClean="0"/>
              <a:t>dependências.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5123" name="Picture 3" descr="C:\Users\Henrique\Desktop\BD PROJ\Banco_de_Dados_I-2014-11-25\Banco de Dados I\Modelos (DER-MER)\Modelo Lógico3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2643182"/>
            <a:ext cx="3219434" cy="3893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enrique\Desktop\BD PROJ\Banco_de_Dados_I-2014-11-25\Banco de Dados I\Modelos (DER-MER)\Modelo Lógico3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362" y="71426"/>
            <a:ext cx="5553276" cy="671514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Script de criação do banco:</a:t>
            </a:r>
          </a:p>
          <a:p>
            <a:pPr lvl="1"/>
            <a:r>
              <a:rPr lang="pt-BR" dirty="0" smtClean="0"/>
              <a:t>Desenvolvido de forma manual utilizando </a:t>
            </a:r>
            <a:r>
              <a:rPr lang="pt-BR" i="1" dirty="0" err="1" smtClean="0"/>
              <a:t>queries</a:t>
            </a:r>
            <a:r>
              <a:rPr lang="pt-BR" dirty="0" smtClean="0"/>
              <a:t> SQL.</a:t>
            </a:r>
          </a:p>
          <a:p>
            <a:pPr lvl="1"/>
            <a:r>
              <a:rPr lang="pt-BR" dirty="0" smtClean="0"/>
              <a:t>Obedece ao MER e ao Diagrama Lógico 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59632" y="116632"/>
            <a:ext cx="6686446" cy="6601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900" dirty="0" smtClean="0"/>
              <a:t>--DROP DATABASE ProjetoDB1;</a:t>
            </a:r>
          </a:p>
          <a:p>
            <a:r>
              <a:rPr lang="pt-BR" sz="900" dirty="0" smtClean="0"/>
              <a:t>--GO</a:t>
            </a:r>
          </a:p>
          <a:p>
            <a:r>
              <a:rPr lang="pt-BR" sz="900" dirty="0" smtClean="0"/>
              <a:t>CREATE DATABASE ProjetoDB1;</a:t>
            </a:r>
          </a:p>
          <a:p>
            <a:r>
              <a:rPr lang="pt-BR" sz="900" dirty="0" smtClean="0"/>
              <a:t>GO</a:t>
            </a:r>
          </a:p>
          <a:p>
            <a:r>
              <a:rPr lang="pt-BR" sz="900" dirty="0" smtClean="0"/>
              <a:t>USE ProjetoDB1;</a:t>
            </a:r>
          </a:p>
          <a:p>
            <a:r>
              <a:rPr lang="pt-BR" sz="900" dirty="0" smtClean="0"/>
              <a:t>-- cabeçalho inicial de comandos para facilitar a "compilação"</a:t>
            </a:r>
          </a:p>
          <a:p>
            <a:endParaRPr lang="pt-BR" sz="900" dirty="0" smtClean="0"/>
          </a:p>
          <a:p>
            <a:r>
              <a:rPr lang="pt-BR" sz="900" dirty="0" smtClean="0"/>
              <a:t>GO</a:t>
            </a:r>
          </a:p>
          <a:p>
            <a:r>
              <a:rPr lang="pt-BR" sz="900" dirty="0" smtClean="0"/>
              <a:t>-- criação de CMAS E FMAS</a:t>
            </a:r>
          </a:p>
          <a:p>
            <a:r>
              <a:rPr lang="pt-BR" sz="900" dirty="0" smtClean="0"/>
              <a:t>CREATE TABLE </a:t>
            </a:r>
            <a:r>
              <a:rPr lang="pt-BR" sz="900" dirty="0" err="1" smtClean="0"/>
              <a:t>cmas</a:t>
            </a:r>
            <a:endParaRPr lang="pt-BR" sz="900" dirty="0" smtClean="0"/>
          </a:p>
          <a:p>
            <a:r>
              <a:rPr lang="pt-BR" sz="900" dirty="0" smtClean="0"/>
              <a:t>	(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cod_CMAS</a:t>
            </a:r>
            <a:r>
              <a:rPr lang="pt-BR" sz="900" dirty="0" smtClean="0"/>
              <a:t> INTEGER NOT NULL PRIMARY KEY,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diretor_CMAS</a:t>
            </a:r>
            <a:r>
              <a:rPr lang="pt-BR" sz="900" dirty="0" smtClean="0"/>
              <a:t> VARCHAR(100) NOT NULL,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termMandato_CMAS</a:t>
            </a:r>
            <a:r>
              <a:rPr lang="pt-BR" sz="900" dirty="0" smtClean="0"/>
              <a:t> DATE NOT NULL,</a:t>
            </a:r>
          </a:p>
          <a:p>
            <a:r>
              <a:rPr lang="pt-BR" sz="900" dirty="0" smtClean="0"/>
              <a:t>	)</a:t>
            </a:r>
          </a:p>
          <a:p>
            <a:r>
              <a:rPr lang="pt-BR" sz="900" dirty="0" smtClean="0"/>
              <a:t>	</a:t>
            </a:r>
          </a:p>
          <a:p>
            <a:r>
              <a:rPr lang="pt-BR" sz="900" dirty="0" smtClean="0"/>
              <a:t>GO</a:t>
            </a:r>
          </a:p>
          <a:p>
            <a:r>
              <a:rPr lang="pt-BR" sz="900" dirty="0" smtClean="0"/>
              <a:t>	</a:t>
            </a:r>
          </a:p>
          <a:p>
            <a:r>
              <a:rPr lang="pt-BR" sz="900" dirty="0" smtClean="0"/>
              <a:t>CREATE TABLE </a:t>
            </a:r>
            <a:r>
              <a:rPr lang="pt-BR" sz="900" dirty="0" err="1" smtClean="0"/>
              <a:t>fmas</a:t>
            </a:r>
            <a:endParaRPr lang="pt-BR" sz="900" dirty="0" smtClean="0"/>
          </a:p>
          <a:p>
            <a:r>
              <a:rPr lang="pt-BR" sz="900" dirty="0" smtClean="0"/>
              <a:t>	(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cod_FMAS</a:t>
            </a:r>
            <a:r>
              <a:rPr lang="pt-BR" sz="900" dirty="0" smtClean="0"/>
              <a:t> INTEGER NOT NULL PRIMARY KEY,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diretor_FMAS</a:t>
            </a:r>
            <a:r>
              <a:rPr lang="pt-BR" sz="900" dirty="0" smtClean="0"/>
              <a:t> VARCHAR(100) NOT NULL,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termMandato_FMAS</a:t>
            </a:r>
            <a:r>
              <a:rPr lang="pt-BR" sz="900" dirty="0" smtClean="0"/>
              <a:t> DATE,</a:t>
            </a:r>
          </a:p>
          <a:p>
            <a:r>
              <a:rPr lang="pt-BR" sz="900" dirty="0" smtClean="0"/>
              <a:t>	)</a:t>
            </a:r>
          </a:p>
          <a:p>
            <a:r>
              <a:rPr lang="pt-BR" sz="900" dirty="0" smtClean="0"/>
              <a:t>	</a:t>
            </a:r>
          </a:p>
          <a:p>
            <a:r>
              <a:rPr lang="pt-BR" sz="900" dirty="0" smtClean="0"/>
              <a:t>GO</a:t>
            </a:r>
          </a:p>
          <a:p>
            <a:endParaRPr lang="pt-BR" sz="900" dirty="0" smtClean="0"/>
          </a:p>
          <a:p>
            <a:r>
              <a:rPr lang="pt-BR" sz="900" dirty="0" smtClean="0"/>
              <a:t>-- criação da tabela PARTIDO</a:t>
            </a:r>
          </a:p>
          <a:p>
            <a:r>
              <a:rPr lang="pt-BR" sz="900" dirty="0" smtClean="0"/>
              <a:t>CREATE TABLE partido </a:t>
            </a:r>
          </a:p>
          <a:p>
            <a:r>
              <a:rPr lang="pt-BR" sz="900" dirty="0" smtClean="0"/>
              <a:t>	(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cod_PARTIDO</a:t>
            </a:r>
            <a:r>
              <a:rPr lang="pt-BR" sz="900" dirty="0" smtClean="0"/>
              <a:t> INTEGER NOT NULL PRIMARY KEY,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nome_PARTIDO</a:t>
            </a:r>
            <a:r>
              <a:rPr lang="pt-BR" sz="900" dirty="0" smtClean="0"/>
              <a:t> VARCHAR(100) NOT NULL,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sigla_PARTIDO</a:t>
            </a:r>
            <a:r>
              <a:rPr lang="pt-BR" sz="900" dirty="0" smtClean="0"/>
              <a:t> VARCHAR(8) NOT NULL</a:t>
            </a:r>
          </a:p>
          <a:p>
            <a:r>
              <a:rPr lang="pt-BR" sz="900" dirty="0" smtClean="0"/>
              <a:t>	)</a:t>
            </a:r>
          </a:p>
          <a:p>
            <a:endParaRPr lang="pt-BR" sz="900" dirty="0" smtClean="0"/>
          </a:p>
          <a:p>
            <a:r>
              <a:rPr lang="pt-BR" sz="900" dirty="0" smtClean="0"/>
              <a:t>GO</a:t>
            </a:r>
          </a:p>
          <a:p>
            <a:r>
              <a:rPr lang="pt-BR" sz="900" dirty="0" smtClean="0"/>
              <a:t>-- criação da tabela PREFEITO</a:t>
            </a:r>
          </a:p>
          <a:p>
            <a:r>
              <a:rPr lang="pt-BR" sz="900" dirty="0" smtClean="0"/>
              <a:t>CREATE TABLE prefeito</a:t>
            </a:r>
          </a:p>
          <a:p>
            <a:r>
              <a:rPr lang="pt-BR" sz="900" dirty="0" smtClean="0"/>
              <a:t>	(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id_PREFEITO</a:t>
            </a:r>
            <a:r>
              <a:rPr lang="pt-BR" sz="900" dirty="0" smtClean="0"/>
              <a:t> INTEGER NOT NULL PRIMARY KEY,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emailP_PREFEITO</a:t>
            </a:r>
            <a:r>
              <a:rPr lang="pt-BR" sz="900" dirty="0" smtClean="0"/>
              <a:t> VARCHAR(50) NOT NULL,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emailS_PREFEITO</a:t>
            </a:r>
            <a:r>
              <a:rPr lang="pt-BR" sz="900" dirty="0" smtClean="0"/>
              <a:t> VARCHAR(50) NOT NULL,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nome_PREFEITO</a:t>
            </a:r>
            <a:r>
              <a:rPr lang="pt-BR" sz="900" dirty="0" smtClean="0"/>
              <a:t> VARCHAR(128) NOT NULL,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cod_PARTIDO</a:t>
            </a:r>
            <a:r>
              <a:rPr lang="pt-BR" sz="900" dirty="0" smtClean="0"/>
              <a:t> INTEGER NOT NULL FOREIGN KEY REFERENCES partido(</a:t>
            </a:r>
            <a:r>
              <a:rPr lang="pt-BR" sz="900" dirty="0" err="1" smtClean="0"/>
              <a:t>cod_PARTIDO</a:t>
            </a:r>
            <a:r>
              <a:rPr lang="pt-BR" sz="900" dirty="0" smtClean="0"/>
              <a:t>)</a:t>
            </a:r>
          </a:p>
          <a:p>
            <a:r>
              <a:rPr lang="pt-BR" sz="900" dirty="0" smtClean="0"/>
              <a:t>	)</a:t>
            </a:r>
          </a:p>
          <a:p>
            <a:r>
              <a:rPr lang="pt-BR" sz="900" dirty="0" smtClean="0"/>
              <a:t>	</a:t>
            </a:r>
          </a:p>
          <a:p>
            <a:r>
              <a:rPr lang="pt-BR" sz="900" dirty="0" smtClean="0"/>
              <a:t>GO</a:t>
            </a:r>
            <a:endParaRPr lang="pt-BR" sz="9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244408" y="63813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1/4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75656" y="188640"/>
            <a:ext cx="5976664" cy="6324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-- criação da tabela TIPOCOFINANCIAMENTO</a:t>
            </a:r>
          </a:p>
          <a:p>
            <a:r>
              <a:rPr lang="pt-BR" sz="900" dirty="0" smtClean="0"/>
              <a:t>CREATE TABLE </a:t>
            </a:r>
            <a:r>
              <a:rPr lang="pt-BR" sz="900" dirty="0" err="1" smtClean="0"/>
              <a:t>tipoCofinanciamento</a:t>
            </a:r>
            <a:endParaRPr lang="pt-BR" sz="900" dirty="0" smtClean="0"/>
          </a:p>
          <a:p>
            <a:r>
              <a:rPr lang="pt-BR" sz="900" dirty="0" smtClean="0"/>
              <a:t>	(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cod_TIPOCOFINANCIAMENTO</a:t>
            </a:r>
            <a:r>
              <a:rPr lang="pt-BR" sz="900" dirty="0" smtClean="0"/>
              <a:t> INTEGER NOT NULL PRIMARY KEY,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tipo_TIPOCOFINANCIAMENTO</a:t>
            </a:r>
            <a:r>
              <a:rPr lang="pt-BR" sz="900" dirty="0" smtClean="0"/>
              <a:t> VARCHAR(10) NOT NULL,</a:t>
            </a:r>
          </a:p>
          <a:p>
            <a:r>
              <a:rPr lang="pt-BR" sz="900" dirty="0" smtClean="0"/>
              <a:t>	)</a:t>
            </a:r>
          </a:p>
          <a:p>
            <a:r>
              <a:rPr lang="pt-BR" sz="900" dirty="0" smtClean="0"/>
              <a:t>GO</a:t>
            </a:r>
          </a:p>
          <a:p>
            <a:endParaRPr lang="pt-BR" sz="900" dirty="0" smtClean="0"/>
          </a:p>
          <a:p>
            <a:r>
              <a:rPr lang="pt-BR" sz="900" dirty="0" smtClean="0"/>
              <a:t>--criação da tabela TIPOEXECUTORA</a:t>
            </a:r>
          </a:p>
          <a:p>
            <a:endParaRPr lang="pt-BR" sz="900" dirty="0" smtClean="0"/>
          </a:p>
          <a:p>
            <a:r>
              <a:rPr lang="pt-BR" sz="900" dirty="0" smtClean="0"/>
              <a:t>CREATE TABLE </a:t>
            </a:r>
            <a:r>
              <a:rPr lang="pt-BR" sz="900" dirty="0" err="1" smtClean="0"/>
              <a:t>tipoExecutora</a:t>
            </a:r>
            <a:endParaRPr lang="pt-BR" sz="900" dirty="0" smtClean="0"/>
          </a:p>
          <a:p>
            <a:r>
              <a:rPr lang="pt-BR" sz="900" dirty="0" smtClean="0"/>
              <a:t>	(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cod_TIPOEXECUTORA</a:t>
            </a:r>
            <a:r>
              <a:rPr lang="pt-BR" sz="900" dirty="0" smtClean="0"/>
              <a:t> INTEGER NOT NULL PRIMARY KEY,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tipo_TIPOEXECUTORA</a:t>
            </a:r>
            <a:r>
              <a:rPr lang="pt-BR" sz="900" dirty="0" smtClean="0"/>
              <a:t> VARCHAR(8) NOT NULL,</a:t>
            </a:r>
          </a:p>
          <a:p>
            <a:r>
              <a:rPr lang="pt-BR" sz="900" dirty="0" smtClean="0"/>
              <a:t>	)</a:t>
            </a:r>
          </a:p>
          <a:p>
            <a:endParaRPr lang="pt-BR" sz="900" dirty="0" smtClean="0"/>
          </a:p>
          <a:p>
            <a:r>
              <a:rPr lang="pt-BR" sz="900" dirty="0" smtClean="0"/>
              <a:t>-- criação da tabela EXECUTORASPRIVADAS</a:t>
            </a:r>
          </a:p>
          <a:p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/*CREATE TABLE </a:t>
            </a:r>
            <a:r>
              <a:rPr lang="pt-BR" sz="900" dirty="0" err="1" smtClean="0">
                <a:solidFill>
                  <a:schemeClr val="accent1">
                    <a:lumMod val="75000"/>
                  </a:schemeClr>
                </a:solidFill>
              </a:rPr>
              <a:t>executorasPrivadas</a:t>
            </a:r>
            <a:endParaRPr lang="pt-BR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	(</a:t>
            </a:r>
          </a:p>
          <a:p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pt-BR" sz="900" dirty="0" err="1" smtClean="0">
                <a:solidFill>
                  <a:schemeClr val="accent1">
                    <a:lumMod val="75000"/>
                  </a:schemeClr>
                </a:solidFill>
              </a:rPr>
              <a:t>cod_EXECUTORASPRIVADAS</a:t>
            </a:r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 INTEGER NOT NULL PRIMARY KEY,</a:t>
            </a:r>
          </a:p>
          <a:p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pt-BR" sz="900" dirty="0" err="1" smtClean="0">
                <a:solidFill>
                  <a:schemeClr val="accent1">
                    <a:lumMod val="75000"/>
                  </a:schemeClr>
                </a:solidFill>
              </a:rPr>
              <a:t>nome_EXECUTORASPRIVADAS</a:t>
            </a:r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 VARCHAR(100) NOT NULL,</a:t>
            </a:r>
          </a:p>
          <a:p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	)</a:t>
            </a:r>
          </a:p>
          <a:p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GO</a:t>
            </a:r>
          </a:p>
          <a:p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-- criação da tabela EXECUTORASPUBLICAS</a:t>
            </a:r>
          </a:p>
          <a:p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pt-BR" sz="900" dirty="0" err="1" smtClean="0">
                <a:solidFill>
                  <a:schemeClr val="accent1">
                    <a:lumMod val="75000"/>
                  </a:schemeClr>
                </a:solidFill>
              </a:rPr>
              <a:t>executorasPublicas</a:t>
            </a:r>
            <a:endParaRPr lang="pt-BR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	(</a:t>
            </a:r>
          </a:p>
          <a:p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pt-BR" sz="900" dirty="0" err="1" smtClean="0">
                <a:solidFill>
                  <a:schemeClr val="accent1">
                    <a:lumMod val="75000"/>
                  </a:schemeClr>
                </a:solidFill>
              </a:rPr>
              <a:t>cod_EXECUTORASPUBLICAS</a:t>
            </a:r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 INTEGER NOT NULL PRIMARY KEY,</a:t>
            </a:r>
          </a:p>
          <a:p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pt-BR" sz="900" dirty="0" err="1" smtClean="0">
                <a:solidFill>
                  <a:schemeClr val="accent1">
                    <a:lumMod val="75000"/>
                  </a:schemeClr>
                </a:solidFill>
              </a:rPr>
              <a:t>nome_EXECUTORASPUBLICAS</a:t>
            </a:r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 VARCHAR(100) NOT NULL,</a:t>
            </a:r>
          </a:p>
          <a:p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	)</a:t>
            </a:r>
          </a:p>
          <a:p>
            <a:r>
              <a:rPr lang="pt-BR" sz="900" dirty="0" smtClean="0">
                <a:solidFill>
                  <a:schemeClr val="accent1">
                    <a:lumMod val="75000"/>
                  </a:schemeClr>
                </a:solidFill>
              </a:rPr>
              <a:t>*/</a:t>
            </a:r>
            <a:r>
              <a:rPr lang="pt-BR" sz="900" dirty="0" smtClean="0"/>
              <a:t>	</a:t>
            </a:r>
          </a:p>
          <a:p>
            <a:r>
              <a:rPr lang="pt-BR" sz="900" dirty="0" smtClean="0"/>
              <a:t>GO</a:t>
            </a:r>
          </a:p>
          <a:p>
            <a:r>
              <a:rPr lang="pt-BR" sz="900" dirty="0" smtClean="0"/>
              <a:t>	</a:t>
            </a:r>
          </a:p>
          <a:p>
            <a:r>
              <a:rPr lang="pt-BR" sz="900" dirty="0" smtClean="0"/>
              <a:t>--criação da tabela ORGAOGESTOR</a:t>
            </a:r>
          </a:p>
          <a:p>
            <a:r>
              <a:rPr lang="pt-BR" sz="900" dirty="0" smtClean="0"/>
              <a:t>CREATE TABLE </a:t>
            </a:r>
            <a:r>
              <a:rPr lang="pt-BR" sz="900" dirty="0" err="1" smtClean="0"/>
              <a:t>orgaoGestor</a:t>
            </a:r>
            <a:endParaRPr lang="pt-BR" sz="900" dirty="0" smtClean="0"/>
          </a:p>
          <a:p>
            <a:r>
              <a:rPr lang="pt-BR" sz="900" dirty="0" smtClean="0"/>
              <a:t>	(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nome_ORGAOGESTOR</a:t>
            </a:r>
            <a:r>
              <a:rPr lang="pt-BR" sz="900" dirty="0" smtClean="0"/>
              <a:t> VARCHAR(100) NOT NULL,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id_ORGAOGESTOR</a:t>
            </a:r>
            <a:r>
              <a:rPr lang="pt-BR" sz="900" dirty="0" smtClean="0"/>
              <a:t> INTEGER NOT NULL PRIMARY KEY,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endereco_ORGAOGESTOR</a:t>
            </a:r>
            <a:r>
              <a:rPr lang="pt-BR" sz="900" dirty="0" smtClean="0"/>
              <a:t> VARCHAR(150),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cod_FMAS</a:t>
            </a:r>
            <a:r>
              <a:rPr lang="pt-BR" sz="900" dirty="0" smtClean="0"/>
              <a:t> INTEGER FOREIGN KEY REFERENCES </a:t>
            </a:r>
            <a:r>
              <a:rPr lang="pt-BR" sz="900" dirty="0" err="1" smtClean="0"/>
              <a:t>fmas</a:t>
            </a:r>
            <a:r>
              <a:rPr lang="pt-BR" sz="900" dirty="0" smtClean="0"/>
              <a:t>(</a:t>
            </a:r>
            <a:r>
              <a:rPr lang="pt-BR" sz="900" dirty="0" err="1" smtClean="0"/>
              <a:t>cod_FMAS</a:t>
            </a:r>
            <a:r>
              <a:rPr lang="pt-BR" sz="900" dirty="0" smtClean="0"/>
              <a:t>),</a:t>
            </a:r>
          </a:p>
          <a:p>
            <a:r>
              <a:rPr lang="pt-BR" sz="900" dirty="0" smtClean="0"/>
              <a:t>		</a:t>
            </a:r>
            <a:r>
              <a:rPr lang="pt-BR" sz="900" dirty="0" err="1" smtClean="0"/>
              <a:t>cod_CMAS</a:t>
            </a:r>
            <a:r>
              <a:rPr lang="pt-BR" sz="900" dirty="0" smtClean="0"/>
              <a:t> INTEGER FOREIGN KEY REFERENCES </a:t>
            </a:r>
            <a:r>
              <a:rPr lang="pt-BR" sz="900" dirty="0" err="1" smtClean="0"/>
              <a:t>cmas</a:t>
            </a:r>
            <a:r>
              <a:rPr lang="pt-BR" sz="900" dirty="0" smtClean="0"/>
              <a:t>(</a:t>
            </a:r>
            <a:r>
              <a:rPr lang="pt-BR" sz="900" dirty="0" err="1" smtClean="0"/>
              <a:t>cod_CMAS</a:t>
            </a:r>
            <a:r>
              <a:rPr lang="pt-BR" sz="900" dirty="0" smtClean="0"/>
              <a:t>)</a:t>
            </a:r>
          </a:p>
          <a:p>
            <a:r>
              <a:rPr lang="pt-BR" sz="900" dirty="0" smtClean="0"/>
              <a:t>	)</a:t>
            </a:r>
          </a:p>
          <a:p>
            <a:r>
              <a:rPr lang="pt-BR" sz="900" dirty="0" smtClean="0"/>
              <a:t>	</a:t>
            </a:r>
          </a:p>
          <a:p>
            <a:r>
              <a:rPr lang="pt-BR" sz="900" dirty="0" smtClean="0"/>
              <a:t>GO</a:t>
            </a:r>
            <a:endParaRPr lang="pt-BR" sz="9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244408" y="63813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2/4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9895" y="0"/>
            <a:ext cx="8964210" cy="6863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800" dirty="0" smtClean="0"/>
              <a:t>-- criação da tabela SECRETARIOMUNICIPAL</a:t>
            </a:r>
          </a:p>
          <a:p>
            <a:r>
              <a:rPr lang="pt-BR" sz="800" dirty="0" smtClean="0"/>
              <a:t>CREATE TABLE </a:t>
            </a:r>
            <a:r>
              <a:rPr lang="pt-BR" sz="800" dirty="0" err="1" smtClean="0"/>
              <a:t>secretarioMunicipal</a:t>
            </a:r>
            <a:endParaRPr lang="pt-BR" sz="800" dirty="0" smtClean="0"/>
          </a:p>
          <a:p>
            <a:r>
              <a:rPr lang="pt-BR" sz="800" dirty="0" smtClean="0"/>
              <a:t>	(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id_SECRETARIOMUNICIPAL</a:t>
            </a:r>
            <a:r>
              <a:rPr lang="pt-BR" sz="800" dirty="0" smtClean="0"/>
              <a:t> INTEGER NOT NULL PRIMARY KEY,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telefone_SECRETARIOMUNICIPAL</a:t>
            </a:r>
            <a:r>
              <a:rPr lang="pt-BR" sz="800" dirty="0" smtClean="0"/>
              <a:t> VARCHAR(12) NOT NULL,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emailP_SECRETARIOMUNICIPAL</a:t>
            </a:r>
            <a:r>
              <a:rPr lang="pt-BR" sz="800" dirty="0" smtClean="0"/>
              <a:t> VARCHAR(50) NOT NULL,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nome_SECRETARIOMUNICIPAL</a:t>
            </a:r>
            <a:r>
              <a:rPr lang="pt-BR" sz="800" dirty="0" smtClean="0"/>
              <a:t> VARCHAR(100) NOT NULL,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emailS_SECRETARIOMUNICIPAL</a:t>
            </a:r>
            <a:r>
              <a:rPr lang="pt-BR" sz="800" dirty="0" smtClean="0"/>
              <a:t> VARCHAR(100),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id_ORGAOGESTOR</a:t>
            </a:r>
            <a:r>
              <a:rPr lang="pt-BR" sz="800" dirty="0" smtClean="0"/>
              <a:t> INTEGER NOT NULL FOREIGN KEY REFERENCES </a:t>
            </a:r>
            <a:r>
              <a:rPr lang="pt-BR" sz="800" dirty="0" err="1" smtClean="0"/>
              <a:t>orgaoGestor</a:t>
            </a:r>
            <a:r>
              <a:rPr lang="pt-BR" sz="800" dirty="0" smtClean="0"/>
              <a:t>(</a:t>
            </a:r>
            <a:r>
              <a:rPr lang="pt-BR" sz="800" dirty="0" err="1" smtClean="0"/>
              <a:t>id_ORGAOGESTOR</a:t>
            </a:r>
            <a:r>
              <a:rPr lang="pt-BR" sz="800" dirty="0" smtClean="0"/>
              <a:t>) -- referência a entidade ORGAOGESTOR</a:t>
            </a:r>
          </a:p>
          <a:p>
            <a:r>
              <a:rPr lang="pt-BR" sz="800" dirty="0" smtClean="0"/>
              <a:t>	)</a:t>
            </a:r>
          </a:p>
          <a:p>
            <a:endParaRPr lang="pt-BR" sz="800" dirty="0" smtClean="0"/>
          </a:p>
          <a:p>
            <a:r>
              <a:rPr lang="pt-BR" sz="800" dirty="0" smtClean="0"/>
              <a:t>GO</a:t>
            </a:r>
          </a:p>
          <a:p>
            <a:endParaRPr lang="pt-BR" sz="800" dirty="0" smtClean="0"/>
          </a:p>
          <a:p>
            <a:r>
              <a:rPr lang="pt-BR" sz="800" dirty="0" smtClean="0"/>
              <a:t>-- criação da tabela PREFEITURA</a:t>
            </a:r>
          </a:p>
          <a:p>
            <a:r>
              <a:rPr lang="pt-BR" sz="800" dirty="0" smtClean="0"/>
              <a:t>CREATE TABLE prefeitura</a:t>
            </a:r>
          </a:p>
          <a:p>
            <a:r>
              <a:rPr lang="pt-BR" sz="800" dirty="0" smtClean="0"/>
              <a:t>	(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cod_PREFEITURA</a:t>
            </a:r>
            <a:r>
              <a:rPr lang="pt-BR" sz="800" dirty="0" smtClean="0"/>
              <a:t> INTEGER NOT NULL PRIMARY KEY,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endereco_PREFEITURA</a:t>
            </a:r>
            <a:r>
              <a:rPr lang="pt-BR" sz="800" dirty="0" smtClean="0"/>
              <a:t> VARCHAR (100) NOT NULL,</a:t>
            </a:r>
          </a:p>
          <a:p>
            <a:r>
              <a:rPr lang="pt-BR" sz="800" dirty="0" smtClean="0"/>
              <a:t>		--</a:t>
            </a:r>
            <a:r>
              <a:rPr lang="pt-BR" sz="800" dirty="0" err="1" smtClean="0"/>
              <a:t>porte_PREFEITURA</a:t>
            </a:r>
            <a:r>
              <a:rPr lang="pt-BR" sz="800" dirty="0" smtClean="0"/>
              <a:t> VARCHAR NOT NULL, -- 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tipoGestao_PREFEITURA</a:t>
            </a:r>
            <a:r>
              <a:rPr lang="pt-BR" sz="800" dirty="0" smtClean="0"/>
              <a:t> VARCHAR (6) NOT NULL,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principaisProblemasSociais_PREFEITURA</a:t>
            </a:r>
            <a:r>
              <a:rPr lang="pt-BR" sz="800" dirty="0" smtClean="0"/>
              <a:t> TEXT,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telefone_PREFEITURA</a:t>
            </a:r>
            <a:r>
              <a:rPr lang="pt-BR" sz="800" dirty="0" smtClean="0"/>
              <a:t> VARCHAR (12) NOT NULL,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numeroHabitantes_PREFEITURA</a:t>
            </a:r>
            <a:r>
              <a:rPr lang="pt-BR" sz="800" dirty="0" smtClean="0"/>
              <a:t> INTEGER NOT NULL,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municipio_PREFEITURA</a:t>
            </a:r>
            <a:r>
              <a:rPr lang="pt-BR" sz="800" dirty="0" smtClean="0"/>
              <a:t> VARCHAR (20) NOT NULL,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id_PREFEITO</a:t>
            </a:r>
            <a:r>
              <a:rPr lang="pt-BR" sz="800" dirty="0" smtClean="0"/>
              <a:t> INTEGER NOT NULL FOREIGN KEY REFERENCES prefeito(</a:t>
            </a:r>
            <a:r>
              <a:rPr lang="pt-BR" sz="800" dirty="0" err="1" smtClean="0"/>
              <a:t>id_PREFEITO</a:t>
            </a:r>
            <a:r>
              <a:rPr lang="pt-BR" sz="800" dirty="0" smtClean="0"/>
              <a:t>), -- relação com a tabela PREFEITO</a:t>
            </a:r>
          </a:p>
          <a:p>
            <a:r>
              <a:rPr lang="pt-BR" sz="800" dirty="0" smtClean="0"/>
              <a:t>		--</a:t>
            </a:r>
            <a:r>
              <a:rPr lang="pt-BR" sz="800" dirty="0" err="1" smtClean="0"/>
              <a:t>cod_TRANSFRENDA</a:t>
            </a:r>
            <a:r>
              <a:rPr lang="pt-BR" sz="800" dirty="0" smtClean="0"/>
              <a:t> INTEGER NOT NULL FOREIGN KEY REFERENCES </a:t>
            </a:r>
            <a:r>
              <a:rPr lang="pt-BR" sz="800" dirty="0" err="1" smtClean="0"/>
              <a:t>transfRenda</a:t>
            </a:r>
            <a:r>
              <a:rPr lang="pt-BR" sz="800" dirty="0" smtClean="0"/>
              <a:t>(</a:t>
            </a:r>
            <a:r>
              <a:rPr lang="pt-BR" sz="800" dirty="0" err="1" smtClean="0"/>
              <a:t>cod_TRANSFRENDA</a:t>
            </a:r>
            <a:r>
              <a:rPr lang="pt-BR" sz="800" dirty="0" smtClean="0"/>
              <a:t>), -- relação com a tabela TRANSFRENDA</a:t>
            </a:r>
          </a:p>
          <a:p>
            <a:r>
              <a:rPr lang="pt-BR" sz="800" dirty="0" smtClean="0"/>
              <a:t>		--</a:t>
            </a:r>
            <a:r>
              <a:rPr lang="pt-BR" sz="800" dirty="0" err="1" smtClean="0"/>
              <a:t>id_COFINANCIAMENTO</a:t>
            </a:r>
            <a:r>
              <a:rPr lang="pt-BR" sz="800" dirty="0" smtClean="0"/>
              <a:t> INTEGER NOT NULL FOREIGN KEY REFERENCES cofinanciamento(</a:t>
            </a:r>
            <a:r>
              <a:rPr lang="pt-BR" sz="800" dirty="0" err="1" smtClean="0"/>
              <a:t>id_COFINANCIAMENTO</a:t>
            </a:r>
            <a:r>
              <a:rPr lang="pt-BR" sz="800" dirty="0" smtClean="0"/>
              <a:t>), </a:t>
            </a:r>
          </a:p>
          <a:p>
            <a:r>
              <a:rPr lang="pt-BR" sz="800" dirty="0" smtClean="0"/>
              <a:t>		-- relação com a tabela COFINANCIAMENTO</a:t>
            </a:r>
          </a:p>
          <a:p>
            <a:r>
              <a:rPr lang="pt-BR" sz="800" dirty="0" smtClean="0"/>
              <a:t>		--</a:t>
            </a:r>
            <a:r>
              <a:rPr lang="pt-BR" sz="800" dirty="0" err="1" smtClean="0"/>
              <a:t>id_EXECUTORA</a:t>
            </a:r>
            <a:r>
              <a:rPr lang="pt-BR" sz="800" dirty="0" smtClean="0"/>
              <a:t> INTEGER NOT NULL FOREIGN KEY REFERENCES executora(</a:t>
            </a:r>
            <a:r>
              <a:rPr lang="pt-BR" sz="800" dirty="0" err="1" smtClean="0"/>
              <a:t>id_EXECUTORA</a:t>
            </a:r>
            <a:r>
              <a:rPr lang="pt-BR" sz="800" dirty="0" smtClean="0"/>
              <a:t>), -- relação com a tabela EXECUTORAS</a:t>
            </a:r>
          </a:p>
          <a:p>
            <a:r>
              <a:rPr lang="pt-BR" sz="800" dirty="0" smtClean="0"/>
              <a:t>		--</a:t>
            </a:r>
            <a:r>
              <a:rPr lang="pt-BR" sz="800" dirty="0" err="1" smtClean="0"/>
              <a:t>cod_EXECUTORASPRIVADAS</a:t>
            </a:r>
            <a:r>
              <a:rPr lang="pt-BR" sz="800" dirty="0" smtClean="0"/>
              <a:t> INTEGER NOT NULL FOREIGN KEY REFERENCES </a:t>
            </a:r>
            <a:r>
              <a:rPr lang="pt-BR" sz="800" dirty="0" err="1" smtClean="0"/>
              <a:t>executorasPrivadas</a:t>
            </a:r>
            <a:r>
              <a:rPr lang="pt-BR" sz="800" dirty="0" smtClean="0"/>
              <a:t>(</a:t>
            </a:r>
            <a:r>
              <a:rPr lang="pt-BR" sz="800" dirty="0" err="1" smtClean="0"/>
              <a:t>cod_EXECUTORASPRIVADAS</a:t>
            </a:r>
            <a:r>
              <a:rPr lang="pt-BR" sz="800" dirty="0" smtClean="0"/>
              <a:t>), </a:t>
            </a:r>
          </a:p>
          <a:p>
            <a:r>
              <a:rPr lang="pt-BR" sz="800" dirty="0" smtClean="0"/>
              <a:t>		-- relação com a entidade EXECUTORASPRIVADAS</a:t>
            </a:r>
          </a:p>
          <a:p>
            <a:r>
              <a:rPr lang="pt-BR" sz="800" dirty="0" smtClean="0"/>
              <a:t>		--</a:t>
            </a:r>
            <a:r>
              <a:rPr lang="pt-BR" sz="800" dirty="0" err="1" smtClean="0"/>
              <a:t>cod_EXECUTORASPUBLICAS</a:t>
            </a:r>
            <a:r>
              <a:rPr lang="pt-BR" sz="800" dirty="0" smtClean="0"/>
              <a:t> INTEGER NOT NULL FOREIGN KEY REFERENCES </a:t>
            </a:r>
            <a:r>
              <a:rPr lang="pt-BR" sz="800" dirty="0" err="1" smtClean="0"/>
              <a:t>executorasPublicas</a:t>
            </a:r>
            <a:r>
              <a:rPr lang="pt-BR" sz="800" dirty="0" smtClean="0"/>
              <a:t>(</a:t>
            </a:r>
            <a:r>
              <a:rPr lang="pt-BR" sz="800" dirty="0" err="1" smtClean="0"/>
              <a:t>cod_EXECUTORASPUBLICAS</a:t>
            </a:r>
            <a:r>
              <a:rPr lang="pt-BR" sz="800" dirty="0" smtClean="0"/>
              <a:t>), </a:t>
            </a:r>
          </a:p>
          <a:p>
            <a:r>
              <a:rPr lang="pt-BR" sz="800" dirty="0" smtClean="0"/>
              <a:t>		-- relação com a entidade EXECUTORASPUBLICAS</a:t>
            </a:r>
          </a:p>
          <a:p>
            <a:r>
              <a:rPr lang="pt-BR" sz="800" dirty="0" smtClean="0"/>
              <a:t>		--</a:t>
            </a:r>
            <a:r>
              <a:rPr lang="pt-BR" sz="800" dirty="0" err="1" smtClean="0"/>
              <a:t>cod_CONSELHOS</a:t>
            </a:r>
            <a:r>
              <a:rPr lang="pt-BR" sz="800" dirty="0" smtClean="0"/>
              <a:t> INTEGER NOT NULL FOREIGN KEY REFERENCES conselhos(</a:t>
            </a:r>
            <a:r>
              <a:rPr lang="pt-BR" sz="800" dirty="0" err="1" smtClean="0"/>
              <a:t>cod_CONSELHOS</a:t>
            </a:r>
            <a:r>
              <a:rPr lang="pt-BR" sz="800" dirty="0" smtClean="0"/>
              <a:t>), -- relação com a entidade CONSELHOS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id_SECRETARIOMUNICIPAL</a:t>
            </a:r>
            <a:r>
              <a:rPr lang="pt-BR" sz="800" dirty="0" smtClean="0"/>
              <a:t> INTEGER NOT NULL FOREIGN KEY REFERENCES </a:t>
            </a:r>
            <a:r>
              <a:rPr lang="pt-BR" sz="800" dirty="0" err="1" smtClean="0"/>
              <a:t>secretarioMunicipal</a:t>
            </a:r>
            <a:r>
              <a:rPr lang="pt-BR" sz="800" dirty="0" smtClean="0"/>
              <a:t>(</a:t>
            </a:r>
            <a:r>
              <a:rPr lang="pt-BR" sz="800" dirty="0" err="1" smtClean="0"/>
              <a:t>id_SECRETARIOMUNICIPAL</a:t>
            </a:r>
            <a:r>
              <a:rPr lang="pt-BR" sz="800" dirty="0" smtClean="0"/>
              <a:t>), </a:t>
            </a:r>
          </a:p>
          <a:p>
            <a:r>
              <a:rPr lang="pt-BR" sz="800" dirty="0" smtClean="0"/>
              <a:t>		-- relação com a entidade SECRETARIOMUNICIPAL</a:t>
            </a:r>
          </a:p>
          <a:p>
            <a:r>
              <a:rPr lang="pt-BR" sz="800" dirty="0" smtClean="0"/>
              <a:t>	)</a:t>
            </a:r>
          </a:p>
          <a:p>
            <a:endParaRPr lang="pt-BR" sz="800" dirty="0" smtClean="0"/>
          </a:p>
          <a:p>
            <a:r>
              <a:rPr lang="pt-BR" sz="800" dirty="0" smtClean="0"/>
              <a:t>GO</a:t>
            </a:r>
          </a:p>
          <a:p>
            <a:endParaRPr lang="pt-BR" sz="800" dirty="0" smtClean="0"/>
          </a:p>
          <a:p>
            <a:r>
              <a:rPr lang="pt-BR" sz="800" dirty="0" smtClean="0"/>
              <a:t>-- criação da tabela COFINANCIAMENTO</a:t>
            </a:r>
          </a:p>
          <a:p>
            <a:r>
              <a:rPr lang="pt-BR" sz="800" dirty="0" smtClean="0"/>
              <a:t>CREATE TABLE cofinanciamento</a:t>
            </a:r>
          </a:p>
          <a:p>
            <a:r>
              <a:rPr lang="pt-BR" sz="800" dirty="0" smtClean="0"/>
              <a:t>	(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id_COFINANCIAMENTO</a:t>
            </a:r>
            <a:r>
              <a:rPr lang="pt-BR" sz="800" dirty="0" smtClean="0"/>
              <a:t> INTEGER NOT NULL PRIMARY KEY,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niveldecomplexidade</a:t>
            </a:r>
            <a:r>
              <a:rPr lang="pt-BR" sz="800" dirty="0" smtClean="0"/>
              <a:t> VARCHAR(50) NOT NULL,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cod_TIPOCOFINANCIAMENTO</a:t>
            </a:r>
            <a:r>
              <a:rPr lang="pt-BR" sz="800" dirty="0" smtClean="0"/>
              <a:t> INTEGER NOT NULL FOREIGN KEY REFERENCES </a:t>
            </a:r>
            <a:r>
              <a:rPr lang="pt-BR" sz="800" dirty="0" err="1" smtClean="0"/>
              <a:t>tipoCofinanciamento</a:t>
            </a:r>
            <a:r>
              <a:rPr lang="pt-BR" sz="800" dirty="0" smtClean="0"/>
              <a:t>(</a:t>
            </a:r>
            <a:r>
              <a:rPr lang="pt-BR" sz="800" dirty="0" err="1" smtClean="0"/>
              <a:t>cod_TIPOCOFINANCIAMENTO</a:t>
            </a:r>
            <a:r>
              <a:rPr lang="pt-BR" sz="800" dirty="0" smtClean="0"/>
              <a:t>), </a:t>
            </a:r>
          </a:p>
          <a:p>
            <a:r>
              <a:rPr lang="pt-BR" sz="800" dirty="0" smtClean="0"/>
              <a:t>		-- relação entre a tabela cofinanciamento e tipo cofinanciamento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redePublica</a:t>
            </a:r>
            <a:r>
              <a:rPr lang="pt-BR" sz="800" dirty="0" smtClean="0"/>
              <a:t> VARCHAR(50),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redePrivada</a:t>
            </a:r>
            <a:r>
              <a:rPr lang="pt-BR" sz="800" dirty="0" smtClean="0"/>
              <a:t> VARCHAR(50),</a:t>
            </a:r>
          </a:p>
          <a:p>
            <a:r>
              <a:rPr lang="pt-BR" sz="800" dirty="0" smtClean="0"/>
              <a:t>		</a:t>
            </a:r>
            <a:r>
              <a:rPr lang="pt-BR" sz="800" dirty="0" err="1" smtClean="0"/>
              <a:t>cod_PREFEITURA</a:t>
            </a:r>
            <a:r>
              <a:rPr lang="pt-BR" sz="800" dirty="0" smtClean="0"/>
              <a:t> INTEGER NOT NULL FOREIGN KEY REFERENCES prefeitura (</a:t>
            </a:r>
            <a:r>
              <a:rPr lang="pt-BR" sz="800" dirty="0" err="1" smtClean="0"/>
              <a:t>cod_PREFEITURA</a:t>
            </a:r>
            <a:r>
              <a:rPr lang="pt-BR" sz="800" dirty="0" smtClean="0"/>
              <a:t>),</a:t>
            </a:r>
          </a:p>
          <a:p>
            <a:r>
              <a:rPr lang="pt-BR" sz="800" dirty="0" smtClean="0"/>
              <a:t>		</a:t>
            </a:r>
          </a:p>
          <a:p>
            <a:r>
              <a:rPr lang="pt-BR" sz="800" dirty="0" smtClean="0"/>
              <a:t>	)</a:t>
            </a:r>
          </a:p>
          <a:p>
            <a:endParaRPr lang="pt-BR" sz="800" dirty="0" smtClean="0"/>
          </a:p>
          <a:p>
            <a:r>
              <a:rPr lang="pt-BR" sz="800" dirty="0" smtClean="0"/>
              <a:t>GO</a:t>
            </a:r>
            <a:endParaRPr lang="pt-BR" sz="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244408" y="63813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3/4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2" y="260648"/>
            <a:ext cx="8767144" cy="623247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050" dirty="0" smtClean="0"/>
              <a:t>-- criação da tabela EXECUTORAS</a:t>
            </a:r>
          </a:p>
          <a:p>
            <a:r>
              <a:rPr lang="pt-BR" sz="1050" dirty="0" smtClean="0"/>
              <a:t>CREATE TABLE executora</a:t>
            </a:r>
          </a:p>
          <a:p>
            <a:r>
              <a:rPr lang="pt-BR" sz="1050" dirty="0" smtClean="0"/>
              <a:t>	(</a:t>
            </a:r>
          </a:p>
          <a:p>
            <a:r>
              <a:rPr lang="pt-BR" sz="1050" dirty="0" smtClean="0"/>
              <a:t>		</a:t>
            </a:r>
            <a:r>
              <a:rPr lang="pt-BR" sz="1050" dirty="0" err="1" smtClean="0"/>
              <a:t>id_EXECUTORA</a:t>
            </a:r>
            <a:r>
              <a:rPr lang="pt-BR" sz="1050" dirty="0" smtClean="0"/>
              <a:t> INTEGER NOT NULL PRIMARY KEY,</a:t>
            </a:r>
          </a:p>
          <a:p>
            <a:r>
              <a:rPr lang="pt-BR" sz="1050" dirty="0" smtClean="0"/>
              <a:t>		</a:t>
            </a:r>
            <a:r>
              <a:rPr lang="pt-BR" sz="1050" dirty="0" err="1" smtClean="0"/>
              <a:t>nome_EXECUTORA</a:t>
            </a:r>
            <a:r>
              <a:rPr lang="pt-BR" sz="1050" dirty="0" smtClean="0"/>
              <a:t> VARCHAR(100) NOT NULL,</a:t>
            </a:r>
          </a:p>
          <a:p>
            <a:r>
              <a:rPr lang="pt-BR" sz="1050" dirty="0" smtClean="0"/>
              <a:t>		</a:t>
            </a:r>
            <a:r>
              <a:rPr lang="pt-BR" sz="1050" dirty="0" err="1" smtClean="0"/>
              <a:t>quantidade_EXECUTORA</a:t>
            </a:r>
            <a:r>
              <a:rPr lang="pt-BR" sz="1050" dirty="0" smtClean="0"/>
              <a:t> INTEGER,</a:t>
            </a:r>
          </a:p>
          <a:p>
            <a:r>
              <a:rPr lang="pt-BR" sz="1050" dirty="0" smtClean="0"/>
              <a:t>		</a:t>
            </a:r>
            <a:r>
              <a:rPr lang="pt-BR" sz="1050" dirty="0" err="1" smtClean="0"/>
              <a:t>cod_PREFEITURA</a:t>
            </a:r>
            <a:r>
              <a:rPr lang="pt-BR" sz="1050" dirty="0" smtClean="0"/>
              <a:t> INTEGER NOT NULL FOREIGN KEY REFERENCES prefeitura (</a:t>
            </a:r>
            <a:r>
              <a:rPr lang="pt-BR" sz="1050" dirty="0" err="1" smtClean="0"/>
              <a:t>cod_PREFEITURA</a:t>
            </a:r>
            <a:r>
              <a:rPr lang="pt-BR" sz="1050" dirty="0" smtClean="0"/>
              <a:t>),</a:t>
            </a:r>
          </a:p>
          <a:p>
            <a:r>
              <a:rPr lang="pt-BR" sz="1050" dirty="0" smtClean="0"/>
              <a:t>		</a:t>
            </a:r>
            <a:r>
              <a:rPr lang="pt-BR" sz="1050" dirty="0" err="1" smtClean="0"/>
              <a:t>cod_TIPOEXECUTORA</a:t>
            </a:r>
            <a:r>
              <a:rPr lang="pt-BR" sz="1050" dirty="0" smtClean="0"/>
              <a:t> INTEGER FOREIGN KEY REFERENCES </a:t>
            </a:r>
            <a:r>
              <a:rPr lang="pt-BR" sz="1050" dirty="0" err="1" smtClean="0"/>
              <a:t>tipoExecutora</a:t>
            </a:r>
            <a:r>
              <a:rPr lang="pt-BR" sz="1050" dirty="0" smtClean="0"/>
              <a:t>(</a:t>
            </a:r>
            <a:r>
              <a:rPr lang="pt-BR" sz="1050" dirty="0" err="1" smtClean="0"/>
              <a:t>cod_TIPOEXECUTORA</a:t>
            </a:r>
            <a:r>
              <a:rPr lang="pt-BR" sz="1050" dirty="0" smtClean="0"/>
              <a:t>)</a:t>
            </a:r>
          </a:p>
          <a:p>
            <a:r>
              <a:rPr lang="pt-BR" sz="1050" dirty="0" smtClean="0"/>
              <a:t>	)</a:t>
            </a:r>
          </a:p>
          <a:p>
            <a:r>
              <a:rPr lang="pt-BR" sz="1050" dirty="0" smtClean="0"/>
              <a:t>	</a:t>
            </a:r>
          </a:p>
          <a:p>
            <a:r>
              <a:rPr lang="pt-BR" sz="1050" dirty="0" smtClean="0"/>
              <a:t>GO</a:t>
            </a:r>
          </a:p>
          <a:p>
            <a:endParaRPr lang="pt-BR" sz="1050" dirty="0" smtClean="0"/>
          </a:p>
          <a:p>
            <a:r>
              <a:rPr lang="pt-BR" sz="1050" dirty="0" smtClean="0"/>
              <a:t>-- criação da tabela TIPO TRANSFERÊNCIA DE RENDA(</a:t>
            </a:r>
            <a:r>
              <a:rPr lang="pt-BR" sz="1050" dirty="0" err="1" smtClean="0"/>
              <a:t>tipoTransfRenda</a:t>
            </a:r>
            <a:r>
              <a:rPr lang="pt-BR" sz="1050" dirty="0" smtClean="0"/>
              <a:t>)</a:t>
            </a:r>
          </a:p>
          <a:p>
            <a:r>
              <a:rPr lang="pt-BR" sz="1050" dirty="0" smtClean="0"/>
              <a:t>CREATE TABLE </a:t>
            </a:r>
            <a:r>
              <a:rPr lang="pt-BR" sz="1050" dirty="0" err="1" smtClean="0"/>
              <a:t>tipoTransfRenda</a:t>
            </a:r>
            <a:endParaRPr lang="pt-BR" sz="1050" dirty="0" smtClean="0"/>
          </a:p>
          <a:p>
            <a:r>
              <a:rPr lang="pt-BR" sz="1050" dirty="0" smtClean="0"/>
              <a:t>	(</a:t>
            </a:r>
          </a:p>
          <a:p>
            <a:r>
              <a:rPr lang="pt-BR" sz="1050" dirty="0" smtClean="0"/>
              <a:t>		</a:t>
            </a:r>
            <a:r>
              <a:rPr lang="pt-BR" sz="1050" dirty="0" err="1" smtClean="0"/>
              <a:t>id_tipotranfRenda</a:t>
            </a:r>
            <a:r>
              <a:rPr lang="pt-BR" sz="1050" dirty="0" smtClean="0"/>
              <a:t> INTEGER NOT NULL PRIMARY KEY,</a:t>
            </a:r>
          </a:p>
          <a:p>
            <a:r>
              <a:rPr lang="pt-BR" sz="1050" dirty="0" smtClean="0"/>
              <a:t>		</a:t>
            </a:r>
            <a:r>
              <a:rPr lang="pt-BR" sz="1050" dirty="0" err="1" smtClean="0"/>
              <a:t>nome_TRANSFRENDA</a:t>
            </a:r>
            <a:r>
              <a:rPr lang="pt-BR" sz="1050" dirty="0" smtClean="0"/>
              <a:t> VARCHAR(100) NOT NULL,);</a:t>
            </a:r>
          </a:p>
          <a:p>
            <a:r>
              <a:rPr lang="pt-BR" sz="1050" dirty="0" smtClean="0"/>
              <a:t>-- criação da tabela TRANSFERÊNCIA DE RENDA(</a:t>
            </a:r>
            <a:r>
              <a:rPr lang="pt-BR" sz="1050" dirty="0" err="1" smtClean="0"/>
              <a:t>transfRenda</a:t>
            </a:r>
            <a:r>
              <a:rPr lang="pt-BR" sz="1050" dirty="0" smtClean="0"/>
              <a:t>)GO</a:t>
            </a:r>
          </a:p>
          <a:p>
            <a:endParaRPr lang="pt-BR" sz="1050" dirty="0" smtClean="0"/>
          </a:p>
          <a:p>
            <a:r>
              <a:rPr lang="pt-BR" sz="1050" dirty="0" smtClean="0"/>
              <a:t>CREATE TABLE </a:t>
            </a:r>
            <a:r>
              <a:rPr lang="pt-BR" sz="1050" dirty="0" err="1" smtClean="0"/>
              <a:t>transfRenda</a:t>
            </a:r>
            <a:r>
              <a:rPr lang="pt-BR" sz="1050" dirty="0" smtClean="0"/>
              <a:t>	</a:t>
            </a:r>
          </a:p>
          <a:p>
            <a:r>
              <a:rPr lang="pt-BR" sz="1050" dirty="0" smtClean="0"/>
              <a:t>	(</a:t>
            </a:r>
          </a:p>
          <a:p>
            <a:r>
              <a:rPr lang="pt-BR" sz="1050" dirty="0" smtClean="0"/>
              <a:t>		</a:t>
            </a:r>
            <a:r>
              <a:rPr lang="pt-BR" sz="1050" dirty="0" err="1" smtClean="0"/>
              <a:t>cod_TRANSFRENDA</a:t>
            </a:r>
            <a:r>
              <a:rPr lang="pt-BR" sz="1050" dirty="0" smtClean="0"/>
              <a:t> INTEGER NOT NULL PRIMARY KEY,</a:t>
            </a:r>
          </a:p>
          <a:p>
            <a:r>
              <a:rPr lang="pt-BR" sz="1050" dirty="0" smtClean="0"/>
              <a:t>		</a:t>
            </a:r>
            <a:r>
              <a:rPr lang="pt-BR" sz="1050" dirty="0" err="1" smtClean="0"/>
              <a:t>id_tipotransfRenda</a:t>
            </a:r>
            <a:r>
              <a:rPr lang="pt-BR" sz="1050" dirty="0" smtClean="0"/>
              <a:t> INTEGER NOT NULL FOREIGN KEY REFERENCES </a:t>
            </a:r>
            <a:r>
              <a:rPr lang="pt-BR" sz="1050" dirty="0" err="1" smtClean="0"/>
              <a:t>tipoTransfRenda</a:t>
            </a:r>
            <a:r>
              <a:rPr lang="pt-BR" sz="1050" dirty="0" smtClean="0"/>
              <a:t> (</a:t>
            </a:r>
            <a:r>
              <a:rPr lang="pt-BR" sz="1050" dirty="0" err="1" smtClean="0"/>
              <a:t>id_tipotranfRenda</a:t>
            </a:r>
            <a:r>
              <a:rPr lang="pt-BR" sz="1050" dirty="0" smtClean="0"/>
              <a:t>),</a:t>
            </a:r>
          </a:p>
          <a:p>
            <a:r>
              <a:rPr lang="pt-BR" sz="1050" dirty="0" smtClean="0"/>
              <a:t>		</a:t>
            </a:r>
            <a:r>
              <a:rPr lang="pt-BR" sz="1050" dirty="0" err="1" smtClean="0"/>
              <a:t>cod_PREFEITURA</a:t>
            </a:r>
            <a:r>
              <a:rPr lang="pt-BR" sz="1050" dirty="0" smtClean="0"/>
              <a:t> INTEGER NOT NULL FOREIGN KEY REFERENCES prefeitura (</a:t>
            </a:r>
            <a:r>
              <a:rPr lang="pt-BR" sz="1050" dirty="0" err="1" smtClean="0"/>
              <a:t>cod_PREFEITURA</a:t>
            </a:r>
            <a:r>
              <a:rPr lang="pt-BR" sz="1050" dirty="0" smtClean="0"/>
              <a:t>),</a:t>
            </a:r>
          </a:p>
          <a:p>
            <a:r>
              <a:rPr lang="pt-BR" sz="1050" dirty="0" smtClean="0"/>
              <a:t>		</a:t>
            </a:r>
            <a:r>
              <a:rPr lang="pt-BR" sz="1050" dirty="0" err="1" smtClean="0"/>
              <a:t>participa_TRANSFRENDA</a:t>
            </a:r>
            <a:r>
              <a:rPr lang="pt-BR" sz="1050" dirty="0" smtClean="0"/>
              <a:t> BIT NOT NULL</a:t>
            </a:r>
          </a:p>
          <a:p>
            <a:endParaRPr lang="pt-BR" sz="1050" dirty="0" smtClean="0"/>
          </a:p>
          <a:p>
            <a:r>
              <a:rPr lang="pt-BR" sz="1050" dirty="0" smtClean="0"/>
              <a:t>	)</a:t>
            </a:r>
          </a:p>
          <a:p>
            <a:endParaRPr lang="pt-BR" sz="1050" dirty="0" smtClean="0"/>
          </a:p>
          <a:p>
            <a:r>
              <a:rPr lang="pt-BR" sz="1050" dirty="0" smtClean="0"/>
              <a:t>GO</a:t>
            </a:r>
          </a:p>
          <a:p>
            <a:r>
              <a:rPr lang="pt-BR" sz="1050" dirty="0" smtClean="0"/>
              <a:t>-- criação da tabela CONSELHOS</a:t>
            </a:r>
          </a:p>
          <a:p>
            <a:r>
              <a:rPr lang="pt-BR" sz="1050" dirty="0" smtClean="0"/>
              <a:t>CREATE TABLE conselhos</a:t>
            </a:r>
          </a:p>
          <a:p>
            <a:r>
              <a:rPr lang="pt-BR" sz="1050" dirty="0" smtClean="0"/>
              <a:t>	(</a:t>
            </a:r>
          </a:p>
          <a:p>
            <a:r>
              <a:rPr lang="pt-BR" sz="1050" dirty="0" smtClean="0"/>
              <a:t>		</a:t>
            </a:r>
            <a:r>
              <a:rPr lang="pt-BR" sz="1050" dirty="0" err="1" smtClean="0"/>
              <a:t>cod_CONSELHOS</a:t>
            </a:r>
            <a:r>
              <a:rPr lang="pt-BR" sz="1050" dirty="0" smtClean="0"/>
              <a:t> INTEGER NOT NULL PRIMARY KEY,</a:t>
            </a:r>
          </a:p>
          <a:p>
            <a:r>
              <a:rPr lang="pt-BR" sz="1050" dirty="0" smtClean="0"/>
              <a:t>		</a:t>
            </a:r>
            <a:r>
              <a:rPr lang="pt-BR" sz="1050" dirty="0" err="1" smtClean="0"/>
              <a:t>cod_PREFEITURA</a:t>
            </a:r>
            <a:r>
              <a:rPr lang="pt-BR" sz="1050" dirty="0" smtClean="0"/>
              <a:t> INTEGER NOT NULL FOREIGN KEY REFERENCES prefeitura (</a:t>
            </a:r>
            <a:r>
              <a:rPr lang="pt-BR" sz="1050" dirty="0" err="1" smtClean="0"/>
              <a:t>cod_PREFEITURA</a:t>
            </a:r>
            <a:r>
              <a:rPr lang="pt-BR" sz="1050" dirty="0" smtClean="0"/>
              <a:t>),</a:t>
            </a:r>
          </a:p>
          <a:p>
            <a:r>
              <a:rPr lang="pt-BR" sz="1050" dirty="0" smtClean="0"/>
              <a:t>		</a:t>
            </a:r>
            <a:r>
              <a:rPr lang="pt-BR" sz="1050" dirty="0" err="1" smtClean="0"/>
              <a:t>nome_CONSELHOS</a:t>
            </a:r>
            <a:r>
              <a:rPr lang="pt-BR" sz="1050" dirty="0" smtClean="0"/>
              <a:t> VARCHAR(100) NOT NULL,</a:t>
            </a:r>
          </a:p>
          <a:p>
            <a:r>
              <a:rPr lang="pt-BR" sz="1050" dirty="0" smtClean="0"/>
              <a:t>	)</a:t>
            </a:r>
          </a:p>
          <a:p>
            <a:r>
              <a:rPr lang="pt-BR" sz="1050" dirty="0" smtClean="0"/>
              <a:t>	</a:t>
            </a:r>
          </a:p>
          <a:p>
            <a:r>
              <a:rPr lang="pt-BR" sz="1050" dirty="0" smtClean="0"/>
              <a:t>GO</a:t>
            </a:r>
            <a:endParaRPr lang="pt-BR" sz="105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244408" y="6488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4/4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Diretoria Regional De Assistência Social (DRADS) – Campinas</a:t>
            </a:r>
          </a:p>
          <a:p>
            <a:r>
              <a:rPr lang="pt-BR" sz="2400" dirty="0" smtClean="0"/>
              <a:t>Vinculada à Coordenadoria de Ação Social (CAS) da Secretaria Estadual de Desenvolvimento Social (SEDS)</a:t>
            </a:r>
          </a:p>
          <a:p>
            <a:r>
              <a:rPr lang="pt-BR" sz="2400" dirty="0" smtClean="0"/>
              <a:t>Presta suporte aos municípios e entidades sociais</a:t>
            </a:r>
            <a:br>
              <a:rPr lang="pt-BR" sz="2400" dirty="0" smtClean="0"/>
            </a:br>
            <a:r>
              <a:rPr lang="pt-BR" sz="2400" dirty="0" smtClean="0"/>
              <a:t>na implementação e no </a:t>
            </a:r>
            <a:br>
              <a:rPr lang="pt-BR" sz="2400" dirty="0" smtClean="0"/>
            </a:br>
            <a:r>
              <a:rPr lang="pt-BR" sz="2400" dirty="0" smtClean="0"/>
              <a:t>acompanhamento de </a:t>
            </a:r>
            <a:br>
              <a:rPr lang="pt-BR" sz="2400" dirty="0" smtClean="0"/>
            </a:br>
            <a:r>
              <a:rPr lang="pt-BR" sz="2400" dirty="0" smtClean="0"/>
              <a:t>políticas e programas </a:t>
            </a:r>
            <a:br>
              <a:rPr lang="pt-BR" sz="2400" dirty="0" smtClean="0"/>
            </a:br>
            <a:r>
              <a:rPr lang="pt-BR" sz="2400" dirty="0" smtClean="0"/>
              <a:t>de assistência e </a:t>
            </a:r>
            <a:br>
              <a:rPr lang="pt-BR" sz="2400" dirty="0" smtClean="0"/>
            </a:br>
            <a:r>
              <a:rPr lang="pt-BR" sz="2400" dirty="0" smtClean="0"/>
              <a:t>desenvolvimento social 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13177" t="11021" r="5663" b="9995"/>
          <a:stretch>
            <a:fillRect/>
          </a:stretch>
        </p:blipFill>
        <p:spPr bwMode="auto">
          <a:xfrm>
            <a:off x="4572000" y="3573016"/>
            <a:ext cx="4468102" cy="31855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de </a:t>
            </a:r>
            <a:r>
              <a:rPr lang="pt-BR" i="1" dirty="0" err="1" smtClean="0"/>
              <a:t>queries</a:t>
            </a:r>
            <a:r>
              <a:rPr lang="pt-BR" i="1" dirty="0" smtClean="0"/>
              <a:t> </a:t>
            </a:r>
            <a:r>
              <a:rPr lang="pt-BR" dirty="0" smtClean="0"/>
              <a:t>que inserem dados e possibilitam analisar a adequação do banco de dados às exigências.</a:t>
            </a:r>
            <a:endParaRPr lang="pt-BR" i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3068960"/>
            <a:ext cx="8533105" cy="2970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100" dirty="0" smtClean="0"/>
              <a:t>-- </a:t>
            </a:r>
            <a:r>
              <a:rPr lang="pt-BR" sz="1100" dirty="0" err="1" smtClean="0"/>
              <a:t>querys</a:t>
            </a:r>
            <a:r>
              <a:rPr lang="pt-BR" sz="1100" dirty="0" smtClean="0"/>
              <a:t> de inserção</a:t>
            </a:r>
          </a:p>
          <a:p>
            <a:endParaRPr lang="pt-BR" sz="1100" dirty="0" smtClean="0"/>
          </a:p>
          <a:p>
            <a:r>
              <a:rPr lang="pt-BR" sz="1100" dirty="0" smtClean="0"/>
              <a:t>USE ProjetoDB1</a:t>
            </a:r>
          </a:p>
          <a:p>
            <a:r>
              <a:rPr lang="pt-BR" sz="1100" dirty="0" smtClean="0"/>
              <a:t>GO</a:t>
            </a:r>
          </a:p>
          <a:p>
            <a:endParaRPr lang="pt-BR" sz="1100" dirty="0" smtClean="0"/>
          </a:p>
          <a:p>
            <a:r>
              <a:rPr lang="pt-BR" sz="1100" dirty="0" smtClean="0"/>
              <a:t>--inserir dados do partido</a:t>
            </a:r>
          </a:p>
          <a:p>
            <a:endParaRPr lang="pt-BR" sz="1100" dirty="0" smtClean="0"/>
          </a:p>
          <a:p>
            <a:r>
              <a:rPr lang="pt-BR" sz="1100" dirty="0" smtClean="0"/>
              <a:t>INSERT INTO partido(</a:t>
            </a:r>
            <a:r>
              <a:rPr lang="pt-BR" sz="1100" dirty="0" err="1" smtClean="0"/>
              <a:t>cod_PARTIDO</a:t>
            </a:r>
            <a:r>
              <a:rPr lang="pt-BR" sz="1100" dirty="0" smtClean="0"/>
              <a:t>,</a:t>
            </a:r>
            <a:r>
              <a:rPr lang="pt-BR" sz="1100" dirty="0" err="1" smtClean="0"/>
              <a:t>nome_PARTIDO</a:t>
            </a:r>
            <a:r>
              <a:rPr lang="pt-BR" sz="1100" dirty="0" smtClean="0"/>
              <a:t>,</a:t>
            </a:r>
            <a:r>
              <a:rPr lang="pt-BR" sz="1100" dirty="0" err="1" smtClean="0"/>
              <a:t>sigla_PARTIDO</a:t>
            </a:r>
            <a:r>
              <a:rPr lang="pt-BR" sz="1100" dirty="0" smtClean="0"/>
              <a:t>) VALUES (1,'Democratas','DEM');</a:t>
            </a:r>
          </a:p>
          <a:p>
            <a:r>
              <a:rPr lang="pt-BR" sz="1100" dirty="0" smtClean="0"/>
              <a:t>GO</a:t>
            </a:r>
          </a:p>
          <a:p>
            <a:r>
              <a:rPr lang="pt-BR" sz="1100" dirty="0" smtClean="0"/>
              <a:t>INSERT INTO partido(</a:t>
            </a:r>
            <a:r>
              <a:rPr lang="pt-BR" sz="1100" dirty="0" err="1" smtClean="0"/>
              <a:t>cod_PARTIDO</a:t>
            </a:r>
            <a:r>
              <a:rPr lang="pt-BR" sz="1100" dirty="0" smtClean="0"/>
              <a:t>,</a:t>
            </a:r>
            <a:r>
              <a:rPr lang="pt-BR" sz="1100" dirty="0" err="1" smtClean="0"/>
              <a:t>nome_PARTIDO</a:t>
            </a:r>
            <a:r>
              <a:rPr lang="pt-BR" sz="1100" dirty="0" smtClean="0"/>
              <a:t>,</a:t>
            </a:r>
            <a:r>
              <a:rPr lang="pt-BR" sz="1100" dirty="0" err="1" smtClean="0"/>
              <a:t>sigla_PARTIDO</a:t>
            </a:r>
            <a:r>
              <a:rPr lang="pt-BR" sz="1100" dirty="0" smtClean="0"/>
              <a:t>) VALUES (2,'Partido Social Democrata Brasileira','PSDB');</a:t>
            </a:r>
          </a:p>
          <a:p>
            <a:r>
              <a:rPr lang="pt-BR" sz="1100" dirty="0" smtClean="0"/>
              <a:t>GO</a:t>
            </a:r>
          </a:p>
          <a:p>
            <a:r>
              <a:rPr lang="pt-BR" sz="1100" dirty="0" smtClean="0"/>
              <a:t>INSERT INTO partido(</a:t>
            </a:r>
            <a:r>
              <a:rPr lang="pt-BR" sz="1100" dirty="0" err="1" smtClean="0"/>
              <a:t>cod_PARTIDO</a:t>
            </a:r>
            <a:r>
              <a:rPr lang="pt-BR" sz="1100" dirty="0" smtClean="0"/>
              <a:t>,</a:t>
            </a:r>
            <a:r>
              <a:rPr lang="pt-BR" sz="1100" dirty="0" err="1" smtClean="0"/>
              <a:t>nome_PARTIDO</a:t>
            </a:r>
            <a:r>
              <a:rPr lang="pt-BR" sz="1100" dirty="0" smtClean="0"/>
              <a:t>,</a:t>
            </a:r>
            <a:r>
              <a:rPr lang="pt-BR" sz="1100" dirty="0" err="1" smtClean="0"/>
              <a:t>sigla_PARTIDO</a:t>
            </a:r>
            <a:r>
              <a:rPr lang="pt-BR" sz="1100" dirty="0" smtClean="0"/>
              <a:t>) VALUES (3,'Partido dos Trabalhadores','PT');</a:t>
            </a:r>
          </a:p>
          <a:p>
            <a:r>
              <a:rPr lang="pt-BR" sz="1100" dirty="0" smtClean="0"/>
              <a:t>GO</a:t>
            </a:r>
          </a:p>
          <a:p>
            <a:r>
              <a:rPr lang="pt-BR" sz="1100" dirty="0" smtClean="0"/>
              <a:t>INSERT INTO conselhos ([</a:t>
            </a:r>
            <a:r>
              <a:rPr lang="pt-BR" sz="1100" dirty="0" err="1" smtClean="0"/>
              <a:t>cod_CONSELHOS</a:t>
            </a:r>
            <a:r>
              <a:rPr lang="pt-BR" sz="1100" dirty="0" smtClean="0"/>
              <a:t>],[</a:t>
            </a:r>
            <a:r>
              <a:rPr lang="pt-BR" sz="1100" dirty="0" err="1" smtClean="0"/>
              <a:t>cod_PREFEITURA</a:t>
            </a:r>
            <a:r>
              <a:rPr lang="pt-BR" sz="1100" dirty="0" smtClean="0"/>
              <a:t>],[</a:t>
            </a:r>
            <a:r>
              <a:rPr lang="pt-BR" sz="1100" dirty="0" err="1" smtClean="0"/>
              <a:t>nome_CONSELHOS</a:t>
            </a:r>
            <a:r>
              <a:rPr lang="pt-BR" sz="1100" dirty="0" smtClean="0"/>
              <a:t>])VALUES (1,1,'CMDCA');</a:t>
            </a:r>
          </a:p>
          <a:p>
            <a:r>
              <a:rPr lang="pt-BR" sz="1100" dirty="0" smtClean="0"/>
              <a:t>INSERT INTO conselhos ([</a:t>
            </a:r>
            <a:r>
              <a:rPr lang="pt-BR" sz="1100" dirty="0" err="1" smtClean="0"/>
              <a:t>cod_CONSELHOS</a:t>
            </a:r>
            <a:r>
              <a:rPr lang="pt-BR" sz="1100" dirty="0" smtClean="0"/>
              <a:t>],[</a:t>
            </a:r>
            <a:r>
              <a:rPr lang="pt-BR" sz="1100" dirty="0" err="1" smtClean="0"/>
              <a:t>cod_PREFEITURA</a:t>
            </a:r>
            <a:r>
              <a:rPr lang="pt-BR" sz="1100" dirty="0" smtClean="0"/>
              <a:t>],[</a:t>
            </a:r>
            <a:r>
              <a:rPr lang="pt-BR" sz="1100" dirty="0" err="1" smtClean="0"/>
              <a:t>nome_CONSELHOS</a:t>
            </a:r>
            <a:r>
              <a:rPr lang="pt-BR" sz="1100" dirty="0" smtClean="0"/>
              <a:t>])VALUES (2,1,'Conselho Tutelar');</a:t>
            </a:r>
          </a:p>
          <a:p>
            <a:r>
              <a:rPr lang="pt-BR" sz="1100" dirty="0" smtClean="0"/>
              <a:t>GO</a:t>
            </a:r>
          </a:p>
          <a:p>
            <a:endParaRPr lang="pt-B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Prototipação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Telas desenvolvidas para planejar a entrada de dados no banco de dados.</a:t>
            </a:r>
          </a:p>
          <a:p>
            <a:endParaRPr lang="pt-BR" dirty="0"/>
          </a:p>
        </p:txBody>
      </p:sp>
      <p:pic>
        <p:nvPicPr>
          <p:cNvPr id="1026" name="Picture 2" descr="C:\Users\Henrique\Downloads\documents-export-2014-11-26\tela_1.png"/>
          <p:cNvPicPr>
            <a:picLocks noChangeAspect="1" noChangeArrowheads="1"/>
          </p:cNvPicPr>
          <p:nvPr/>
        </p:nvPicPr>
        <p:blipFill>
          <a:blip r:embed="rId2"/>
          <a:srcRect r="51981" b="32189"/>
          <a:stretch>
            <a:fillRect/>
          </a:stretch>
        </p:blipFill>
        <p:spPr bwMode="auto">
          <a:xfrm>
            <a:off x="500034" y="2571744"/>
            <a:ext cx="4000528" cy="3571900"/>
          </a:xfrm>
          <a:prstGeom prst="rect">
            <a:avLst/>
          </a:prstGeom>
          <a:noFill/>
        </p:spPr>
      </p:pic>
      <p:pic>
        <p:nvPicPr>
          <p:cNvPr id="1027" name="Picture 3" descr="C:\Users\Henrique\Downloads\documents-export-2014-11-26\tela_2.png"/>
          <p:cNvPicPr>
            <a:picLocks noChangeAspect="1" noChangeArrowheads="1"/>
          </p:cNvPicPr>
          <p:nvPr/>
        </p:nvPicPr>
        <p:blipFill>
          <a:blip r:embed="rId3"/>
          <a:srcRect r="58848" b="41375"/>
          <a:stretch>
            <a:fillRect/>
          </a:stretch>
        </p:blipFill>
        <p:spPr bwMode="auto">
          <a:xfrm>
            <a:off x="4643438" y="2428868"/>
            <a:ext cx="4252919" cy="38306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enrique\Downloads\documents-export-2014-11-26\tela_3_e_4.png"/>
          <p:cNvPicPr>
            <a:picLocks noChangeAspect="1" noChangeArrowheads="1"/>
          </p:cNvPicPr>
          <p:nvPr/>
        </p:nvPicPr>
        <p:blipFill>
          <a:blip r:embed="rId2"/>
          <a:srcRect r="41613" b="53571"/>
          <a:stretch>
            <a:fillRect/>
          </a:stretch>
        </p:blipFill>
        <p:spPr bwMode="auto">
          <a:xfrm>
            <a:off x="1500166" y="109538"/>
            <a:ext cx="6034079" cy="3033710"/>
          </a:xfrm>
          <a:prstGeom prst="rect">
            <a:avLst/>
          </a:prstGeom>
          <a:noFill/>
        </p:spPr>
      </p:pic>
      <p:pic>
        <p:nvPicPr>
          <p:cNvPr id="2051" name="Picture 3" descr="C:\Users\Henrique\Downloads\documents-export-2014-11-26\tela_5.png"/>
          <p:cNvPicPr>
            <a:picLocks noChangeAspect="1" noChangeArrowheads="1"/>
          </p:cNvPicPr>
          <p:nvPr/>
        </p:nvPicPr>
        <p:blipFill>
          <a:blip r:embed="rId3"/>
          <a:srcRect r="49631" b="26992"/>
          <a:stretch>
            <a:fillRect/>
          </a:stretch>
        </p:blipFill>
        <p:spPr bwMode="auto">
          <a:xfrm>
            <a:off x="2428860" y="3126274"/>
            <a:ext cx="4071966" cy="3731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Banco de dados funcional e adequado às exigências iniciais.</a:t>
            </a:r>
          </a:p>
          <a:p>
            <a:r>
              <a:rPr lang="pt-BR" dirty="0" smtClean="0"/>
              <a:t>Informações relacionadas de maneira clara e objetiva.</a:t>
            </a:r>
          </a:p>
          <a:p>
            <a:r>
              <a:rPr lang="pt-BR" dirty="0" smtClean="0"/>
              <a:t>Script de fácil interpretação e manutenção.</a:t>
            </a:r>
          </a:p>
          <a:p>
            <a:r>
              <a:rPr lang="pt-BR" dirty="0" smtClean="0"/>
              <a:t>Possibilidade de geração de novos relatórios mais adequados às necessidades de cada setor da Secretaria.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Demonstração ao cliente dos resultados obtidos.</a:t>
            </a:r>
          </a:p>
          <a:p>
            <a:r>
              <a:rPr lang="pt-BR" dirty="0" smtClean="0"/>
              <a:t>Início de operação em ambiente de homologação.</a:t>
            </a:r>
          </a:p>
          <a:p>
            <a:r>
              <a:rPr lang="pt-BR" dirty="0" smtClean="0"/>
              <a:t>Correção de erros e execução de melhorias.</a:t>
            </a:r>
          </a:p>
          <a:p>
            <a:r>
              <a:rPr lang="pt-BR" dirty="0" smtClean="0"/>
              <a:t>Início de operação em ambiente de produção.</a:t>
            </a:r>
          </a:p>
          <a:p>
            <a:r>
              <a:rPr lang="pt-BR" dirty="0" smtClean="0"/>
              <a:t>Manutenção contínua.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 paralelo objetivando a construção de </a:t>
            </a:r>
            <a:r>
              <a:rPr lang="pt-BR" i="1" dirty="0" err="1" smtClean="0"/>
              <a:t>queries</a:t>
            </a:r>
            <a:r>
              <a:rPr lang="pt-BR" i="1" dirty="0" smtClean="0"/>
              <a:t> </a:t>
            </a:r>
            <a:r>
              <a:rPr lang="pt-BR" dirty="0" smtClean="0"/>
              <a:t>SQL</a:t>
            </a:r>
            <a:r>
              <a:rPr lang="pt-BR" i="1" dirty="0" smtClean="0"/>
              <a:t> </a:t>
            </a:r>
            <a:r>
              <a:rPr lang="pt-BR" dirty="0" smtClean="0"/>
              <a:t>semelhantes ao resultado obtido manualmente.</a:t>
            </a:r>
          </a:p>
          <a:p>
            <a:r>
              <a:rPr lang="pt-BR" dirty="0" smtClean="0"/>
              <a:t>Facilidade de evolução a partir do diagrama lógico ao script SQL.</a:t>
            </a:r>
          </a:p>
          <a:p>
            <a:r>
              <a:rPr lang="pt-BR" dirty="0" smtClean="0"/>
              <a:t>Automatização da tarefa de construção </a:t>
            </a:r>
            <a:r>
              <a:rPr lang="pt-BR" smtClean="0"/>
              <a:t>dos </a:t>
            </a:r>
            <a:r>
              <a:rPr lang="pt-BR" smtClean="0"/>
              <a:t>comandos.</a:t>
            </a:r>
            <a:endParaRPr lang="pt-BR" dirty="0" smtClean="0"/>
          </a:p>
          <a:p>
            <a:r>
              <a:rPr lang="pt-BR" dirty="0" smtClean="0"/>
              <a:t>Interface entre a aplicação e o banco.</a:t>
            </a:r>
          </a:p>
          <a:p>
            <a:r>
              <a:rPr lang="pt-BR" sz="1200" dirty="0" err="1" smtClean="0"/>
              <a:t>List</a:t>
            </a:r>
            <a:r>
              <a:rPr lang="pt-BR" sz="1200" dirty="0" smtClean="0"/>
              <a:t>&lt;</a:t>
            </a:r>
            <a:r>
              <a:rPr lang="pt-BR" sz="1200" dirty="0" err="1" smtClean="0"/>
              <a:t>Person</a:t>
            </a:r>
            <a:r>
              <a:rPr lang="pt-BR" sz="1200" dirty="0" smtClean="0"/>
              <a:t>&gt; </a:t>
            </a:r>
            <a:r>
              <a:rPr lang="pt-BR" sz="1200" dirty="0" err="1" smtClean="0"/>
              <a:t>people</a:t>
            </a:r>
            <a:r>
              <a:rPr lang="pt-BR" sz="1200" dirty="0" smtClean="0"/>
              <a:t> = </a:t>
            </a:r>
            <a:r>
              <a:rPr lang="pt-BR" sz="1200" dirty="0" err="1" smtClean="0"/>
              <a:t>databaseContext</a:t>
            </a:r>
            <a:r>
              <a:rPr lang="pt-BR" sz="1200" dirty="0" smtClean="0"/>
              <a:t>.</a:t>
            </a:r>
            <a:r>
              <a:rPr lang="pt-BR" sz="1200" dirty="0" err="1" smtClean="0"/>
              <a:t>SelectFrom</a:t>
            </a:r>
            <a:r>
              <a:rPr lang="pt-BR" sz="1200" dirty="0" smtClean="0"/>
              <a:t>&lt;</a:t>
            </a:r>
            <a:r>
              <a:rPr lang="pt-BR" sz="1200" dirty="0" err="1" smtClean="0"/>
              <a:t>Person</a:t>
            </a:r>
            <a:r>
              <a:rPr lang="pt-BR" sz="1200" dirty="0" smtClean="0"/>
              <a:t>&gt;(</a:t>
            </a:r>
            <a:r>
              <a:rPr lang="pt-BR" sz="1200" dirty="0" err="1" smtClean="0"/>
              <a:t>PersonTableName</a:t>
            </a:r>
            <a:r>
              <a:rPr lang="pt-BR" sz="1200" dirty="0" smtClean="0"/>
              <a:t>).</a:t>
            </a:r>
            <a:r>
              <a:rPr lang="pt-BR" sz="1200" dirty="0" err="1" smtClean="0"/>
              <a:t>get</a:t>
            </a:r>
            <a:r>
              <a:rPr lang="pt-BR" sz="1200" dirty="0" smtClean="0"/>
              <a:t>();</a:t>
            </a:r>
            <a:br>
              <a:rPr lang="pt-BR" sz="1200" dirty="0" smtClean="0"/>
            </a:br>
            <a:r>
              <a:rPr lang="pt-BR" sz="1200" dirty="0" err="1" smtClean="0"/>
              <a:t>select</a:t>
            </a:r>
            <a:r>
              <a:rPr lang="pt-BR" sz="1200" dirty="0" smtClean="0"/>
              <a:t> * </a:t>
            </a:r>
            <a:r>
              <a:rPr lang="pt-BR" sz="1200" dirty="0" err="1" smtClean="0"/>
              <a:t>from</a:t>
            </a:r>
            <a:r>
              <a:rPr lang="pt-BR" sz="1200" dirty="0" smtClean="0"/>
              <a:t> [</a:t>
            </a:r>
            <a:r>
              <a:rPr lang="pt-BR" sz="1200" dirty="0" err="1" smtClean="0"/>
              <a:t>People</a:t>
            </a:r>
            <a:r>
              <a:rPr lang="pt-BR" sz="1200" dirty="0" smtClean="0"/>
              <a:t>];</a:t>
            </a:r>
            <a:endParaRPr lang="pt-BR" sz="1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Automatização (</a:t>
            </a:r>
            <a:r>
              <a:rPr lang="pt-BR" dirty="0" err="1" smtClean="0"/>
              <a:t>DBProject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Dificuldades inerentes ao trabalho em equipe.</a:t>
            </a:r>
          </a:p>
          <a:p>
            <a:r>
              <a:rPr lang="pt-BR" dirty="0" smtClean="0"/>
              <a:t>Utilização de ferramentas e versões diferentes durante o desenvolvimento.</a:t>
            </a:r>
          </a:p>
          <a:p>
            <a:r>
              <a:rPr lang="pt-BR" dirty="0" smtClean="0"/>
              <a:t>Dificuldades em depurar o desenvolvimento nas ferramenta de gerência do banco de dados.</a:t>
            </a:r>
          </a:p>
          <a:p>
            <a:r>
              <a:rPr lang="pt-BR" dirty="0" smtClean="0"/>
              <a:t>Poucas informações sobre as necessidades do  cliente.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Encontrados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Fim da Apresentação</a:t>
            </a:r>
            <a:endParaRPr lang="pt-BR" dirty="0"/>
          </a:p>
        </p:txBody>
      </p:sp>
      <p:pic>
        <p:nvPicPr>
          <p:cNvPr id="6" name="image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5589240"/>
            <a:ext cx="2858756" cy="1069362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Informações conhecidas como “Dados Gerais Dos Municípios”, entre eles: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Dados sobre a Prefeitura (Prefeito, Contato, Etc.)</a:t>
            </a:r>
          </a:p>
          <a:p>
            <a:pPr lvl="1"/>
            <a:r>
              <a:rPr lang="pt-BR" dirty="0" smtClean="0"/>
              <a:t>Dados sobre o Município (Demografia)</a:t>
            </a:r>
          </a:p>
          <a:p>
            <a:pPr lvl="1"/>
            <a:r>
              <a:rPr lang="pt-BR" dirty="0" smtClean="0"/>
              <a:t>Dados sobre os conselhos relacionados à assistência social. (Conselho Tutelar, Conselho Municipal do Idoso, Etc.)</a:t>
            </a:r>
          </a:p>
          <a:p>
            <a:pPr lvl="1"/>
            <a:r>
              <a:rPr lang="pt-BR" dirty="0" smtClean="0"/>
              <a:t>Dados sobre as Executoras relacionadas à assistência social. (APAE, Centros Assistenciais, Etc.)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armazenados em arquivos de texto.</a:t>
            </a:r>
          </a:p>
          <a:p>
            <a:r>
              <a:rPr lang="pt-BR" dirty="0" smtClean="0"/>
              <a:t>Difícil manutenção e busca das informações.</a:t>
            </a:r>
          </a:p>
          <a:p>
            <a:r>
              <a:rPr lang="pt-BR" dirty="0" smtClean="0"/>
              <a:t>Dados repetidos ocasionalmente não são atualizados.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118" t="22461" r="15446" b="34571"/>
          <a:stretch>
            <a:fillRect/>
          </a:stretch>
        </p:blipFill>
        <p:spPr bwMode="auto">
          <a:xfrm>
            <a:off x="714348" y="3571876"/>
            <a:ext cx="7572428" cy="27536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Organizar as informações.</a:t>
            </a:r>
          </a:p>
          <a:p>
            <a:r>
              <a:rPr lang="pt-BR" dirty="0" smtClean="0"/>
              <a:t>Facilitar a busca.</a:t>
            </a:r>
          </a:p>
          <a:p>
            <a:r>
              <a:rPr lang="pt-BR" dirty="0" smtClean="0"/>
              <a:t>Remover dados duplicados.</a:t>
            </a:r>
          </a:p>
          <a:p>
            <a:r>
              <a:rPr lang="pt-BR" dirty="0" smtClean="0"/>
              <a:t>Emitir relatórios semelhantes aos já existentes (legado).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Estabelecer relações entre todos os dados.</a:t>
            </a:r>
          </a:p>
          <a:p>
            <a:r>
              <a:rPr lang="pt-BR" dirty="0" smtClean="0"/>
              <a:t>Oferecer a mesma facilidade do meio atualmente utilizado.</a:t>
            </a:r>
          </a:p>
          <a:p>
            <a:r>
              <a:rPr lang="pt-BR" dirty="0" smtClean="0"/>
              <a:t>Encontrar soluções simples em termos de manutenção.</a:t>
            </a:r>
          </a:p>
          <a:p>
            <a:r>
              <a:rPr lang="pt-BR" dirty="0" smtClean="0"/>
              <a:t>Garantir a integridade e segurança dos dados.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 smtClean="0"/>
              <a:t>Google Drive – </a:t>
            </a:r>
            <a:r>
              <a:rPr lang="pt-BR" sz="2000" i="1" dirty="0" smtClean="0"/>
              <a:t>Repositório</a:t>
            </a:r>
          </a:p>
          <a:p>
            <a:pPr lvl="0"/>
            <a:r>
              <a:rPr lang="pt-BR" sz="2000" dirty="0" err="1" smtClean="0"/>
              <a:t>GanttProject</a:t>
            </a:r>
            <a:r>
              <a:rPr lang="pt-BR" sz="2000" dirty="0" smtClean="0"/>
              <a:t> – </a:t>
            </a:r>
            <a:r>
              <a:rPr lang="pt-BR" sz="2000" i="1" dirty="0" smtClean="0"/>
              <a:t>Cronograma</a:t>
            </a:r>
          </a:p>
          <a:p>
            <a:pPr lvl="0"/>
            <a:r>
              <a:rPr lang="pt-BR" sz="2000" dirty="0" err="1" smtClean="0"/>
              <a:t>Pencil</a:t>
            </a:r>
            <a:r>
              <a:rPr lang="pt-BR" sz="2000" dirty="0" smtClean="0"/>
              <a:t> – </a:t>
            </a:r>
            <a:r>
              <a:rPr lang="pt-BR" sz="2000" i="1" dirty="0" err="1" smtClean="0"/>
              <a:t>Prototipação</a:t>
            </a:r>
            <a:r>
              <a:rPr lang="pt-BR" sz="2000" i="1" dirty="0" smtClean="0"/>
              <a:t> </a:t>
            </a:r>
          </a:p>
          <a:p>
            <a:pPr lvl="0"/>
            <a:r>
              <a:rPr lang="pt-BR" sz="2000" dirty="0" err="1" smtClean="0"/>
              <a:t>BRmodelo</a:t>
            </a:r>
            <a:r>
              <a:rPr lang="pt-BR" sz="2000" dirty="0" smtClean="0"/>
              <a:t> 3.0 – </a:t>
            </a:r>
            <a:r>
              <a:rPr lang="pt-BR" sz="2000" i="1" dirty="0" smtClean="0"/>
              <a:t>MER/DER – Conceitual</a:t>
            </a:r>
            <a:endParaRPr lang="pt-BR" sz="2000" dirty="0" smtClean="0"/>
          </a:p>
          <a:p>
            <a:pPr lvl="0"/>
            <a:r>
              <a:rPr lang="pt-BR" sz="2000" dirty="0" err="1" smtClean="0"/>
              <a:t>Notepad</a:t>
            </a:r>
            <a:r>
              <a:rPr lang="pt-BR" sz="2000" dirty="0" smtClean="0"/>
              <a:t>++/</a:t>
            </a:r>
            <a:r>
              <a:rPr lang="pt-BR" sz="2000" dirty="0" err="1" smtClean="0"/>
              <a:t>Notepad</a:t>
            </a:r>
            <a:r>
              <a:rPr lang="pt-BR" sz="2000" dirty="0" smtClean="0"/>
              <a:t> – </a:t>
            </a:r>
            <a:r>
              <a:rPr lang="pt-BR" sz="2000" i="1" dirty="0" err="1" smtClean="0"/>
              <a:t>Query</a:t>
            </a:r>
            <a:r>
              <a:rPr lang="pt-BR" sz="2000" i="1" dirty="0" smtClean="0"/>
              <a:t> de criação do Banco e inserção de Dados</a:t>
            </a:r>
          </a:p>
          <a:p>
            <a:pPr lvl="0"/>
            <a:r>
              <a:rPr lang="pt-BR" sz="2000" dirty="0" smtClean="0"/>
              <a:t>Microsoft Visual Studio - </a:t>
            </a:r>
            <a:r>
              <a:rPr lang="pt-BR" sz="2000" i="1" dirty="0" err="1" smtClean="0"/>
              <a:t>Query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Builder</a:t>
            </a:r>
            <a:r>
              <a:rPr lang="pt-BR" sz="2000" i="1" dirty="0" smtClean="0"/>
              <a:t> e </a:t>
            </a:r>
            <a:r>
              <a:rPr lang="pt-BR" sz="2000" i="1" dirty="0" err="1" smtClean="0"/>
              <a:t>Query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printer</a:t>
            </a:r>
            <a:endParaRPr lang="pt-BR" sz="2000" dirty="0" smtClean="0"/>
          </a:p>
          <a:p>
            <a:pPr lvl="0"/>
            <a:r>
              <a:rPr lang="pt-BR" sz="2000" dirty="0" smtClean="0"/>
              <a:t>Microsoft SQL Server Management Studio – </a:t>
            </a:r>
            <a:r>
              <a:rPr lang="pt-BR" sz="2000" i="1" dirty="0" smtClean="0"/>
              <a:t>Criação do DER Lógico, Depuração e execução de Scripts</a:t>
            </a:r>
            <a:endParaRPr lang="pt-BR" sz="2000" dirty="0" smtClean="0"/>
          </a:p>
          <a:p>
            <a:pPr lvl="0"/>
            <a:r>
              <a:rPr lang="pt-BR" sz="2000" dirty="0" smtClean="0"/>
              <a:t>Microsoft SQL Server – </a:t>
            </a:r>
            <a:r>
              <a:rPr lang="pt-BR" sz="2000" i="1" dirty="0" smtClean="0"/>
              <a:t>Servidor de Banco de Dados para o projeto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Divisão de tarefas.</a:t>
            </a:r>
          </a:p>
          <a:p>
            <a:r>
              <a:rPr lang="pt-BR" dirty="0" smtClean="0"/>
              <a:t>Estimativa de tempo de execução.</a:t>
            </a:r>
          </a:p>
          <a:p>
            <a:r>
              <a:rPr lang="pt-BR" dirty="0" smtClean="0"/>
              <a:t>Reuniões para executar e avaliar o trabalho.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e Organização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177" t="29297" r="29722" b="31640"/>
          <a:stretch>
            <a:fillRect/>
          </a:stretch>
        </p:blipFill>
        <p:spPr bwMode="auto">
          <a:xfrm>
            <a:off x="857224" y="3071810"/>
            <a:ext cx="7429520" cy="28575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do modelo conceitual.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3074" name="Picture 2" descr="C:\Users\Henrique\Desktop\BD PROJ\Banco_de_Dados_I-2014-11-25\Banco de Dados I\Modelos (DER-MER)\modelo1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0830" y="2071678"/>
            <a:ext cx="5702340" cy="458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Personalizada 1">
      <a:dk1>
        <a:srgbClr val="000000"/>
      </a:dk1>
      <a:lt1>
        <a:sysClr val="window" lastClr="FFFFFF"/>
      </a:lt1>
      <a:dk2>
        <a:srgbClr val="000000"/>
      </a:dk2>
      <a:lt2>
        <a:srgbClr val="D6ECFF"/>
      </a:lt2>
      <a:accent1>
        <a:srgbClr val="92D050"/>
      </a:accent1>
      <a:accent2>
        <a:srgbClr val="EA157A"/>
      </a:accent2>
      <a:accent3>
        <a:srgbClr val="FEB80A"/>
      </a:accent3>
      <a:accent4>
        <a:srgbClr val="00ADDC"/>
      </a:accent4>
      <a:accent5>
        <a:srgbClr val="000000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735</Words>
  <Application>Microsoft Office PowerPoint</Application>
  <PresentationFormat>Apresentação na tela (4:3)</PresentationFormat>
  <Paragraphs>297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Concurso</vt:lpstr>
      <vt:lpstr>BANCO DE DADOS DE CADASTRO DE DADOS GERAIS DOS MUNICÍPIOS PERTENCENTES À DIRETORIA REGIONAL DE ASSISTÊNCIA SOCIAL (DRADS)- CAMPINAS</vt:lpstr>
      <vt:lpstr>Cliente</vt:lpstr>
      <vt:lpstr>Escopo do projeto</vt:lpstr>
      <vt:lpstr>Motivação</vt:lpstr>
      <vt:lpstr>Objetivos </vt:lpstr>
      <vt:lpstr>Desafios</vt:lpstr>
      <vt:lpstr>Ferramentas Utilizadas</vt:lpstr>
      <vt:lpstr>Planejamento e Organização</vt:lpstr>
      <vt:lpstr>Desenvolvimento</vt:lpstr>
      <vt:lpstr>Slide 10</vt:lpstr>
      <vt:lpstr>Desenvolvimento</vt:lpstr>
      <vt:lpstr>Slide 12</vt:lpstr>
      <vt:lpstr>Desenvolvimento</vt:lpstr>
      <vt:lpstr>Slide 14</vt:lpstr>
      <vt:lpstr>Desenvolvimento</vt:lpstr>
      <vt:lpstr>Slide 16</vt:lpstr>
      <vt:lpstr>Slide 17</vt:lpstr>
      <vt:lpstr>Slide 18</vt:lpstr>
      <vt:lpstr>Slide 19</vt:lpstr>
      <vt:lpstr>Testes</vt:lpstr>
      <vt:lpstr>Prototipação</vt:lpstr>
      <vt:lpstr>Slide 22</vt:lpstr>
      <vt:lpstr>Resultado</vt:lpstr>
      <vt:lpstr>Evolução</vt:lpstr>
      <vt:lpstr>Automatização (DBProject)</vt:lpstr>
      <vt:lpstr>Problemas Encontrados</vt:lpstr>
      <vt:lpstr>Fim da Apresentação</vt:lpstr>
    </vt:vector>
  </TitlesOfParts>
  <Company>PLANETA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DE CADASTRO DE DADOS GERAIS DOS MUNICÍPIOS PERTENCENTES À DIRETORIA REGIONAL DE ASSISTÊNCIA SOCIAL (DRADS)- CAMPINAS</dc:title>
  <dc:creator>hpinheiro</dc:creator>
  <cp:lastModifiedBy>Henrique Pinheiro</cp:lastModifiedBy>
  <cp:revision>35</cp:revision>
  <dcterms:created xsi:type="dcterms:W3CDTF">2014-11-25T18:34:13Z</dcterms:created>
  <dcterms:modified xsi:type="dcterms:W3CDTF">2014-11-26T20:40:01Z</dcterms:modified>
</cp:coreProperties>
</file>