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6" r:id="rId2"/>
  </p:sldMasterIdLst>
  <p:notesMasterIdLst>
    <p:notesMasterId r:id="rId28"/>
  </p:notesMasterIdLst>
  <p:handoutMasterIdLst>
    <p:handoutMasterId r:id="rId29"/>
  </p:handoutMasterIdLst>
  <p:sldIdLst>
    <p:sldId id="445" r:id="rId3"/>
    <p:sldId id="374" r:id="rId4"/>
    <p:sldId id="555" r:id="rId5"/>
    <p:sldId id="545" r:id="rId6"/>
    <p:sldId id="580" r:id="rId7"/>
    <p:sldId id="556" r:id="rId8"/>
    <p:sldId id="448" r:id="rId9"/>
    <p:sldId id="508" r:id="rId10"/>
    <p:sldId id="595" r:id="rId11"/>
    <p:sldId id="586" r:id="rId12"/>
    <p:sldId id="591" r:id="rId13"/>
    <p:sldId id="593" r:id="rId14"/>
    <p:sldId id="587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57" r:id="rId27"/>
  </p:sldIdLst>
  <p:sldSz cx="9144000" cy="6858000" type="screen4x3"/>
  <p:notesSz cx="7065963" cy="10198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00000"/>
    <a:srgbClr val="FFFF00"/>
    <a:srgbClr val="FFCC00"/>
    <a:srgbClr val="B287D3"/>
    <a:srgbClr val="8AAFD3"/>
    <a:srgbClr val="5E9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6" autoAdjust="0"/>
    <p:restoredTop sz="89277" autoAdjust="0"/>
  </p:normalViewPr>
  <p:slideViewPr>
    <p:cSldViewPr>
      <p:cViewPr varScale="1">
        <p:scale>
          <a:sx n="66" d="100"/>
          <a:sy n="66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920" y="-90"/>
      </p:cViewPr>
      <p:guideLst>
        <p:guide orient="horz" pos="321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02088" y="0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6925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7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02088" y="9686925"/>
            <a:ext cx="306228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35642FBE-7F6A-444B-B73C-9634E55F477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1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03675" y="0"/>
            <a:ext cx="3062288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0" y="765175"/>
            <a:ext cx="5099050" cy="3824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843463"/>
            <a:ext cx="5183187" cy="458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03675" y="9688513"/>
            <a:ext cx="3062288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645" tIns="49323" rIns="98645" bIns="49323" numCol="1" anchor="b" anchorCtr="0" compatLnSpc="1">
            <a:prstTxWarp prst="textNoShape">
              <a:avLst/>
            </a:prstTxWarp>
          </a:bodyPr>
          <a:lstStyle>
            <a:lvl1pPr algn="r" defTabSz="985838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4508C1EB-14B5-4A6E-B5B7-752CA61F249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5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tml.conclase.net/w3c/html401-es/interact/form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html.conclase.net/w3c/html401-es/types.html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37786E-49A6-4B38-B67D-4DA3600503B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649585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* Elementos nuevos de HTML 5</a:t>
            </a:r>
            <a:endParaRPr lang="es-AR" dirty="0" smtClean="0"/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8C1EB-14B5-4A6E-B5B7-752CA61F24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* Elementos nuevos de HTML 5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8C1EB-14B5-4A6E-B5B7-752CA61F24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82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E6D78A-DEDE-4BDA-978E-AF08632C4D9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09298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30C0C1-B1DA-4839-B16B-A20EB76A2C7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s-AR" i="1" dirty="0" smtClean="0"/>
              <a:t>Definiciones de atributos</a:t>
            </a:r>
            <a:endParaRPr lang="es-AR" dirty="0" smtClean="0"/>
          </a:p>
          <a:p>
            <a:pPr>
              <a:defRPr/>
            </a:pPr>
            <a:r>
              <a:rPr lang="es-AR" dirty="0" err="1" smtClean="0"/>
              <a:t>type</a:t>
            </a:r>
            <a:r>
              <a:rPr lang="es-AR" dirty="0" smtClean="0"/>
              <a:t> = text|password|checkbox|radio|submit|reset|file|hidden|image|button Este atributo especifica el </a:t>
            </a:r>
            <a:r>
              <a:rPr lang="es-AR" dirty="0" smtClean="0">
                <a:hlinkClick r:id="" action="ppaction://noaction"/>
              </a:rPr>
              <a:t>tipo de control</a:t>
            </a:r>
            <a:r>
              <a:rPr lang="es-AR" dirty="0" smtClean="0"/>
              <a:t> a crear. El valor por defecto para este atributo es "</a:t>
            </a:r>
            <a:r>
              <a:rPr lang="es-AR" dirty="0" err="1" smtClean="0"/>
              <a:t>text</a:t>
            </a:r>
            <a:r>
              <a:rPr lang="es-AR" dirty="0" smtClean="0"/>
              <a:t>". </a:t>
            </a:r>
          </a:p>
          <a:p>
            <a:pPr>
              <a:defRPr/>
            </a:pPr>
            <a:r>
              <a:rPr lang="es-AR" dirty="0" err="1" smtClean="0"/>
              <a:t>name</a:t>
            </a:r>
            <a:r>
              <a:rPr lang="es-AR" dirty="0" smtClean="0"/>
              <a:t> = Este atributo asigna el </a:t>
            </a:r>
            <a:r>
              <a:rPr lang="es-AR" dirty="0" smtClean="0">
                <a:hlinkClick r:id="" action="ppaction://noaction"/>
              </a:rPr>
              <a:t>nombre de control</a:t>
            </a:r>
            <a:r>
              <a:rPr lang="es-AR" dirty="0" smtClean="0"/>
              <a:t>. </a:t>
            </a:r>
          </a:p>
          <a:p>
            <a:pPr>
              <a:defRPr/>
            </a:pPr>
            <a:r>
              <a:rPr lang="es-AR" dirty="0" err="1" smtClean="0"/>
              <a:t>value</a:t>
            </a:r>
            <a:r>
              <a:rPr lang="es-AR" dirty="0" smtClean="0"/>
              <a:t> = Este atributo especifica el </a:t>
            </a:r>
            <a:r>
              <a:rPr lang="es-AR" dirty="0" smtClean="0">
                <a:hlinkClick r:id="" action="ppaction://noaction"/>
              </a:rPr>
              <a:t>valor inicial</a:t>
            </a:r>
            <a:r>
              <a:rPr lang="es-AR" dirty="0" smtClean="0"/>
              <a:t> del control. Es opcional excepto cuando el atributo </a:t>
            </a:r>
            <a:r>
              <a:rPr lang="es-AR" dirty="0" err="1" smtClean="0">
                <a:hlinkClick r:id="rId3"/>
              </a:rPr>
              <a:t>type</a:t>
            </a:r>
            <a:r>
              <a:rPr lang="es-AR" dirty="0" smtClean="0"/>
              <a:t> tenga el valor "radio" o "</a:t>
            </a:r>
            <a:r>
              <a:rPr lang="es-AR" dirty="0" err="1" smtClean="0"/>
              <a:t>checkbox</a:t>
            </a:r>
            <a:r>
              <a:rPr lang="es-AR" dirty="0" smtClean="0"/>
              <a:t>". </a:t>
            </a:r>
          </a:p>
          <a:p>
            <a:pPr>
              <a:defRPr/>
            </a:pPr>
            <a:r>
              <a:rPr lang="es-AR" dirty="0" err="1" smtClean="0"/>
              <a:t>size</a:t>
            </a:r>
            <a:r>
              <a:rPr lang="es-AR" dirty="0" smtClean="0"/>
              <a:t> = Este atributo le dice al agente de usuario la anchura inicial del control. La anchura viene dada en </a:t>
            </a:r>
            <a:r>
              <a:rPr lang="es-AR" dirty="0" smtClean="0">
                <a:hlinkClick r:id="rId4"/>
              </a:rPr>
              <a:t>píxeles</a:t>
            </a:r>
            <a:r>
              <a:rPr lang="es-AR" dirty="0" smtClean="0"/>
              <a:t> excepto cuando el atributo </a:t>
            </a:r>
            <a:r>
              <a:rPr lang="es-AR" dirty="0" err="1" smtClean="0">
                <a:hlinkClick r:id="rId3"/>
              </a:rPr>
              <a:t>type</a:t>
            </a:r>
            <a:r>
              <a:rPr lang="es-AR" dirty="0" smtClean="0"/>
              <a:t> tenga el valor "</a:t>
            </a:r>
            <a:r>
              <a:rPr lang="es-AR" dirty="0" err="1" smtClean="0"/>
              <a:t>text</a:t>
            </a:r>
            <a:r>
              <a:rPr lang="es-AR" dirty="0" smtClean="0"/>
              <a:t>" o "</a:t>
            </a:r>
            <a:r>
              <a:rPr lang="es-AR" dirty="0" err="1" smtClean="0"/>
              <a:t>password</a:t>
            </a:r>
            <a:r>
              <a:rPr lang="es-AR" dirty="0" smtClean="0"/>
              <a:t>". En estos casos, el valor se refiere al número (entero) de caracteres. </a:t>
            </a:r>
          </a:p>
          <a:p>
            <a:pPr>
              <a:defRPr/>
            </a:pPr>
            <a:r>
              <a:rPr lang="es-AR" dirty="0" err="1" smtClean="0"/>
              <a:t>maxlength</a:t>
            </a:r>
            <a:r>
              <a:rPr lang="es-AR" dirty="0" smtClean="0"/>
              <a:t> = Cuando el atributo </a:t>
            </a:r>
            <a:r>
              <a:rPr lang="es-AR" dirty="0" err="1" smtClean="0">
                <a:hlinkClick r:id="rId3"/>
              </a:rPr>
              <a:t>type</a:t>
            </a:r>
            <a:r>
              <a:rPr lang="es-AR" dirty="0" smtClean="0"/>
              <a:t> tiene el valor "</a:t>
            </a:r>
            <a:r>
              <a:rPr lang="es-AR" dirty="0" err="1" smtClean="0"/>
              <a:t>text</a:t>
            </a:r>
            <a:r>
              <a:rPr lang="es-AR" dirty="0" smtClean="0"/>
              <a:t>" o "</a:t>
            </a:r>
            <a:r>
              <a:rPr lang="es-AR" dirty="0" err="1" smtClean="0"/>
              <a:t>password</a:t>
            </a:r>
            <a:r>
              <a:rPr lang="es-AR" dirty="0" smtClean="0"/>
              <a:t>", este atributo especifica el número máximo de caracteres que puede introducir el usuario. Este número puede exceder del especificado por </a:t>
            </a:r>
            <a:r>
              <a:rPr lang="es-AR" dirty="0" err="1" smtClean="0">
                <a:hlinkClick r:id="rId3"/>
              </a:rPr>
              <a:t>size</a:t>
            </a:r>
            <a:r>
              <a:rPr lang="es-AR" dirty="0" smtClean="0"/>
              <a:t>, en cuyo caso el agente de usuario debería ofrecer un mecanismo de desplazamiento. El valor por defecto para este atributo es un número ilimitado. </a:t>
            </a:r>
          </a:p>
          <a:p>
            <a:pPr>
              <a:defRPr/>
            </a:pPr>
            <a:r>
              <a:rPr lang="es-AR" dirty="0" err="1" smtClean="0"/>
              <a:t>checked</a:t>
            </a:r>
            <a:r>
              <a:rPr lang="es-AR" dirty="0" smtClean="0"/>
              <a:t> Cuando el atributo </a:t>
            </a:r>
            <a:r>
              <a:rPr lang="es-AR" dirty="0" err="1" smtClean="0">
                <a:hlinkClick r:id="rId3"/>
              </a:rPr>
              <a:t>type</a:t>
            </a:r>
            <a:r>
              <a:rPr lang="es-AR" dirty="0" smtClean="0"/>
              <a:t> tiene el valor "radio" o "</a:t>
            </a:r>
            <a:r>
              <a:rPr lang="es-AR" dirty="0" err="1" smtClean="0"/>
              <a:t>checkbox</a:t>
            </a:r>
            <a:r>
              <a:rPr lang="es-AR" dirty="0" smtClean="0"/>
              <a:t>", este atributo booleano especifica que el botón está marcado ("</a:t>
            </a:r>
            <a:r>
              <a:rPr lang="es-AR" dirty="0" err="1" smtClean="0"/>
              <a:t>on</a:t>
            </a:r>
            <a:r>
              <a:rPr lang="es-AR" dirty="0" smtClean="0"/>
              <a:t>"). Los agentes de usuario no deben tener en cuenta este atributo para otros tipos de control. </a:t>
            </a:r>
          </a:p>
          <a:p>
            <a:pPr>
              <a:defRPr/>
            </a:pPr>
            <a:r>
              <a:rPr lang="es-AR" dirty="0" err="1" smtClean="0"/>
              <a:t>src</a:t>
            </a:r>
            <a:r>
              <a:rPr lang="es-AR" dirty="0" smtClean="0"/>
              <a:t> = Cuando el atributo </a:t>
            </a:r>
            <a:r>
              <a:rPr lang="es-AR" dirty="0" err="1" smtClean="0">
                <a:hlinkClick r:id="rId3"/>
              </a:rPr>
              <a:t>type</a:t>
            </a:r>
            <a:r>
              <a:rPr lang="es-AR" dirty="0" smtClean="0"/>
              <a:t> tiene el valor "</a:t>
            </a:r>
            <a:r>
              <a:rPr lang="es-AR" dirty="0" err="1" smtClean="0"/>
              <a:t>image</a:t>
            </a:r>
            <a:r>
              <a:rPr lang="es-AR" dirty="0" smtClean="0"/>
              <a:t>", este atributo especifica la localización de la imagen que debe usarse para decorar el botón gráfico de envío. </a:t>
            </a:r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endParaRPr lang="es-ES" dirty="0" smtClean="0"/>
          </a:p>
          <a:p>
            <a:pPr>
              <a:defRPr/>
            </a:pPr>
            <a:r>
              <a:rPr lang="es-ES" dirty="0" smtClean="0"/>
              <a:t>Para mas información visitar http://html.conclase.net/w3c/html401-es/interact/forms.html</a:t>
            </a:r>
          </a:p>
          <a:p>
            <a:pPr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20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1EA3DC-F3F2-4DCB-92AE-04B934620E4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83989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C13B8A-F720-4F32-8AB5-AA40D57A358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73235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C766D8-F3C7-4194-9D40-47D9056977B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288317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E9E172-333F-4865-8BDF-85856D7B1B0F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15207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9C5595-984D-40B4-9E0D-DDA092D3DDB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222242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01C75D-1854-4034-8D99-46FB70A55968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77221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FAAFD9-00D7-443C-91AC-EB1772482F7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226281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6B6746-904D-4E8D-A4EE-5709FFF82EA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541349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43954C-850C-42CA-87A1-4A0A3529E7C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37566169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333BFA-A066-4AE2-AF58-29D53BADE0C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252309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5B16B5-39F3-43BE-956F-CA8620255C41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27132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697E10-9915-43DD-BAE8-5DCECF50E26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995957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697E10-9915-43DD-BAE8-5DCECF50E26E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77321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BBC793-A1BC-41BE-AD0E-00E204359CDC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453136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D7AB83-2DF6-4EC6-8C62-63F5DDF54CFD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s-ES_tradnl" dirty="0" smtClean="0"/>
              <a:t>W3C recomienda nombrar las etiquetas usando </a:t>
            </a:r>
            <a:r>
              <a:rPr lang="es-ES_tradnl" dirty="0" err="1" smtClean="0"/>
              <a:t>lowercase</a:t>
            </a:r>
            <a:r>
              <a:rPr lang="es-ES_tradnl" dirty="0" smtClean="0"/>
              <a:t>, encerrar los valores de los atributos de las etiquetas con comillas</a:t>
            </a:r>
            <a:r>
              <a:rPr lang="es-ES_tradnl" baseline="0" dirty="0" smtClean="0"/>
              <a:t> (simples o dobles) y demanda </a:t>
            </a:r>
            <a:r>
              <a:rPr lang="es-ES_tradnl" baseline="0" dirty="0" err="1" smtClean="0"/>
              <a:t>lowercase</a:t>
            </a:r>
            <a:r>
              <a:rPr lang="es-ES_tradnl" baseline="0" dirty="0" smtClean="0"/>
              <a:t> y comillas para documentos mas estrictos como XHTML.</a:t>
            </a:r>
          </a:p>
          <a:p>
            <a:pPr eaLnBrk="1" hangingPunct="1"/>
            <a:endParaRPr lang="es-ES_tradnl" baseline="0" dirty="0" smtClean="0"/>
          </a:p>
          <a:p>
            <a:pPr eaLnBrk="1" hangingPunct="1"/>
            <a:r>
              <a:rPr lang="es-ES_tradnl" baseline="0" dirty="0" smtClean="0"/>
              <a:t>LISTADO COMPLETO DE ATRIBUTOS: https://www.w3schools.com/tags/ref_attributes.asp</a:t>
            </a:r>
          </a:p>
          <a:p>
            <a:pPr eaLnBrk="1" hangingPunct="1"/>
            <a:endParaRPr lang="es-ES_tradnl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4244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F4D6FA-1893-406B-8CAC-AB9E99C7F5F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3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s-AR" dirty="0" smtClean="0"/>
              <a:t>Tres son los </a:t>
            </a:r>
            <a:r>
              <a:rPr lang="es-AR" dirty="0" err="1" smtClean="0"/>
              <a:t>tags</a:t>
            </a:r>
            <a:r>
              <a:rPr lang="es-AR" dirty="0" smtClean="0"/>
              <a:t> que describen la estructura general de un documento y dan una información sencilla sobre él. Estas </a:t>
            </a:r>
            <a:r>
              <a:rPr lang="es-AR" dirty="0" err="1" smtClean="0"/>
              <a:t>tags</a:t>
            </a:r>
            <a:r>
              <a:rPr lang="es-AR" dirty="0" smtClean="0"/>
              <a:t> no afectan a la apariencia del documento y solo interpretan y filtran los archivos HTML.</a:t>
            </a:r>
          </a:p>
          <a:p>
            <a:pPr>
              <a:defRPr/>
            </a:pPr>
            <a:endParaRPr lang="es-ES_tradnl" dirty="0" smtClean="0"/>
          </a:p>
          <a:p>
            <a:pPr>
              <a:defRPr/>
            </a:pPr>
            <a:r>
              <a:rPr lang="es-ES_tradnl" dirty="0" smtClean="0"/>
              <a:t>&lt;!DOCTYPE </a:t>
            </a:r>
            <a:r>
              <a:rPr lang="es-ES_tradnl" dirty="0" err="1" smtClean="0"/>
              <a:t>html</a:t>
            </a:r>
            <a:r>
              <a:rPr lang="es-ES_tradnl" dirty="0" smtClean="0"/>
              <a:t>&gt;:</a:t>
            </a:r>
            <a:r>
              <a:rPr lang="es-ES_tradnl" baseline="0" dirty="0" smtClean="0"/>
              <a:t> </a:t>
            </a:r>
            <a:r>
              <a:rPr lang="es-AR" dirty="0" smtClean="0"/>
              <a:t>no es una etiqueta, esto es una instrucción para el navegador que declara la versión de </a:t>
            </a:r>
            <a:r>
              <a:rPr lang="es-AR" dirty="0" err="1" smtClean="0"/>
              <a:t>html</a:t>
            </a:r>
            <a:r>
              <a:rPr lang="es-AR" dirty="0" smtClean="0"/>
              <a:t> que se está usando.</a:t>
            </a:r>
          </a:p>
          <a:p>
            <a:pPr>
              <a:defRPr/>
            </a:pPr>
            <a:endParaRPr lang="es-AR" dirty="0" smtClean="0"/>
          </a:p>
          <a:p>
            <a:pPr>
              <a:defRPr/>
            </a:pPr>
            <a:r>
              <a:rPr lang="es-AR" dirty="0" smtClean="0"/>
              <a:t>&lt;HTML&gt;: Limitan el documento e indica que se encuentra escrito en este lenguaje.</a:t>
            </a:r>
            <a:br>
              <a:rPr lang="es-AR" dirty="0" smtClean="0"/>
            </a:br>
            <a:endParaRPr lang="es-AR" dirty="0" smtClean="0"/>
          </a:p>
          <a:p>
            <a:pPr>
              <a:defRPr/>
            </a:pPr>
            <a:r>
              <a:rPr lang="es-AR" dirty="0" smtClean="0"/>
              <a:t>&lt;HEAD&gt;: Especifica el prólogo del resto del archivo. Son pocas las </a:t>
            </a:r>
            <a:r>
              <a:rPr lang="es-AR" dirty="0" err="1" smtClean="0"/>
              <a:t>tags</a:t>
            </a:r>
            <a:r>
              <a:rPr lang="es-AR" dirty="0" smtClean="0"/>
              <a:t> que van dentro de ella, destacando la del titulo &lt;TITLE&gt; que será utilizado por los marcadores del navegador e identificará el contenido de la página. Solo puede haber un título por documento, preferiblemente corto aunque significativo, y no caben otras </a:t>
            </a:r>
            <a:r>
              <a:rPr lang="es-AR" dirty="0" err="1" smtClean="0"/>
              <a:t>tags</a:t>
            </a:r>
            <a:r>
              <a:rPr lang="es-AR" dirty="0" smtClean="0"/>
              <a:t> dentro de él. En head no hay que colocar nada del texto del documento.</a:t>
            </a:r>
            <a:br>
              <a:rPr lang="es-AR" dirty="0" smtClean="0"/>
            </a:br>
            <a:endParaRPr lang="es-AR" dirty="0" smtClean="0"/>
          </a:p>
          <a:p>
            <a:pPr>
              <a:defRPr/>
            </a:pPr>
            <a:r>
              <a:rPr lang="es-AR" dirty="0" smtClean="0"/>
              <a:t>&lt;BODY&gt;: Encierra el resto del documento, el contenido. </a:t>
            </a:r>
          </a:p>
          <a:p>
            <a:pPr>
              <a:defRPr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043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08C1EB-14B5-4A6E-B5B7-752CA61F24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56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smtClean="0"/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ítulo y objetos encima del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2247900"/>
            <a:ext cx="8388350" cy="67945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Title Slide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6" name="Rectangle 4"/>
          <p:cNvSpPr>
            <a:spLocks noChangeArrowheads="1"/>
          </p:cNvSpPr>
          <p:nvPr/>
        </p:nvSpPr>
        <p:spPr bwMode="auto">
          <a:xfrm>
            <a:off x="328613" y="357188"/>
            <a:ext cx="8588375" cy="2751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Laboratorio </a:t>
            </a:r>
            <a:r>
              <a:rPr lang="es-AR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III</a:t>
            </a:r>
          </a:p>
          <a:p>
            <a:pPr algn="ctr">
              <a:lnSpc>
                <a:spcPct val="90000"/>
              </a:lnSpc>
              <a:defRPr/>
            </a:pP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HTML 5</a:t>
            </a: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endParaRPr lang="es-ES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</a:t>
            </a:r>
            <a:r>
              <a:rPr lang="es-ES" sz="4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1</a:t>
            </a:r>
            <a:endParaRPr lang="es-AR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643313"/>
            <a:ext cx="8697913" cy="75723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1</a:t>
            </a:r>
            <a:r>
              <a:rPr lang="es-ES" dirty="0" smtClean="0"/>
              <a:t>/2</a:t>
            </a:r>
            <a:endParaRPr lang="es-AR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Elementos Básicos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416050"/>
          <a:ext cx="8388350" cy="3977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6784"/>
                <a:gridCol w="614156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Etiquetas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Descripción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&lt;!</a:t>
                      </a:r>
                      <a:r>
                        <a:rPr lang="es-ES_tradnl" dirty="0" err="1" smtClean="0"/>
                        <a:t>doctype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el tipo del documento.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html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el inicio</a:t>
                      </a:r>
                      <a:r>
                        <a:rPr lang="es-ES_tradnl" baseline="0" dirty="0" smtClean="0"/>
                        <a:t> de</a:t>
                      </a:r>
                      <a:r>
                        <a:rPr lang="es-ES_tradnl" dirty="0" smtClean="0"/>
                        <a:t> un documento HTML.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title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titulo para el documento.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body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el cuerpo del documento.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&lt;h1&gt;</a:t>
                      </a:r>
                      <a:r>
                        <a:rPr lang="es-ES_tradnl" baseline="0" dirty="0" smtClean="0"/>
                        <a:t> al &lt;h6&gt;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encabezados HTML.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&lt;p&gt;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párrafo.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br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Inserta un salto de línea.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hr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cambio temático en el contenido (línea horizontal).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&lt;!--   --&gt;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comentario.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Tablas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416050"/>
          <a:ext cx="8388350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6784"/>
                <a:gridCol w="614156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Etiquetas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Descripción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table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una tabla.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caption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el título de la tabla.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th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una celda cabecera</a:t>
                      </a:r>
                      <a:r>
                        <a:rPr lang="es-ES_tradnl" baseline="0" dirty="0" smtClean="0"/>
                        <a:t> en la fila de la tabla</a:t>
                      </a:r>
                      <a:r>
                        <a:rPr lang="es-ES_tradnl" dirty="0" smtClean="0"/>
                        <a:t>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tr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una fila en la tabla</a:t>
                      </a:r>
                      <a:r>
                        <a:rPr lang="es-ES_tradnl" baseline="0" dirty="0" smtClean="0"/>
                        <a:t>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td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una celda</a:t>
                      </a:r>
                      <a:r>
                        <a:rPr lang="es-ES_tradnl" baseline="0" dirty="0" smtClean="0"/>
                        <a:t> en la fila de la tabla</a:t>
                      </a:r>
                      <a:r>
                        <a:rPr lang="es-ES_tradnl" dirty="0" smtClean="0"/>
                        <a:t>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thead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Agrupa las celdas</a:t>
                      </a:r>
                      <a:r>
                        <a:rPr lang="es-ES_tradnl" baseline="0" dirty="0" smtClean="0"/>
                        <a:t> &lt;</a:t>
                      </a:r>
                      <a:r>
                        <a:rPr lang="es-ES_tradnl" baseline="0" dirty="0" err="1" smtClean="0"/>
                        <a:t>th</a:t>
                      </a:r>
                      <a:r>
                        <a:rPr lang="es-ES_tradnl" baseline="0" dirty="0" smtClean="0"/>
                        <a:t>&gt; de la tabla.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tbody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Agrupa</a:t>
                      </a:r>
                      <a:r>
                        <a:rPr lang="es-ES_tradnl" baseline="0" dirty="0" smtClean="0"/>
                        <a:t> el contenido del cuerpo en la tabla</a:t>
                      </a:r>
                      <a:r>
                        <a:rPr lang="es-ES_tradnl" dirty="0" smtClean="0"/>
                        <a:t>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&lt;</a:t>
                      </a:r>
                      <a:r>
                        <a:rPr lang="es-AR" dirty="0" err="1" smtClean="0"/>
                        <a:t>tfoot</a:t>
                      </a:r>
                      <a:r>
                        <a:rPr lang="es-AR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Agrupa el contenido del pie de la tabla.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Meta Datos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416050"/>
          <a:ext cx="838835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6784"/>
                <a:gridCol w="614156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Etiquetas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Descripción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&lt;head&gt;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Define información</a:t>
                      </a:r>
                      <a:r>
                        <a:rPr lang="es-AR" baseline="0" dirty="0" smtClean="0"/>
                        <a:t> acerca del documento</a:t>
                      </a:r>
                      <a:r>
                        <a:rPr lang="es-AR" dirty="0" smtClean="0"/>
                        <a:t>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&lt;meta&gt;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Define</a:t>
                      </a:r>
                      <a:r>
                        <a:rPr lang="es-AR" baseline="0" dirty="0" smtClean="0"/>
                        <a:t> metadatos para documentos HTML.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 bwMode="auto">
          <a:xfrm>
            <a:off x="355351" y="2966144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Programación</a:t>
            </a:r>
            <a:endParaRPr kumimoji="0" lang="es-AR" sz="4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3 Marcador de contenido"/>
          <p:cNvGraphicFramePr>
            <a:graphicFrameLocks/>
          </p:cNvGraphicFramePr>
          <p:nvPr/>
        </p:nvGraphicFramePr>
        <p:xfrm>
          <a:off x="395536" y="4149080"/>
          <a:ext cx="838835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6784"/>
                <a:gridCol w="6141566"/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Etiquetas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Descripción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&lt;script&gt;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Define código del lado del cliente.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&lt;</a:t>
                      </a:r>
                      <a:r>
                        <a:rPr lang="es-AR" dirty="0" err="1" smtClean="0"/>
                        <a:t>embed</a:t>
                      </a:r>
                      <a:r>
                        <a:rPr lang="es-AR" dirty="0" smtClean="0"/>
                        <a:t>&gt; 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Define</a:t>
                      </a:r>
                      <a:r>
                        <a:rPr lang="es-AR" baseline="0" dirty="0" smtClean="0"/>
                        <a:t> un contenedor para una aplicación externa no HTML.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&lt;</a:t>
                      </a:r>
                      <a:r>
                        <a:rPr lang="es-AR" dirty="0" err="1" smtClean="0"/>
                        <a:t>object</a:t>
                      </a:r>
                      <a:r>
                        <a:rPr lang="es-AR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Define</a:t>
                      </a:r>
                      <a:r>
                        <a:rPr lang="es-AR" baseline="0" dirty="0" smtClean="0"/>
                        <a:t> un objeto embebido</a:t>
                      </a:r>
                      <a:r>
                        <a:rPr lang="es-AR" dirty="0" smtClean="0"/>
                        <a:t>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&lt;</a:t>
                      </a:r>
                      <a:r>
                        <a:rPr lang="es-AR" dirty="0" err="1" smtClean="0"/>
                        <a:t>param</a:t>
                      </a:r>
                      <a:r>
                        <a:rPr lang="es-AR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Define un parámetro para</a:t>
                      </a:r>
                      <a:r>
                        <a:rPr lang="es-AR" baseline="0" dirty="0" smtClean="0"/>
                        <a:t> un objeto</a:t>
                      </a:r>
                      <a:r>
                        <a:rPr lang="es-AR" dirty="0" smtClean="0"/>
                        <a:t>.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Formularios e Inputs</a:t>
            </a:r>
            <a:endParaRPr lang="es-AR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81000" y="1416050"/>
          <a:ext cx="8388350" cy="445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6784"/>
                <a:gridCol w="6141566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Etiquetas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Descripción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form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formulario HTML </a:t>
                      </a:r>
                      <a:r>
                        <a:rPr lang="es-ES_tradnl" baseline="0" dirty="0" smtClean="0"/>
                        <a:t>para entradas de usuario.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&lt;input&gt;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control</a:t>
                      </a:r>
                      <a:r>
                        <a:rPr lang="es-ES_tradnl" baseline="0" dirty="0" smtClean="0"/>
                        <a:t> de entrada.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textarea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control de entrada </a:t>
                      </a:r>
                      <a:r>
                        <a:rPr lang="es-ES_tradnl" dirty="0" err="1" smtClean="0"/>
                        <a:t>multilínea</a:t>
                      </a:r>
                      <a:r>
                        <a:rPr lang="es-ES_tradnl" dirty="0" smtClean="0"/>
                        <a:t>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button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botón ‘</a:t>
                      </a:r>
                      <a:r>
                        <a:rPr lang="es-ES_tradnl" dirty="0" err="1" smtClean="0"/>
                        <a:t>clicleable</a:t>
                      </a:r>
                      <a:r>
                        <a:rPr lang="es-ES_tradnl" dirty="0" smtClean="0"/>
                        <a:t>’.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select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una</a:t>
                      </a:r>
                      <a:r>
                        <a:rPr lang="es-ES_tradnl" baseline="0" dirty="0" smtClean="0"/>
                        <a:t> lista desplegable (combo box).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optgroup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grupo de opciones</a:t>
                      </a:r>
                      <a:r>
                        <a:rPr lang="es-ES_tradnl" baseline="0" dirty="0" smtClean="0"/>
                        <a:t> para una lista desplegable.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option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una opción para una lista</a:t>
                      </a:r>
                      <a:r>
                        <a:rPr lang="es-ES_tradnl" baseline="0" dirty="0" smtClean="0"/>
                        <a:t> desplegable.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label</a:t>
                      </a:r>
                      <a:r>
                        <a:rPr lang="es-ES_tradnl" dirty="0" smtClean="0"/>
                        <a:t>&gt;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una etiqueta</a:t>
                      </a:r>
                      <a:r>
                        <a:rPr lang="es-ES_tradnl" baseline="0" dirty="0" smtClean="0"/>
                        <a:t> para los controles &lt;input&gt;.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datalist</a:t>
                      </a:r>
                      <a:r>
                        <a:rPr lang="es-ES_tradnl" dirty="0" smtClean="0"/>
                        <a:t>&gt; 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Especifica una lista de opciones</a:t>
                      </a:r>
                      <a:r>
                        <a:rPr lang="es-ES_tradnl" baseline="0" dirty="0" smtClean="0"/>
                        <a:t> predefinidas para inputs.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</a:t>
                      </a:r>
                      <a:r>
                        <a:rPr lang="es-ES_tradnl" dirty="0" err="1" smtClean="0"/>
                        <a:t>keygen</a:t>
                      </a:r>
                      <a:r>
                        <a:rPr lang="es-ES_tradnl" dirty="0" smtClean="0"/>
                        <a:t>&gt;</a:t>
                      </a:r>
                      <a:r>
                        <a:rPr lang="es-ES_tradnl" baseline="0" dirty="0" smtClean="0"/>
                        <a:t> 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 un campo generador de</a:t>
                      </a:r>
                      <a:r>
                        <a:rPr lang="es-ES_tradnl" baseline="0" dirty="0" smtClean="0"/>
                        <a:t>  clave (para &lt;</a:t>
                      </a:r>
                      <a:r>
                        <a:rPr lang="es-ES_tradnl" baseline="0" dirty="0" err="1" smtClean="0"/>
                        <a:t>form</a:t>
                      </a:r>
                      <a:r>
                        <a:rPr lang="es-ES_tradnl" baseline="0" dirty="0" smtClean="0"/>
                        <a:t>&gt;).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&lt;output&gt;</a:t>
                      </a:r>
                      <a:r>
                        <a:rPr lang="es-ES_tradnl" baseline="0" dirty="0" smtClean="0"/>
                        <a:t> 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Define</a:t>
                      </a:r>
                      <a:r>
                        <a:rPr lang="es-ES_tradnl" baseline="0" dirty="0" smtClean="0"/>
                        <a:t> el resultado de un cálculo.</a:t>
                      </a:r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4175" y="1487488"/>
            <a:ext cx="8410575" cy="214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36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Introducción a </a:t>
            </a:r>
            <a:r>
              <a:rPr lang="es-AR" sz="36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HTML 5</a:t>
            </a:r>
            <a:endParaRPr lang="es-AR" sz="36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E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¿Qué es </a:t>
            </a:r>
            <a:r>
              <a:rPr lang="es-E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HTML / HTML 5?</a:t>
            </a:r>
            <a:endParaRPr lang="es-ES" sz="28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E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Estructura Básica</a:t>
            </a: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AR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Controles </a:t>
            </a:r>
            <a:r>
              <a:rPr lang="es-AR" b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de Entrada de </a:t>
            </a:r>
            <a:r>
              <a:rPr lang="es-AR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Datos</a:t>
            </a:r>
            <a:endParaRPr lang="es-AR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93113" cy="7508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&lt;input&gt;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30313"/>
            <a:ext cx="8769350" cy="3022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/>
            </a:pPr>
            <a:r>
              <a:rPr lang="es-ES" sz="2800" dirty="0" smtClean="0"/>
              <a:t>El </a:t>
            </a:r>
            <a:r>
              <a:rPr lang="es-ES" sz="2800" dirty="0" err="1" smtClean="0"/>
              <a:t>tag</a:t>
            </a:r>
            <a:r>
              <a:rPr lang="es-ES" sz="2800" dirty="0" smtClean="0"/>
              <a:t> &lt;input&gt; es el segundo </a:t>
            </a:r>
            <a:r>
              <a:rPr lang="es-ES" sz="2800" dirty="0" err="1" smtClean="0"/>
              <a:t>tag</a:t>
            </a:r>
            <a:r>
              <a:rPr lang="es-ES" sz="2800" dirty="0" smtClean="0"/>
              <a:t> más utilizado en formularios.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s-ES" sz="22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/>
            </a:pPr>
            <a:r>
              <a:rPr lang="es-ES" sz="2800" dirty="0" smtClean="0"/>
              <a:t>Es un </a:t>
            </a:r>
            <a:r>
              <a:rPr lang="es-ES" sz="2800" dirty="0" err="1" smtClean="0"/>
              <a:t>tag</a:t>
            </a:r>
            <a:r>
              <a:rPr lang="es-ES" sz="2800" dirty="0" smtClean="0"/>
              <a:t> multifunción, ya que de acuerdo al valor del atributo </a:t>
            </a:r>
            <a:r>
              <a:rPr lang="es-ES" sz="2800" b="1" i="1" dirty="0" err="1" smtClean="0"/>
              <a:t>type</a:t>
            </a:r>
            <a:r>
              <a:rPr lang="es-ES" sz="2800" dirty="0" smtClean="0"/>
              <a:t>, se podrán definir: </a:t>
            </a:r>
            <a:r>
              <a:rPr lang="es-ES" sz="2800" dirty="0" err="1" smtClean="0"/>
              <a:t>textbox</a:t>
            </a:r>
            <a:r>
              <a:rPr lang="es-ES" sz="2800" dirty="0" smtClean="0"/>
              <a:t>, </a:t>
            </a:r>
            <a:r>
              <a:rPr lang="es-ES" sz="2800" dirty="0" err="1" smtClean="0"/>
              <a:t>password</a:t>
            </a:r>
            <a:r>
              <a:rPr lang="es-ES" sz="2800" dirty="0" smtClean="0"/>
              <a:t>, </a:t>
            </a:r>
            <a:r>
              <a:rPr lang="es-ES" sz="2800" dirty="0" err="1" smtClean="0"/>
              <a:t>checkbox</a:t>
            </a:r>
            <a:r>
              <a:rPr lang="es-ES" sz="2800" dirty="0" smtClean="0"/>
              <a:t>, </a:t>
            </a:r>
            <a:r>
              <a:rPr lang="es-ES" sz="2800" dirty="0" err="1" smtClean="0"/>
              <a:t>radiobutton</a:t>
            </a:r>
            <a:r>
              <a:rPr lang="es-ES" sz="2800" dirty="0" smtClean="0"/>
              <a:t>, etc.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7213" y="4500563"/>
            <a:ext cx="8229600" cy="12858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=“[TEXT|PASSWORD|CHECKBOX|RADIO|SUBMIT|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RESET|FILE|HIDDEN|IMAGE|BUTTON]” 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nombre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nombre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=“valor” /&gt;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Caja de Texto</a:t>
            </a:r>
            <a:endParaRPr lang="es-AR" sz="2800" dirty="0" smtClean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71588"/>
            <a:ext cx="8769350" cy="4794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Es un control de entrada de tipo </a:t>
            </a:r>
            <a:r>
              <a:rPr lang="es-AR" sz="2800" b="1" i="1" dirty="0" err="1" smtClean="0"/>
              <a:t>text</a:t>
            </a:r>
            <a:r>
              <a:rPr lang="es-AR" sz="2800" dirty="0" smtClean="0"/>
              <a:t>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7213" y="2071688"/>
            <a:ext cx="8229600" cy="7858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=“text”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txtDni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=“35”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=“0”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txtDni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 dirty="0" err="1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maxlength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=“8” /&gt;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7188" y="3214688"/>
            <a:ext cx="8393112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AR" sz="4800" b="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Caja de Clave de Acceso</a:t>
            </a:r>
            <a:endParaRPr lang="es-AR" sz="2800" b="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4650" y="4286250"/>
            <a:ext cx="87693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 un control de entrada de tipo </a:t>
            </a:r>
            <a:r>
              <a:rPr lang="es-AR" sz="2800" i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password</a:t>
            </a: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</a:p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Los caracteres escritos se reemplazan por </a:t>
            </a:r>
            <a:r>
              <a:rPr lang="es-ES" sz="2800" i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*</a:t>
            </a:r>
            <a:endParaRPr lang="es-AR" sz="2800" i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7213" y="5643563"/>
            <a:ext cx="8229600" cy="7858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=“password”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txtClave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=“35”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txtClave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 dirty="0" err="1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maxlength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=“6” /&gt;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Casilla de Verificación</a:t>
            </a:r>
            <a:endParaRPr lang="es-AR" sz="2800" dirty="0" smtClean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71588"/>
            <a:ext cx="8769350" cy="36687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Es un control de entrada de tipo </a:t>
            </a:r>
            <a:r>
              <a:rPr lang="es-AR" sz="2800" b="1" i="1" dirty="0" err="1" smtClean="0"/>
              <a:t>checkbox</a:t>
            </a:r>
            <a:r>
              <a:rPr lang="es-AR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Presenta dos estados: seleccionado o no seleccionado.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Se pueden seleccionar una o varias de un grupo.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Se debe especificar el atributo </a:t>
            </a:r>
            <a:r>
              <a:rPr lang="es-ES" sz="2800" b="1" i="1" dirty="0" err="1" smtClean="0"/>
              <a:t>name</a:t>
            </a:r>
            <a:r>
              <a:rPr lang="es-ES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El atributo </a:t>
            </a:r>
            <a:r>
              <a:rPr lang="es-ES" sz="2800" b="1" i="1" dirty="0" err="1" smtClean="0"/>
              <a:t>checked</a:t>
            </a:r>
            <a:r>
              <a:rPr lang="es-ES" sz="2800" dirty="0" smtClean="0"/>
              <a:t> permite inicializar el estado de una casilla a seleccionado.</a:t>
            </a:r>
            <a:endParaRPr lang="es-AR" sz="28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0063" y="5214938"/>
            <a:ext cx="8358187" cy="1143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=“checkbox”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=“chkOp1”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=“0” checked /&gt; 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=“checkbox”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=“chkOp2”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=“1” /&gt; 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=“checkbox”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=“chkOp3”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=“2” /&gt;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Botón de Opción</a:t>
            </a:r>
            <a:endParaRPr lang="es-AR" sz="2800" dirty="0" smtClean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71588"/>
            <a:ext cx="8769350" cy="366871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Es un control de entrada de tipo </a:t>
            </a:r>
            <a:r>
              <a:rPr lang="es-AR" sz="2800" b="1" i="1" dirty="0" smtClean="0"/>
              <a:t>radio</a:t>
            </a:r>
            <a:r>
              <a:rPr lang="es-AR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Presenta dos estados: seleccionado o no seleccionado.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Se pueden seleccionar sólo una de un grupo.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Se debe especificar el atributo </a:t>
            </a:r>
            <a:r>
              <a:rPr lang="es-ES" sz="2800" b="1" i="1" dirty="0" err="1" smtClean="0"/>
              <a:t>name</a:t>
            </a:r>
            <a:r>
              <a:rPr lang="es-ES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El atributo </a:t>
            </a:r>
            <a:r>
              <a:rPr lang="es-ES" sz="2800" b="1" i="1" dirty="0" err="1" smtClean="0"/>
              <a:t>checked</a:t>
            </a:r>
            <a:r>
              <a:rPr lang="es-ES" sz="2800" dirty="0" smtClean="0"/>
              <a:t> permite inicializar el estado de un botón de opción a seleccionado.</a:t>
            </a:r>
            <a:endParaRPr lang="es-AR" sz="28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0063" y="5214938"/>
            <a:ext cx="8358187" cy="1143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=“radio”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rdoTipo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dni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checked /&gt; 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=“radio”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rdoTipo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=“Li” /&gt; 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=“radio”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rdoTipo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=“pass” /&gt;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Parámetros Ocultos</a:t>
            </a:r>
            <a:endParaRPr lang="es-AR" sz="2800" dirty="0" smtClean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71588"/>
            <a:ext cx="8769350" cy="30654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Es un control de entrada de tipo </a:t>
            </a:r>
            <a:r>
              <a:rPr lang="es-AR" sz="2800" b="1" i="1" dirty="0" err="1" smtClean="0"/>
              <a:t>hidden</a:t>
            </a:r>
            <a:r>
              <a:rPr lang="es-AR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En este caso no se muestra ningún campo de entrada.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Sin embargo el par</a:t>
            </a:r>
            <a:r>
              <a:rPr lang="es-ES" sz="2800" b="1" i="1" dirty="0" smtClean="0"/>
              <a:t> variable – valor </a:t>
            </a:r>
            <a:r>
              <a:rPr lang="es-ES" sz="2800" dirty="0" smtClean="0"/>
              <a:t>es enviado junto con el formulario.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Estos controles no ocupan lugar en la página.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71500" y="4929188"/>
            <a:ext cx="8215313" cy="7858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=“hidden”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=“variable”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=“variable”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=“valor” /&gt;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410575" cy="535531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Introducción a HTML 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Enviar Datos</a:t>
            </a:r>
            <a:endParaRPr lang="es-AR" sz="2800" dirty="0" smtClean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71588"/>
            <a:ext cx="8388350" cy="4794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Es un control de entrada de tipo </a:t>
            </a:r>
            <a:r>
              <a:rPr lang="es-AR" sz="2800" b="1" i="1" dirty="0" err="1" smtClean="0"/>
              <a:t>submit</a:t>
            </a:r>
            <a:r>
              <a:rPr lang="es-AR" sz="2800" dirty="0" smtClean="0"/>
              <a:t>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7213" y="1928813"/>
            <a:ext cx="8229600" cy="7858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=“submit”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Enviar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Datos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/&gt;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57188" y="3000375"/>
            <a:ext cx="8393112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AR" sz="4800" b="0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Borrar Datos</a:t>
            </a:r>
            <a:endParaRPr lang="es-AR" sz="2800" b="0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74650" y="3929063"/>
            <a:ext cx="876935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 un control de entrada de tipo </a:t>
            </a:r>
            <a:r>
              <a:rPr lang="es-AR" sz="2800" i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reset</a:t>
            </a: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</a:p>
          <a:p>
            <a:pPr marL="558800" indent="-558800">
              <a:lnSpc>
                <a:spcPct val="90000"/>
              </a:lnSpc>
              <a:spcAft>
                <a:spcPct val="5000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Restablece los valores iniciales de los controles dentro de un formulario.</a:t>
            </a:r>
            <a:endParaRPr lang="es-AR" sz="2800" i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7213" y="5643563"/>
            <a:ext cx="8229600" cy="7858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=“reset”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Borrar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Datos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/&gt;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Imágenes</a:t>
            </a:r>
            <a:endParaRPr lang="es-AR" sz="2800" dirty="0" smtClean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71588"/>
            <a:ext cx="8769350" cy="3022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Es un control de entrada de tipo </a:t>
            </a:r>
            <a:r>
              <a:rPr lang="es-AR" sz="2800" b="1" i="1" dirty="0" err="1" smtClean="0"/>
              <a:t>image</a:t>
            </a:r>
            <a:r>
              <a:rPr lang="es-AR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endParaRPr lang="es-AR" sz="2200" dirty="0" smtClean="0"/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Su finalidad es análoga al botón </a:t>
            </a:r>
            <a:r>
              <a:rPr lang="es-ES" sz="2800" b="1" i="1" dirty="0" err="1" smtClean="0"/>
              <a:t>submit</a:t>
            </a:r>
            <a:r>
              <a:rPr lang="es-ES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endParaRPr lang="es-ES" sz="2200" dirty="0" smtClean="0"/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En este caso, los datos del formulario se envían al hacer clic sobre la imagen (.</a:t>
            </a:r>
            <a:r>
              <a:rPr lang="es-ES" sz="2800" dirty="0" err="1" smtClean="0"/>
              <a:t>gif</a:t>
            </a:r>
            <a:r>
              <a:rPr lang="es-ES" sz="2800" dirty="0" smtClean="0"/>
              <a:t> o .</a:t>
            </a:r>
            <a:r>
              <a:rPr lang="es-ES" sz="2800" dirty="0" err="1" smtClean="0"/>
              <a:t>jpg</a:t>
            </a:r>
            <a:r>
              <a:rPr lang="es-ES" sz="2800" dirty="0" smtClean="0"/>
              <a:t>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625" y="4786313"/>
            <a:ext cx="8501063" cy="785812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input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type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=“image” </a:t>
            </a:r>
            <a:r>
              <a:rPr lang="en-US" sz="2200" dirty="0" err="1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src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=“../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Imagenes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/miImagen.jpg” /&gt;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Caja de Texto </a:t>
            </a:r>
            <a:r>
              <a:rPr lang="es-AR" dirty="0" err="1" smtClean="0"/>
              <a:t>Multilínea</a:t>
            </a:r>
            <a:endParaRPr lang="es-AR" sz="2800" dirty="0" smtClean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62063"/>
            <a:ext cx="8769350" cy="32385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El atributo </a:t>
            </a:r>
            <a:r>
              <a:rPr lang="es-AR" sz="2800" b="1" i="1" dirty="0" err="1" smtClean="0"/>
              <a:t>rows</a:t>
            </a:r>
            <a:r>
              <a:rPr lang="es-AR" sz="2800" b="1" i="1" dirty="0" smtClean="0"/>
              <a:t> </a:t>
            </a:r>
            <a:r>
              <a:rPr lang="es-AR" sz="2800" dirty="0" smtClean="0"/>
              <a:t>especifica el número de filas que se visualizará en el área de texto.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Mientras que el atributo </a:t>
            </a:r>
            <a:r>
              <a:rPr lang="es-ES" sz="2800" b="1" i="1" dirty="0" err="1" smtClean="0"/>
              <a:t>cols</a:t>
            </a:r>
            <a:r>
              <a:rPr lang="es-ES" sz="2800" b="1" i="1" dirty="0" smtClean="0"/>
              <a:t> </a:t>
            </a:r>
            <a:r>
              <a:rPr lang="es-ES" sz="2800" dirty="0" smtClean="0"/>
              <a:t>indica la cantidad de caracteres por fila.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El atributo </a:t>
            </a:r>
            <a:r>
              <a:rPr lang="es-ES" sz="2800" b="1" i="1" dirty="0" err="1" smtClean="0"/>
              <a:t>wrap</a:t>
            </a:r>
            <a:r>
              <a:rPr lang="es-ES" sz="2800" dirty="0" smtClean="0"/>
              <a:t> indica que se saltará automáticamente a la línea siguiente cuando se complete la línea en la que se escribe.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625" y="5000625"/>
            <a:ext cx="8501063" cy="10715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textarea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mensaje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mensaje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rows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=“5”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cols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=“20”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wrap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&gt;</a:t>
            </a:r>
          </a:p>
          <a:p>
            <a:pPr>
              <a:defRPr/>
            </a:pPr>
            <a:endParaRPr lang="en-US" sz="2200" dirty="0">
              <a:solidFill>
                <a:schemeClr val="accent2">
                  <a:lumMod val="75000"/>
                </a:schemeClr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textarea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&gt; 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Listas Desplegables</a:t>
            </a:r>
            <a:endParaRPr lang="es-AR" sz="2800" dirty="0" smtClean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71588"/>
            <a:ext cx="8769350" cy="3841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La etiqueta que permite crear un control de este  tipo es </a:t>
            </a:r>
            <a:r>
              <a:rPr lang="es-AR" sz="2800" b="1" i="1" dirty="0" smtClean="0"/>
              <a:t>&lt;</a:t>
            </a:r>
            <a:r>
              <a:rPr lang="es-AR" sz="2800" b="1" i="1" dirty="0" err="1" smtClean="0"/>
              <a:t>select</a:t>
            </a:r>
            <a:r>
              <a:rPr lang="es-AR" sz="2800" b="1" i="1" dirty="0" smtClean="0"/>
              <a:t>&gt;</a:t>
            </a:r>
            <a:r>
              <a:rPr lang="es-AR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Las opciones se especifican con el </a:t>
            </a:r>
            <a:r>
              <a:rPr lang="es-ES" sz="2800" dirty="0" err="1" smtClean="0"/>
              <a:t>tag</a:t>
            </a:r>
            <a:r>
              <a:rPr lang="es-ES" sz="2800" dirty="0" smtClean="0"/>
              <a:t> </a:t>
            </a:r>
            <a:r>
              <a:rPr lang="es-ES" sz="2800" b="1" i="1" dirty="0" smtClean="0"/>
              <a:t>&lt;</a:t>
            </a:r>
            <a:r>
              <a:rPr lang="es-ES" sz="2800" b="1" i="1" dirty="0" err="1" smtClean="0"/>
              <a:t>option</a:t>
            </a:r>
            <a:r>
              <a:rPr lang="es-ES" sz="2800" b="1" i="1" dirty="0" smtClean="0"/>
              <a:t>&gt;</a:t>
            </a:r>
            <a:r>
              <a:rPr lang="es-ES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El atributo </a:t>
            </a:r>
            <a:r>
              <a:rPr lang="es-ES" sz="2800" b="1" i="1" dirty="0" err="1" smtClean="0"/>
              <a:t>value</a:t>
            </a:r>
            <a:r>
              <a:rPr lang="es-ES" sz="2800" dirty="0" smtClean="0"/>
              <a:t> indica el valor asociado con la opción especificada. Si se omite, toma el valor del texto.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El atributo </a:t>
            </a:r>
            <a:r>
              <a:rPr lang="es-ES" sz="2800" b="1" i="1" dirty="0" err="1" smtClean="0"/>
              <a:t>size</a:t>
            </a:r>
            <a:r>
              <a:rPr lang="es-ES" sz="2800" dirty="0" smtClean="0"/>
              <a:t> indica la cantidad de opciones que se visualizarán en la lista.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625" y="5143500"/>
            <a:ext cx="8501063" cy="14287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select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cboLista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size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=“2”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cboLista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&gt;</a:t>
            </a: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=“1”&gt;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Opción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1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  <a:endParaRPr lang="en-US" sz="2200" dirty="0">
              <a:solidFill>
                <a:schemeClr val="bg2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=“2”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selected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Opción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2 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  <a:endParaRPr lang="en-US" sz="2200" dirty="0">
              <a:solidFill>
                <a:schemeClr val="bg2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select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Opciones Agrupadas</a:t>
            </a:r>
            <a:endParaRPr lang="es-AR" sz="2800" dirty="0" smtClean="0"/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71588"/>
            <a:ext cx="8769350" cy="2074862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AR" sz="2800" dirty="0" smtClean="0"/>
              <a:t>La etiqueta utilizada es </a:t>
            </a:r>
            <a:r>
              <a:rPr lang="es-AR" sz="2800" b="1" i="1" dirty="0" smtClean="0"/>
              <a:t>&lt;</a:t>
            </a:r>
            <a:r>
              <a:rPr lang="es-AR" sz="2800" b="1" i="1" dirty="0" err="1" smtClean="0"/>
              <a:t>optgroup</a:t>
            </a:r>
            <a:r>
              <a:rPr lang="es-AR" sz="2800" b="1" i="1" dirty="0" smtClean="0"/>
              <a:t>&gt;</a:t>
            </a:r>
            <a:r>
              <a:rPr lang="es-AR" sz="2800" dirty="0" smtClean="0"/>
              <a:t>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Se utilizan como submenúes.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defRPr/>
            </a:pPr>
            <a:r>
              <a:rPr lang="es-ES" sz="2800" dirty="0" smtClean="0"/>
              <a:t>Cada grupo quedará identificado con el atributo </a:t>
            </a:r>
            <a:r>
              <a:rPr lang="es-ES" sz="2800" b="1" i="1" dirty="0" err="1" smtClean="0"/>
              <a:t>label</a:t>
            </a:r>
            <a:r>
              <a:rPr lang="es-ES" sz="2800" dirty="0" smtClean="0"/>
              <a:t>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28625" y="3357563"/>
            <a:ext cx="8501063" cy="3429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select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cboLista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id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cboLista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” &gt;</a:t>
            </a: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optgroup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label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Grupo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1”&gt;</a:t>
            </a: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=“1”&gt; 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Opción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1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  <a:endParaRPr lang="en-US" sz="2200" dirty="0">
              <a:solidFill>
                <a:schemeClr val="bg2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=“2”&gt; 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Opción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2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  <a:endParaRPr lang="en-US" sz="2200" dirty="0">
              <a:solidFill>
                <a:schemeClr val="bg2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optgroup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optgroup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label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</a:t>
            </a:r>
            <a:r>
              <a:rPr lang="en-US" sz="2200" dirty="0" err="1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Grupo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2”&gt;</a:t>
            </a: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=“3”&gt; 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Opción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3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  <a:endParaRPr lang="en-US" sz="2200" dirty="0">
              <a:solidFill>
                <a:schemeClr val="bg2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value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=“4”&gt; </a:t>
            </a:r>
            <a:r>
              <a:rPr lang="en-US" sz="2200" dirty="0" err="1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Opción</a:t>
            </a:r>
            <a:r>
              <a:rPr lang="en-US" sz="2200" dirty="0">
                <a:solidFill>
                  <a:schemeClr val="bg2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 4 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option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  <a:endParaRPr lang="en-US" sz="2200" dirty="0">
              <a:solidFill>
                <a:schemeClr val="bg2"/>
              </a:solidFill>
              <a:latin typeface="Arial Narrow" pitchFamily="34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 err="1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optgroup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	</a:t>
            </a:r>
          </a:p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&lt;/</a:t>
            </a:r>
            <a:r>
              <a:rPr lang="en-US" sz="2200" dirty="0">
                <a:solidFill>
                  <a:srgbClr val="800000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select</a:t>
            </a:r>
            <a:r>
              <a:rPr lang="en-US" sz="2200" dirty="0">
                <a:solidFill>
                  <a:srgbClr val="0000FF"/>
                </a:solidFill>
                <a:latin typeface="Arial Narrow" pitchFamily="34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41987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4175" y="1487488"/>
            <a:ext cx="8410575" cy="264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36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Introducción a </a:t>
            </a:r>
            <a:r>
              <a:rPr lang="es-AR" sz="36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HTML 5</a:t>
            </a: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ES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¿</a:t>
            </a:r>
            <a:r>
              <a:rPr lang="es-ES" b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Qué es </a:t>
            </a:r>
            <a:r>
              <a:rPr lang="es-ES" b="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HTML / HTML 5?</a:t>
            </a:r>
            <a:endParaRPr lang="es-ES" b="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E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Estructura Básica</a:t>
            </a: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AR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Formularios</a:t>
            </a:r>
            <a:endParaRPr lang="es-AR" sz="28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Controles de Entrada de </a:t>
            </a:r>
            <a:r>
              <a:rPr lang="es-AR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Datos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HTML</a:t>
            </a:r>
            <a:r>
              <a:rPr lang="es-ES" sz="4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s-E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(</a:t>
            </a:r>
            <a:r>
              <a:rPr lang="es-ES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Hyper</a:t>
            </a:r>
            <a:r>
              <a:rPr lang="es-E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s-ES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Text</a:t>
            </a:r>
            <a:r>
              <a:rPr lang="es-E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s-ES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Markup</a:t>
            </a:r>
            <a:r>
              <a:rPr lang="es-E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 </a:t>
            </a:r>
            <a:r>
              <a:rPr lang="es-ES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Language</a:t>
            </a:r>
            <a:r>
              <a:rPr lang="es-E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)</a:t>
            </a:r>
            <a:endParaRPr lang="en-US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252538"/>
            <a:ext cx="8759825" cy="560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 un lenguaje utilizado para desarrollar páginas Web.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AR" sz="22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HTML utiliza una serie de etiquetas (</a:t>
            </a:r>
            <a:r>
              <a:rPr lang="es-AR" sz="2800" b="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tags</a:t>
            </a: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 intercaladas en un documento de texto sin formato.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AR" sz="22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Dichas etiquetas serán interpretadas por los navegadores (browsers) encargados visualizar la página Web con el fin de establecer un formato. 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AR" sz="22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 pueden crear en cualquier editor de texto.</a:t>
            </a: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ES" sz="22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Su extensión puede ser </a:t>
            </a:r>
            <a:r>
              <a:rPr lang="es-ES" sz="2800" b="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htm</a:t>
            </a: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o </a:t>
            </a:r>
            <a:r>
              <a:rPr lang="es-ES" sz="2800" b="0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html</a:t>
            </a:r>
            <a:r>
              <a:rPr lang="es-ES" sz="2800" b="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60" name="Rectangle 28"/>
          <p:cNvSpPr>
            <a:spLocks noChangeArrowheads="1"/>
          </p:cNvSpPr>
          <p:nvPr/>
        </p:nvSpPr>
        <p:spPr bwMode="auto">
          <a:xfrm>
            <a:off x="990600" y="1387475"/>
            <a:ext cx="647700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l"/>
              <a:defRPr/>
            </a:pPr>
            <a:endParaRPr lang="en-GB" sz="36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1699" name="Rectangle 67"/>
          <p:cNvSpPr>
            <a:spLocks noChangeArrowheads="1"/>
          </p:cNvSpPr>
          <p:nvPr/>
        </p:nvSpPr>
        <p:spPr bwMode="auto">
          <a:xfrm>
            <a:off x="304800" y="228600"/>
            <a:ext cx="857091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s-ES" sz="4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HTML 5</a:t>
            </a:r>
            <a:endParaRPr lang="en-US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384175" y="1252538"/>
            <a:ext cx="8759825" cy="501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Evolución de HTML (estandarizado por la W3C).</a:t>
            </a:r>
            <a:endParaRPr lang="es-ES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AR" sz="22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Fusiona: </a:t>
            </a:r>
          </a:p>
          <a:p>
            <a:pPr marL="1016000" lvl="1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JavaScript</a:t>
            </a:r>
            <a:r>
              <a:rPr lang="es-AR" sz="2800" b="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(como lenguaje de programación). </a:t>
            </a:r>
          </a:p>
          <a:p>
            <a:pPr marL="1016000" lvl="1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HTML (como modelo semántico).</a:t>
            </a:r>
          </a:p>
          <a:p>
            <a:pPr marL="1016000" lvl="1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CSS 3 (como lenguaje de estilos).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AR" sz="22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2800" b="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Introduce nuevas etiquetas (</a:t>
            </a:r>
            <a:r>
              <a:rPr lang="es-AR" sz="2800" b="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tags</a:t>
            </a:r>
            <a:r>
              <a:rPr lang="es-AR" sz="2800" b="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). </a:t>
            </a:r>
            <a:endParaRPr lang="es-AR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AR" sz="22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ES" sz="2800" b="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Simplifica la construcción de páginas Web.</a:t>
            </a:r>
            <a:endParaRPr lang="es-ES" sz="28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endParaRPr lang="es-ES" sz="2200" b="0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AR" dirty="0" smtClean="0"/>
              <a:t>Temas a Tratar</a:t>
            </a:r>
            <a:endParaRPr lang="es-AR" sz="2800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4175" y="1487488"/>
            <a:ext cx="8410575" cy="264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58800" indent="-558800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/>
            </a:pPr>
            <a:r>
              <a:rPr lang="es-AR" sz="36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Introducción a </a:t>
            </a:r>
            <a:r>
              <a:rPr lang="es-AR" sz="36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HTML 5</a:t>
            </a:r>
            <a:endParaRPr lang="es-AR" sz="36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E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¿Qué es </a:t>
            </a:r>
            <a:r>
              <a:rPr lang="es-ES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HTML / HTML 5?</a:t>
            </a:r>
            <a:endParaRPr lang="es-ES" sz="28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ES" b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Estructura Básica</a:t>
            </a: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AR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Formularios</a:t>
            </a:r>
            <a:endParaRPr lang="es-AR" sz="28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marL="977900" lvl="1" indent="-417513">
              <a:lnSpc>
                <a:spcPct val="90000"/>
              </a:lnSpc>
              <a:spcBef>
                <a:spcPct val="25000"/>
              </a:spcBef>
              <a:buClr>
                <a:schemeClr val="tx2"/>
              </a:buClr>
              <a:buSzPct val="60000"/>
              <a:buFont typeface="Wingdings" pitchFamily="2" charset="2"/>
              <a:buChar char="l"/>
              <a:defRPr/>
            </a:pPr>
            <a:r>
              <a:rPr lang="es-AR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Controles de Entrada de </a:t>
            </a:r>
            <a:r>
              <a:rPr lang="es-AR" sz="28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Datos</a:t>
            </a:r>
            <a:endParaRPr lang="es-AR" sz="3600" b="0" dirty="0"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AR" dirty="0" smtClean="0"/>
              <a:t>Etiquetas </a:t>
            </a:r>
            <a:r>
              <a:rPr lang="es-AR" sz="3200" dirty="0" smtClean="0"/>
              <a:t>(</a:t>
            </a:r>
            <a:r>
              <a:rPr lang="es-AR" sz="3200" dirty="0" err="1" smtClean="0"/>
              <a:t>Tags</a:t>
            </a:r>
            <a:r>
              <a:rPr lang="es-AR" sz="3200" dirty="0" smtClean="0"/>
              <a:t>)</a:t>
            </a:r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487488"/>
            <a:ext cx="8759825" cy="3629025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dirty="0" smtClean="0"/>
              <a:t>Las etiquetas le indican al navegador cómo tienen que mostrar el texto y las imágenes.</a:t>
            </a:r>
          </a:p>
          <a:p>
            <a:pPr eaLnBrk="1" hangingPunct="1">
              <a:defRPr/>
            </a:pPr>
            <a:endParaRPr lang="es-ES" sz="2200" dirty="0" smtClean="0"/>
          </a:p>
          <a:p>
            <a:pPr eaLnBrk="1" hangingPunct="1">
              <a:defRPr/>
            </a:pPr>
            <a:r>
              <a:rPr lang="es-ES" sz="2800" dirty="0" smtClean="0"/>
              <a:t>Se escriben entre los símbolos </a:t>
            </a:r>
            <a:r>
              <a:rPr lang="es-ES" sz="2800" b="1" dirty="0" smtClean="0"/>
              <a:t>&lt;</a:t>
            </a:r>
            <a:r>
              <a:rPr lang="es-ES" sz="2800" dirty="0" smtClean="0"/>
              <a:t> y </a:t>
            </a:r>
            <a:r>
              <a:rPr lang="es-ES" sz="2800" b="1" dirty="0" smtClean="0"/>
              <a:t>&gt;</a:t>
            </a:r>
            <a:r>
              <a:rPr lang="es-ES" sz="2800" dirty="0" smtClean="0"/>
              <a:t>.</a:t>
            </a:r>
          </a:p>
          <a:p>
            <a:pPr eaLnBrk="1" hangingPunct="1">
              <a:defRPr/>
            </a:pPr>
            <a:endParaRPr lang="es-ES" sz="2200" dirty="0" smtClean="0"/>
          </a:p>
          <a:p>
            <a:pPr eaLnBrk="1" hangingPunct="1">
              <a:defRPr/>
            </a:pPr>
            <a:r>
              <a:rPr lang="es-ES" sz="2800" dirty="0" smtClean="0"/>
              <a:t>Suelen tener </a:t>
            </a:r>
            <a:r>
              <a:rPr lang="es-ES" sz="2800" dirty="0" err="1" smtClean="0"/>
              <a:t>tags</a:t>
            </a:r>
            <a:r>
              <a:rPr lang="es-ES" sz="2800" dirty="0" smtClean="0"/>
              <a:t> de apertura y </a:t>
            </a:r>
            <a:r>
              <a:rPr lang="es-ES" sz="2800" dirty="0" err="1" smtClean="0"/>
              <a:t>tags</a:t>
            </a:r>
            <a:r>
              <a:rPr lang="es-ES" sz="2800" dirty="0" smtClean="0"/>
              <a:t> de cierre.</a:t>
            </a:r>
          </a:p>
          <a:p>
            <a:pPr eaLnBrk="1" hangingPunct="1">
              <a:defRPr/>
            </a:pPr>
            <a:endParaRPr lang="es-ES" sz="2200" dirty="0" smtClean="0"/>
          </a:p>
          <a:p>
            <a:pPr eaLnBrk="1" hangingPunct="1">
              <a:defRPr/>
            </a:pPr>
            <a:r>
              <a:rPr lang="es-ES" sz="2800" dirty="0" smtClean="0"/>
              <a:t>La estructura de los </a:t>
            </a:r>
            <a:r>
              <a:rPr lang="es-ES" sz="2800" dirty="0" err="1" smtClean="0"/>
              <a:t>tags</a:t>
            </a:r>
            <a:r>
              <a:rPr lang="es-ES" sz="2800" dirty="0" smtClean="0"/>
              <a:t> es la siguiente:</a:t>
            </a:r>
            <a:endParaRPr lang="es-AR" sz="2800" dirty="0" smtClean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5472113"/>
            <a:ext cx="8229600" cy="885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 err="1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nombreEtiqueta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atributo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=“valor”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&lt;/</a:t>
            </a:r>
            <a:r>
              <a:rPr lang="en-US" sz="2000" dirty="0" err="1">
                <a:solidFill>
                  <a:srgbClr val="800000"/>
                </a:solidFill>
                <a:latin typeface="Courier New" pitchFamily="49" charset="0"/>
              </a:rPr>
              <a:t>nombreEtiqueta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93113" cy="7508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Documento</a:t>
            </a:r>
            <a:r>
              <a:rPr lang="en-US" dirty="0" smtClean="0"/>
              <a:t> HTML 5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30313"/>
            <a:ext cx="8769350" cy="34607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/>
            </a:pPr>
            <a:r>
              <a:rPr lang="es-ES" sz="2800" dirty="0" smtClean="0"/>
              <a:t>Todas las etiquetas de una página Web se colocan dentro del </a:t>
            </a:r>
            <a:r>
              <a:rPr lang="es-ES" sz="2800" dirty="0" err="1" smtClean="0"/>
              <a:t>tag</a:t>
            </a:r>
            <a:r>
              <a:rPr lang="es-ES" sz="2800" dirty="0" smtClean="0"/>
              <a:t> </a:t>
            </a:r>
            <a:r>
              <a:rPr lang="es-ES" sz="2800" b="1" i="1" dirty="0" err="1" smtClean="0"/>
              <a:t>html</a:t>
            </a:r>
            <a:r>
              <a:rPr lang="es-ES" sz="2800" dirty="0" smtClean="0"/>
              <a:t> .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s-ES" sz="22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/>
            </a:pPr>
            <a:r>
              <a:rPr lang="es-ES" sz="2800" dirty="0" smtClean="0"/>
              <a:t>La cual define dos secciones: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/>
            </a:pPr>
            <a:r>
              <a:rPr lang="es-ES" sz="2400" dirty="0" smtClean="0"/>
              <a:t>Head (cabecera)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/>
            </a:pPr>
            <a:r>
              <a:rPr lang="es-ES" sz="2400" dirty="0" err="1" smtClean="0"/>
              <a:t>Body</a:t>
            </a:r>
            <a:r>
              <a:rPr lang="es-ES" sz="2400" dirty="0" smtClean="0"/>
              <a:t> (cuerpo)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defRPr/>
            </a:pPr>
            <a:endParaRPr lang="es-AR" sz="2700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063" y="4048125"/>
            <a:ext cx="8229600" cy="27146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&lt;!</a:t>
            </a:r>
            <a:r>
              <a:rPr lang="en-US" sz="2000" dirty="0" err="1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doctype</a:t>
            </a:r>
            <a:r>
              <a:rPr lang="en-US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html&gt;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html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&lt;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&lt;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meta </a:t>
            </a:r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charset</a:t>
            </a:r>
            <a:r>
              <a:rPr lang="en-US" sz="2000" dirty="0" smtClean="0">
                <a:solidFill>
                  <a:srgbClr val="0000FF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=“utf-8”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/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&lt;</a:t>
            </a:r>
            <a:r>
              <a:rPr lang="en-US" sz="2000" dirty="0" smtClean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title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&gt;&lt;/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title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&lt;/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head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b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</a:rPr>
              <a:t>body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solidFill>
                  <a:schemeClr val="bg2"/>
                </a:solidFill>
                <a:latin typeface="Courier New" pitchFamily="49" charset="0"/>
              </a:rPr>
              <a:t>	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</a:rPr>
              <a:t>body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urier New" pitchFamily="49" charset="0"/>
              </a:rPr>
              <a:t>html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>
              <a:defRPr/>
            </a:pPr>
            <a:endParaRPr lang="en-US" sz="20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 smtClean="0"/>
              <a:t>Ejercitación</a:t>
            </a:r>
          </a:p>
        </p:txBody>
      </p:sp>
      <p:pic>
        <p:nvPicPr>
          <p:cNvPr id="41987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43802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e05_ASP.NET-2009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VS_NET Launch Template">
  <a:themeElements>
    <a:clrScheme name="2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2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2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Clase05_ASP.NET-2009</Template>
  <TotalTime>4032</TotalTime>
  <Words>1791</Words>
  <Application>Microsoft Office PowerPoint</Application>
  <PresentationFormat>Presentación en pantalla (4:3)</PresentationFormat>
  <Paragraphs>311</Paragraphs>
  <Slides>25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Courier New</vt:lpstr>
      <vt:lpstr>Franklin Gothic Book</vt:lpstr>
      <vt:lpstr>Franklin Gothic Medium</vt:lpstr>
      <vt:lpstr>Times New Roman</vt:lpstr>
      <vt:lpstr>Wingdings</vt:lpstr>
      <vt:lpstr>Clase05_ASP.NET-2009</vt:lpstr>
      <vt:lpstr>2_VS_NET Launch Template</vt:lpstr>
      <vt:lpstr>1/2</vt:lpstr>
      <vt:lpstr>Temas a Tratar</vt:lpstr>
      <vt:lpstr>Temas a Tratar</vt:lpstr>
      <vt:lpstr>Presentación de PowerPoint</vt:lpstr>
      <vt:lpstr>Presentación de PowerPoint</vt:lpstr>
      <vt:lpstr>Temas a Tratar</vt:lpstr>
      <vt:lpstr>Etiquetas (Tags)</vt:lpstr>
      <vt:lpstr>Documento HTML 5</vt:lpstr>
      <vt:lpstr>Ejercitación</vt:lpstr>
      <vt:lpstr>Elementos Básicos</vt:lpstr>
      <vt:lpstr>Tablas</vt:lpstr>
      <vt:lpstr>Meta Datos</vt:lpstr>
      <vt:lpstr>Formularios e Inputs</vt:lpstr>
      <vt:lpstr>Temas a Tratar</vt:lpstr>
      <vt:lpstr>&lt;input&gt;</vt:lpstr>
      <vt:lpstr>Caja de Texto</vt:lpstr>
      <vt:lpstr>Casilla de Verificación</vt:lpstr>
      <vt:lpstr>Botón de Opción</vt:lpstr>
      <vt:lpstr>Parámetros Ocultos</vt:lpstr>
      <vt:lpstr>Enviar Datos</vt:lpstr>
      <vt:lpstr>Imágenes</vt:lpstr>
      <vt:lpstr>Caja de Texto Multilínea</vt:lpstr>
      <vt:lpstr>Listas Desplegables</vt:lpstr>
      <vt:lpstr>Opciones Agrupadas</vt:lpstr>
      <vt:lpstr>Ejercitación</vt:lpstr>
    </vt:vector>
  </TitlesOfParts>
  <Company>Max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III</dc:title>
  <dc:subject>HTML 5</dc:subject>
  <dc:creator>Neiner, Maximiliano</dc:creator>
  <cp:lastModifiedBy>mramos</cp:lastModifiedBy>
  <cp:revision>167</cp:revision>
  <dcterms:created xsi:type="dcterms:W3CDTF">2009-07-23T13:58:14Z</dcterms:created>
  <dcterms:modified xsi:type="dcterms:W3CDTF">2017-08-18T16:03:49Z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chnical Review">
    <vt:lpwstr>VEMN Sistemas</vt:lpwstr>
  </property>
</Properties>
</file>