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6" r:id="rId2"/>
  </p:sldMasterIdLst>
  <p:notesMasterIdLst>
    <p:notesMasterId r:id="rId38"/>
  </p:notesMasterIdLst>
  <p:handoutMasterIdLst>
    <p:handoutMasterId r:id="rId39"/>
  </p:handoutMasterIdLst>
  <p:sldIdLst>
    <p:sldId id="445" r:id="rId3"/>
    <p:sldId id="374" r:id="rId4"/>
    <p:sldId id="551" r:id="rId5"/>
    <p:sldId id="550" r:id="rId6"/>
    <p:sldId id="626" r:id="rId7"/>
    <p:sldId id="555" r:id="rId8"/>
    <p:sldId id="627" r:id="rId9"/>
    <p:sldId id="557" r:id="rId10"/>
    <p:sldId id="628" r:id="rId11"/>
    <p:sldId id="568" r:id="rId12"/>
    <p:sldId id="629" r:id="rId13"/>
    <p:sldId id="570" r:id="rId14"/>
    <p:sldId id="583" r:id="rId15"/>
    <p:sldId id="593" r:id="rId16"/>
    <p:sldId id="594" r:id="rId17"/>
    <p:sldId id="619" r:id="rId18"/>
    <p:sldId id="596" r:id="rId19"/>
    <p:sldId id="620" r:id="rId20"/>
    <p:sldId id="597" r:id="rId21"/>
    <p:sldId id="598" r:id="rId22"/>
    <p:sldId id="621" r:id="rId23"/>
    <p:sldId id="600" r:id="rId24"/>
    <p:sldId id="601" r:id="rId25"/>
    <p:sldId id="602" r:id="rId26"/>
    <p:sldId id="603" r:id="rId27"/>
    <p:sldId id="604" r:id="rId28"/>
    <p:sldId id="605" r:id="rId29"/>
    <p:sldId id="622" r:id="rId30"/>
    <p:sldId id="607" r:id="rId31"/>
    <p:sldId id="608" r:id="rId32"/>
    <p:sldId id="623" r:id="rId33"/>
    <p:sldId id="612" r:id="rId34"/>
    <p:sldId id="624" r:id="rId35"/>
    <p:sldId id="614" r:id="rId36"/>
    <p:sldId id="618" r:id="rId37"/>
  </p:sldIdLst>
  <p:sldSz cx="9144000" cy="6858000" type="screen4x3"/>
  <p:notesSz cx="7065963" cy="10198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2">
          <p15:clr>
            <a:srgbClr val="A4A3A4"/>
          </p15:clr>
        </p15:guide>
        <p15:guide id="2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FF"/>
    <a:srgbClr val="FFFF00"/>
    <a:srgbClr val="FFCC00"/>
    <a:srgbClr val="B287D3"/>
    <a:srgbClr val="8AAFD3"/>
    <a:srgbClr val="5E9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6" autoAdjust="0"/>
    <p:restoredTop sz="89066" autoAdjust="0"/>
  </p:normalViewPr>
  <p:slideViewPr>
    <p:cSldViewPr>
      <p:cViewPr varScale="1">
        <p:scale>
          <a:sx n="66" d="100"/>
          <a:sy n="66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90"/>
      </p:cViewPr>
      <p:guideLst>
        <p:guide orient="horz" pos="3212"/>
        <p:guide pos="2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2088" y="0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6925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2088" y="9686925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A5A437CB-52E9-4B68-8CE9-313575E0C3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05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3675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0" y="765175"/>
            <a:ext cx="5099050" cy="382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1388" y="4843463"/>
            <a:ext cx="5183187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3675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DA362D54-F820-47D9-9A34-E4BFC91428A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12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AC7F03-F1C9-4915-A035-23D3C700CF1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53187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2EC22-51AF-49A8-B861-FC64C921CF7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33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FEC421-A670-4EBA-A204-E90C588A455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2624727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06480F-75E2-4AF9-976C-8B9B9B4DA29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1664132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dirty="0" smtClean="0"/>
              <a:t>Para más información acerca de XHTML dirigirse a: </a:t>
            </a:r>
          </a:p>
          <a:p>
            <a:endParaRPr lang="es-ES" dirty="0" smtClean="0"/>
          </a:p>
          <a:p>
            <a:r>
              <a:rPr lang="es-ES" dirty="0" smtClean="0"/>
              <a:t>http://www.w3c.es/Divulgacion/Guiasbreves/XHTML</a:t>
            </a:r>
          </a:p>
          <a:p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8480D-3411-425C-B079-A828FFDD5D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45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BD4046-00EE-4D1A-9485-04001CE69F0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312066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1D0FC1-AAD9-4DC1-B189-F0DBB22BEC6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548120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dirty="0" smtClean="0"/>
              <a:t>Las funciones que proporciona DOM para acceder a un nodo a través de sus nodos padre</a:t>
            </a:r>
          </a:p>
          <a:p>
            <a:r>
              <a:rPr lang="es-AR" dirty="0" smtClean="0"/>
              <a:t>consisten en acceder al nodo raíz de la página y después a sus nodos hijos y a los nodos hijos de esos hijos y así sucesivamente hasta el último nodo de la rama terminada por el nodo buscado.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6FAA76-4DC4-4EEF-A1F0-3429F556048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7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0D5670-C91D-4F57-A0D7-6CC14B7D8F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09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B202FD-2E90-430B-9017-3747DE37123F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56175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74B6D-DE9B-4ADC-806B-FE674DF16CF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33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B7D61E-362F-43E9-98D6-3B057898042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2932266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BE2D19-E05A-452B-B8E3-194B251A1A2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93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dirty="0" smtClean="0"/>
              <a:t>▪ </a:t>
            </a:r>
            <a:r>
              <a:rPr lang="es-AR" dirty="0" err="1" smtClean="0"/>
              <a:t>font-weight</a:t>
            </a:r>
            <a:r>
              <a:rPr lang="es-AR" dirty="0" smtClean="0"/>
              <a:t> se transforma en </a:t>
            </a:r>
            <a:r>
              <a:rPr lang="es-AR" dirty="0" err="1" smtClean="0"/>
              <a:t>fontWeight</a:t>
            </a:r>
            <a:endParaRPr lang="es-AR" dirty="0" smtClean="0"/>
          </a:p>
          <a:p>
            <a:r>
              <a:rPr lang="en-US" dirty="0" smtClean="0"/>
              <a:t>▪ line-height se </a:t>
            </a:r>
            <a:r>
              <a:rPr lang="en-US" dirty="0" err="1" smtClean="0"/>
              <a:t>transforma</a:t>
            </a:r>
            <a:r>
              <a:rPr lang="en-US" dirty="0" smtClean="0"/>
              <a:t> en </a:t>
            </a:r>
            <a:r>
              <a:rPr lang="en-US" dirty="0" err="1" smtClean="0"/>
              <a:t>lineHeight</a:t>
            </a:r>
            <a:endParaRPr lang="en-US" dirty="0" smtClean="0"/>
          </a:p>
          <a:p>
            <a:r>
              <a:rPr lang="es-AR" dirty="0" smtClean="0"/>
              <a:t>▪ </a:t>
            </a:r>
            <a:r>
              <a:rPr lang="es-AR" dirty="0" err="1" smtClean="0"/>
              <a:t>border</a:t>
            </a:r>
            <a:r>
              <a:rPr lang="es-AR" dirty="0" smtClean="0"/>
              <a:t>-top-</a:t>
            </a:r>
            <a:r>
              <a:rPr lang="es-AR" dirty="0" err="1" smtClean="0"/>
              <a:t>style</a:t>
            </a:r>
            <a:r>
              <a:rPr lang="es-AR" dirty="0" smtClean="0"/>
              <a:t> se transforma en </a:t>
            </a:r>
            <a:r>
              <a:rPr lang="es-AR" dirty="0" err="1" smtClean="0"/>
              <a:t>borderTopStyle</a:t>
            </a:r>
            <a:endParaRPr lang="es-AR" dirty="0" smtClean="0"/>
          </a:p>
          <a:p>
            <a:r>
              <a:rPr lang="es-AR" dirty="0" smtClean="0"/>
              <a:t>▪ </a:t>
            </a:r>
            <a:r>
              <a:rPr lang="es-AR" dirty="0" err="1" smtClean="0"/>
              <a:t>list-style-image</a:t>
            </a:r>
            <a:r>
              <a:rPr lang="es-AR" dirty="0" smtClean="0"/>
              <a:t> se transforma en </a:t>
            </a:r>
            <a:r>
              <a:rPr lang="es-AR" dirty="0" err="1" smtClean="0"/>
              <a:t>listStyleImage</a:t>
            </a:r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DEAE33-9285-432C-84A5-AED5D3B410B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08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11C8D2-4C38-4A7A-B3DA-A51F179DF11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AR" sz="3200" b="1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63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976C0-F775-48BE-A17C-21A9C41E4093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s-AR" sz="3200" b="1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73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73C2D3-3FF7-47C7-B363-94D31189E8E1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AR" sz="3200" b="1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61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s-AR" sz="3200" b="0" dirty="0" smtClean="0">
                <a:latin typeface="Cambria" pitchFamily="18" charset="0"/>
              </a:rPr>
              <a:t>En este modelo, cada elemento o etiqueta XHTML define su propia lista de posibles eventos que se le pueden asignar. Un mismo tipo de evento (por ejemplo, pinchar el bot</a:t>
            </a:r>
            <a:r>
              <a:rPr lang="es-AR" sz="3200" b="0" dirty="0" smtClean="0">
                <a:latin typeface="Arial" pitchFamily="34" charset="0"/>
              </a:rPr>
              <a:t>ó</a:t>
            </a:r>
            <a:r>
              <a:rPr lang="es-AR" sz="3200" b="0" dirty="0" smtClean="0">
                <a:latin typeface="Cambria" pitchFamily="18" charset="0"/>
              </a:rPr>
              <a:t>n izquierdo del rat</a:t>
            </a:r>
            <a:r>
              <a:rPr lang="es-AR" sz="3200" b="0" dirty="0" smtClean="0">
                <a:latin typeface="Arial" pitchFamily="34" charset="0"/>
              </a:rPr>
              <a:t>ó</a:t>
            </a:r>
            <a:r>
              <a:rPr lang="es-AR" sz="3200" b="0" dirty="0" smtClean="0">
                <a:latin typeface="Cambria" pitchFamily="18" charset="0"/>
              </a:rPr>
              <a:t>n) puede estar definido para varios elementos XHTML diferentes y un mismo elemento XHTML puede tener asociados varios eventos diferentes.</a:t>
            </a:r>
          </a:p>
          <a:p>
            <a:pPr>
              <a:spcBef>
                <a:spcPct val="0"/>
              </a:spcBef>
            </a:pPr>
            <a:r>
              <a:rPr lang="es-AR" sz="3200" b="0" dirty="0" smtClean="0">
                <a:latin typeface="Cambria" pitchFamily="18" charset="0"/>
              </a:rPr>
              <a:t>El nombre de cada evento se construye mediante el prefijo </a:t>
            </a:r>
            <a:r>
              <a:rPr lang="es-AR" sz="3200" b="0" dirty="0" err="1" smtClean="0">
                <a:latin typeface="Consolas" pitchFamily="49" charset="0"/>
              </a:rPr>
              <a:t>on</a:t>
            </a:r>
            <a:r>
              <a:rPr lang="es-AR" sz="3200" b="0" dirty="0" smtClean="0">
                <a:latin typeface="Cambria" pitchFamily="18" charset="0"/>
              </a:rPr>
              <a:t>, seguido del nombre en ingl</a:t>
            </a:r>
            <a:r>
              <a:rPr lang="es-AR" sz="3200" b="0" dirty="0" smtClean="0">
                <a:latin typeface="Arial" pitchFamily="34" charset="0"/>
              </a:rPr>
              <a:t>é</a:t>
            </a:r>
            <a:r>
              <a:rPr lang="es-AR" sz="3200" b="0" dirty="0" smtClean="0">
                <a:latin typeface="Cambria" pitchFamily="18" charset="0"/>
              </a:rPr>
              <a:t>s de la acci</a:t>
            </a:r>
            <a:r>
              <a:rPr lang="es-AR" sz="3200" b="0" dirty="0" smtClean="0">
                <a:latin typeface="Arial" pitchFamily="34" charset="0"/>
              </a:rPr>
              <a:t>ó</a:t>
            </a:r>
            <a:r>
              <a:rPr lang="es-AR" sz="3200" b="0" dirty="0" smtClean="0">
                <a:latin typeface="Cambria" pitchFamily="18" charset="0"/>
              </a:rPr>
              <a:t>n asociada al evento. As</a:t>
            </a:r>
            <a:r>
              <a:rPr lang="es-AR" sz="3200" b="0" dirty="0" smtClean="0">
                <a:latin typeface="Arial" pitchFamily="34" charset="0"/>
              </a:rPr>
              <a:t>í</a:t>
            </a:r>
            <a:r>
              <a:rPr lang="es-AR" sz="3200" b="0" dirty="0" smtClean="0">
                <a:latin typeface="Cambria" pitchFamily="18" charset="0"/>
              </a:rPr>
              <a:t>, el evento de pinchar un elemento con el rat</a:t>
            </a:r>
            <a:r>
              <a:rPr lang="es-AR" sz="3200" b="0" dirty="0" smtClean="0">
                <a:latin typeface="Arial" pitchFamily="34" charset="0"/>
              </a:rPr>
              <a:t>ó</a:t>
            </a:r>
            <a:r>
              <a:rPr lang="es-AR" sz="3200" b="0" dirty="0" smtClean="0">
                <a:latin typeface="Cambria" pitchFamily="18" charset="0"/>
              </a:rPr>
              <a:t>n se denomina </a:t>
            </a:r>
            <a:r>
              <a:rPr lang="es-AR" sz="3200" b="0" dirty="0" err="1" smtClean="0">
                <a:latin typeface="Consolas" pitchFamily="49" charset="0"/>
              </a:rPr>
              <a:t>onclick</a:t>
            </a:r>
            <a:r>
              <a:rPr lang="es-AR" sz="3200" b="0" dirty="0" smtClean="0">
                <a:latin typeface="Consolas" pitchFamily="49" charset="0"/>
              </a:rPr>
              <a:t> </a:t>
            </a:r>
            <a:r>
              <a:rPr lang="es-AR" sz="3200" b="0" dirty="0" smtClean="0">
                <a:latin typeface="Cambria" pitchFamily="18" charset="0"/>
              </a:rPr>
              <a:t>y el evento asociado a la acci</a:t>
            </a:r>
            <a:r>
              <a:rPr lang="es-AR" sz="3200" b="0" dirty="0" smtClean="0">
                <a:latin typeface="Arial" pitchFamily="34" charset="0"/>
              </a:rPr>
              <a:t>ó</a:t>
            </a:r>
            <a:r>
              <a:rPr lang="es-AR" sz="3200" b="0" dirty="0" smtClean="0">
                <a:latin typeface="Cambria" pitchFamily="18" charset="0"/>
              </a:rPr>
              <a:t>n de mover el rat</a:t>
            </a:r>
            <a:r>
              <a:rPr lang="es-AR" sz="3200" b="0" dirty="0" smtClean="0">
                <a:latin typeface="Arial" pitchFamily="34" charset="0"/>
              </a:rPr>
              <a:t>ó</a:t>
            </a:r>
            <a:r>
              <a:rPr lang="es-AR" sz="3200" b="0" dirty="0" smtClean="0">
                <a:latin typeface="Cambria" pitchFamily="18" charset="0"/>
              </a:rPr>
              <a:t>n se denomina </a:t>
            </a:r>
            <a:r>
              <a:rPr lang="es-AR" sz="3200" b="0" dirty="0" err="1" smtClean="0">
                <a:latin typeface="Consolas" pitchFamily="49" charset="0"/>
              </a:rPr>
              <a:t>onmousemove</a:t>
            </a:r>
            <a:r>
              <a:rPr lang="es-AR" sz="3200" b="0" dirty="0" smtClean="0">
                <a:latin typeface="Cambria" pitchFamily="18" charset="0"/>
              </a:rPr>
              <a:t>.</a:t>
            </a:r>
          </a:p>
          <a:p>
            <a:pPr>
              <a:spcBef>
                <a:spcPct val="0"/>
              </a:spcBef>
            </a:pPr>
            <a:endParaRPr lang="es-AR" sz="3200" b="1" dirty="0" smtClean="0">
              <a:latin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0BDEDB-B84C-4409-A4A9-4430C8DFE57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61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7" name="2 Marcador de notas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s-AR" sz="3200" b="0" dirty="0" smtClean="0">
                <a:latin typeface="Cambria" pitchFamily="18" charset="0"/>
              </a:rPr>
              <a:t>Los eventos m</a:t>
            </a:r>
            <a:r>
              <a:rPr lang="es-AR" sz="3200" b="0" dirty="0" smtClean="0">
                <a:latin typeface="Arial" pitchFamily="34" charset="0"/>
              </a:rPr>
              <a:t>á</a:t>
            </a:r>
            <a:r>
              <a:rPr lang="es-AR" sz="3200" b="0" dirty="0" smtClean="0">
                <a:latin typeface="Cambria" pitchFamily="18" charset="0"/>
              </a:rPr>
              <a:t>s utilizados en las aplicaciones web tradicionales son </a:t>
            </a:r>
            <a:r>
              <a:rPr lang="es-AR" sz="3200" b="0" dirty="0" err="1" smtClean="0">
                <a:latin typeface="Consolas" pitchFamily="49" charset="0"/>
              </a:rPr>
              <a:t>onload</a:t>
            </a:r>
            <a:r>
              <a:rPr lang="es-AR" sz="3200" b="0" dirty="0" smtClean="0">
                <a:latin typeface="Consolas" pitchFamily="49" charset="0"/>
              </a:rPr>
              <a:t> </a:t>
            </a:r>
            <a:r>
              <a:rPr lang="es-AR" sz="3200" b="0" dirty="0" smtClean="0">
                <a:latin typeface="Cambria" pitchFamily="18" charset="0"/>
              </a:rPr>
              <a:t>para esperar a que se cargue la p</a:t>
            </a:r>
            <a:r>
              <a:rPr lang="es-AR" sz="3200" b="0" dirty="0" smtClean="0">
                <a:latin typeface="Arial" pitchFamily="34" charset="0"/>
              </a:rPr>
              <a:t>á</a:t>
            </a:r>
            <a:r>
              <a:rPr lang="es-AR" sz="3200" b="0" dirty="0" smtClean="0">
                <a:latin typeface="Cambria" pitchFamily="18" charset="0"/>
              </a:rPr>
              <a:t>gina por completo, los eventos </a:t>
            </a:r>
            <a:r>
              <a:rPr lang="es-AR" sz="3200" b="0" dirty="0" err="1" smtClean="0">
                <a:latin typeface="Consolas" pitchFamily="49" charset="0"/>
              </a:rPr>
              <a:t>onclick</a:t>
            </a:r>
            <a:r>
              <a:rPr lang="es-AR" sz="3200" b="0" dirty="0" smtClean="0">
                <a:latin typeface="Cambria" pitchFamily="18" charset="0"/>
              </a:rPr>
              <a:t>, </a:t>
            </a:r>
            <a:r>
              <a:rPr lang="es-AR" sz="3200" b="0" dirty="0" err="1" smtClean="0">
                <a:latin typeface="Consolas" pitchFamily="49" charset="0"/>
              </a:rPr>
              <a:t>onmouseover</a:t>
            </a:r>
            <a:r>
              <a:rPr lang="es-AR" sz="3200" b="0" dirty="0" smtClean="0">
                <a:latin typeface="Cambria" pitchFamily="18" charset="0"/>
              </a:rPr>
              <a:t>, </a:t>
            </a:r>
            <a:r>
              <a:rPr lang="es-AR" sz="3200" b="0" dirty="0" err="1" smtClean="0">
                <a:latin typeface="Consolas" pitchFamily="49" charset="0"/>
              </a:rPr>
              <a:t>onmouseout</a:t>
            </a:r>
            <a:r>
              <a:rPr lang="es-AR" sz="3200" b="0" dirty="0" smtClean="0">
                <a:latin typeface="Consolas" pitchFamily="49" charset="0"/>
              </a:rPr>
              <a:t> </a:t>
            </a:r>
            <a:r>
              <a:rPr lang="es-AR" sz="3200" b="0" dirty="0" smtClean="0">
                <a:latin typeface="Cambria" pitchFamily="18" charset="0"/>
              </a:rPr>
              <a:t>para controlar el rat</a:t>
            </a:r>
            <a:r>
              <a:rPr lang="es-AR" sz="3200" b="0" dirty="0" smtClean="0">
                <a:latin typeface="Arial" pitchFamily="34" charset="0"/>
              </a:rPr>
              <a:t>ó</a:t>
            </a:r>
            <a:r>
              <a:rPr lang="es-AR" sz="3200" b="0" dirty="0" smtClean="0">
                <a:latin typeface="Cambria" pitchFamily="18" charset="0"/>
              </a:rPr>
              <a:t>n y </a:t>
            </a:r>
            <a:r>
              <a:rPr lang="es-AR" sz="3200" b="0" dirty="0" err="1" smtClean="0">
                <a:latin typeface="Consolas" pitchFamily="49" charset="0"/>
              </a:rPr>
              <a:t>onsubmit</a:t>
            </a:r>
            <a:r>
              <a:rPr lang="es-AR" sz="3200" b="0" dirty="0" smtClean="0">
                <a:latin typeface="Consolas" pitchFamily="49" charset="0"/>
              </a:rPr>
              <a:t> </a:t>
            </a:r>
            <a:r>
              <a:rPr lang="es-AR" sz="3200" b="0" dirty="0" smtClean="0">
                <a:latin typeface="Cambria" pitchFamily="18" charset="0"/>
              </a:rPr>
              <a:t>para controlar el env</a:t>
            </a:r>
            <a:r>
              <a:rPr lang="es-AR" sz="3200" b="0" dirty="0" smtClean="0">
                <a:latin typeface="Arial" pitchFamily="34" charset="0"/>
              </a:rPr>
              <a:t>í</a:t>
            </a:r>
            <a:r>
              <a:rPr lang="es-AR" sz="3200" b="0" dirty="0" smtClean="0">
                <a:latin typeface="Cambria" pitchFamily="18" charset="0"/>
              </a:rPr>
              <a:t>o de los formularios.</a:t>
            </a:r>
          </a:p>
          <a:p>
            <a:pPr>
              <a:spcBef>
                <a:spcPct val="0"/>
              </a:spcBef>
            </a:pPr>
            <a:r>
              <a:rPr lang="es-AR" sz="3200" b="0" dirty="0" smtClean="0">
                <a:latin typeface="Cambria" pitchFamily="18" charset="0"/>
              </a:rPr>
              <a:t>Algunos eventos de la tabla anterior (</a:t>
            </a:r>
            <a:r>
              <a:rPr lang="es-AR" sz="3200" b="0" dirty="0" err="1" smtClean="0">
                <a:latin typeface="Consolas" pitchFamily="49" charset="0"/>
              </a:rPr>
              <a:t>onclick</a:t>
            </a:r>
            <a:r>
              <a:rPr lang="es-AR" sz="3200" b="0" dirty="0" smtClean="0">
                <a:latin typeface="Cambria" pitchFamily="18" charset="0"/>
              </a:rPr>
              <a:t>, </a:t>
            </a:r>
            <a:r>
              <a:rPr lang="es-AR" sz="3200" b="0" dirty="0" err="1" smtClean="0">
                <a:latin typeface="Consolas" pitchFamily="49" charset="0"/>
              </a:rPr>
              <a:t>onkeydown</a:t>
            </a:r>
            <a:r>
              <a:rPr lang="es-AR" sz="3200" b="0" dirty="0" smtClean="0">
                <a:latin typeface="Cambria" pitchFamily="18" charset="0"/>
              </a:rPr>
              <a:t>, </a:t>
            </a:r>
            <a:r>
              <a:rPr lang="es-AR" sz="3200" b="0" dirty="0" err="1" smtClean="0">
                <a:latin typeface="Consolas" pitchFamily="49" charset="0"/>
              </a:rPr>
              <a:t>onkeypress</a:t>
            </a:r>
            <a:r>
              <a:rPr lang="es-AR" sz="3200" b="0" dirty="0" smtClean="0">
                <a:latin typeface="Cambria" pitchFamily="18" charset="0"/>
              </a:rPr>
              <a:t>, </a:t>
            </a:r>
            <a:r>
              <a:rPr lang="es-AR" sz="3200" b="0" dirty="0" err="1" smtClean="0">
                <a:latin typeface="Consolas" pitchFamily="49" charset="0"/>
              </a:rPr>
              <a:t>onreset</a:t>
            </a:r>
            <a:r>
              <a:rPr lang="es-AR" sz="3200" b="0" dirty="0" smtClean="0">
                <a:latin typeface="Cambria" pitchFamily="18" charset="0"/>
              </a:rPr>
              <a:t>, </a:t>
            </a:r>
            <a:r>
              <a:rPr lang="es-AR" sz="3200" b="0" dirty="0" err="1" smtClean="0">
                <a:latin typeface="Consolas" pitchFamily="49" charset="0"/>
              </a:rPr>
              <a:t>onsubmit</a:t>
            </a:r>
            <a:r>
              <a:rPr lang="es-AR" sz="3200" b="0" dirty="0" smtClean="0">
                <a:latin typeface="Cambria" pitchFamily="18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s-AR" sz="3200" b="0" dirty="0" smtClean="0">
                <a:latin typeface="Cambria" pitchFamily="18" charset="0"/>
              </a:rPr>
              <a:t>permiten evitar la </a:t>
            </a:r>
            <a:r>
              <a:rPr lang="es-AR" sz="3200" b="0" i="1" dirty="0" smtClean="0">
                <a:latin typeface="Cambria,Italic" charset="0"/>
              </a:rPr>
              <a:t>"acci</a:t>
            </a:r>
            <a:r>
              <a:rPr lang="es-AR" sz="3200" b="0" i="1" dirty="0" smtClean="0">
                <a:latin typeface="Arial" pitchFamily="34" charset="0"/>
              </a:rPr>
              <a:t>ó</a:t>
            </a:r>
            <a:r>
              <a:rPr lang="es-AR" sz="3200" b="0" i="1" dirty="0" smtClean="0">
                <a:latin typeface="Cambria,Italic" charset="0"/>
              </a:rPr>
              <a:t>n por defecto" </a:t>
            </a:r>
            <a:r>
              <a:rPr lang="es-AR" sz="3200" b="0" dirty="0" smtClean="0">
                <a:latin typeface="Cambria" pitchFamily="18" charset="0"/>
              </a:rPr>
              <a:t>de ese evento. M</a:t>
            </a:r>
            <a:r>
              <a:rPr lang="es-AR" sz="3200" b="0" dirty="0" smtClean="0">
                <a:latin typeface="Arial" pitchFamily="34" charset="0"/>
              </a:rPr>
              <a:t>á</a:t>
            </a:r>
            <a:r>
              <a:rPr lang="es-AR" sz="3200" b="0" dirty="0" smtClean="0">
                <a:latin typeface="Cambria" pitchFamily="18" charset="0"/>
              </a:rPr>
              <a:t>s adelante se muestra en detalle este comportamiento, que puede resultar muy </a:t>
            </a:r>
            <a:r>
              <a:rPr lang="es-AR" sz="3200" b="0" dirty="0" smtClean="0">
                <a:latin typeface="Arial" pitchFamily="34" charset="0"/>
              </a:rPr>
              <a:t>ú</a:t>
            </a:r>
            <a:r>
              <a:rPr lang="es-AR" sz="3200" b="0" dirty="0" smtClean="0">
                <a:latin typeface="Cambria" pitchFamily="18" charset="0"/>
              </a:rPr>
              <a:t>til en algunas t</a:t>
            </a:r>
            <a:r>
              <a:rPr lang="es-AR" sz="3200" b="0" dirty="0" smtClean="0">
                <a:latin typeface="Arial" pitchFamily="34" charset="0"/>
              </a:rPr>
              <a:t>é</a:t>
            </a:r>
            <a:r>
              <a:rPr lang="es-AR" sz="3200" b="0" dirty="0" smtClean="0">
                <a:latin typeface="Cambria" pitchFamily="18" charset="0"/>
              </a:rPr>
              <a:t>cnicas de programaci</a:t>
            </a:r>
            <a:r>
              <a:rPr lang="es-AR" sz="3200" b="0" dirty="0" smtClean="0">
                <a:latin typeface="Arial" pitchFamily="34" charset="0"/>
              </a:rPr>
              <a:t>ó</a:t>
            </a:r>
            <a:r>
              <a:rPr lang="es-AR" sz="3200" b="0" dirty="0" smtClean="0">
                <a:latin typeface="Cambria" pitchFamily="18" charset="0"/>
              </a:rPr>
              <a:t>n.</a:t>
            </a:r>
          </a:p>
          <a:p>
            <a:pPr>
              <a:spcBef>
                <a:spcPct val="0"/>
              </a:spcBef>
            </a:pPr>
            <a:r>
              <a:rPr lang="es-AR" sz="3200" b="0" dirty="0" smtClean="0">
                <a:latin typeface="Cambria" pitchFamily="18" charset="0"/>
              </a:rPr>
              <a:t>Las acciones t</a:t>
            </a:r>
            <a:r>
              <a:rPr lang="es-AR" sz="3200" b="0" dirty="0" smtClean="0">
                <a:latin typeface="Arial" pitchFamily="34" charset="0"/>
              </a:rPr>
              <a:t>í</a:t>
            </a:r>
            <a:r>
              <a:rPr lang="es-AR" sz="3200" b="0" dirty="0" smtClean="0">
                <a:latin typeface="Cambria" pitchFamily="18" charset="0"/>
              </a:rPr>
              <a:t>picas que realiza un usuario en una p</a:t>
            </a:r>
            <a:r>
              <a:rPr lang="es-AR" sz="3200" b="0" dirty="0" smtClean="0">
                <a:latin typeface="Arial" pitchFamily="34" charset="0"/>
              </a:rPr>
              <a:t>á</a:t>
            </a:r>
            <a:r>
              <a:rPr lang="es-AR" sz="3200" b="0" dirty="0" smtClean="0">
                <a:latin typeface="Cambria" pitchFamily="18" charset="0"/>
              </a:rPr>
              <a:t>gina web pueden dar lugar a una sucesi</a:t>
            </a:r>
            <a:r>
              <a:rPr lang="es-AR" sz="3200" b="0" dirty="0" smtClean="0">
                <a:latin typeface="Arial" pitchFamily="34" charset="0"/>
              </a:rPr>
              <a:t>ó</a:t>
            </a:r>
            <a:r>
              <a:rPr lang="es-AR" sz="3200" b="0" dirty="0" smtClean="0">
                <a:latin typeface="Cambria" pitchFamily="18" charset="0"/>
              </a:rPr>
              <a:t>n de eventos. Al pulsar por ejemplo sobre un bot</a:t>
            </a:r>
            <a:r>
              <a:rPr lang="es-AR" sz="3200" b="0" dirty="0" smtClean="0">
                <a:latin typeface="Arial" pitchFamily="34" charset="0"/>
              </a:rPr>
              <a:t>ó</a:t>
            </a:r>
            <a:r>
              <a:rPr lang="es-AR" sz="3200" b="0" dirty="0" smtClean="0">
                <a:latin typeface="Cambria" pitchFamily="18" charset="0"/>
              </a:rPr>
              <a:t>n de tipo </a:t>
            </a:r>
            <a:r>
              <a:rPr lang="es-AR" sz="3200" b="0" dirty="0" smtClean="0">
                <a:latin typeface="Consolas" pitchFamily="49" charset="0"/>
              </a:rPr>
              <a:t>&lt;input </a:t>
            </a:r>
            <a:r>
              <a:rPr lang="es-AR" sz="3200" b="0" dirty="0" err="1" smtClean="0">
                <a:latin typeface="Consolas" pitchFamily="49" charset="0"/>
              </a:rPr>
              <a:t>type</a:t>
            </a:r>
            <a:r>
              <a:rPr lang="es-AR" sz="3200" b="0" dirty="0" smtClean="0">
                <a:latin typeface="Consolas" pitchFamily="49" charset="0"/>
              </a:rPr>
              <a:t>="</a:t>
            </a:r>
            <a:r>
              <a:rPr lang="es-AR" sz="3200" b="0" dirty="0" err="1" smtClean="0">
                <a:latin typeface="Consolas" pitchFamily="49" charset="0"/>
              </a:rPr>
              <a:t>submit</a:t>
            </a:r>
            <a:r>
              <a:rPr lang="es-AR" sz="3200" b="0" dirty="0" smtClean="0">
                <a:latin typeface="Consolas" pitchFamily="49" charset="0"/>
              </a:rPr>
              <a:t>"&gt; </a:t>
            </a:r>
            <a:r>
              <a:rPr lang="es-AR" sz="3200" b="0" dirty="0" smtClean="0">
                <a:latin typeface="Cambria" pitchFamily="18" charset="0"/>
              </a:rPr>
              <a:t>se desencadenan los eventos </a:t>
            </a:r>
            <a:r>
              <a:rPr lang="es-AR" sz="3200" b="0" dirty="0" err="1" smtClean="0">
                <a:latin typeface="Consolas" pitchFamily="49" charset="0"/>
              </a:rPr>
              <a:t>onmousedown</a:t>
            </a:r>
            <a:r>
              <a:rPr lang="es-AR" sz="3200" b="0" dirty="0" smtClean="0">
                <a:latin typeface="Cambria" pitchFamily="18" charset="0"/>
              </a:rPr>
              <a:t>, </a:t>
            </a:r>
            <a:r>
              <a:rPr lang="es-AR" sz="3200" b="0" dirty="0" err="1" smtClean="0">
                <a:latin typeface="Consolas" pitchFamily="49" charset="0"/>
              </a:rPr>
              <a:t>onclick</a:t>
            </a:r>
            <a:r>
              <a:rPr lang="es-AR" sz="3200" b="0" dirty="0" smtClean="0">
                <a:latin typeface="Cambria" pitchFamily="18" charset="0"/>
              </a:rPr>
              <a:t>, </a:t>
            </a:r>
            <a:r>
              <a:rPr lang="es-AR" sz="3200" b="0" dirty="0" err="1" smtClean="0">
                <a:latin typeface="Consolas" pitchFamily="49" charset="0"/>
              </a:rPr>
              <a:t>onmouseup</a:t>
            </a:r>
            <a:r>
              <a:rPr lang="es-AR" sz="3200" b="0" dirty="0" smtClean="0">
                <a:latin typeface="Consolas" pitchFamily="49" charset="0"/>
              </a:rPr>
              <a:t> </a:t>
            </a:r>
            <a:r>
              <a:rPr lang="es-AR" sz="3200" b="0" dirty="0" smtClean="0">
                <a:latin typeface="Cambria" pitchFamily="18" charset="0"/>
              </a:rPr>
              <a:t>y </a:t>
            </a:r>
            <a:r>
              <a:rPr lang="es-AR" sz="3200" b="0" dirty="0" err="1" smtClean="0">
                <a:latin typeface="Consolas" pitchFamily="49" charset="0"/>
              </a:rPr>
              <a:t>onsubmit</a:t>
            </a:r>
            <a:r>
              <a:rPr lang="es-AR" sz="3200" b="0" dirty="0" smtClean="0">
                <a:latin typeface="Consolas" pitchFamily="49" charset="0"/>
              </a:rPr>
              <a:t> </a:t>
            </a:r>
            <a:r>
              <a:rPr lang="es-AR" sz="3200" b="0" dirty="0" smtClean="0">
                <a:latin typeface="Cambria" pitchFamily="18" charset="0"/>
              </a:rPr>
              <a:t>de forma consecutiva.</a:t>
            </a: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 bwMode="auto">
          <a:xfrm>
            <a:off x="4003675" y="9688513"/>
            <a:ext cx="3062288" cy="50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8645" tIns="49323" rIns="98645" bIns="49323" anchor="b"/>
          <a:lstStyle/>
          <a:p>
            <a:pPr algn="r" defTabSz="985838">
              <a:defRPr/>
            </a:pPr>
            <a:fld id="{7FFA9861-497E-4A08-86B3-9CBB3157B88C}" type="slidenum">
              <a:rPr lang="en-US"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 defTabSz="985838">
                <a:defRPr/>
              </a:pPr>
              <a:t>30</a:t>
            </a:fld>
            <a:endParaRPr lang="en-US" sz="13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628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781369-1D4F-4F72-9EB9-016F286A805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AR" sz="3200" b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92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5" name="2 Marcador de notas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s-AR" sz="1500" dirty="0" smtClean="0">
                <a:latin typeface="Cambria" pitchFamily="18" charset="0"/>
              </a:rPr>
              <a:t>En este m</a:t>
            </a:r>
            <a:r>
              <a:rPr lang="es-AR" sz="1500" dirty="0" smtClean="0"/>
              <a:t>é</a:t>
            </a:r>
            <a:r>
              <a:rPr lang="es-AR" sz="1500" dirty="0" smtClean="0">
                <a:latin typeface="Cambria" pitchFamily="18" charset="0"/>
              </a:rPr>
              <a:t>todo, se definen atributos XHTML con el mismo nombre que los eventos que se quieren manejar. El ejemplo anterior s</a:t>
            </a:r>
            <a:r>
              <a:rPr lang="es-AR" sz="1500" dirty="0" smtClean="0"/>
              <a:t>ó</a:t>
            </a:r>
            <a:r>
              <a:rPr lang="es-AR" sz="1500" dirty="0" smtClean="0">
                <a:latin typeface="Cambria" pitchFamily="18" charset="0"/>
              </a:rPr>
              <a:t>lo quiere controlar el evento de pinchar con el rat</a:t>
            </a:r>
            <a:r>
              <a:rPr lang="es-AR" sz="1500" dirty="0" smtClean="0"/>
              <a:t>ó</a:t>
            </a:r>
            <a:r>
              <a:rPr lang="es-AR" sz="1500" dirty="0" smtClean="0">
                <a:latin typeface="Cambria" pitchFamily="18" charset="0"/>
              </a:rPr>
              <a:t>n, cuyo nombre es </a:t>
            </a:r>
            <a:r>
              <a:rPr lang="es-AR" sz="1500" dirty="0" err="1" smtClean="0">
                <a:latin typeface="Consolas" pitchFamily="49" charset="0"/>
              </a:rPr>
              <a:t>onclick</a:t>
            </a:r>
            <a:r>
              <a:rPr lang="es-AR" sz="1500" dirty="0" smtClean="0">
                <a:latin typeface="Cambria" pitchFamily="18" charset="0"/>
              </a:rPr>
              <a:t>. As</a:t>
            </a:r>
            <a:r>
              <a:rPr lang="es-AR" sz="1500" dirty="0" smtClean="0"/>
              <a:t>í</a:t>
            </a:r>
            <a:r>
              <a:rPr lang="es-AR" sz="1500" dirty="0" smtClean="0">
                <a:latin typeface="Cambria" pitchFamily="18" charset="0"/>
              </a:rPr>
              <a:t>, el elemento XHTML para el que se quiere definir este evento, debe incluir un atributo llamado </a:t>
            </a:r>
            <a:r>
              <a:rPr lang="es-AR" sz="1500" dirty="0" err="1" smtClean="0">
                <a:latin typeface="Consolas" pitchFamily="49" charset="0"/>
              </a:rPr>
              <a:t>onclick</a:t>
            </a:r>
            <a:r>
              <a:rPr lang="es-AR" sz="1500" dirty="0" smtClean="0">
                <a:latin typeface="Cambria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s-AR" sz="1500" dirty="0" smtClean="0">
                <a:latin typeface="Cambria" pitchFamily="18" charset="0"/>
              </a:rPr>
              <a:t>El contenido del atributo es una cadena de texto que contiene todas las instrucciones </a:t>
            </a:r>
            <a:r>
              <a:rPr lang="es-AR" sz="1500" dirty="0" err="1" smtClean="0">
                <a:latin typeface="Cambria" pitchFamily="18" charset="0"/>
              </a:rPr>
              <a:t>JavaScript</a:t>
            </a:r>
            <a:r>
              <a:rPr lang="es-AR" sz="1500" dirty="0" smtClean="0">
                <a:latin typeface="Cambria" pitchFamily="18" charset="0"/>
              </a:rPr>
              <a:t> que se ejecutan cuando se produce el evento. En este caso, el c</a:t>
            </a:r>
            <a:r>
              <a:rPr lang="es-AR" sz="1500" dirty="0" smtClean="0"/>
              <a:t>ó</a:t>
            </a:r>
            <a:r>
              <a:rPr lang="es-AR" sz="1500" dirty="0" smtClean="0">
                <a:latin typeface="Cambria" pitchFamily="18" charset="0"/>
              </a:rPr>
              <a:t>digo </a:t>
            </a:r>
            <a:r>
              <a:rPr lang="es-AR" sz="1500" dirty="0" err="1" smtClean="0">
                <a:latin typeface="Cambria" pitchFamily="18" charset="0"/>
              </a:rPr>
              <a:t>JavaScript</a:t>
            </a:r>
            <a:r>
              <a:rPr lang="es-AR" sz="1500" dirty="0" smtClean="0">
                <a:latin typeface="Cambria" pitchFamily="18" charset="0"/>
              </a:rPr>
              <a:t> es muy sencillo (</a:t>
            </a:r>
            <a:r>
              <a:rPr lang="es-AR" sz="1500" dirty="0" err="1" smtClean="0">
                <a:latin typeface="Consolas" pitchFamily="49" charset="0"/>
              </a:rPr>
              <a:t>alert</a:t>
            </a:r>
            <a:r>
              <a:rPr lang="es-AR" sz="1500" dirty="0" smtClean="0">
                <a:latin typeface="Consolas" pitchFamily="49" charset="0"/>
              </a:rPr>
              <a:t>(Hola mundo!!');</a:t>
            </a:r>
            <a:r>
              <a:rPr lang="es-AR" sz="1500" dirty="0" smtClean="0">
                <a:latin typeface="Cambria" pitchFamily="18" charset="0"/>
              </a:rPr>
              <a:t>), ya que solamente se trata de mostrar un mensaje.</a:t>
            </a:r>
            <a:endParaRPr lang="es-AR" sz="1500" dirty="0" smtClean="0"/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s-AR" sz="2800" dirty="0" smtClean="0">
                <a:latin typeface="Franklin Gothic Medium" pitchFamily="34" charset="0"/>
              </a:rPr>
              <a:t>La definición de los manejadores de eventos en los atributos XHTML es el método más sencillo pero menos aconsejable de tratar con los eventos en </a:t>
            </a:r>
            <a:r>
              <a:rPr lang="es-AR" sz="2800" dirty="0" err="1" smtClean="0">
                <a:latin typeface="Franklin Gothic Medium" pitchFamily="34" charset="0"/>
              </a:rPr>
              <a:t>JavaScript</a:t>
            </a:r>
            <a:r>
              <a:rPr lang="es-AR" sz="2800" dirty="0" smtClean="0">
                <a:latin typeface="Franklin Gothic Medium" pitchFamily="34" charset="0"/>
              </a:rPr>
              <a:t>. El principal inconveniente es que se complica en exceso en cuanto se añaden algunas pocas instrucciones, por lo que solamente es recomendable para los casos más sencillos.</a:t>
            </a:r>
          </a:p>
          <a:p>
            <a:pPr>
              <a:lnSpc>
                <a:spcPct val="80000"/>
              </a:lnSpc>
            </a:pPr>
            <a:endParaRPr lang="es-AR" sz="1500" dirty="0" smtClean="0"/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 bwMode="auto">
          <a:xfrm>
            <a:off x="4003675" y="9688513"/>
            <a:ext cx="3062288" cy="50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8645" tIns="49323" rIns="98645" bIns="49323" anchor="b"/>
          <a:lstStyle/>
          <a:p>
            <a:pPr algn="r" defTabSz="985838">
              <a:defRPr/>
            </a:pPr>
            <a:fld id="{DBB12FB1-1CF8-4EA5-A74D-AFE46BC797F9}" type="slidenum">
              <a:rPr lang="en-US"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 defTabSz="985838">
                <a:defRPr/>
              </a:pPr>
              <a:t>32</a:t>
            </a:fld>
            <a:endParaRPr lang="en-US" sz="13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219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FBA114-63A0-4AB6-B504-AAE46E44DF82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AR" sz="3200" b="1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73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FEC421-A670-4EBA-A204-E90C588A455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5590816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2 Marcador de notas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endParaRPr lang="es-AR" sz="1500" smtClean="0"/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 bwMode="auto">
          <a:xfrm>
            <a:off x="4003675" y="9688513"/>
            <a:ext cx="3062288" cy="50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8645" tIns="49323" rIns="98645" bIns="49323" anchor="b"/>
          <a:lstStyle/>
          <a:p>
            <a:pPr algn="r" defTabSz="985838">
              <a:defRPr/>
            </a:pPr>
            <a:fld id="{0F603A31-A2E0-43C9-AEC5-D586D41E8C63}" type="slidenum">
              <a:rPr lang="en-US"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 defTabSz="985838">
                <a:defRPr/>
              </a:pPr>
              <a:t>34</a:t>
            </a:fld>
            <a:endParaRPr lang="en-US" sz="13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307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dirty="0" smtClean="0"/>
              <a:t>Para que la página XHTML resultante sea válida, es necesario añadir el atributo </a:t>
            </a:r>
            <a:r>
              <a:rPr lang="es-AR" dirty="0" err="1" smtClean="0"/>
              <a:t>type</a:t>
            </a:r>
            <a:r>
              <a:rPr lang="es-AR" dirty="0" smtClean="0"/>
              <a:t> a la</a:t>
            </a:r>
          </a:p>
          <a:p>
            <a:r>
              <a:rPr lang="es-AR" dirty="0" smtClean="0"/>
              <a:t>etiqueta &lt;script&gt;. Los valores que se incluyen en el atributo </a:t>
            </a:r>
            <a:r>
              <a:rPr lang="es-AR" dirty="0" err="1" smtClean="0"/>
              <a:t>type</a:t>
            </a:r>
            <a:r>
              <a:rPr lang="es-AR" dirty="0" smtClean="0"/>
              <a:t> están estandarizados y para el caso de </a:t>
            </a:r>
            <a:r>
              <a:rPr lang="es-AR" dirty="0" err="1" smtClean="0"/>
              <a:t>JavaScript</a:t>
            </a:r>
            <a:r>
              <a:rPr lang="es-AR" dirty="0" smtClean="0"/>
              <a:t>, el valor correcto es </a:t>
            </a:r>
            <a:r>
              <a:rPr lang="es-AR" dirty="0" err="1" smtClean="0"/>
              <a:t>text</a:t>
            </a:r>
            <a:r>
              <a:rPr lang="es-AR" dirty="0" smtClean="0"/>
              <a:t>/</a:t>
            </a:r>
            <a:r>
              <a:rPr lang="es-AR" dirty="0" err="1" smtClean="0"/>
              <a:t>javascript</a:t>
            </a:r>
            <a:r>
              <a:rPr lang="es-AR" dirty="0" smtClean="0"/>
              <a:t>.</a:t>
            </a:r>
          </a:p>
          <a:p>
            <a:r>
              <a:rPr lang="es-AR" dirty="0" smtClean="0"/>
              <a:t>Este método se emplea cuando se define un bloque pequeño de código o cuando se quieren incluir instrucciones específicas en un determinado documento HTML que completen las instrucciones y funciones que se incluyen por defecto en todos los documentos del sitio web.</a:t>
            </a:r>
          </a:p>
          <a:p>
            <a:r>
              <a:rPr lang="es-AR" dirty="0" smtClean="0"/>
              <a:t>El principal inconveniente es que si se quiere hacer una modificación en el bloque de código, es necesario modificar todas las páginas que incluyen ese mismo bloque de código </a:t>
            </a:r>
            <a:r>
              <a:rPr lang="es-AR" dirty="0" err="1" smtClean="0"/>
              <a:t>JavaScript</a:t>
            </a:r>
            <a:r>
              <a:rPr lang="es-AR" dirty="0" smtClean="0"/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844B80-E3E6-440D-B0B8-C32A2DA944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8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FEC421-A670-4EBA-A204-E90C588A455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43259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s-AR" b="1" dirty="0" smtClean="0"/>
              <a:t>Glosario básico</a:t>
            </a:r>
          </a:p>
          <a:p>
            <a:pPr>
              <a:defRPr/>
            </a:pPr>
            <a:endParaRPr lang="es-AR" b="1" dirty="0" smtClean="0"/>
          </a:p>
          <a:p>
            <a:pPr>
              <a:defRPr/>
            </a:pPr>
            <a:r>
              <a:rPr lang="es-AR" b="1" dirty="0" smtClean="0"/>
              <a:t>Script: </a:t>
            </a:r>
            <a:r>
              <a:rPr lang="es-AR" b="0" dirty="0" smtClean="0"/>
              <a:t>cada uno de los programas, aplicaciones o trozos de código creados con el lenguaje de </a:t>
            </a:r>
            <a:r>
              <a:rPr lang="es-AR" dirty="0" smtClean="0"/>
              <a:t>programación </a:t>
            </a:r>
            <a:r>
              <a:rPr lang="es-AR" dirty="0" err="1" smtClean="0"/>
              <a:t>JavaScript</a:t>
            </a:r>
            <a:r>
              <a:rPr lang="es-AR" dirty="0" smtClean="0"/>
              <a:t>. Unas pocas líneas de código forman un script y un archivo de miles de líneas de </a:t>
            </a:r>
            <a:r>
              <a:rPr lang="es-AR" dirty="0" err="1" smtClean="0"/>
              <a:t>JavaScript</a:t>
            </a:r>
            <a:r>
              <a:rPr lang="es-AR" dirty="0" smtClean="0"/>
              <a:t> también se considera un script. A veces se traduce al español directamente como </a:t>
            </a:r>
            <a:r>
              <a:rPr lang="es-AR" i="1" dirty="0" smtClean="0"/>
              <a:t>"guión", aunque script es una palabra más adecuada y comúnmente aceptada.</a:t>
            </a:r>
          </a:p>
          <a:p>
            <a:pPr>
              <a:defRPr/>
            </a:pPr>
            <a:endParaRPr lang="es-AR" i="1" dirty="0" smtClean="0"/>
          </a:p>
          <a:p>
            <a:pPr>
              <a:defRPr/>
            </a:pPr>
            <a:r>
              <a:rPr lang="es-AR" b="1" dirty="0" smtClean="0"/>
              <a:t>Sentencia: </a:t>
            </a:r>
            <a:r>
              <a:rPr lang="es-AR" dirty="0" smtClean="0"/>
              <a:t>cada una de las instrucciones que forman un script.</a:t>
            </a:r>
          </a:p>
          <a:p>
            <a:pPr>
              <a:defRPr/>
            </a:pPr>
            <a:endParaRPr lang="es-AR" b="1" dirty="0" smtClean="0"/>
          </a:p>
          <a:p>
            <a:pPr>
              <a:defRPr/>
            </a:pPr>
            <a:r>
              <a:rPr lang="es-AR" b="1" dirty="0" smtClean="0"/>
              <a:t>Palabras reservadas: </a:t>
            </a:r>
            <a:r>
              <a:rPr lang="es-AR" dirty="0" smtClean="0"/>
              <a:t>son las palabras (en inglés) que se utilizan para construir las sentencias de </a:t>
            </a:r>
            <a:r>
              <a:rPr lang="es-AR" dirty="0" err="1" smtClean="0"/>
              <a:t>JavaScript</a:t>
            </a:r>
            <a:r>
              <a:rPr lang="es-AR" dirty="0" smtClean="0"/>
              <a:t> y que por tanto no pueden ser utilizadas libremente. Las palabras actualmente </a:t>
            </a:r>
            <a:r>
              <a:rPr lang="en-US" dirty="0" err="1" smtClean="0"/>
              <a:t>reservadas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JavaScript son: break, case, catch, continue, default, delete, do, else, finally, for, function, if, in, </a:t>
            </a:r>
            <a:r>
              <a:rPr lang="en-US" dirty="0" err="1" smtClean="0"/>
              <a:t>instanceof</a:t>
            </a:r>
            <a:r>
              <a:rPr lang="en-US" dirty="0" smtClean="0"/>
              <a:t>, new, return, switch, this, throw, try, </a:t>
            </a:r>
            <a:r>
              <a:rPr lang="en-US" dirty="0" err="1" smtClean="0"/>
              <a:t>typeof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, void, while, </a:t>
            </a:r>
            <a:r>
              <a:rPr lang="es-AR" dirty="0" err="1" smtClean="0"/>
              <a:t>with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E56E88-E2CC-4B42-8F34-D28BF3DD171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28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FEC421-A670-4EBA-A204-E90C588A4559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967154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051E8D-8007-4DD3-A5AA-79A150A305F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64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FEC421-A670-4EBA-A204-E90C588A4559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05925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224790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671888"/>
            <a:ext cx="86979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2/2</a:t>
            </a:r>
            <a:endParaRPr lang="es-AR" dirty="0" smtClean="0"/>
          </a:p>
        </p:txBody>
      </p:sp>
      <p:sp>
        <p:nvSpPr>
          <p:cNvPr id="960516" name="Rectangle 4"/>
          <p:cNvSpPr>
            <a:spLocks noChangeArrowheads="1"/>
          </p:cNvSpPr>
          <p:nvPr/>
        </p:nvSpPr>
        <p:spPr bwMode="auto">
          <a:xfrm>
            <a:off x="328613" y="38983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III</a:t>
            </a: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4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JavaScript</a:t>
            </a: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1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Sintaxis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214438"/>
            <a:ext cx="8763000" cy="1735137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Las funciones en </a:t>
            </a:r>
            <a:r>
              <a:rPr lang="es-AR" sz="2800" dirty="0" err="1" smtClean="0"/>
              <a:t>JavaScript</a:t>
            </a:r>
            <a:r>
              <a:rPr lang="es-AR" sz="2800" dirty="0" smtClean="0"/>
              <a:t> se definen mediante la palabra reservada </a:t>
            </a:r>
            <a:r>
              <a:rPr lang="es-AR" sz="2800" b="1" i="1" dirty="0" err="1" smtClean="0"/>
              <a:t>function</a:t>
            </a:r>
            <a:r>
              <a:rPr lang="es-AR" sz="2800" dirty="0" smtClean="0"/>
              <a:t>, seguida del nombre de la función. </a:t>
            </a:r>
          </a:p>
          <a:p>
            <a:pPr>
              <a:defRPr/>
            </a:pPr>
            <a:r>
              <a:rPr lang="es-AR" sz="2800" dirty="0" smtClean="0"/>
              <a:t>Opcionalmente se podrán colocar parámetros.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428625" y="3286125"/>
            <a:ext cx="8501063" cy="17145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function NombreFuncion([param1, param2, param</a:t>
            </a:r>
            <a:r>
              <a:rPr lang="en-US" sz="2200" i="1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]) </a:t>
            </a: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{</a:t>
            </a: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200"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// Código</a:t>
            </a:r>
          </a:p>
          <a:p>
            <a:r>
              <a:rPr lang="en-US" sz="2200"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// [return valor;] </a:t>
            </a: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}    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357188" y="5245100"/>
            <a:ext cx="857250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Las funciones se podrán definir dentro del </a:t>
            </a:r>
            <a:r>
              <a:rPr lang="es-AR" sz="2800" b="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tag</a:t>
            </a:r>
            <a:r>
              <a:rPr lang="es-AR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script o en un archivo externo al documento XHTML.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4201150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smtClean="0"/>
              <a:t>Repaso </a:t>
            </a:r>
            <a:r>
              <a:rPr lang="es-AR" sz="3600" dirty="0" err="1" smtClean="0"/>
              <a:t>JavaScript</a:t>
            </a:r>
            <a:endParaRPr lang="es-AR" sz="3600" dirty="0" smtClean="0"/>
          </a:p>
          <a:p>
            <a:pPr lvl="1" eaLnBrk="1" hangingPunct="1">
              <a:defRPr/>
            </a:pPr>
            <a:r>
              <a:rPr lang="es-ES" dirty="0" smtClean="0"/>
              <a:t>Cómo incluir </a:t>
            </a:r>
            <a:r>
              <a:rPr lang="es-ES" dirty="0" err="1" smtClean="0"/>
              <a:t>JavaScript</a:t>
            </a:r>
            <a:r>
              <a:rPr lang="es-ES" dirty="0" smtClean="0"/>
              <a:t> en documentos XHTML</a:t>
            </a:r>
          </a:p>
          <a:p>
            <a:pPr lvl="1" eaLnBrk="1" hangingPunct="1">
              <a:defRPr/>
            </a:pPr>
            <a:r>
              <a:rPr lang="es-ES" dirty="0" smtClean="0"/>
              <a:t>Sintaxis</a:t>
            </a:r>
          </a:p>
          <a:p>
            <a:pPr lvl="1" eaLnBrk="1" hangingPunct="1">
              <a:defRPr/>
            </a:pPr>
            <a:r>
              <a:rPr lang="es-ES" dirty="0" smtClean="0"/>
              <a:t>Variables</a:t>
            </a:r>
          </a:p>
          <a:p>
            <a:pPr lvl="1" eaLnBrk="1" hangingPunct="1">
              <a:defRPr/>
            </a:pPr>
            <a:r>
              <a:rPr lang="es-ES" dirty="0" smtClean="0"/>
              <a:t>Funciones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Ventanas</a:t>
            </a:r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Ventana </a:t>
            </a:r>
            <a:r>
              <a:rPr lang="es-ES" dirty="0" err="1" smtClean="0"/>
              <a:t>alert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1255713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Es la ventana más utilizada. Sirve para mostrar mensajes literales y/o valores de variables al cliente de una aplicación Web.</a:t>
            </a:r>
            <a:endParaRPr lang="es-AR" sz="2800" dirty="0"/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428625" y="3500438"/>
            <a:ext cx="8501063" cy="15716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var</a:t>
            </a:r>
            <a:r>
              <a:rPr lang="en-US" sz="2200" dirty="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mensaje</a:t>
            </a:r>
            <a:r>
              <a:rPr lang="en-US" sz="2200" dirty="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2200" dirty="0" err="1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Hola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mundo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!!”</a:t>
            </a:r>
            <a:r>
              <a:rPr lang="en-US" sz="2200" dirty="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r>
              <a:rPr lang="en-US" sz="2200" dirty="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alert</a:t>
            </a:r>
            <a:r>
              <a:rPr lang="en-US" sz="2200" dirty="0" smtClean="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 smtClean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2200" dirty="0" err="1" smtClean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Hola</a:t>
            </a:r>
            <a:r>
              <a:rPr lang="en-US" sz="2200" dirty="0" smtClean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mundo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!!”</a:t>
            </a:r>
            <a:r>
              <a:rPr lang="en-US" sz="2200" dirty="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r>
              <a:rPr lang="en-US" sz="2200" dirty="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alert(</a:t>
            </a:r>
            <a:r>
              <a:rPr lang="en-US" sz="2200" dirty="0" err="1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mensaje</a:t>
            </a:r>
            <a:r>
              <a:rPr lang="en-US" sz="2200" dirty="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r>
              <a:rPr lang="en-US" sz="2200" dirty="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alert(</a:t>
            </a:r>
            <a:r>
              <a:rPr lang="en-US" sz="2200" dirty="0" err="1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mensaje</a:t>
            </a:r>
            <a:r>
              <a:rPr lang="en-US" sz="2200" dirty="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“ </a:t>
            </a:r>
            <a:r>
              <a:rPr lang="en-US" sz="2200" dirty="0" err="1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otra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vez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</a:t>
            </a:r>
            <a:r>
              <a:rPr lang="en-US" sz="2200" dirty="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286125"/>
            <a:ext cx="8393113" cy="750888"/>
          </a:xfrm>
        </p:spPr>
        <p:txBody>
          <a:bodyPr/>
          <a:lstStyle/>
          <a:p>
            <a:pPr algn="ctr">
              <a:defRPr/>
            </a:pPr>
            <a:r>
              <a:rPr lang="es-ES" dirty="0" smtClean="0"/>
              <a:t>Demo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3721019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Repaso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sz="3600" dirty="0" smtClean="0"/>
              <a:t>DOM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/>
              <a:t>Árbol de Nodos</a:t>
            </a:r>
          </a:p>
          <a:p>
            <a:pPr lvl="1" eaLnBrk="1" hangingPunct="1">
              <a:defRPr/>
            </a:pPr>
            <a:r>
              <a:rPr lang="es-ES" dirty="0" smtClean="0"/>
              <a:t>Acceso Directo a los Nodos</a:t>
            </a:r>
          </a:p>
          <a:p>
            <a:pPr lvl="1" eaLnBrk="1" hangingPunct="1">
              <a:defRPr/>
            </a:pPr>
            <a:r>
              <a:rPr lang="es-ES" dirty="0" smtClean="0"/>
              <a:t>Acceso Directo a los Atributos</a:t>
            </a:r>
          </a:p>
          <a:p>
            <a:pPr eaLnBrk="1" hangingPunct="1">
              <a:defRPr/>
            </a:pPr>
            <a:r>
              <a:rPr lang="es-ES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DOM - Generalidades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576763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La creación de </a:t>
            </a:r>
            <a:r>
              <a:rPr lang="es-AR" sz="2800" i="1" dirty="0" err="1" smtClean="0"/>
              <a:t>Document</a:t>
            </a:r>
            <a:r>
              <a:rPr lang="es-AR" sz="2800" i="1" dirty="0" smtClean="0"/>
              <a:t> </a:t>
            </a:r>
            <a:r>
              <a:rPr lang="es-AR" sz="2800" i="1" dirty="0" err="1" smtClean="0"/>
              <a:t>Object</a:t>
            </a:r>
            <a:r>
              <a:rPr lang="es-AR" sz="2800" i="1" dirty="0" smtClean="0"/>
              <a:t> </a:t>
            </a:r>
            <a:r>
              <a:rPr lang="es-AR" sz="2800" i="1" dirty="0" err="1" smtClean="0"/>
              <a:t>Model</a:t>
            </a:r>
            <a:r>
              <a:rPr lang="es-AR" sz="2800" i="1" dirty="0" smtClean="0"/>
              <a:t> o </a:t>
            </a:r>
            <a:r>
              <a:rPr lang="es-AR" sz="2800" b="1" i="1" dirty="0" smtClean="0"/>
              <a:t>DOM </a:t>
            </a:r>
            <a:r>
              <a:rPr lang="es-AR" sz="2800" dirty="0" smtClean="0"/>
              <a:t>es una de las innovaciones que más ha influido en el desarrollo de las páginas Web dinámicas y de las aplicaciones Web más complejas.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DOM permite a los programadores Web acceder y manipular las páginas XHTML </a:t>
            </a:r>
            <a:r>
              <a:rPr lang="es-AR" sz="2400" dirty="0" smtClean="0"/>
              <a:t>(*)</a:t>
            </a:r>
            <a:r>
              <a:rPr lang="es-AR" sz="2800" dirty="0" smtClean="0"/>
              <a:t> como si fueran documentos XML. 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De hecho, DOM se diseñó originalmente para manipular de forma sencilla los documentos XML.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3721019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Repaso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sz="3600" dirty="0" smtClean="0"/>
              <a:t>DOM</a:t>
            </a:r>
          </a:p>
          <a:p>
            <a:pPr lvl="1" eaLnBrk="1" hangingPunct="1">
              <a:defRPr/>
            </a:pPr>
            <a:r>
              <a:rPr lang="es-ES" dirty="0" smtClean="0"/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Árbol de Nodos</a:t>
            </a:r>
          </a:p>
          <a:p>
            <a:pPr lvl="1" eaLnBrk="1" hangingPunct="1">
              <a:defRPr/>
            </a:pPr>
            <a:r>
              <a:rPr lang="es-ES" dirty="0" smtClean="0"/>
              <a:t>Acceso Directo a los Nodos</a:t>
            </a:r>
          </a:p>
          <a:p>
            <a:pPr lvl="1" eaLnBrk="1" hangingPunct="1">
              <a:defRPr/>
            </a:pPr>
            <a:r>
              <a:rPr lang="es-ES" dirty="0" smtClean="0"/>
              <a:t>Acceso Directo a los Atributos</a:t>
            </a:r>
          </a:p>
          <a:p>
            <a:pPr eaLnBrk="1" hangingPunct="1">
              <a:defRPr/>
            </a:pPr>
            <a:r>
              <a:rPr lang="es-ES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Árbol de Nodos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1643063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DOM transforma todos los documentos XHTML en un conjunto de </a:t>
            </a:r>
            <a:r>
              <a:rPr lang="es-AR" sz="2800" i="1" dirty="0" smtClean="0"/>
              <a:t>nodos, </a:t>
            </a:r>
            <a:r>
              <a:rPr lang="es-AR" sz="2800" dirty="0" smtClean="0"/>
              <a:t>que están interconectados y que representan los contenidos de las páginas Web y las relaciones entre ellos.</a:t>
            </a:r>
            <a:endParaRPr lang="es-AR" sz="2800" dirty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663" y="3148013"/>
            <a:ext cx="5400675" cy="363855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3721019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Repaso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sz="3600" dirty="0" smtClean="0"/>
              <a:t>DOM</a:t>
            </a:r>
          </a:p>
          <a:p>
            <a:pPr lvl="1" eaLnBrk="1" hangingPunct="1">
              <a:defRPr/>
            </a:pPr>
            <a:r>
              <a:rPr lang="es-ES" dirty="0" smtClean="0"/>
              <a:t>Generalidades</a:t>
            </a:r>
          </a:p>
          <a:p>
            <a:pPr lvl="1" eaLnBrk="1" hangingPunct="1">
              <a:defRPr/>
            </a:pPr>
            <a:r>
              <a:rPr lang="es-ES" dirty="0" smtClean="0"/>
              <a:t>Árbol de Nodos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Acceso Directo a los Nodos</a:t>
            </a:r>
          </a:p>
          <a:p>
            <a:pPr lvl="1" eaLnBrk="1" hangingPunct="1">
              <a:defRPr/>
            </a:pPr>
            <a:r>
              <a:rPr lang="es-ES" dirty="0" smtClean="0"/>
              <a:t>Acceso Directo a los Atributos</a:t>
            </a:r>
          </a:p>
          <a:p>
            <a:pPr eaLnBrk="1" hangingPunct="1">
              <a:defRPr/>
            </a:pPr>
            <a:r>
              <a:rPr lang="es-ES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Acceso Directo a Nodos </a:t>
            </a:r>
            <a:r>
              <a:rPr lang="es-ES" sz="2800" dirty="0" smtClean="0"/>
              <a:t>(1/2)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072063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DOM proporciona dos métodos alternativos para acceder a un nodo específico: </a:t>
            </a:r>
          </a:p>
          <a:p>
            <a:pPr lvl="1">
              <a:defRPr/>
            </a:pPr>
            <a:r>
              <a:rPr lang="es-AR" dirty="0" smtClean="0"/>
              <a:t>acceso a través de sus nodos padre.</a:t>
            </a:r>
          </a:p>
          <a:p>
            <a:pPr lvl="1">
              <a:defRPr/>
            </a:pPr>
            <a:r>
              <a:rPr lang="es-AR" dirty="0" smtClean="0"/>
              <a:t>acceso directo.</a:t>
            </a:r>
          </a:p>
          <a:p>
            <a:pPr lvl="1">
              <a:defRPr/>
            </a:pPr>
            <a:endParaRPr lang="es-AR" sz="2200" dirty="0" smtClean="0"/>
          </a:p>
          <a:p>
            <a:pPr>
              <a:defRPr/>
            </a:pPr>
            <a:r>
              <a:rPr lang="es-ES" dirty="0" smtClean="0"/>
              <a:t>Funciones de Acceso Directo (</a:t>
            </a:r>
            <a:r>
              <a:rPr lang="es-ES" dirty="0" err="1" smtClean="0"/>
              <a:t>document</a:t>
            </a:r>
            <a:r>
              <a:rPr lang="es-ES" dirty="0" smtClean="0"/>
              <a:t>)</a:t>
            </a:r>
          </a:p>
          <a:p>
            <a:pPr>
              <a:defRPr/>
            </a:pPr>
            <a:endParaRPr lang="es-AR" dirty="0" smtClean="0"/>
          </a:p>
          <a:p>
            <a:pPr>
              <a:defRPr/>
            </a:pPr>
            <a:r>
              <a:rPr lang="es-AR" sz="2800" dirty="0" smtClean="0"/>
              <a:t>.</a:t>
            </a:r>
            <a:r>
              <a:rPr lang="es-AR" sz="2800" dirty="0" err="1" smtClean="0"/>
              <a:t>getElementsByTagName</a:t>
            </a:r>
            <a:r>
              <a:rPr lang="es-AR" sz="2800" dirty="0" smtClean="0"/>
              <a:t>()</a:t>
            </a:r>
          </a:p>
          <a:p>
            <a:pPr lvl="1">
              <a:defRPr/>
            </a:pPr>
            <a:r>
              <a:rPr lang="es-AR" sz="2400" dirty="0" smtClean="0"/>
              <a:t>Obtiene todos los elementos de la página XHTML cuya etiqueta sea igual que el parámetro que se le pasa a la función.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14313"/>
            <a:ext cx="8393113" cy="7508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1668149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Repaso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Acceso Directo a Nodos </a:t>
            </a:r>
            <a:r>
              <a:rPr lang="es-ES" sz="2800" dirty="0" smtClean="0"/>
              <a:t>(2/2)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3983038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.</a:t>
            </a:r>
            <a:r>
              <a:rPr lang="es-AR" sz="2800" dirty="0" err="1" smtClean="0"/>
              <a:t>getElementsByName</a:t>
            </a:r>
            <a:r>
              <a:rPr lang="es-AR" sz="2800" dirty="0" smtClean="0"/>
              <a:t>()</a:t>
            </a:r>
          </a:p>
          <a:p>
            <a:pPr lvl="1">
              <a:defRPr/>
            </a:pPr>
            <a:r>
              <a:rPr lang="es-AR" sz="2400" dirty="0" smtClean="0"/>
              <a:t>Es similar a la anterior, pero en este caso se buscan los elementos cuyo atributo </a:t>
            </a:r>
            <a:r>
              <a:rPr lang="es-AR" sz="2400" b="1" i="1" dirty="0" err="1" smtClean="0"/>
              <a:t>name</a:t>
            </a:r>
            <a:r>
              <a:rPr lang="es-AR" sz="2400" dirty="0" smtClean="0"/>
              <a:t> sea igual al parámetro proporcionado. 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.</a:t>
            </a:r>
            <a:r>
              <a:rPr lang="es-AR" sz="2800" dirty="0" err="1" smtClean="0"/>
              <a:t>getElementById</a:t>
            </a:r>
            <a:r>
              <a:rPr lang="es-AR" sz="2800" dirty="0" smtClean="0"/>
              <a:t>()</a:t>
            </a:r>
          </a:p>
          <a:p>
            <a:pPr lvl="1">
              <a:defRPr/>
            </a:pPr>
            <a:r>
              <a:rPr lang="es-AR" sz="2400" dirty="0" smtClean="0"/>
              <a:t>Es la más utilizada cuando se desarrollan aplicaciones Web dinámicas. Se trata de la función preferida para acceder directamente a un nodo y poder leer o modificar sus propiedades.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3721019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Repaso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sz="3600" dirty="0" smtClean="0"/>
              <a:t>DOM</a:t>
            </a:r>
          </a:p>
          <a:p>
            <a:pPr lvl="1" eaLnBrk="1" hangingPunct="1">
              <a:defRPr/>
            </a:pPr>
            <a:r>
              <a:rPr lang="es-ES" dirty="0" smtClean="0"/>
              <a:t>Generalidades</a:t>
            </a:r>
          </a:p>
          <a:p>
            <a:pPr lvl="1" eaLnBrk="1" hangingPunct="1">
              <a:defRPr/>
            </a:pPr>
            <a:r>
              <a:rPr lang="es-ES" dirty="0" smtClean="0"/>
              <a:t>Árbol de Nodos</a:t>
            </a:r>
          </a:p>
          <a:p>
            <a:pPr lvl="1" eaLnBrk="1" hangingPunct="1">
              <a:defRPr/>
            </a:pPr>
            <a:r>
              <a:rPr lang="es-ES" dirty="0" smtClean="0"/>
              <a:t>Acceso Directo a los Nodos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Acceso Directo a los Atributos</a:t>
            </a:r>
          </a:p>
          <a:p>
            <a:pPr eaLnBrk="1" hangingPunct="1">
              <a:defRPr/>
            </a:pPr>
            <a:r>
              <a:rPr lang="es-ES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Acceso Directo a Atributos  </a:t>
            </a:r>
            <a:r>
              <a:rPr lang="es-ES" sz="2800" dirty="0" smtClean="0"/>
              <a:t>(1/3)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2951163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Mediante DOM, es posible acceder de forma sencilla a todos los atributos XHTML y todas las propiedades CSS de cualquier elemento de la página</a:t>
            </a:r>
            <a:r>
              <a:rPr lang="es-AR" sz="2400" dirty="0" smtClean="0"/>
              <a:t>.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Los atributos XHTML de los elementos de la página se transforman automáticamente en propiedades de los nodos.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428625" y="4643438"/>
            <a:ext cx="8501063" cy="16430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</a:t>
            </a:r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enlace =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document</a:t>
            </a:r>
            <a:r>
              <a:rPr lang="en-US" sz="2000" dirty="0" err="1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.getElementById</a:t>
            </a:r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2000" dirty="0" err="1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miLink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”</a:t>
            </a:r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alert(</a:t>
            </a:r>
            <a:r>
              <a:rPr lang="en-US" sz="2000" dirty="0" err="1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enlace.href</a:t>
            </a:r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Muestra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el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atributo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href</a:t>
            </a:r>
            <a:endParaRPr lang="en-US" sz="2000" dirty="0">
              <a:solidFill>
                <a:srgbClr val="00B05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id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miLink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”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href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miPagina.php”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 </a:t>
            </a:r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link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&lt;/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Acceso Directo a Atributos  </a:t>
            </a:r>
            <a:r>
              <a:rPr lang="es-ES" sz="2800" dirty="0" smtClean="0"/>
              <a:t>(2/3)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2139950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Las propiedades </a:t>
            </a:r>
            <a:r>
              <a:rPr lang="es-AR" sz="2800" b="1" i="1" dirty="0" smtClean="0"/>
              <a:t>CSS</a:t>
            </a:r>
            <a:r>
              <a:rPr lang="es-AR" sz="2800" dirty="0" smtClean="0"/>
              <a:t> no son tan fáciles de obtener como los atributos XHTML. 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Para obtener el valor de cualquier propiedad CSS del nodo, se debe utilizar el atributo </a:t>
            </a:r>
            <a:r>
              <a:rPr lang="es-AR" sz="2800" b="1" i="1" dirty="0" err="1" smtClean="0"/>
              <a:t>style</a:t>
            </a:r>
            <a:r>
              <a:rPr lang="es-AR" sz="2800" dirty="0" smtClean="0"/>
              <a:t>.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428625" y="3929063"/>
            <a:ext cx="8501063" cy="16430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</a:t>
            </a:r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imagen</a:t>
            </a:r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document</a:t>
            </a:r>
            <a:r>
              <a:rPr lang="en-US" sz="2000" dirty="0" err="1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.getElementById</a:t>
            </a:r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2000" dirty="0" err="1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miImagen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”</a:t>
            </a:r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alert(</a:t>
            </a:r>
            <a:r>
              <a:rPr lang="en-US" sz="2000" dirty="0" err="1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imagen.style.margin</a:t>
            </a:r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Muestra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el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márgen</a:t>
            </a:r>
            <a:endParaRPr lang="en-US" sz="2000" dirty="0">
              <a:solidFill>
                <a:srgbClr val="00B05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img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id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miImagen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”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style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=“margin:0;”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src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=“Foto.jpg” /&gt;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Acceso Directo a Atributos  </a:t>
            </a:r>
            <a:r>
              <a:rPr lang="es-ES" sz="2800" dirty="0" smtClean="0"/>
              <a:t>(3/3)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3022600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La transformación del nombre de las propiedades CSS compuestas consiste en eliminar todos los guiones medios (-) y escribir en mayúscula la letra siguiente a cada guión medio.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DOM utiliza el nombre </a:t>
            </a:r>
            <a:r>
              <a:rPr lang="es-AR" sz="2800" b="1" i="1" dirty="0" err="1" smtClean="0"/>
              <a:t>className</a:t>
            </a:r>
            <a:r>
              <a:rPr lang="es-AR" sz="2800" dirty="0" smtClean="0"/>
              <a:t> para acceder al atributo </a:t>
            </a:r>
            <a:r>
              <a:rPr lang="es-AR" sz="2800" b="1" i="1" dirty="0" err="1" smtClean="0"/>
              <a:t>class</a:t>
            </a:r>
            <a:r>
              <a:rPr lang="es-AR" sz="2800" dirty="0" smtClean="0"/>
              <a:t> de XHTML.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428625" y="4572000"/>
            <a:ext cx="8501063" cy="18573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</a:t>
            </a:r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parrafo</a:t>
            </a:r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document</a:t>
            </a:r>
            <a:r>
              <a:rPr lang="en-US" sz="2000" dirty="0" err="1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.getElementById</a:t>
            </a:r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2000" dirty="0" err="1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parrafo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”</a:t>
            </a:r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alert(</a:t>
            </a:r>
            <a:r>
              <a:rPr lang="en-US" sz="2000" dirty="0" err="1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parrafo.class</a:t>
            </a:r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Muestra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undefined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alert(</a:t>
            </a:r>
            <a:r>
              <a:rPr lang="en-US" sz="2000" dirty="0" err="1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parrafo.className</a:t>
            </a:r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Muestra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‘normal’</a:t>
            </a:r>
          </a:p>
          <a:p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id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parrafo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”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=“normal” &gt;</a:t>
            </a:r>
            <a:r>
              <a:rPr lang="en-US" sz="2000" dirty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. . .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286125"/>
            <a:ext cx="8393113" cy="750888"/>
          </a:xfrm>
        </p:spPr>
        <p:txBody>
          <a:bodyPr/>
          <a:lstStyle/>
          <a:p>
            <a:pPr algn="ctr">
              <a:defRPr/>
            </a:pPr>
            <a:r>
              <a:rPr lang="es-ES" dirty="0" smtClean="0"/>
              <a:t>Demo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3225498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Repaso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sz="3600" dirty="0" smtClean="0"/>
              <a:t>Eventos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/>
              <a:t>Tipos de Eventos</a:t>
            </a:r>
          </a:p>
          <a:p>
            <a:pPr lvl="1" eaLnBrk="1" hangingPunct="1">
              <a:defRPr/>
            </a:pPr>
            <a:r>
              <a:rPr lang="es-ES" dirty="0" smtClean="0"/>
              <a:t>Manejadores de 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60" name="Rectangle 28"/>
          <p:cNvSpPr>
            <a:spLocks noChangeArrowheads="1"/>
          </p:cNvSpPr>
          <p:nvPr/>
        </p:nvSpPr>
        <p:spPr bwMode="auto">
          <a:xfrm>
            <a:off x="428625" y="1387475"/>
            <a:ext cx="8358188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endParaRPr lang="en-GB" sz="36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221699" name="Rectangle 67"/>
          <p:cNvSpPr>
            <a:spLocks noChangeArrowheads="1"/>
          </p:cNvSpPr>
          <p:nvPr/>
        </p:nvSpPr>
        <p:spPr bwMode="auto">
          <a:xfrm>
            <a:off x="304800" y="228600"/>
            <a:ext cx="85709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s-ES" sz="4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Eventos - Generalidades</a:t>
            </a:r>
            <a:endParaRPr lang="en-US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384175" y="1487488"/>
            <a:ext cx="8759825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Los eventos hacen posible que los usuarios transmitan información a los programas. </a:t>
            </a: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JavaScript</a:t>
            </a:r>
            <a:r>
              <a:rPr lang="es-AR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 define numerosos eventos que permiten una interacción completa entre el usuario y las páginas/aplicaciones Web. </a:t>
            </a: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JavaScript</a:t>
            </a:r>
            <a:r>
              <a:rPr lang="es-AR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 permite asignar una función a cada uno de los eventos. </a:t>
            </a: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 esta forma, cuando se produce cualquier evento, </a:t>
            </a:r>
            <a:r>
              <a:rPr lang="es-AR" sz="28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JavaScript</a:t>
            </a:r>
            <a:r>
              <a:rPr lang="es-AR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 ejecuta su función asociada. </a:t>
            </a:r>
            <a:endParaRPr lang="es-AR" sz="2200" b="0" dirty="0"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Este tipo de funciones se denominan </a:t>
            </a:r>
            <a:r>
              <a:rPr lang="es-AR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"</a:t>
            </a:r>
            <a:r>
              <a:rPr lang="es-AR" sz="2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event</a:t>
            </a:r>
            <a:r>
              <a:rPr lang="es-AR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 </a:t>
            </a:r>
            <a:r>
              <a:rPr lang="es-AR" sz="2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handlers</a:t>
            </a:r>
            <a:r>
              <a:rPr lang="es-AR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"</a:t>
            </a:r>
            <a:r>
              <a:rPr lang="es-AR" sz="2800" b="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  </a:t>
            </a:r>
            <a:r>
              <a:rPr lang="es-AR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(</a:t>
            </a:r>
            <a:r>
              <a:rPr lang="es-AR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"manejadores </a:t>
            </a:r>
            <a:r>
              <a:rPr lang="es-AR" sz="2800" i="1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 eventos"</a:t>
            </a:r>
            <a:r>
              <a:rPr lang="es-AR" sz="2800" b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).</a:t>
            </a:r>
            <a:endParaRPr lang="es-AR" sz="2800" b="0" dirty="0"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3225498"/>
          </a:xfrm>
        </p:spPr>
        <p:txBody>
          <a:bodyPr/>
          <a:lstStyle/>
          <a:p>
            <a:pPr eaLnBrk="1" hangingPunct="1">
              <a:defRPr/>
            </a:pPr>
            <a:r>
              <a:rPr lang="es-AR" smtClean="0"/>
              <a:t>R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sz="3600" dirty="0" smtClean="0"/>
              <a:t>Eventos</a:t>
            </a:r>
          </a:p>
          <a:p>
            <a:pPr lvl="1" eaLnBrk="1" hangingPunct="1">
              <a:defRPr/>
            </a:pPr>
            <a:r>
              <a:rPr lang="es-ES" dirty="0" smtClean="0"/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Tipos de Eventos</a:t>
            </a:r>
            <a:endParaRPr lang="es-ES" sz="2400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dirty="0" smtClean="0"/>
              <a:t>Manejadores de 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Tipos de Eventos </a:t>
            </a:r>
            <a:r>
              <a:rPr lang="es-ES" sz="2800" smtClean="0"/>
              <a:t>(1/2)</a:t>
            </a:r>
            <a:endParaRPr lang="es-AR" sz="2800" smtClean="0"/>
          </a:p>
        </p:txBody>
      </p:sp>
      <p:graphicFrame>
        <p:nvGraphicFramePr>
          <p:cNvPr id="10325" name="Group 85"/>
          <p:cNvGraphicFramePr>
            <a:graphicFrameLocks noGrp="1"/>
          </p:cNvGraphicFramePr>
          <p:nvPr/>
        </p:nvGraphicFramePr>
        <p:xfrm>
          <a:off x="533400" y="1397000"/>
          <a:ext cx="8229600" cy="5136896"/>
        </p:xfrm>
        <a:graphic>
          <a:graphicData uri="http://schemas.openxmlformats.org/drawingml/2006/table">
            <a:tbl>
              <a:tblPr/>
              <a:tblGrid>
                <a:gridCol w="1524000"/>
                <a:gridCol w="4343400"/>
                <a:gridCol w="2362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Evento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9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Descripción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9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Elementos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9EFF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onblur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Deseleccionar el elemento.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button, input, label, select, textarea, body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onchange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Deseleccionar el elemento que se ha modificado.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input, select, textarea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onclick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Clickear y soltar el mouse.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Todos los elementos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ondblclick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Clickear dos veces seguidas.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Todos los elementos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onfocus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Seleccionar un elemento.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button, input, label, select, textarea, body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onkeydown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Pulsar una tecla (sin soltarla).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Eventos de formulario y body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onkeypress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Pulsar una tecla.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Eventos de formulario y body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onkeyup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Soltar una tecla pulsada.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Eventos de formulario y body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onload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La página se ha cargado completamente.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body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4201150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smtClean="0"/>
              <a:t>Repaso </a:t>
            </a:r>
            <a:r>
              <a:rPr lang="es-AR" sz="3600" dirty="0" err="1" smtClean="0"/>
              <a:t>JavaScript</a:t>
            </a:r>
            <a:endParaRPr lang="es-AR" sz="3600" dirty="0" smtClean="0"/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Cómo incluir </a:t>
            </a:r>
            <a:r>
              <a:rPr lang="es-ES" dirty="0" err="1" smtClean="0">
                <a:solidFill>
                  <a:schemeClr val="accent1"/>
                </a:solidFill>
              </a:rPr>
              <a:t>JavaScript</a:t>
            </a:r>
            <a:r>
              <a:rPr lang="es-ES" dirty="0" smtClean="0">
                <a:solidFill>
                  <a:schemeClr val="accent1"/>
                </a:solidFill>
              </a:rPr>
              <a:t> en documentos XHTML</a:t>
            </a:r>
          </a:p>
          <a:p>
            <a:pPr lvl="1" eaLnBrk="1" hangingPunct="1">
              <a:defRPr/>
            </a:pPr>
            <a:r>
              <a:rPr lang="es-ES" dirty="0" smtClean="0"/>
              <a:t>Sintaxis</a:t>
            </a:r>
          </a:p>
          <a:p>
            <a:pPr lvl="1" eaLnBrk="1" hangingPunct="1">
              <a:defRPr/>
            </a:pPr>
            <a:r>
              <a:rPr lang="es-ES" dirty="0" smtClean="0"/>
              <a:t>Variables</a:t>
            </a:r>
          </a:p>
          <a:p>
            <a:pPr lvl="1" eaLnBrk="1" hangingPunct="1">
              <a:defRPr/>
            </a:pPr>
            <a:r>
              <a:rPr lang="es-ES" dirty="0" smtClean="0"/>
              <a:t>Funciones</a:t>
            </a:r>
          </a:p>
          <a:p>
            <a:pPr lvl="1" eaLnBrk="1" hangingPunct="1">
              <a:defRPr/>
            </a:pPr>
            <a:r>
              <a:rPr lang="es-ES" dirty="0" smtClean="0"/>
              <a:t>Ventanas</a:t>
            </a:r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Tipos de Eventos </a:t>
            </a:r>
            <a:r>
              <a:rPr lang="es-ES" sz="2800" smtClean="0"/>
              <a:t>(2/2)</a:t>
            </a:r>
            <a:endParaRPr lang="es-AR" sz="2800" smtClean="0"/>
          </a:p>
        </p:txBody>
      </p:sp>
      <p:graphicFrame>
        <p:nvGraphicFramePr>
          <p:cNvPr id="106555" name="Group 59"/>
          <p:cNvGraphicFramePr>
            <a:graphicFrameLocks noGrp="1"/>
          </p:cNvGraphicFramePr>
          <p:nvPr/>
        </p:nvGraphicFramePr>
        <p:xfrm>
          <a:off x="533400" y="1397000"/>
          <a:ext cx="8229600" cy="4242816"/>
        </p:xfrm>
        <a:graphic>
          <a:graphicData uri="http://schemas.openxmlformats.org/drawingml/2006/table">
            <a:tbl>
              <a:tblPr/>
              <a:tblGrid>
                <a:gridCol w="1752600"/>
                <a:gridCol w="4114800"/>
                <a:gridCol w="2362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Evento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9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Descripción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9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Elementos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E9EFF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onmousedown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Pulsar, sin soltar, un botón del mouse.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Todos los elementos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onmousemove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Mover el mouse.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Todos los elementos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onmouseout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El mouse sale del elemento.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Todos los elementos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onmouseover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El mouse entra en el elemento.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Todos los elementos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onmouseup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Soltar el botón que estaba pulsado.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Todos los elementos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onreset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Borrar los datos de un formulario.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onresize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Se ha modificado el tamaño de la ventana del navegador.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body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onsubmit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Enviar el formulario.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onunload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Se abandona la página.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</a:rPr>
                        <a:t>body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5066002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Introducción a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dirty="0" smtClean="0"/>
              <a:t>Programación Básica</a:t>
            </a:r>
          </a:p>
          <a:p>
            <a:pPr eaLnBrk="1" hangingPunct="1">
              <a:defRPr/>
            </a:pPr>
            <a:r>
              <a:rPr lang="es-ES" dirty="0" smtClean="0"/>
              <a:t>Tipos de Ventanas</a:t>
            </a:r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sz="3600" dirty="0" smtClean="0"/>
              <a:t>Eventos</a:t>
            </a:r>
          </a:p>
          <a:p>
            <a:pPr lvl="1" eaLnBrk="1" hangingPunct="1">
              <a:defRPr/>
            </a:pPr>
            <a:r>
              <a:rPr lang="es-ES" dirty="0" smtClean="0"/>
              <a:t>Generalidades</a:t>
            </a:r>
          </a:p>
          <a:p>
            <a:pPr lvl="1" eaLnBrk="1" hangingPunct="1">
              <a:defRPr/>
            </a:pPr>
            <a:r>
              <a:rPr lang="es-ES" dirty="0" smtClean="0"/>
              <a:t>Tipos de Eventos</a:t>
            </a:r>
            <a:endParaRPr lang="es-ES" sz="2400" dirty="0" smtClean="0"/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Manejadores de Eventos</a:t>
            </a:r>
          </a:p>
          <a:p>
            <a:pPr lvl="2" eaLnBrk="1" hangingPunct="1">
              <a:defRPr/>
            </a:pPr>
            <a:r>
              <a:rPr lang="es-ES" sz="2000" dirty="0" smtClean="0">
                <a:solidFill>
                  <a:schemeClr val="accent1"/>
                </a:solidFill>
              </a:rPr>
              <a:t>Manejadores como Atributos</a:t>
            </a:r>
          </a:p>
          <a:p>
            <a:pPr lvl="2" eaLnBrk="1" hangingPunct="1">
              <a:defRPr/>
            </a:pPr>
            <a:r>
              <a:rPr lang="es-ES" sz="2000" dirty="0" smtClean="0"/>
              <a:t>Manejadores como Funciones </a:t>
            </a:r>
            <a:r>
              <a:rPr lang="es-ES" sz="2000" dirty="0" smtClean="0"/>
              <a:t>Externas</a:t>
            </a:r>
            <a:endParaRPr lang="es-ES" sz="20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Manejadores como Atributos</a:t>
            </a:r>
            <a:endParaRPr lang="es-AR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381000" y="1416050"/>
            <a:ext cx="8763000" cy="2609850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Se trata del método más sencillo de indicar el código </a:t>
            </a:r>
            <a:r>
              <a:rPr lang="es-AR" sz="2800" dirty="0" err="1" smtClean="0"/>
              <a:t>JavaScript</a:t>
            </a:r>
            <a:r>
              <a:rPr lang="es-AR" sz="2800" dirty="0" smtClean="0"/>
              <a:t> que se debe ejecutar cuando se produzca un evento determinado. 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En este caso, el código se incluye en un atributo del propio elemento XHTML.</a:t>
            </a: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428625" y="4648200"/>
            <a:ext cx="8501063" cy="914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input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=“button”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=“Click Aquí” </a:t>
            </a:r>
          </a:p>
          <a:p>
            <a:pPr algn="ctr"/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onclick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=“alert(‘hola mundo!!’);” /&gt;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5066002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Introducción a </a:t>
            </a:r>
            <a:r>
              <a:rPr lang="es-AR" dirty="0" err="1" smtClean="0"/>
              <a:t>JavaScript</a:t>
            </a:r>
            <a:endParaRPr lang="es-AR" dirty="0" smtClean="0"/>
          </a:p>
          <a:p>
            <a:pPr eaLnBrk="1" hangingPunct="1">
              <a:defRPr/>
            </a:pPr>
            <a:r>
              <a:rPr lang="es-ES" dirty="0" smtClean="0"/>
              <a:t>Programación Básica</a:t>
            </a:r>
          </a:p>
          <a:p>
            <a:pPr eaLnBrk="1" hangingPunct="1">
              <a:defRPr/>
            </a:pPr>
            <a:r>
              <a:rPr lang="es-ES" dirty="0" smtClean="0"/>
              <a:t>Tipos de Ventanas</a:t>
            </a:r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sz="3600" dirty="0" smtClean="0"/>
              <a:t>Eventos</a:t>
            </a:r>
          </a:p>
          <a:p>
            <a:pPr lvl="1" eaLnBrk="1" hangingPunct="1">
              <a:defRPr/>
            </a:pPr>
            <a:r>
              <a:rPr lang="es-ES" dirty="0" smtClean="0"/>
              <a:t>Generalidades</a:t>
            </a:r>
          </a:p>
          <a:p>
            <a:pPr lvl="1" eaLnBrk="1" hangingPunct="1">
              <a:defRPr/>
            </a:pPr>
            <a:r>
              <a:rPr lang="es-ES" dirty="0" smtClean="0"/>
              <a:t>Tipos de Eventos</a:t>
            </a:r>
            <a:endParaRPr lang="es-ES" sz="2400" dirty="0" smtClean="0"/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Manejadores de Eventos</a:t>
            </a:r>
          </a:p>
          <a:p>
            <a:pPr lvl="2" eaLnBrk="1" hangingPunct="1">
              <a:defRPr/>
            </a:pPr>
            <a:r>
              <a:rPr lang="es-ES" sz="2000" dirty="0" smtClean="0"/>
              <a:t>Manejadores como Atributos</a:t>
            </a:r>
          </a:p>
          <a:p>
            <a:pPr lvl="2" eaLnBrk="1" hangingPunct="1">
              <a:defRPr/>
            </a:pPr>
            <a:r>
              <a:rPr lang="es-ES" sz="2000" dirty="0" smtClean="0">
                <a:solidFill>
                  <a:schemeClr val="accent1"/>
                </a:solidFill>
              </a:rPr>
              <a:t>Manejadores como Funciones </a:t>
            </a:r>
            <a:r>
              <a:rPr lang="es-ES" sz="2000" dirty="0" smtClean="0">
                <a:solidFill>
                  <a:schemeClr val="accent1"/>
                </a:solidFill>
              </a:rPr>
              <a:t>Externas</a:t>
            </a:r>
            <a:endParaRPr lang="es-ES" sz="2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Manejadores como Funciones</a:t>
            </a:r>
            <a:endParaRPr lang="es-AR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381000" y="1416050"/>
            <a:ext cx="8763000" cy="4452938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Esta técnica consiste en extraer todas las instrucciones de </a:t>
            </a:r>
            <a:r>
              <a:rPr lang="es-AR" sz="2800" dirty="0" err="1" smtClean="0"/>
              <a:t>JavaScript</a:t>
            </a:r>
            <a:r>
              <a:rPr lang="es-AR" sz="2800" dirty="0" smtClean="0"/>
              <a:t> y agruparlas en una función externa. </a:t>
            </a:r>
          </a:p>
          <a:p>
            <a:pPr>
              <a:defRPr/>
            </a:pPr>
            <a:endParaRPr lang="es-AR" sz="1500" dirty="0" smtClean="0"/>
          </a:p>
          <a:p>
            <a:pPr>
              <a:defRPr/>
            </a:pPr>
            <a:r>
              <a:rPr lang="es-AR" sz="2800" dirty="0" smtClean="0"/>
              <a:t>En el atributo del elemento XHTML se incluye el nombre de la función.</a:t>
            </a:r>
          </a:p>
          <a:p>
            <a:pPr>
              <a:defRPr/>
            </a:pPr>
            <a:endParaRPr lang="es-AR" sz="1500" dirty="0" smtClean="0"/>
          </a:p>
          <a:p>
            <a:pPr>
              <a:defRPr/>
            </a:pPr>
            <a:r>
              <a:rPr lang="es-AR" sz="2800" dirty="0" smtClean="0"/>
              <a:t>La llamada a la función se realiza de la forma habitual, indicando su nombre seguido de los paréntesis y de forma opcional, incluyendo todos los parámetros que se necesiten.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428625" y="5786438"/>
            <a:ext cx="8501063" cy="914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input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=“button”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=“Click Aquí” </a:t>
            </a:r>
          </a:p>
          <a:p>
            <a:pPr algn="ctr"/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onclick</a:t>
            </a:r>
            <a:r>
              <a:rPr lang="en-US" sz="200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=“MostrarMensaje();” /&gt;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286125"/>
            <a:ext cx="8393113" cy="750888"/>
          </a:xfrm>
        </p:spPr>
        <p:txBody>
          <a:bodyPr/>
          <a:lstStyle/>
          <a:p>
            <a:pPr algn="ctr">
              <a:defRPr/>
            </a:pPr>
            <a:r>
              <a:rPr lang="es-ES" dirty="0" smtClean="0"/>
              <a:t>Demo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Incluir </a:t>
            </a:r>
            <a:r>
              <a:rPr lang="es-ES" dirty="0" smtClean="0"/>
              <a:t>JavaScript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1570038"/>
          </a:xfrm>
        </p:spPr>
        <p:txBody>
          <a:bodyPr/>
          <a:lstStyle/>
          <a:p>
            <a:pPr>
              <a:defRPr/>
            </a:pPr>
            <a:r>
              <a:rPr lang="es-ES" sz="2800" dirty="0" smtClean="0"/>
              <a:t>En el mismo documento</a:t>
            </a:r>
          </a:p>
          <a:p>
            <a:pPr lvl="1">
              <a:defRPr/>
            </a:pPr>
            <a:r>
              <a:rPr lang="es-AR" sz="2400" dirty="0" smtClean="0"/>
              <a:t>El código </a:t>
            </a:r>
            <a:r>
              <a:rPr lang="es-AR" sz="2400" dirty="0" err="1" smtClean="0"/>
              <a:t>JavaScript</a:t>
            </a:r>
            <a:r>
              <a:rPr lang="es-AR" sz="2400" dirty="0" smtClean="0"/>
              <a:t> se encierra entre las etiquetas </a:t>
            </a:r>
            <a:r>
              <a:rPr lang="es-AR" sz="2400" b="1" i="1" dirty="0" smtClean="0"/>
              <a:t>&lt;script&gt;</a:t>
            </a:r>
            <a:r>
              <a:rPr lang="es-AR" sz="2400" dirty="0" smtClean="0"/>
              <a:t> y </a:t>
            </a:r>
            <a:r>
              <a:rPr lang="es-AR" sz="2400" b="1" i="1" dirty="0" smtClean="0"/>
              <a:t>&lt;/script&gt;</a:t>
            </a:r>
            <a:r>
              <a:rPr lang="es-AR" sz="2400" dirty="0" smtClean="0"/>
              <a:t> que se incluyen dentro de la cabecera del documento.</a:t>
            </a:r>
            <a:endParaRPr lang="es-AR" sz="2400" dirty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428625" y="3212976"/>
            <a:ext cx="8229600" cy="32878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2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&lt;!</a:t>
            </a:r>
            <a:r>
              <a:rPr lang="en-US" sz="22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doctype</a:t>
            </a:r>
            <a:r>
              <a:rPr lang="en-US" sz="22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html&gt;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html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head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script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=“text/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javascript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&gt;</a:t>
            </a:r>
          </a:p>
          <a:p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	</a:t>
            </a:r>
            <a:r>
              <a:rPr lang="en-US" sz="2200" dirty="0"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/* </a:t>
            </a:r>
            <a:r>
              <a:rPr lang="en-US" sz="2200" dirty="0" err="1"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código</a:t>
            </a:r>
            <a:r>
              <a:rPr lang="en-US" sz="2200" dirty="0"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javascript</a:t>
            </a:r>
            <a:r>
              <a:rPr lang="en-US" sz="2200" dirty="0"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aquí</a:t>
            </a:r>
            <a:r>
              <a:rPr lang="en-US" sz="2200" dirty="0"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*/</a:t>
            </a:r>
          </a:p>
          <a:p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&lt;/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script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&lt;/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head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body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&lt;/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body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html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4201150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smtClean="0"/>
              <a:t>Repaso </a:t>
            </a:r>
            <a:r>
              <a:rPr lang="es-AR" sz="3600" dirty="0" err="1" smtClean="0"/>
              <a:t>JavaScript</a:t>
            </a:r>
            <a:endParaRPr lang="es-AR" sz="3600" dirty="0" smtClean="0"/>
          </a:p>
          <a:p>
            <a:pPr lvl="1" eaLnBrk="1" hangingPunct="1">
              <a:defRPr/>
            </a:pPr>
            <a:r>
              <a:rPr lang="es-ES" dirty="0" smtClean="0"/>
              <a:t>Cómo incluir </a:t>
            </a:r>
            <a:r>
              <a:rPr lang="es-ES" dirty="0" err="1" smtClean="0"/>
              <a:t>JavaScript</a:t>
            </a:r>
            <a:r>
              <a:rPr lang="es-ES" dirty="0" smtClean="0"/>
              <a:t> en documentos XHTML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Sintaxis</a:t>
            </a:r>
          </a:p>
          <a:p>
            <a:pPr lvl="1" eaLnBrk="1" hangingPunct="1">
              <a:defRPr/>
            </a:pPr>
            <a:r>
              <a:rPr lang="es-ES" dirty="0" smtClean="0"/>
              <a:t>Variables</a:t>
            </a:r>
          </a:p>
          <a:p>
            <a:pPr lvl="1" eaLnBrk="1" hangingPunct="1">
              <a:defRPr/>
            </a:pPr>
            <a:r>
              <a:rPr lang="es-ES" dirty="0" smtClean="0"/>
              <a:t>Funciones</a:t>
            </a:r>
          </a:p>
          <a:p>
            <a:pPr lvl="1" eaLnBrk="1" hangingPunct="1">
              <a:defRPr/>
            </a:pPr>
            <a:r>
              <a:rPr lang="es-ES" dirty="0" smtClean="0"/>
              <a:t>Ventanas</a:t>
            </a:r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Sintaxis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282700"/>
            <a:ext cx="8763000" cy="5368925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La sintaxis de </a:t>
            </a:r>
            <a:r>
              <a:rPr lang="es-AR" sz="2800" dirty="0" err="1" smtClean="0"/>
              <a:t>JavaScript</a:t>
            </a:r>
            <a:r>
              <a:rPr lang="es-AR" sz="2800" dirty="0" smtClean="0"/>
              <a:t> es muy similar a la de Java, C y C#.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dirty="0" smtClean="0"/>
              <a:t>Las normas básicas son las siguientes:</a:t>
            </a:r>
          </a:p>
          <a:p>
            <a:pPr lvl="1">
              <a:defRPr/>
            </a:pPr>
            <a:r>
              <a:rPr lang="es-AR" sz="2400" dirty="0" smtClean="0"/>
              <a:t>No se tienen en cuenta los espacios en blanco y las nuevas líneas.</a:t>
            </a:r>
          </a:p>
          <a:p>
            <a:pPr lvl="1">
              <a:defRPr/>
            </a:pPr>
            <a:r>
              <a:rPr lang="es-AR" sz="2400" dirty="0" smtClean="0"/>
              <a:t>Se distinguen las mayúsculas y minúsculas.</a:t>
            </a:r>
          </a:p>
          <a:p>
            <a:pPr lvl="1">
              <a:defRPr/>
            </a:pPr>
            <a:r>
              <a:rPr lang="es-AR" sz="2400" dirty="0" smtClean="0"/>
              <a:t>No se define el tipo de las variables.</a:t>
            </a:r>
          </a:p>
          <a:p>
            <a:pPr lvl="1">
              <a:defRPr/>
            </a:pPr>
            <a:r>
              <a:rPr lang="es-AR" sz="2400" dirty="0" smtClean="0"/>
              <a:t>Cada sentencia termina con el carácter de punto y coma </a:t>
            </a:r>
            <a:r>
              <a:rPr lang="es-AR" sz="2400" b="1" dirty="0" smtClean="0"/>
              <a:t>(;)</a:t>
            </a:r>
          </a:p>
          <a:p>
            <a:pPr lvl="1">
              <a:defRPr/>
            </a:pPr>
            <a:r>
              <a:rPr lang="es-AR" sz="2400" dirty="0" smtClean="0"/>
              <a:t>Se pueden incluir comentarios (son los mismos que en C).</a:t>
            </a:r>
          </a:p>
          <a:p>
            <a:pPr lvl="1">
              <a:defRPr/>
            </a:pPr>
            <a:r>
              <a:rPr lang="es-AR" sz="2400" dirty="0" smtClean="0"/>
              <a:t>Utiliza los mismos operadores y estructuras (selectivas e iterativas) que en C.</a:t>
            </a:r>
            <a:endParaRPr lang="es-AR" sz="2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4201150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smtClean="0"/>
              <a:t>Repaso </a:t>
            </a:r>
            <a:r>
              <a:rPr lang="es-AR" sz="3600" dirty="0" err="1" smtClean="0"/>
              <a:t>JavaScript</a:t>
            </a:r>
            <a:endParaRPr lang="es-AR" sz="3600" dirty="0" smtClean="0"/>
          </a:p>
          <a:p>
            <a:pPr lvl="1" eaLnBrk="1" hangingPunct="1">
              <a:defRPr/>
            </a:pPr>
            <a:r>
              <a:rPr lang="es-ES" dirty="0" smtClean="0"/>
              <a:t>Cómo incluir </a:t>
            </a:r>
            <a:r>
              <a:rPr lang="es-ES" dirty="0" err="1" smtClean="0"/>
              <a:t>JavaScript</a:t>
            </a:r>
            <a:r>
              <a:rPr lang="es-ES" dirty="0" smtClean="0"/>
              <a:t> en documentos XHTML</a:t>
            </a:r>
          </a:p>
          <a:p>
            <a:pPr lvl="1" eaLnBrk="1" hangingPunct="1">
              <a:defRPr/>
            </a:pPr>
            <a:r>
              <a:rPr lang="es-ES" dirty="0" smtClean="0"/>
              <a:t>Sintaxis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Variables</a:t>
            </a:r>
          </a:p>
          <a:p>
            <a:pPr lvl="1" eaLnBrk="1" hangingPunct="1">
              <a:defRPr/>
            </a:pPr>
            <a:r>
              <a:rPr lang="es-ES" dirty="0" smtClean="0"/>
              <a:t>Funciones</a:t>
            </a:r>
          </a:p>
          <a:p>
            <a:pPr lvl="1" eaLnBrk="1" hangingPunct="1">
              <a:defRPr/>
            </a:pPr>
            <a:r>
              <a:rPr lang="es-ES" dirty="0" smtClean="0"/>
              <a:t>Ventanas</a:t>
            </a:r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Variables, Tipos y Ámbitos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404283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Las variables en </a:t>
            </a:r>
            <a:r>
              <a:rPr lang="es-AR" sz="2800" dirty="0" err="1" smtClean="0"/>
              <a:t>JavaScript</a:t>
            </a:r>
            <a:r>
              <a:rPr lang="es-AR" sz="2800" dirty="0" smtClean="0"/>
              <a:t> se crean mediante la palabra reservada </a:t>
            </a:r>
            <a:r>
              <a:rPr lang="es-AR" sz="2800" b="1" i="1" dirty="0" err="1" smtClean="0"/>
              <a:t>var</a:t>
            </a:r>
            <a:r>
              <a:rPr lang="es-AR" sz="2800" dirty="0" smtClean="0"/>
              <a:t>.</a:t>
            </a:r>
          </a:p>
          <a:p>
            <a:pPr>
              <a:defRPr/>
            </a:pPr>
            <a:endParaRPr lang="es-AR" sz="2400" dirty="0" smtClean="0"/>
          </a:p>
          <a:p>
            <a:pPr>
              <a:defRPr/>
            </a:pPr>
            <a:r>
              <a:rPr lang="es-AR" sz="2800" dirty="0" smtClean="0"/>
              <a:t>En </a:t>
            </a:r>
            <a:r>
              <a:rPr lang="es-AR" sz="2800" dirty="0" err="1" smtClean="0"/>
              <a:t>JavaScript</a:t>
            </a:r>
            <a:r>
              <a:rPr lang="es-AR" sz="2800" dirty="0" smtClean="0"/>
              <a:t> no se declara el tipo de variable. </a:t>
            </a:r>
          </a:p>
          <a:p>
            <a:pPr>
              <a:defRPr/>
            </a:pPr>
            <a:endParaRPr lang="es-AR" sz="2400" dirty="0" smtClean="0"/>
          </a:p>
          <a:p>
            <a:pPr>
              <a:defRPr/>
            </a:pPr>
            <a:r>
              <a:rPr lang="es-AR" sz="2800" dirty="0" smtClean="0"/>
              <a:t>El ámbito de una variable (</a:t>
            </a:r>
            <a:r>
              <a:rPr lang="es-AR" sz="2800" b="1" i="1" dirty="0" err="1" smtClean="0"/>
              <a:t>scope</a:t>
            </a:r>
            <a:r>
              <a:rPr lang="es-AR" sz="2800" dirty="0" smtClean="0"/>
              <a:t>)</a:t>
            </a:r>
            <a:r>
              <a:rPr lang="es-AR" sz="2800" i="1" dirty="0" smtClean="0"/>
              <a:t> </a:t>
            </a:r>
            <a:r>
              <a:rPr lang="es-AR" sz="2800" dirty="0" smtClean="0"/>
              <a:t>es la zona del programa en la que se define la variable.</a:t>
            </a:r>
          </a:p>
          <a:p>
            <a:pPr>
              <a:defRPr/>
            </a:pPr>
            <a:endParaRPr lang="es-AR" sz="2400" dirty="0" smtClean="0"/>
          </a:p>
          <a:p>
            <a:pPr>
              <a:defRPr/>
            </a:pPr>
            <a:r>
              <a:rPr lang="es-AR" sz="2800" dirty="0" err="1" smtClean="0"/>
              <a:t>JavaScript</a:t>
            </a:r>
            <a:r>
              <a:rPr lang="es-AR" sz="2800" dirty="0" smtClean="0"/>
              <a:t> define dos ámbitos para las variables: global y local.</a:t>
            </a:r>
            <a:endParaRPr lang="es-AR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285875"/>
            <a:ext cx="8410575" cy="4201150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smtClean="0"/>
              <a:t>Repaso </a:t>
            </a:r>
            <a:r>
              <a:rPr lang="es-AR" sz="3600" dirty="0" err="1" smtClean="0"/>
              <a:t>JavaScript</a:t>
            </a:r>
            <a:endParaRPr lang="es-AR" sz="3600" dirty="0" smtClean="0"/>
          </a:p>
          <a:p>
            <a:pPr lvl="1" eaLnBrk="1" hangingPunct="1">
              <a:defRPr/>
            </a:pPr>
            <a:r>
              <a:rPr lang="es-ES" dirty="0" smtClean="0"/>
              <a:t>Cómo incluir </a:t>
            </a:r>
            <a:r>
              <a:rPr lang="es-ES" dirty="0" err="1" smtClean="0"/>
              <a:t>JavaScript</a:t>
            </a:r>
            <a:r>
              <a:rPr lang="es-ES" dirty="0" smtClean="0"/>
              <a:t> en documentos XHTML</a:t>
            </a:r>
          </a:p>
          <a:p>
            <a:pPr lvl="1" eaLnBrk="1" hangingPunct="1">
              <a:defRPr/>
            </a:pPr>
            <a:r>
              <a:rPr lang="es-ES" dirty="0" smtClean="0"/>
              <a:t>Sintaxis</a:t>
            </a:r>
          </a:p>
          <a:p>
            <a:pPr lvl="1" eaLnBrk="1" hangingPunct="1">
              <a:defRPr/>
            </a:pPr>
            <a:r>
              <a:rPr lang="es-ES" dirty="0" smtClean="0"/>
              <a:t>Variables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Funciones</a:t>
            </a:r>
          </a:p>
          <a:p>
            <a:pPr lvl="1" eaLnBrk="1" hangingPunct="1">
              <a:defRPr/>
            </a:pPr>
            <a:r>
              <a:rPr lang="es-ES" dirty="0" smtClean="0"/>
              <a:t>Ventanas</a:t>
            </a:r>
          </a:p>
          <a:p>
            <a:pPr eaLnBrk="1" hangingPunct="1">
              <a:defRPr/>
            </a:pPr>
            <a:r>
              <a:rPr lang="es-ES" dirty="0" smtClean="0"/>
              <a:t>DOM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Eventos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 Plantilla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VS_NET Launch Template">
  <a:themeElements>
    <a:clrScheme name="2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2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2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 Plantilla</Template>
  <TotalTime>1129</TotalTime>
  <Words>2246</Words>
  <Application>Microsoft Office PowerPoint</Application>
  <PresentationFormat>Presentación en pantalla (4:3)</PresentationFormat>
  <Paragraphs>360</Paragraphs>
  <Slides>35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35</vt:i4>
      </vt:variant>
    </vt:vector>
  </HeadingPairs>
  <TitlesOfParts>
    <vt:vector size="47" baseType="lpstr">
      <vt:lpstr>Arial</vt:lpstr>
      <vt:lpstr>Arial Narrow</vt:lpstr>
      <vt:lpstr>Cambria</vt:lpstr>
      <vt:lpstr>Cambria,Italic</vt:lpstr>
      <vt:lpstr>Consolas</vt:lpstr>
      <vt:lpstr>Courier New</vt:lpstr>
      <vt:lpstr>Franklin Gothic Book</vt:lpstr>
      <vt:lpstr>Franklin Gothic Medium</vt:lpstr>
      <vt:lpstr>Times New Roman</vt:lpstr>
      <vt:lpstr>Wingdings</vt:lpstr>
      <vt:lpstr>Mi Plantilla</vt:lpstr>
      <vt:lpstr>2_VS_NET Launch Template</vt:lpstr>
      <vt:lpstr>2/2</vt:lpstr>
      <vt:lpstr>Temas a Tratar</vt:lpstr>
      <vt:lpstr>Temas a Tratar</vt:lpstr>
      <vt:lpstr>Incluir JavaScript</vt:lpstr>
      <vt:lpstr>Temas a Tratar</vt:lpstr>
      <vt:lpstr>Sintaxis</vt:lpstr>
      <vt:lpstr>Temas a Tratar</vt:lpstr>
      <vt:lpstr>Variables, Tipos y Ámbitos</vt:lpstr>
      <vt:lpstr>Temas a Tratar</vt:lpstr>
      <vt:lpstr>Sintaxis</vt:lpstr>
      <vt:lpstr>Temas a Tratar</vt:lpstr>
      <vt:lpstr>Ventana alert</vt:lpstr>
      <vt:lpstr>Demo</vt:lpstr>
      <vt:lpstr>Temas a Tratar</vt:lpstr>
      <vt:lpstr>DOM - Generalidades</vt:lpstr>
      <vt:lpstr>Temas a Tratar</vt:lpstr>
      <vt:lpstr>Árbol de Nodos</vt:lpstr>
      <vt:lpstr>Temas a Tratar</vt:lpstr>
      <vt:lpstr>Acceso Directo a Nodos (1/2)</vt:lpstr>
      <vt:lpstr>Acceso Directo a Nodos (2/2)</vt:lpstr>
      <vt:lpstr>Temas a Tratar</vt:lpstr>
      <vt:lpstr>Acceso Directo a Atributos  (1/3)</vt:lpstr>
      <vt:lpstr>Acceso Directo a Atributos  (2/3)</vt:lpstr>
      <vt:lpstr>Acceso Directo a Atributos  (3/3)</vt:lpstr>
      <vt:lpstr>Demo</vt:lpstr>
      <vt:lpstr>Temas a Tratar</vt:lpstr>
      <vt:lpstr>Presentación de PowerPoint</vt:lpstr>
      <vt:lpstr>Temas a Tratar</vt:lpstr>
      <vt:lpstr>Tipos de Eventos (1/2)</vt:lpstr>
      <vt:lpstr>Tipos de Eventos (2/2)</vt:lpstr>
      <vt:lpstr>Temas a Tratar</vt:lpstr>
      <vt:lpstr>Manejadores como Atributos</vt:lpstr>
      <vt:lpstr>Temas a Tratar</vt:lpstr>
      <vt:lpstr>Manejadores como Funciones</vt:lpstr>
      <vt:lpstr>Demo</vt:lpstr>
    </vt:vector>
  </TitlesOfParts>
  <Company>Max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III</dc:title>
  <dc:subject>JavaScript</dc:subject>
  <dc:creator>Neiner, Maximiliano</dc:creator>
  <cp:lastModifiedBy>mramos</cp:lastModifiedBy>
  <cp:revision>92</cp:revision>
  <dcterms:created xsi:type="dcterms:W3CDTF">2009-08-02T14:41:16Z</dcterms:created>
  <dcterms:modified xsi:type="dcterms:W3CDTF">2017-08-18T16:03:42Z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chnical Review">
    <vt:lpwstr>VEMN Sistemas</vt:lpwstr>
  </property>
</Properties>
</file>