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7" r:id="rId13"/>
    <p:sldId id="266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080625" cy="567055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74AB"/>
    <a:srgbClr val="5DB4CC"/>
    <a:srgbClr val="A5C26A"/>
    <a:srgbClr val="A04B4A"/>
    <a:srgbClr val="E77B23"/>
    <a:srgbClr val="4691A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spostare la diapositiva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10B8191-8B2A-4CE0-ADF7-189AE7E0836F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551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8C54B66-B530-4C6D-AA3F-9E85CE0FBAB5}" type="datetime">
              <a:rPr lang="it-IT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23/07/2019</a:t>
            </a:fld>
            <a:endParaRPr lang="it-IT" sz="1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982CCB5-8450-4160-8A1F-81C6C961C916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1</a:t>
            </a:fld>
            <a:endParaRPr lang="it-IT" sz="14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8FCDED4-1925-4D64-A3CB-88AFEEABC18E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1</a:t>
            </a:fld>
            <a:endParaRPr lang="it-IT" sz="14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it-IT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08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09512E-EF55-4DD6-BAB6-BA8B1FB8CAED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55FFF3B-7FA1-49BB-96DF-1321878A25F9}" type="slidenum">
              <a:rPr lang="it-IT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8AAC31-B350-4A51-B0EB-EAEC022DB0DD}" type="slidenum">
              <a:rPr lang="it-IT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735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1F88A3-DB49-4B6D-AC4B-6884B5017BF7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2271417-F32A-42F1-AF17-1CA02139BDE3}" type="slidenum">
              <a:rPr lang="it-IT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156" name="TextShape 5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7F0E0CA-8A1D-4230-A5A6-E823C78792C1}" type="slidenum">
              <a:rPr lang="it-IT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002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DB0769-6F54-46E0-8269-AFECA2EF6659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2A32489-CEC1-45B4-890C-7AFD27C04A2E}" type="slidenum">
              <a:rPr lang="it-IT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569909C-DB2F-4CB1-92BA-2E6CD490AF1A}" type="slidenum">
              <a:rPr lang="it-IT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143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10B8191-8B2A-4CE0-ADF7-189AE7E0836F}" type="slidenum">
              <a:rPr lang="it-IT" sz="1400" b="0" strike="noStrike" spc="-1" smtClean="0">
                <a:latin typeface="Times New Roman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783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6519AA-F9A3-4DF5-865B-91996225E241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5" name="TextShape 4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2A5CE7-3608-40E8-A995-0333E969A3BE}" type="slidenum">
              <a:rPr lang="it-IT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166" name="TextShape 5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07AD291-DA06-4523-9B20-3D1B35238DDB}" type="slidenum">
              <a:rPr lang="it-IT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447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8800"/>
            <a:ext cx="9071640" cy="62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8800"/>
            <a:ext cx="9071640" cy="62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64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94523" y="4038727"/>
            <a:ext cx="46231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Futura"/>
                <a:ea typeface="DejaVu Sans"/>
              </a:rPr>
              <a:t>Integrazione Dati sul Web 2018/19</a:t>
            </a:r>
            <a:endParaRPr lang="it-IT" sz="2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8739" y="4517293"/>
            <a:ext cx="4073888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ea typeface="DejaVu Sans"/>
              </a:rPr>
              <a:t>Gerardo De Rosa 		0522500722 </a:t>
            </a:r>
          </a:p>
          <a:p>
            <a:pPr>
              <a:lnSpc>
                <a:spcPct val="100000"/>
              </a:lnSpc>
            </a:pPr>
            <a:r>
              <a:rPr lang="it-IT" sz="16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ea typeface="DejaVu Sans"/>
              </a:rPr>
              <a:t>Annunziata Gianluca 	0522500723</a:t>
            </a:r>
            <a:endParaRPr lang="it-IT" sz="1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84" name="Immagine 83"/>
          <p:cNvPicPr/>
          <p:nvPr/>
        </p:nvPicPr>
        <p:blipFill>
          <a:blip r:embed="rId3"/>
          <a:stretch/>
        </p:blipFill>
        <p:spPr>
          <a:xfrm>
            <a:off x="3193723" y="1072541"/>
            <a:ext cx="3832307" cy="218647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B8E02A48-535F-4A30-85F3-56897CE43667}"/>
              </a:ext>
            </a:extLst>
          </p:cNvPr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6">
              <a:lumMod val="7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  <a:ea typeface="DejaVu Sans"/>
              </a:rPr>
              <a:t>  </a:t>
            </a:r>
            <a:r>
              <a:rPr lang="it-IT" sz="2900" b="0" strike="noStrike" spc="-1" dirty="0">
                <a:solidFill>
                  <a:srgbClr val="FFFFFF"/>
                </a:solidFill>
                <a:latin typeface="Futura"/>
                <a:ea typeface="DejaVu Sans"/>
              </a:rPr>
              <a:t> Descrizione </a:t>
            </a:r>
            <a:r>
              <a:rPr lang="it-IT" sz="2900" spc="-1" dirty="0">
                <a:solidFill>
                  <a:srgbClr val="FFFFFF"/>
                </a:solidFill>
                <a:latin typeface="Futura"/>
                <a:ea typeface="DejaVu Sans"/>
              </a:rPr>
              <a:t>dello schema globale </a:t>
            </a:r>
            <a:endParaRPr lang="it-IT" sz="2900" b="0" strike="noStrike" spc="-1">
              <a:latin typeface="Futura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D57E596C-06E7-4EF4-8335-57C92E02F8B1}"/>
              </a:ext>
            </a:extLst>
          </p:cNvPr>
          <p:cNvSpPr/>
          <p:nvPr/>
        </p:nvSpPr>
        <p:spPr>
          <a:xfrm>
            <a:off x="311765" y="1039718"/>
            <a:ext cx="9407762" cy="4013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marL="285750" lvl="1" indent="-285750">
              <a:lnSpc>
                <a:spcPct val="130000"/>
              </a:lnSpc>
              <a:buClr>
                <a:srgbClr val="E77B23"/>
              </a:buClr>
              <a:buFont typeface="Wingdings" panose="05000000000000000000" pitchFamily="2" charset="2"/>
              <a:buChar char="q"/>
            </a:pPr>
            <a:r>
              <a:rPr lang="it-IT" b="1" spc="-1" dirty="0">
                <a:solidFill>
                  <a:srgbClr val="E77B23"/>
                </a:solidFill>
                <a:latin typeface="Futura"/>
                <a:ea typeface="DejaVu Sans"/>
              </a:rPr>
              <a:t>luoghi.mm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(Comune, Provincia, Regione, Nome, Longitudine, Latitudine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, Tipo)</a:t>
            </a:r>
          </a:p>
          <a:p>
            <a:pPr marL="285750" lvl="1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it-IT" spc="-1" dirty="0">
              <a:solidFill>
                <a:srgbClr val="000000"/>
              </a:solidFill>
              <a:latin typeface="Futura"/>
              <a:ea typeface="DejaVu Sans"/>
            </a:endParaRPr>
          </a:p>
          <a:p>
            <a:pPr marL="286385" indent="-285750">
              <a:lnSpc>
                <a:spcPct val="130000"/>
              </a:lnSpc>
              <a:buClr>
                <a:srgbClr val="E77B23"/>
              </a:buClr>
              <a:buFont typeface="Wingdings" panose="05000000000000000000" pitchFamily="2" charset="2"/>
              <a:buChar char="q"/>
            </a:pPr>
            <a:r>
              <a:rPr lang="it-IT" b="1" spc="-1" dirty="0">
                <a:solidFill>
                  <a:srgbClr val="E77B23"/>
                </a:solidFill>
                <a:latin typeface="Futura"/>
                <a:ea typeface="DejaVu Sans"/>
              </a:rPr>
              <a:t>posti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(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Nome, Provincia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, Indirizzo, Tipo)</a:t>
            </a:r>
          </a:p>
          <a:p>
            <a:pPr marL="286385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it-IT" spc="-1" dirty="0">
              <a:solidFill>
                <a:srgbClr val="000000"/>
              </a:solidFill>
              <a:latin typeface="Futura"/>
              <a:ea typeface="DejaVu Sans"/>
            </a:endParaRPr>
          </a:p>
          <a:p>
            <a:pPr marL="286385" indent="-285750">
              <a:lnSpc>
                <a:spcPct val="130000"/>
              </a:lnSpc>
              <a:buClr>
                <a:srgbClr val="E77B23"/>
              </a:buClr>
              <a:buFont typeface="Wingdings" panose="05000000000000000000" pitchFamily="2" charset="2"/>
              <a:buChar char="q"/>
            </a:pPr>
            <a:r>
              <a:rPr lang="it-IT" b="1" spc="-1" dirty="0">
                <a:solidFill>
                  <a:srgbClr val="E77B23"/>
                </a:solidFill>
                <a:latin typeface="Futura"/>
                <a:ea typeface="DejaVu Sans"/>
              </a:rPr>
              <a:t>concerti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(Nome, 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Provincia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, 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Indirizzo,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Data)</a:t>
            </a:r>
          </a:p>
          <a:p>
            <a:pPr marL="286385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it-IT" sz="1800" b="0" strike="noStrike" spc="-1" dirty="0">
              <a:solidFill>
                <a:srgbClr val="595959"/>
              </a:solidFill>
              <a:latin typeface="Futura"/>
            </a:endParaRPr>
          </a:p>
          <a:p>
            <a:pPr marL="286385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it-IT" b="1" spc="-1" dirty="0">
                <a:solidFill>
                  <a:srgbClr val="E77B23"/>
                </a:solidFill>
                <a:latin typeface="Futura"/>
                <a:ea typeface="+mn-lt"/>
                <a:cs typeface="+mn-lt"/>
              </a:rPr>
              <a:t>films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(film, regia, anno, durata, genere, locandina, nomeCinema, voto, recensione, trama, panoramica)</a:t>
            </a:r>
          </a:p>
          <a:p>
            <a:pPr marL="286385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it-IT" dirty="0">
              <a:latin typeface="Futura"/>
            </a:endParaRPr>
          </a:p>
          <a:p>
            <a:pPr marL="286385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it-IT" b="1" spc="-1" dirty="0">
                <a:solidFill>
                  <a:srgbClr val="E77B23"/>
                </a:solidFill>
                <a:latin typeface="Futura"/>
                <a:ea typeface="+mn-lt"/>
                <a:cs typeface="+mn-lt"/>
              </a:rPr>
              <a:t>spettacoli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(spettacolo, regia, data, autore, protagonista, produttore, locandina, nomeTeatro)</a:t>
            </a:r>
            <a:endParaRPr lang="it-IT" spc="-1" dirty="0">
              <a:latin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27084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2"/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2">
              <a:lumMod val="7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  Wrapper Concerti</a:t>
            </a:r>
            <a:endParaRPr lang="it-IT" sz="29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C15BD4AE-283F-4006-A89E-ACFF67037CA2}"/>
              </a:ext>
            </a:extLst>
          </p:cNvPr>
          <p:cNvSpPr/>
          <p:nvPr/>
        </p:nvSpPr>
        <p:spPr>
          <a:xfrm>
            <a:off x="355622" y="1097792"/>
            <a:ext cx="8991579" cy="3497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marL="635">
              <a:lnSpc>
                <a:spcPct val="140000"/>
              </a:lnSpc>
              <a:buClr>
                <a:srgbClr val="000000"/>
              </a:buClr>
            </a:pPr>
            <a:endParaRPr lang="it-IT" sz="1600" b="0" strike="noStrike" spc="-1" dirty="0">
              <a:solidFill>
                <a:srgbClr val="595959"/>
              </a:solidFill>
              <a:latin typeface="Futura"/>
            </a:endParaRPr>
          </a:p>
          <a:p>
            <a:pPr marL="635">
              <a:lnSpc>
                <a:spcPct val="140000"/>
              </a:lnSpc>
              <a:buClr>
                <a:srgbClr val="000000"/>
              </a:buClr>
            </a:pPr>
            <a:r>
              <a:rPr lang="it-IT" sz="1600" b="1" spc="-1" dirty="0">
                <a:solidFill>
                  <a:srgbClr val="000000"/>
                </a:solidFill>
                <a:latin typeface="Futura"/>
                <a:ea typeface="DejaVu Sans"/>
              </a:rPr>
              <a:t>     </a:t>
            </a:r>
            <a:r>
              <a:rPr lang="it-IT" sz="1600" b="1" spc="-1" dirty="0">
                <a:solidFill>
                  <a:srgbClr val="A04B4A"/>
                </a:solidFill>
                <a:latin typeface="Futura"/>
                <a:ea typeface="DejaVu Sans"/>
              </a:rPr>
              <a:t>Concerti: </a:t>
            </a:r>
            <a:r>
              <a:rPr lang="it-IT" sz="16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+mn-lt"/>
                <a:cs typeface="+mn-lt"/>
              </a:rPr>
              <a:t>https://www.rockol.it/artista=&amp;citta=|provincia|"&amp;dataDD=&amp;dataMM=&amp;dat	      </a:t>
            </a:r>
            <a:r>
              <a:rPr lang="it-IT" sz="1600" spc="-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+mn-lt"/>
                <a:cs typeface="+mn-lt"/>
              </a:rPr>
              <a:t>aYYYY</a:t>
            </a:r>
            <a:r>
              <a:rPr lang="it-IT" sz="16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+mn-lt"/>
                <a:cs typeface="+mn-lt"/>
              </a:rPr>
              <a:t>=&amp;locale=&amp;provincia=&amp;regione=</a:t>
            </a:r>
          </a:p>
          <a:p>
            <a:pPr marL="1200785" lvl="2" indent="-285750">
              <a:lnSpc>
                <a:spcPct val="14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Nome</a:t>
            </a:r>
            <a:r>
              <a:rPr lang="it-IT" sz="1600" spc="-1" dirty="0">
                <a:solidFill>
                  <a:srgbClr val="595959"/>
                </a:solidFill>
                <a:latin typeface="Futura"/>
                <a:ea typeface="DejaVu Sans"/>
              </a:rPr>
              <a:t>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//div[@class='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mod</a:t>
            </a:r>
            <a:r>
              <a:rPr lang="it-IT" sz="1600" spc="-1" dirty="0">
                <a:latin typeface="Futura"/>
                <a:ea typeface="+mn-lt"/>
                <a:cs typeface="+mn-lt"/>
              </a:rPr>
              <a:t>-md-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title</a:t>
            </a:r>
            <a:r>
              <a:rPr lang="it-IT" sz="1600" spc="-1" dirty="0">
                <a:latin typeface="Futura"/>
                <a:ea typeface="+mn-lt"/>
                <a:cs typeface="+mn-lt"/>
              </a:rPr>
              <a:t> 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concert</a:t>
            </a:r>
            <a:r>
              <a:rPr lang="it-IT" sz="1600" spc="-1" dirty="0">
                <a:latin typeface="Futura"/>
                <a:ea typeface="+mn-lt"/>
                <a:cs typeface="+mn-lt"/>
              </a:rPr>
              <a:t>-list-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artist</a:t>
            </a:r>
            <a:r>
              <a:rPr lang="it-IT" sz="1600" spc="-1" dirty="0">
                <a:latin typeface="Futura"/>
                <a:ea typeface="+mn-lt"/>
                <a:cs typeface="+mn-lt"/>
              </a:rPr>
              <a:t>-name’]</a:t>
            </a:r>
          </a:p>
          <a:p>
            <a:pPr marL="1200785" lvl="2" indent="-285750">
              <a:lnSpc>
                <a:spcPct val="14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rgbClr val="595959"/>
                </a:solidFill>
                <a:latin typeface="Futura"/>
                <a:ea typeface="DejaVu Sans"/>
              </a:rPr>
              <a:t>Indirizzo: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//h4[@class=‘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mod</a:t>
            </a:r>
            <a:r>
              <a:rPr lang="it-IT" sz="1600" spc="-1" dirty="0">
                <a:latin typeface="Futura"/>
                <a:ea typeface="+mn-lt"/>
                <a:cs typeface="+mn-lt"/>
              </a:rPr>
              <a:t>-md-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title</a:t>
            </a:r>
            <a:r>
              <a:rPr lang="it-IT" sz="1600" spc="-1" dirty="0">
                <a:latin typeface="Futura"/>
                <a:ea typeface="+mn-lt"/>
                <a:cs typeface="+mn-lt"/>
              </a:rPr>
              <a:t> 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mod</a:t>
            </a:r>
            <a:r>
              <a:rPr lang="it-IT" sz="1600" spc="-1" dirty="0">
                <a:latin typeface="Futura"/>
                <a:ea typeface="+mn-lt"/>
                <a:cs typeface="+mn-lt"/>
              </a:rPr>
              <a:t>-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normal</a:t>
            </a:r>
            <a:r>
              <a:rPr lang="it-IT" sz="1600" spc="-1" dirty="0">
                <a:latin typeface="Futura"/>
                <a:ea typeface="+mn-lt"/>
                <a:cs typeface="+mn-lt"/>
              </a:rPr>
              <a:t>-case’]</a:t>
            </a:r>
          </a:p>
          <a:p>
            <a:pPr marL="1200785" lvl="2" indent="-285750">
              <a:lnSpc>
                <a:spcPct val="14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rgbClr val="595959"/>
                </a:solidFill>
                <a:latin typeface="Futura"/>
              </a:rPr>
              <a:t>Data: </a:t>
            </a:r>
            <a:endParaRPr lang="it-IT" sz="1600" dirty="0">
              <a:solidFill>
                <a:srgbClr val="000000"/>
              </a:solidFill>
              <a:latin typeface="Futura"/>
              <a:cs typeface="Arial"/>
            </a:endParaRPr>
          </a:p>
          <a:p>
            <a:pPr marL="1657985" lvl="3" indent="-285750">
              <a:lnSpc>
                <a:spcPct val="14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rgbClr val="FF0000"/>
                </a:solidFill>
                <a:latin typeface="Futura"/>
              </a:rPr>
              <a:t>giorno:</a:t>
            </a:r>
            <a:r>
              <a:rPr lang="it-IT" sz="1600" spc="-1" dirty="0">
                <a:solidFill>
                  <a:srgbClr val="595959"/>
                </a:solidFill>
                <a:latin typeface="Futura"/>
              </a:rPr>
              <a:t>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//div[@class=‘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concert</a:t>
            </a:r>
            <a:r>
              <a:rPr lang="it-IT" sz="1600" spc="-1" dirty="0">
                <a:latin typeface="Futura"/>
                <a:ea typeface="+mn-lt"/>
                <a:cs typeface="+mn-lt"/>
              </a:rPr>
              <a:t>-list-desktop-picture-container-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inner</a:t>
            </a:r>
            <a:r>
              <a:rPr lang="it-IT" sz="1600" spc="-1" dirty="0">
                <a:latin typeface="Futura"/>
                <a:ea typeface="+mn-lt"/>
                <a:cs typeface="+mn-lt"/>
              </a:rPr>
              <a:t>’]/div[2]   </a:t>
            </a:r>
            <a:endParaRPr lang="it-IT" sz="1600" dirty="0">
              <a:latin typeface="Futura"/>
              <a:ea typeface="+mn-lt"/>
              <a:cs typeface="+mn-lt"/>
            </a:endParaRPr>
          </a:p>
          <a:p>
            <a:pPr marL="1657985" lvl="3" indent="-285750">
              <a:lnSpc>
                <a:spcPct val="14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rgbClr val="FF0000"/>
                </a:solidFill>
                <a:latin typeface="Futura"/>
                <a:ea typeface="+mn-lt"/>
                <a:cs typeface="+mn-lt"/>
              </a:rPr>
              <a:t>mese:</a:t>
            </a:r>
            <a:r>
              <a:rPr lang="it-IT" sz="1600" b="1" spc="-1" dirty="0">
                <a:solidFill>
                  <a:srgbClr val="FF0000"/>
                </a:solidFill>
                <a:latin typeface="Futura"/>
                <a:ea typeface="+mn-lt"/>
                <a:cs typeface="+mn-lt"/>
              </a:rPr>
              <a:t> 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//div[@class=‘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concert</a:t>
            </a:r>
            <a:r>
              <a:rPr lang="it-IT" sz="1600" spc="-1" dirty="0">
                <a:latin typeface="Futura"/>
                <a:ea typeface="+mn-lt"/>
                <a:cs typeface="+mn-lt"/>
              </a:rPr>
              <a:t>-list-desktop-picture-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month</a:t>
            </a:r>
            <a:r>
              <a:rPr lang="it-IT" sz="1600" spc="-1" dirty="0">
                <a:latin typeface="Futura"/>
                <a:ea typeface="+mn-lt"/>
                <a:cs typeface="+mn-lt"/>
              </a:rPr>
              <a:t>’]</a:t>
            </a:r>
            <a:endParaRPr lang="it-IT" sz="1600" b="0" strike="noStrike" spc="-1" dirty="0">
              <a:latin typeface="Futura"/>
            </a:endParaRPr>
          </a:p>
          <a:p>
            <a:pPr marL="457200">
              <a:lnSpc>
                <a:spcPct val="140000"/>
              </a:lnSpc>
              <a:buClr>
                <a:srgbClr val="000000"/>
              </a:buClr>
            </a:pPr>
            <a:endParaRPr lang="it-IT" sz="1600" spc="-1" dirty="0">
              <a:latin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73670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2"/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2">
              <a:lumMod val="7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spcAft>
                <a:spcPts val="100"/>
              </a:spcAft>
            </a:pPr>
            <a:r>
              <a:rPr lang="it-IT" sz="2900" spc="-1" dirty="0">
                <a:solidFill>
                  <a:srgbClr val="FFFFFF"/>
                </a:solidFill>
                <a:latin typeface="Futura"/>
              </a:rPr>
              <a:t>   Wrapper Librerie e Recensioni Film</a:t>
            </a:r>
            <a:endParaRPr lang="it-IT" sz="2900" b="1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40318589-3482-478A-BEF5-22BE8BBA016F}"/>
              </a:ext>
            </a:extLst>
          </p:cNvPr>
          <p:cNvSpPr/>
          <p:nvPr/>
        </p:nvSpPr>
        <p:spPr>
          <a:xfrm>
            <a:off x="646023" y="839313"/>
            <a:ext cx="9052562" cy="4476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marL="635">
              <a:lnSpc>
                <a:spcPct val="150000"/>
              </a:lnSpc>
              <a:buClr>
                <a:srgbClr val="000000"/>
              </a:buClr>
            </a:pPr>
            <a:endParaRPr lang="it-IT" sz="1600" b="0" strike="noStrike" spc="-1" dirty="0">
              <a:solidFill>
                <a:srgbClr val="595959"/>
              </a:solidFill>
              <a:latin typeface="Futura"/>
            </a:endParaRPr>
          </a:p>
          <a:p>
            <a:pPr marL="635">
              <a:lnSpc>
                <a:spcPct val="150000"/>
              </a:lnSpc>
              <a:buClr>
                <a:srgbClr val="000000"/>
              </a:buClr>
            </a:pPr>
            <a:r>
              <a:rPr lang="it-IT" sz="1600" b="1" strike="noStrike" spc="-1" dirty="0">
                <a:solidFill>
                  <a:srgbClr val="A04B4A"/>
                </a:solidFill>
                <a:latin typeface="Futura"/>
                <a:ea typeface="DejaVu Sans"/>
              </a:rPr>
              <a:t>Librerie</a:t>
            </a:r>
            <a:r>
              <a:rPr lang="it-IT" sz="1600" b="1" spc="-1" dirty="0">
                <a:solidFill>
                  <a:srgbClr val="A04B4A"/>
                </a:solidFill>
                <a:latin typeface="Futura"/>
                <a:ea typeface="DejaVu Sans"/>
              </a:rPr>
              <a:t>:</a:t>
            </a:r>
            <a:r>
              <a:rPr lang="it-IT" sz="1600" b="1" i="1" spc="-1" dirty="0">
                <a:solidFill>
                  <a:srgbClr val="000000"/>
                </a:solidFill>
                <a:latin typeface="Futura"/>
                <a:ea typeface="DejaVu Sans"/>
              </a:rPr>
              <a:t> </a:t>
            </a:r>
            <a:r>
              <a:rPr lang="it-IT" sz="16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+mn-lt"/>
                <a:cs typeface="+mn-lt"/>
              </a:rPr>
              <a:t>https://www.librerie.it/librerie/regione/|provincia|/page/ |n. pagina|</a:t>
            </a:r>
            <a:endParaRPr lang="it-IT" sz="16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Futura"/>
            </a:endParaRPr>
          </a:p>
          <a:p>
            <a:pPr marL="743585" lvl="1" indent="-285750">
              <a:lnSpc>
                <a:spcPct val="15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6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Nome</a:t>
            </a:r>
            <a:r>
              <a:rPr lang="it-IT" sz="1600" spc="-1" dirty="0">
                <a:solidFill>
                  <a:srgbClr val="595959"/>
                </a:solidFill>
                <a:latin typeface="Futura"/>
                <a:ea typeface="DejaVu Sans"/>
              </a:rPr>
              <a:t>: </a:t>
            </a:r>
            <a:r>
              <a:rPr lang="pt-BR" sz="1600" spc="-1" dirty="0">
                <a:latin typeface="Futura"/>
                <a:ea typeface="+mn-lt"/>
                <a:cs typeface="+mn-lt"/>
              </a:rPr>
              <a:t>//div[@class='post_content isotope_item_content']/h4</a:t>
            </a:r>
          </a:p>
          <a:p>
            <a:pPr marL="743585" lvl="1" indent="-285750">
              <a:lnSpc>
                <a:spcPct val="15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rgbClr val="595959"/>
                </a:solidFill>
                <a:latin typeface="Futura"/>
                <a:ea typeface="DejaVu Sans"/>
              </a:rPr>
              <a:t>Provincia: </a:t>
            </a:r>
            <a:r>
              <a:rPr lang="pt-BR" sz="1600" spc="-1" dirty="0">
                <a:latin typeface="Futura"/>
                <a:ea typeface="+mn-lt"/>
                <a:cs typeface="+mn-lt"/>
              </a:rPr>
              <a:t>//div[@class='post_content isotope_item_content']/div/p</a:t>
            </a:r>
          </a:p>
          <a:p>
            <a:pPr marL="743585" lvl="1" indent="-285750">
              <a:lnSpc>
                <a:spcPct val="15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rgbClr val="595959"/>
                </a:solidFill>
                <a:latin typeface="Futura"/>
                <a:ea typeface="DejaVu Sans"/>
              </a:rPr>
              <a:t>Indirizzo: </a:t>
            </a:r>
            <a:r>
              <a:rPr lang="pt-BR" sz="1600" spc="-1" dirty="0">
                <a:latin typeface="Futura"/>
                <a:ea typeface="+mn-lt"/>
                <a:cs typeface="+mn-lt"/>
              </a:rPr>
              <a:t>//div[@class='post_content isotope_item_content']/div/p</a:t>
            </a:r>
            <a:endParaRPr lang="it-IT" sz="1600" b="0" strike="noStrike" spc="-1" dirty="0">
              <a:latin typeface="Futura"/>
            </a:endParaRPr>
          </a:p>
          <a:p>
            <a:pPr marL="635">
              <a:lnSpc>
                <a:spcPct val="150000"/>
              </a:lnSpc>
              <a:buClr>
                <a:srgbClr val="000000"/>
              </a:buClr>
            </a:pPr>
            <a:endParaRPr lang="it-IT" sz="1600" spc="-1" dirty="0">
              <a:solidFill>
                <a:srgbClr val="595959"/>
              </a:solidFill>
              <a:latin typeface="Futura"/>
            </a:endParaRPr>
          </a:p>
          <a:p>
            <a:pPr marL="635">
              <a:lnSpc>
                <a:spcPct val="150000"/>
              </a:lnSpc>
              <a:buClr>
                <a:srgbClr val="000000"/>
              </a:buClr>
            </a:pPr>
            <a:r>
              <a:rPr lang="it-IT" sz="1600" b="1" spc="-1" dirty="0">
                <a:solidFill>
                  <a:srgbClr val="A04B4A"/>
                </a:solidFill>
                <a:latin typeface="Futura"/>
              </a:rPr>
              <a:t>Recensioni:</a:t>
            </a:r>
            <a:r>
              <a:rPr lang="it-IT" sz="1600" b="1" i="1" spc="-1" dirty="0">
                <a:solidFill>
                  <a:srgbClr val="000000"/>
                </a:solidFill>
                <a:latin typeface="Futura"/>
              </a:rPr>
              <a:t> </a:t>
            </a:r>
            <a:r>
              <a:rPr lang="it-IT" sz="16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+mn-lt"/>
                <a:cs typeface="+mn-lt"/>
              </a:rPr>
              <a:t>https://www.comingsoon.it/film/?titolo=|titolo film|</a:t>
            </a:r>
            <a:endParaRPr lang="it-IT" sz="1600" spc="-1" dirty="0">
              <a:solidFill>
                <a:schemeClr val="tx2">
                  <a:lumMod val="60000"/>
                  <a:lumOff val="40000"/>
                </a:schemeClr>
              </a:solidFill>
              <a:latin typeface="Futura"/>
            </a:endParaRPr>
          </a:p>
          <a:p>
            <a:pPr marL="743585" lvl="1" indent="-285750">
              <a:lnSpc>
                <a:spcPct val="15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rgbClr val="595959"/>
                </a:solidFill>
                <a:latin typeface="Futura"/>
              </a:rPr>
              <a:t>Voto: </a:t>
            </a:r>
            <a:r>
              <a:rPr lang="pt-BR" sz="1600" spc="-1" dirty="0">
                <a:latin typeface="Futura"/>
                <a:ea typeface="+mn-lt"/>
                <a:cs typeface="+mn-lt"/>
              </a:rPr>
              <a:t>//div[@class='mrl']/span"</a:t>
            </a:r>
          </a:p>
          <a:p>
            <a:pPr marL="743585" lvl="1" indent="-285750">
              <a:lnSpc>
                <a:spcPct val="15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rgbClr val="595959"/>
                </a:solidFill>
                <a:latin typeface="Futura"/>
              </a:rPr>
              <a:t>Recensione: </a:t>
            </a:r>
            <a:r>
              <a:rPr lang="pt-BR" sz="1600" spc="-1" dirty="0">
                <a:latin typeface="Futura"/>
                <a:ea typeface="+mn-lt"/>
                <a:cs typeface="+mn-lt"/>
              </a:rPr>
              <a:t>//h2[@class=‘h2 anchor’]/..</a:t>
            </a:r>
          </a:p>
          <a:p>
            <a:pPr marL="743585" lvl="1" indent="-285750">
              <a:lnSpc>
                <a:spcPct val="15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rgbClr val="595959"/>
                </a:solidFill>
                <a:latin typeface="Futura"/>
              </a:rPr>
              <a:t>Panoramica </a:t>
            </a:r>
            <a:r>
              <a:rPr lang="pt-BR" sz="1600" spc="-1" dirty="0">
                <a:latin typeface="Futura"/>
                <a:ea typeface="+mn-lt"/>
                <a:cs typeface="+mn-lt"/>
              </a:rPr>
              <a:t>//h2[@class=‘h2 anchor’]/..</a:t>
            </a:r>
          </a:p>
          <a:p>
            <a:pPr marL="743585" lvl="1" indent="-285750">
              <a:lnSpc>
                <a:spcPct val="15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pt-BR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Trama </a:t>
            </a:r>
            <a:r>
              <a:rPr lang="pt-BR" sz="1600" spc="-1" dirty="0">
                <a:latin typeface="Futura"/>
                <a:ea typeface="+mn-lt"/>
                <a:cs typeface="+mn-lt"/>
              </a:rPr>
              <a:t>//h2[@class=‘h2 anchor’]/..</a:t>
            </a:r>
            <a:endParaRPr lang="it-IT" sz="1600" spc="-1" dirty="0">
              <a:latin typeface="Futura"/>
            </a:endParaRPr>
          </a:p>
          <a:p>
            <a:pPr marL="457200">
              <a:lnSpc>
                <a:spcPct val="150000"/>
              </a:lnSpc>
              <a:buClr>
                <a:srgbClr val="000000"/>
              </a:buClr>
            </a:pPr>
            <a:endParaRPr lang="it-IT" sz="1600" spc="-1" dirty="0">
              <a:latin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79431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2"/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2">
              <a:lumMod val="7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  Wrapper Cinema e Film</a:t>
            </a:r>
            <a:endParaRPr lang="it-IT" sz="29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72C427E9-3122-44BA-BA5D-58B3485ED532}"/>
              </a:ext>
            </a:extLst>
          </p:cNvPr>
          <p:cNvSpPr/>
          <p:nvPr/>
        </p:nvSpPr>
        <p:spPr>
          <a:xfrm>
            <a:off x="243206" y="848941"/>
            <a:ext cx="9484534" cy="45376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marL="635">
              <a:lnSpc>
                <a:spcPct val="130000"/>
              </a:lnSpc>
              <a:buClr>
                <a:srgbClr val="000000"/>
              </a:buClr>
            </a:pPr>
            <a:r>
              <a:rPr lang="it-IT" sz="1600" b="1" spc="-1" dirty="0">
                <a:solidFill>
                  <a:srgbClr val="A04B4A"/>
                </a:solidFill>
                <a:latin typeface="Futura"/>
                <a:ea typeface="DejaVu Sans"/>
              </a:rPr>
              <a:t>Cinema:</a:t>
            </a:r>
            <a:r>
              <a:rPr lang="it-IT" sz="1600" b="1" spc="-1" dirty="0">
                <a:solidFill>
                  <a:srgbClr val="000000"/>
                </a:solidFill>
                <a:latin typeface="Futura"/>
                <a:ea typeface="DejaVu Sans"/>
              </a:rPr>
              <a:t> </a:t>
            </a:r>
            <a:r>
              <a:rPr lang="it-IT" sz="16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+mn-lt"/>
                <a:cs typeface="+mn-lt"/>
              </a:rPr>
              <a:t>http://trovacinema.repubblica.it/programmazione-cinema/citta/ |nome città| 	/cinema/ |nome cinema|</a:t>
            </a:r>
            <a:r>
              <a:rPr lang="it-IT" sz="1600" spc="-1" dirty="0">
                <a:latin typeface="Futura"/>
                <a:ea typeface="+mn-lt"/>
                <a:cs typeface="+mn-lt"/>
              </a:rPr>
              <a:t> </a:t>
            </a:r>
            <a:endParaRPr lang="it-IT" sz="16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Futura"/>
            </a:endParaRPr>
          </a:p>
          <a:p>
            <a:pPr marL="743585" lvl="1" indent="-285750">
              <a:lnSpc>
                <a:spcPct val="13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6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DejaVu Sans"/>
              </a:rPr>
              <a:t>Nome</a:t>
            </a: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DejaVu Sans"/>
              </a:rPr>
              <a:t>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/html/body/div[10]/div[1]/div/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span</a:t>
            </a:r>
            <a:endParaRPr lang="it-IT" sz="1600" spc="-1" dirty="0">
              <a:latin typeface="Futura"/>
              <a:ea typeface="+mn-lt"/>
              <a:cs typeface="+mn-lt"/>
            </a:endParaRPr>
          </a:p>
          <a:p>
            <a:pPr marL="743585" lvl="1" indent="-285750">
              <a:lnSpc>
                <a:spcPct val="13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DejaVu Sans"/>
              </a:rPr>
              <a:t>Provincia:</a:t>
            </a: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/html/body/div[10]/div[1]/div/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span</a:t>
            </a:r>
            <a:endParaRPr lang="it-IT" sz="1600" spc="-1" dirty="0">
              <a:latin typeface="Futura"/>
              <a:ea typeface="+mn-lt"/>
              <a:cs typeface="+mn-lt"/>
            </a:endParaRPr>
          </a:p>
          <a:p>
            <a:pPr marL="743585" lvl="1" indent="-285750">
              <a:lnSpc>
                <a:spcPct val="13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DejaVu Sans"/>
              </a:rPr>
              <a:t>Indirizzo: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//*[@id="AMP_content_0"]/li[1]/text()[2]</a:t>
            </a:r>
            <a:endParaRPr lang="it-IT" sz="16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 marL="743585" lvl="1" indent="-285750">
              <a:lnSpc>
                <a:spcPct val="130000"/>
              </a:lnSpc>
              <a:buClr>
                <a:srgbClr val="000000"/>
              </a:buClr>
              <a:buFont typeface="Wingdings"/>
              <a:buChar char="§"/>
            </a:pPr>
            <a:endParaRPr lang="it-IT" sz="1600" spc="-1" dirty="0">
              <a:latin typeface="Futura"/>
              <a:ea typeface="+mn-lt"/>
              <a:cs typeface="+mn-lt"/>
            </a:endParaRPr>
          </a:p>
          <a:p>
            <a:pPr>
              <a:lnSpc>
                <a:spcPct val="130000"/>
              </a:lnSpc>
              <a:buClr>
                <a:srgbClr val="000000"/>
              </a:buClr>
            </a:pPr>
            <a:r>
              <a:rPr lang="it-IT" sz="1600" b="1" spc="-1" dirty="0">
                <a:solidFill>
                  <a:srgbClr val="A04B4A"/>
                </a:solidFill>
                <a:latin typeface="Futura"/>
                <a:ea typeface="+mn-lt"/>
                <a:cs typeface="+mn-lt"/>
              </a:rPr>
              <a:t>Film:</a:t>
            </a:r>
            <a:r>
              <a:rPr lang="it-IT" sz="1600" b="1" spc="-1" dirty="0">
                <a:latin typeface="Futura"/>
                <a:ea typeface="+mn-lt"/>
                <a:cs typeface="+mn-lt"/>
              </a:rPr>
              <a:t> </a:t>
            </a:r>
            <a:r>
              <a:rPr lang="it-IT" sz="16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+mn-lt"/>
                <a:cs typeface="+mn-lt"/>
              </a:rPr>
              <a:t>http://trovacinema.repubblica.it/programmazione-cinema/citta/ |nome città| / |nome       	film|</a:t>
            </a:r>
          </a:p>
          <a:p>
            <a:pPr marL="742950" lvl="1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Film: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/html/body/div[12]/div/div[1]/div/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amp-accordion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section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header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/div[1].text()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742950" lvl="1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Regia: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//*[@id="AMP_content_0"]/li[2]/text()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742950" lvl="1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Anno: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//*[@id="AMP_content_0"]/li[4]/a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742950" lvl="1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Durata: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//*[@id="AMP_content_0"]/li[5]/text()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742950" lvl="1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Genere: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//*[@id="AMP_content_0"]/li[6]/text()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742950" lvl="1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Locandina: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//*[@id="AMP_content_1"]/amp-img/</a:t>
            </a:r>
            <a:r>
              <a:rPr lang="it-IT" sz="1600" spc="-1" dirty="0" err="1">
                <a:latin typeface="Futura"/>
                <a:ea typeface="+mn-lt"/>
                <a:cs typeface="+mn-lt"/>
              </a:rPr>
              <a:t>img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389446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2"/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2">
              <a:lumMod val="7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  Wrapper Teatri e Spettacoli</a:t>
            </a:r>
            <a:endParaRPr lang="it-IT" sz="29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959B78A8-9EEF-4E9E-8444-C8FB9A698833}"/>
              </a:ext>
            </a:extLst>
          </p:cNvPr>
          <p:cNvSpPr/>
          <p:nvPr/>
        </p:nvSpPr>
        <p:spPr>
          <a:xfrm>
            <a:off x="147270" y="886344"/>
            <a:ext cx="9683262" cy="4205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marL="635">
              <a:lnSpc>
                <a:spcPct val="125000"/>
              </a:lnSpc>
              <a:buClr>
                <a:srgbClr val="000000"/>
              </a:buClr>
            </a:pPr>
            <a:endParaRPr lang="it-IT" sz="1600" b="0" strike="noStrike" spc="-1" dirty="0">
              <a:solidFill>
                <a:srgbClr val="595959"/>
              </a:solidFill>
              <a:latin typeface="Futura"/>
            </a:endParaRPr>
          </a:p>
          <a:p>
            <a:pPr marL="635">
              <a:lnSpc>
                <a:spcPct val="130000"/>
              </a:lnSpc>
              <a:buClr>
                <a:srgbClr val="000000"/>
              </a:buClr>
            </a:pPr>
            <a:r>
              <a:rPr lang="it-IT" sz="1600" b="1" spc="-1" dirty="0">
                <a:solidFill>
                  <a:srgbClr val="A04B4A"/>
                </a:solidFill>
                <a:latin typeface="Futura"/>
                <a:ea typeface="DejaVu Sans"/>
              </a:rPr>
              <a:t>Teatri:</a:t>
            </a:r>
            <a:r>
              <a:rPr lang="it-IT" sz="1600" b="1" spc="-1" dirty="0">
                <a:solidFill>
                  <a:srgbClr val="000000"/>
                </a:solidFill>
                <a:latin typeface="Futura"/>
                <a:ea typeface="DejaVu Sans"/>
              </a:rPr>
              <a:t> </a:t>
            </a:r>
            <a:r>
              <a:rPr lang="it-IT" sz="16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+mn-lt"/>
                <a:cs typeface="+mn-lt"/>
              </a:rPr>
              <a:t>https://www.teatro.it/teatri/ |nome teatro| - |città|</a:t>
            </a:r>
            <a:endParaRPr lang="it-IT" sz="16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Futura"/>
              <a:cs typeface="Arial"/>
            </a:endParaRPr>
          </a:p>
          <a:p>
            <a:pPr marL="743585" lvl="1" indent="-285750">
              <a:lnSpc>
                <a:spcPct val="13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6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Nome</a:t>
            </a: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/html/body/div[1]/section[1]/div/div/div/div[1]/div/div[1]/h1/text()</a:t>
            </a:r>
            <a:endParaRPr lang="en-US" sz="1600" spc="-1" dirty="0">
              <a:latin typeface="Futura"/>
              <a:ea typeface="+mn-lt"/>
              <a:cs typeface="+mn-lt"/>
            </a:endParaRPr>
          </a:p>
          <a:p>
            <a:pPr marL="743585" lvl="1" indent="-285750">
              <a:lnSpc>
                <a:spcPct val="130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Provincia: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/html/body/div[1]/section[1]/div/div/div/div[1]/div/div[1]/div[1]/div[2]/text()[2]</a:t>
            </a:r>
            <a:endParaRPr lang="en-US" sz="1600" b="0" strike="noStrike" spc="-1" dirty="0">
              <a:latin typeface="Futura"/>
              <a:ea typeface="+mn-lt"/>
              <a:cs typeface="+mn-lt"/>
            </a:endParaRPr>
          </a:p>
          <a:p>
            <a:pPr marL="743585" lvl="1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Indirizzo: </a:t>
            </a:r>
            <a:r>
              <a:rPr lang="it-IT" sz="1600" spc="-1" dirty="0">
                <a:latin typeface="Futura"/>
                <a:ea typeface="+mn-lt"/>
                <a:cs typeface="+mn-lt"/>
              </a:rPr>
              <a:t>/html/body/div[1]/section[1]/div/div/div/div[1]/div/div[1]/div[1]/div[2]/text()[1]</a:t>
            </a:r>
            <a:endParaRPr lang="it-IT" sz="1600" dirty="0">
              <a:latin typeface="Futura"/>
            </a:endParaRPr>
          </a:p>
          <a:p>
            <a:pPr marL="457835" lvl="1">
              <a:lnSpc>
                <a:spcPct val="130000"/>
              </a:lnSpc>
              <a:buClr>
                <a:srgbClr val="000000"/>
              </a:buClr>
            </a:pPr>
            <a:endParaRPr lang="it-IT" sz="1600" spc="-1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>
              <a:lnSpc>
                <a:spcPct val="130000"/>
              </a:lnSpc>
              <a:buClr>
                <a:srgbClr val="000000"/>
              </a:buClr>
            </a:pPr>
            <a:r>
              <a:rPr lang="it-IT" sz="1600" b="1" spc="-1" dirty="0">
                <a:solidFill>
                  <a:srgbClr val="A04B4A"/>
                </a:solidFill>
                <a:latin typeface="Futura"/>
                <a:ea typeface="+mn-lt"/>
                <a:cs typeface="+mn-lt"/>
              </a:rPr>
              <a:t>Spettacoli: </a:t>
            </a:r>
            <a:r>
              <a:rPr lang="it-IT" sz="16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+mn-lt"/>
                <a:cs typeface="+mn-lt"/>
              </a:rPr>
              <a:t>https://www.teatro.it/teatri/ |nome teatro| - |città|</a:t>
            </a:r>
          </a:p>
          <a:p>
            <a:pPr marL="742950" lvl="1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Spettacolo: </a:t>
            </a:r>
            <a:r>
              <a:rPr lang="en-US" sz="1600" spc="-1" dirty="0">
                <a:latin typeface="Futura"/>
                <a:ea typeface="+mn-lt"/>
                <a:cs typeface="+mn-lt"/>
              </a:rPr>
              <a:t>//div[@class=‘row show_layout_5 m-bottom-40’]/div/h3/a</a:t>
            </a:r>
          </a:p>
          <a:p>
            <a:pPr marL="742950" lvl="1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Data: </a:t>
            </a:r>
            <a:r>
              <a:rPr lang="en-US" sz="1600" spc="-1" dirty="0">
                <a:latin typeface="Futura"/>
                <a:ea typeface="+mn-lt"/>
                <a:cs typeface="+mn-lt"/>
              </a:rPr>
              <a:t>//div[@class=‘row show_layout_5 m-bottom-40’]/div/div/small/span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742950" lvl="1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Autore – Protagonista – Produttore - Regia: </a:t>
            </a:r>
            <a:r>
              <a:rPr lang="en-US" sz="1600" spc="-1" dirty="0">
                <a:latin typeface="Futura"/>
                <a:ea typeface="+mn-lt"/>
                <a:cs typeface="+mn-lt"/>
              </a:rPr>
              <a:t>//div[@class='row show_layout_5 m-bottom-40']/div/div/div/div/div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742950" lvl="1" indent="-28575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Locandina: </a:t>
            </a:r>
            <a:r>
              <a:rPr lang="en-US" sz="1600" spc="-1" dirty="0">
                <a:latin typeface="Futura"/>
                <a:ea typeface="+mn-lt"/>
                <a:cs typeface="+mn-lt"/>
              </a:rPr>
              <a:t>//div[@class=‘row show_layout_5 m-bottom-40’]/div/div/div/a/</a:t>
            </a:r>
            <a:r>
              <a:rPr lang="en-US" sz="1600" spc="-1" dirty="0" err="1">
                <a:latin typeface="Futura"/>
                <a:ea typeface="+mn-lt"/>
                <a:cs typeface="+mn-lt"/>
              </a:rPr>
              <a:t>img</a:t>
            </a:r>
            <a:r>
              <a:rPr lang="en-US" sz="1600" spc="-1" dirty="0">
                <a:latin typeface="Futura"/>
                <a:ea typeface="+mn-lt"/>
                <a:cs typeface="+mn-lt"/>
              </a:rPr>
              <a:t>/@</a:t>
            </a:r>
            <a:r>
              <a:rPr lang="en-US" sz="1600" spc="-1" dirty="0" err="1">
                <a:latin typeface="Futura"/>
                <a:ea typeface="+mn-lt"/>
                <a:cs typeface="+mn-lt"/>
              </a:rPr>
              <a:t>src</a:t>
            </a:r>
            <a:endParaRPr lang="it-IT" sz="1600" spc="-1" dirty="0">
              <a:latin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371794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53209B8-65B0-411E-B444-17241F55078A}"/>
              </a:ext>
            </a:extLst>
          </p:cNvPr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  Mapping GAV</a:t>
            </a:r>
            <a:endParaRPr lang="it-IT" sz="2900" b="0" strike="noStrike" spc="-1" dirty="0">
              <a:solidFill>
                <a:srgbClr val="FFFFFF"/>
              </a:solidFill>
              <a:latin typeface="Futur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4A4F-A448-4BF9-A4C5-A0001F272056}"/>
              </a:ext>
            </a:extLst>
          </p:cNvPr>
          <p:cNvSpPr txBox="1"/>
          <p:nvPr/>
        </p:nvSpPr>
        <p:spPr>
          <a:xfrm>
            <a:off x="667668" y="1010639"/>
            <a:ext cx="8624826" cy="48474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>
              <a:lnSpc>
                <a:spcPct val="114999"/>
              </a:lnSpc>
            </a:pPr>
            <a:r>
              <a:rPr lang="it-IT" sz="15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luoghi.mm</a:t>
            </a:r>
            <a:r>
              <a:rPr lang="it-IT" sz="15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(Comune, Provincia, Regione, Nome, Longitudine, Latitudine, Tipo)</a:t>
            </a:r>
            <a:r>
              <a:rPr lang="it-IT" sz="1500" b="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:-</a:t>
            </a:r>
            <a:endParaRPr lang="it-IT" sz="1500" b="1" dirty="0">
              <a:solidFill>
                <a:srgbClr val="000000"/>
              </a:solidFill>
              <a:latin typeface="Futura"/>
              <a:ea typeface="+mn-lt"/>
              <a:cs typeface="+mn-lt"/>
            </a:endParaRPr>
          </a:p>
          <a:p>
            <a:pPr marL="0" lvl="1">
              <a:lnSpc>
                <a:spcPct val="114999"/>
              </a:lnSpc>
            </a:pPr>
            <a:r>
              <a:rPr lang="it-IT" sz="1500" b="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                     </a:t>
            </a:r>
            <a:r>
              <a:rPr lang="it-IT" sz="15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Monumenti</a:t>
            </a:r>
            <a:r>
              <a:rPr lang="it-IT" sz="15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(Comune, Provincia, Regione, Nome, Longitudine, Latitudine, 'monumento’),</a:t>
            </a:r>
            <a:r>
              <a:rPr lang="it-IT" sz="1500" dirty="0">
                <a:latin typeface="Futura"/>
                <a:ea typeface="+mn-lt"/>
                <a:cs typeface="+mn-lt"/>
              </a:rPr>
              <a:t> </a:t>
            </a:r>
            <a:r>
              <a:rPr lang="it-IT" sz="15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Musei</a:t>
            </a:r>
            <a:r>
              <a:rPr lang="it-IT" sz="15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(Comune, Provincia, Regione, Nome, Longitudine, Latitudine, 'museo')</a:t>
            </a:r>
          </a:p>
          <a:p>
            <a:pPr marL="0" lvl="1">
              <a:lnSpc>
                <a:spcPct val="114999"/>
              </a:lnSpc>
            </a:pPr>
            <a:endParaRPr lang="it-IT" sz="1500" dirty="0">
              <a:solidFill>
                <a:srgbClr val="595959"/>
              </a:solidFill>
              <a:latin typeface="Futura"/>
              <a:ea typeface="+mn-lt"/>
              <a:cs typeface="+mn-lt"/>
            </a:endParaRPr>
          </a:p>
          <a:p>
            <a:r>
              <a:rPr lang="it-IT" sz="15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posti</a:t>
            </a:r>
            <a:r>
              <a:rPr lang="it-IT" sz="15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(Nome, Provincia, Indirizzo, Tipo)</a:t>
            </a:r>
            <a:r>
              <a:rPr lang="it-IT" sz="1500" b="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:-</a:t>
            </a:r>
            <a:r>
              <a:rPr lang="it-IT" sz="15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 </a:t>
            </a:r>
            <a:r>
              <a:rPr lang="it-IT" sz="15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Librerie</a:t>
            </a:r>
            <a:r>
              <a:rPr lang="it-IT" sz="15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(Nome, Provincia, Indirizzo, 'libreria’),</a:t>
            </a:r>
            <a:endParaRPr lang="it-IT" sz="1500" dirty="0">
              <a:latin typeface="Futura"/>
              <a:ea typeface="+mn-lt"/>
              <a:cs typeface="+mn-lt"/>
            </a:endParaRPr>
          </a:p>
          <a:p>
            <a:r>
              <a:rPr lang="it-IT" sz="1500" dirty="0">
                <a:solidFill>
                  <a:srgbClr val="595959"/>
                </a:solidFill>
                <a:latin typeface="Futura"/>
                <a:cs typeface="Arial"/>
              </a:rPr>
              <a:t>             </a:t>
            </a:r>
            <a:r>
              <a:rPr lang="it-IT" sz="15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Cinema</a:t>
            </a:r>
            <a:r>
              <a:rPr lang="it-IT" sz="15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(Nome, Provincia, Indirizzo, 'cinema’), </a:t>
            </a:r>
            <a:r>
              <a:rPr lang="it-IT" sz="15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Teatro</a:t>
            </a:r>
            <a:r>
              <a:rPr lang="it-IT" sz="15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(Nome, Provincia, Indirizzo, 'teatro')</a:t>
            </a:r>
          </a:p>
          <a:p>
            <a:endParaRPr lang="it-IT" sz="1500" dirty="0">
              <a:solidFill>
                <a:srgbClr val="595959"/>
              </a:solidFill>
              <a:latin typeface="Futura"/>
              <a:ea typeface="+mn-lt"/>
              <a:cs typeface="+mn-lt"/>
            </a:endParaRPr>
          </a:p>
          <a:p>
            <a:r>
              <a:rPr lang="it-IT" sz="15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concerti</a:t>
            </a:r>
            <a:r>
              <a:rPr lang="it-IT" sz="1500" i="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</a:t>
            </a:r>
            <a:r>
              <a:rPr lang="it-IT" sz="15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Nome, Provincia, Indirizzo, Data)</a:t>
            </a:r>
            <a:r>
              <a:rPr lang="it-IT" sz="1500" b="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:-</a:t>
            </a:r>
            <a:r>
              <a:rPr lang="it-IT" sz="15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 </a:t>
            </a:r>
            <a:r>
              <a:rPr lang="it-IT" sz="15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Concerti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Data)</a:t>
            </a:r>
          </a:p>
          <a:p>
            <a:endParaRPr lang="it-IT" sz="1500" b="1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r>
              <a:rPr lang="it-IT" sz="15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films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(film, regia, anno, durata, genere, locandina, </a:t>
            </a:r>
            <a:r>
              <a:rPr lang="it-IT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nomecinema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,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 voto, recensione, trama, panoramica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)</a:t>
            </a: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:-  </a:t>
            </a:r>
            <a:r>
              <a:rPr lang="it-IT" sz="15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Film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(film, regia, anno, durata, genere, locandina), </a:t>
            </a:r>
            <a:r>
              <a:rPr lang="it-IT" sz="1500" b="1" dirty="0">
                <a:solidFill>
                  <a:srgbClr val="A5C26A"/>
                </a:solidFill>
                <a:latin typeface="Futura"/>
                <a:cs typeface="Arial"/>
              </a:rPr>
              <a:t>Cinema</a:t>
            </a:r>
            <a:r>
              <a:rPr lang="it-IT" sz="1500" dirty="0">
                <a:solidFill>
                  <a:srgbClr val="A5C26A"/>
                </a:solidFill>
                <a:latin typeface="Futura"/>
                <a:cs typeface="Arial"/>
              </a:rPr>
              <a:t>(</a:t>
            </a:r>
            <a:r>
              <a:rPr lang="it-IT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nomecinema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, _ , _ ), </a:t>
            </a:r>
            <a:r>
              <a:rPr lang="it-IT" sz="1500" b="1" dirty="0">
                <a:solidFill>
                  <a:srgbClr val="A5C26A"/>
                </a:solidFill>
                <a:latin typeface="Futura"/>
                <a:cs typeface="Arial"/>
              </a:rPr>
              <a:t>Recensione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(film, voto, recensione, trama, panoramica)	</a:t>
            </a: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r>
              <a:rPr lang="it-IT" sz="15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spettacoli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(spettacolo, regia, data, autore, protagonista, produttore, locandina, </a:t>
            </a:r>
            <a:r>
              <a:rPr lang="it-IT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nometeatro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)</a:t>
            </a: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:-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  </a:t>
            </a:r>
            <a:r>
              <a:rPr lang="it-IT" sz="15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Spettacolo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(spettacolo, regia, data, autore, protagonista, produttore, locandina),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 </a:t>
            </a:r>
            <a:r>
              <a:rPr lang="it-IT" sz="15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Teatro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</a:t>
            </a:r>
            <a:r>
              <a:rPr lang="it-IT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nometeatro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, _ , _)</a:t>
            </a: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1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53209B8-65B0-411E-B444-17241F55078A}"/>
              </a:ext>
            </a:extLst>
          </p:cNvPr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  Mapping LAV</a:t>
            </a:r>
            <a:endParaRPr lang="it-IT" sz="2900" b="0" strike="noStrike" spc="-1" dirty="0">
              <a:solidFill>
                <a:srgbClr val="FFFFFF"/>
              </a:solidFill>
              <a:latin typeface="Futur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4A4F-A448-4BF9-A4C5-A0001F272056}"/>
              </a:ext>
            </a:extLst>
          </p:cNvPr>
          <p:cNvSpPr txBox="1"/>
          <p:nvPr/>
        </p:nvSpPr>
        <p:spPr>
          <a:xfrm>
            <a:off x="761452" y="817943"/>
            <a:ext cx="8869937" cy="55430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it-IT" sz="14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Monumenti</a:t>
            </a:r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(Comune, Provincia, Regione, Nome, Longitudine, Latitudine):- </a:t>
            </a:r>
            <a:endParaRPr lang="it-IT" sz="1400" dirty="0">
              <a:solidFill>
                <a:srgbClr val="000000"/>
              </a:solidFill>
              <a:latin typeface="Futura"/>
              <a:ea typeface="+mn-lt"/>
              <a:cs typeface="+mn-lt"/>
            </a:endParaRPr>
          </a:p>
          <a:p>
            <a:pPr marL="0" lvl="1"/>
            <a:r>
              <a:rPr lang="it-IT" sz="1400" b="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                  </a:t>
            </a:r>
            <a:r>
              <a:rPr lang="it-IT" sz="14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luoghi.mm</a:t>
            </a:r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(Comune, Provincia, Regione, Nome, Longitudine, Latitudine, 'monumento')</a:t>
            </a:r>
            <a:endParaRPr lang="it-IT" sz="1400" dirty="0">
              <a:solidFill>
                <a:srgbClr val="000000"/>
              </a:solidFill>
              <a:latin typeface="Futura"/>
              <a:ea typeface="+mn-lt"/>
              <a:cs typeface="+mn-lt"/>
            </a:endParaRPr>
          </a:p>
          <a:p>
            <a:pPr marL="0" lvl="1">
              <a:lnSpc>
                <a:spcPct val="114999"/>
              </a:lnSpc>
            </a:pPr>
            <a:r>
              <a:rPr lang="it-IT" sz="1400" b="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                                  </a:t>
            </a:r>
            <a:endParaRPr lang="it-IT" sz="1400" dirty="0">
              <a:solidFill>
                <a:srgbClr val="595959"/>
              </a:solidFill>
              <a:latin typeface="Futura"/>
              <a:ea typeface="+mn-lt"/>
              <a:cs typeface="+mn-lt"/>
            </a:endParaRPr>
          </a:p>
          <a:p>
            <a:pPr marL="0" lvl="1"/>
            <a:r>
              <a:rPr lang="it-IT" sz="14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Musei</a:t>
            </a:r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(Comune, Provincia, Regione, Nome, Longitudine, Latitudine):- </a:t>
            </a:r>
            <a:endParaRPr lang="it-IT" sz="1400" dirty="0">
              <a:solidFill>
                <a:srgbClr val="000000"/>
              </a:solidFill>
              <a:latin typeface="Futura"/>
              <a:ea typeface="+mn-lt"/>
              <a:cs typeface="+mn-lt"/>
            </a:endParaRPr>
          </a:p>
          <a:p>
            <a:pPr marL="0" lvl="1"/>
            <a:r>
              <a:rPr lang="it-IT" sz="1400" b="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                  </a:t>
            </a:r>
            <a:r>
              <a:rPr lang="it-IT" sz="14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luoghi.mm</a:t>
            </a:r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(Comune, Provincia, Regione, Nome, Longitudine, Latitudine, 'museo') </a:t>
            </a:r>
            <a:endParaRPr lang="it-IT" sz="1400" dirty="0">
              <a:solidFill>
                <a:srgbClr val="000000"/>
              </a:solidFill>
              <a:latin typeface="Futura"/>
              <a:ea typeface="+mn-lt"/>
              <a:cs typeface="+mn-lt"/>
            </a:endParaRPr>
          </a:p>
          <a:p>
            <a:pPr marL="0" lvl="1">
              <a:lnSpc>
                <a:spcPct val="114999"/>
              </a:lnSpc>
            </a:pPr>
            <a:r>
              <a:rPr lang="it-IT" sz="1400" b="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                                   </a:t>
            </a:r>
            <a:endParaRPr lang="it-IT" sz="1400" dirty="0">
              <a:solidFill>
                <a:srgbClr val="595959"/>
              </a:solidFill>
              <a:latin typeface="Futura"/>
              <a:ea typeface="+mn-lt"/>
              <a:cs typeface="+mn-lt"/>
            </a:endParaRPr>
          </a:p>
          <a:p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 </a:t>
            </a:r>
            <a:r>
              <a:rPr lang="it-IT" sz="14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Librerie</a:t>
            </a:r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(Nome, Provincia, Indirizzo):- </a:t>
            </a:r>
            <a:r>
              <a:rPr lang="it-IT" sz="14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posti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</a:t>
            </a:r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Nome, Provincia, Indirizzo, 'libreria')</a:t>
            </a:r>
            <a:endParaRPr lang="it-IT" sz="1400" dirty="0">
              <a:latin typeface="Futura"/>
              <a:ea typeface="+mn-lt"/>
              <a:cs typeface="+mn-lt"/>
            </a:endParaRPr>
          </a:p>
          <a:p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 </a:t>
            </a:r>
            <a:r>
              <a:rPr lang="it-IT" sz="14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Cinema</a:t>
            </a:r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(Nome, Provincia, Indirizzo):- </a:t>
            </a:r>
            <a:r>
              <a:rPr lang="it-IT" sz="14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posti</a:t>
            </a:r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(Nome, Provincia, Indirizzo, 'cinema')</a:t>
            </a:r>
            <a:endParaRPr lang="en-US" sz="1400" dirty="0">
              <a:latin typeface="Futura"/>
              <a:ea typeface="+mn-lt"/>
              <a:cs typeface="+mn-lt"/>
            </a:endParaRPr>
          </a:p>
          <a:p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 </a:t>
            </a:r>
            <a:r>
              <a:rPr lang="it-IT" sz="14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Teatro</a:t>
            </a:r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(Nome, Provincia, Indirizzo):- </a:t>
            </a:r>
            <a:r>
              <a:rPr lang="it-IT" sz="14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posti</a:t>
            </a:r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(Nome, Provincia, Indirizzo, 'teatro')</a:t>
            </a:r>
            <a:endParaRPr lang="it-IT" sz="1400" dirty="0">
              <a:solidFill>
                <a:srgbClr val="595959"/>
              </a:solidFill>
              <a:latin typeface="Futura"/>
              <a:cs typeface="Arial"/>
            </a:endParaRPr>
          </a:p>
          <a:p>
            <a:endParaRPr lang="it-IT" sz="1400" dirty="0">
              <a:solidFill>
                <a:srgbClr val="595959"/>
              </a:solidFill>
              <a:latin typeface="Futura"/>
              <a:ea typeface="+mn-lt"/>
              <a:cs typeface="+mn-lt"/>
            </a:endParaRPr>
          </a:p>
          <a:p>
            <a:r>
              <a:rPr lang="it-IT" sz="14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Concerti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Data)</a:t>
            </a:r>
            <a:r>
              <a:rPr lang="it-IT" sz="1400" dirty="0">
                <a:latin typeface="Futura"/>
                <a:ea typeface="+mn-lt"/>
                <a:cs typeface="+mn-lt"/>
              </a:rPr>
              <a:t>:-</a:t>
            </a:r>
            <a:r>
              <a:rPr lang="it-IT" sz="1400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</a:t>
            </a:r>
            <a:r>
              <a:rPr lang="it-IT" sz="14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concerti</a:t>
            </a:r>
            <a:r>
              <a:rPr lang="it-IT" sz="1400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(Nome, Provincia, Indirizzo, Data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)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r>
              <a:rPr lang="it-IT" sz="14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Film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(film, regia, anno, durata, genere, locandina)</a:t>
            </a:r>
            <a:r>
              <a:rPr lang="it-IT" sz="1400" dirty="0">
                <a:latin typeface="Futura"/>
                <a:ea typeface="+mn-lt"/>
                <a:cs typeface="+mn-lt"/>
              </a:rPr>
              <a:t>:- 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              </a:t>
            </a:r>
            <a:r>
              <a:rPr lang="it-IT" sz="1400" b="1" dirty="0" err="1">
                <a:solidFill>
                  <a:srgbClr val="A5C26A"/>
                </a:solidFill>
                <a:latin typeface="Futura"/>
                <a:ea typeface="+mn-lt"/>
                <a:cs typeface="+mn-lt"/>
              </a:rPr>
              <a:t>films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(film, regia, anno, durata, genere, locandina, _, _, _, _, _)</a:t>
            </a: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r>
              <a:rPr lang="it-IT" sz="14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Recensione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(film, voto, recensione, trama, panoramica)</a:t>
            </a:r>
            <a:r>
              <a:rPr lang="it-IT" sz="1400" dirty="0">
                <a:latin typeface="Futura"/>
                <a:ea typeface="+mn-lt"/>
                <a:cs typeface="+mn-lt"/>
              </a:rPr>
              <a:t>:- 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              </a:t>
            </a:r>
            <a:r>
              <a:rPr lang="it-IT" sz="1400" b="1" dirty="0" err="1">
                <a:solidFill>
                  <a:srgbClr val="A5C26A"/>
                </a:solidFill>
                <a:latin typeface="Futura"/>
                <a:ea typeface="+mn-lt"/>
                <a:cs typeface="+mn-lt"/>
              </a:rPr>
              <a:t>films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(film, _, _, _, _, _, _, voto, recensione, trama, panoramica)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                                                                                              </a:t>
            </a:r>
          </a:p>
          <a:p>
            <a:r>
              <a:rPr lang="it-IT" sz="1400" b="1" i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Spettacolo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(spettacolo, regia, data, autore, protagonista, produttore, locandina)</a:t>
            </a:r>
            <a:r>
              <a:rPr lang="it-IT" sz="1400" dirty="0">
                <a:latin typeface="Futura"/>
                <a:ea typeface="+mn-lt"/>
                <a:cs typeface="+mn-lt"/>
              </a:rPr>
              <a:t>:-</a:t>
            </a:r>
            <a:r>
              <a:rPr lang="it-IT" sz="1400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       </a:t>
            </a:r>
            <a:r>
              <a:rPr lang="it-IT" sz="1400" b="1" dirty="0">
                <a:solidFill>
                  <a:srgbClr val="A5C26A"/>
                </a:solidFill>
                <a:latin typeface="Futura"/>
                <a:ea typeface="+mn-lt"/>
                <a:cs typeface="+mn-lt"/>
              </a:rPr>
              <a:t>spettacoli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(spettacolo, regia, data, autore, protagonista, produttore, locandina, 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nometeatro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)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71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53209B8-65B0-411E-B444-17241F55078A}"/>
              </a:ext>
            </a:extLst>
          </p:cNvPr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5"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  Query (1)</a:t>
            </a:r>
            <a:endParaRPr lang="it-IT" sz="2900" b="0" strike="noStrike" spc="-1" dirty="0">
              <a:solidFill>
                <a:srgbClr val="FFFFFF"/>
              </a:solidFill>
              <a:latin typeface="Futur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4A4F-A448-4BF9-A4C5-A0001F272056}"/>
              </a:ext>
            </a:extLst>
          </p:cNvPr>
          <p:cNvSpPr txBox="1"/>
          <p:nvPr/>
        </p:nvSpPr>
        <p:spPr>
          <a:xfrm>
            <a:off x="853457" y="824673"/>
            <a:ext cx="7680944" cy="45699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it-IT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Ricerca di tutti i Culture Spot per provincia</a:t>
            </a:r>
            <a:endParaRPr lang="it-IT" b="1" i="1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 marL="0" lvl="1"/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pPr marL="635">
              <a:lnSpc>
                <a:spcPct val="130000"/>
              </a:lnSpc>
            </a:pPr>
            <a:r>
              <a:rPr lang="it-IT" b="1" dirty="0">
                <a:solidFill>
                  <a:srgbClr val="5DB4CC"/>
                </a:solidFill>
                <a:latin typeface="Futura"/>
                <a:cs typeface="Arial"/>
              </a:rPr>
              <a:t>findSpots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Nome, Provincia, Indirizzo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):-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914400">
              <a:lnSpc>
                <a:spcPct val="130000"/>
              </a:lnSpc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luoghi.mm 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 _ , Provincia, _ , Nome, Longitudine, Latitudine, _)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>
              <a:lnSpc>
                <a:spcPct val="130000"/>
              </a:lnSpc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posti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(Nome, Provincia, Indirizzo, _ )</a:t>
            </a:r>
          </a:p>
          <a:p>
            <a:pPr marL="914400">
              <a:lnSpc>
                <a:spcPct val="130000"/>
              </a:lnSpc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concerti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(Nome, Provincia, Indirizzo, _ )</a:t>
            </a:r>
          </a:p>
          <a:p>
            <a:pPr marL="914400">
              <a:lnSpc>
                <a:spcPct val="130000"/>
              </a:lnSpc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= 'Salerno'</a:t>
            </a:r>
          </a:p>
          <a:p>
            <a:pPr marL="914400">
              <a:lnSpc>
                <a:spcPct val="130000"/>
              </a:lnSpc>
            </a:pPr>
            <a:endParaRPr lang="it-IT" dirty="0">
              <a:solidFill>
                <a:srgbClr val="595959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it-IT" dirty="0">
                <a:latin typeface="Arial"/>
                <a:cs typeface="Arial"/>
              </a:rPr>
              <a:t>SELECT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concerti.*, posti.*, luoghi.mm.*</a:t>
            </a:r>
          </a:p>
          <a:p>
            <a:pPr>
              <a:lnSpc>
                <a:spcPct val="130000"/>
              </a:lnSpc>
            </a:pPr>
            <a:r>
              <a:rPr lang="it-IT" dirty="0">
                <a:latin typeface="Arial"/>
                <a:cs typeface="Arial"/>
              </a:rPr>
              <a:t>FROM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concerti, posti, luoghi.mm</a:t>
            </a:r>
          </a:p>
          <a:p>
            <a:pPr>
              <a:lnSpc>
                <a:spcPct val="130000"/>
              </a:lnSpc>
            </a:pPr>
            <a:r>
              <a:rPr lang="it-IT" dirty="0">
                <a:latin typeface="Arial"/>
                <a:cs typeface="Arial"/>
              </a:rPr>
              <a:t>WHERE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concerti.Provincia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= 'Salerno'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pPr>
              <a:lnSpc>
                <a:spcPct val="13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lang="it-IT" dirty="0">
                <a:latin typeface="Arial"/>
                <a:cs typeface="Arial"/>
              </a:rPr>
              <a:t>AND 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posti.Provincia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= 'Salerno'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lang="it-IT" dirty="0">
                <a:latin typeface="Arial"/>
                <a:cs typeface="Arial"/>
              </a:rPr>
              <a:t>AND 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luoghi.mm.Provincia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= 'Salerno'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77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53209B8-65B0-411E-B444-17241F55078A}"/>
              </a:ext>
            </a:extLst>
          </p:cNvPr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5"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  Query (2)</a:t>
            </a:r>
            <a:endParaRPr lang="it-IT" sz="2900" b="0" strike="noStrike" spc="-1" dirty="0">
              <a:solidFill>
                <a:srgbClr val="FFFFFF"/>
              </a:solidFill>
              <a:latin typeface="Futur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4A4F-A448-4BF9-A4C5-A0001F272056}"/>
              </a:ext>
            </a:extLst>
          </p:cNvPr>
          <p:cNvSpPr txBox="1"/>
          <p:nvPr/>
        </p:nvSpPr>
        <p:spPr>
          <a:xfrm>
            <a:off x="462686" y="819959"/>
            <a:ext cx="9154901" cy="4403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it-IT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Ricerca di tutti i Film in proiezione nei cinema di una determinata provincia</a:t>
            </a:r>
            <a:endParaRPr lang="it-IT" b="1" i="1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 marL="0" lvl="1"/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pPr marL="635">
              <a:lnSpc>
                <a:spcPct val="130000"/>
              </a:lnSpc>
            </a:pPr>
            <a:r>
              <a:rPr lang="it-IT" b="1" dirty="0" err="1">
                <a:solidFill>
                  <a:srgbClr val="5DB4CC"/>
                </a:solidFill>
                <a:latin typeface="Futura"/>
                <a:cs typeface="Arial"/>
              </a:rPr>
              <a:t>findFilm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</a:t>
            </a:r>
            <a:r>
              <a:rPr lang="it-IT" dirty="0">
                <a:ea typeface="+mn-lt"/>
                <a:cs typeface="+mn-lt"/>
              </a:rPr>
              <a:t>film, regia, anno, durata, genere, locandina, </a:t>
            </a:r>
            <a:r>
              <a:rPr lang="it-IT" dirty="0" err="1">
                <a:ea typeface="+mn-lt"/>
                <a:cs typeface="+mn-lt"/>
              </a:rPr>
              <a:t>nomecinema</a:t>
            </a:r>
            <a:r>
              <a:rPr lang="it-IT" dirty="0">
                <a:ea typeface="+mn-lt"/>
                <a:cs typeface="+mn-lt"/>
              </a:rPr>
              <a:t>, voto, recensione, trama, panoramica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):-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914400"/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films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(film, regia, anno, durata, genere, locandina, 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nomecinema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voto, recensione, trama, panoramica)</a:t>
            </a:r>
          </a:p>
          <a:p>
            <a:pPr marL="914400">
              <a:lnSpc>
                <a:spcPct val="130000"/>
              </a:lnSpc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posti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nomecinema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Provincia , _ , 'cinema’),</a:t>
            </a:r>
          </a:p>
          <a:p>
            <a:pPr marL="914400">
              <a:lnSpc>
                <a:spcPct val="130000"/>
              </a:lnSpc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= 'Salerno'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>
              <a:lnSpc>
                <a:spcPct val="130000"/>
              </a:lnSpc>
            </a:pPr>
            <a:endParaRPr lang="it-IT" dirty="0">
              <a:solidFill>
                <a:srgbClr val="595959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it-IT" dirty="0">
                <a:latin typeface="Arial"/>
                <a:cs typeface="Arial"/>
              </a:rPr>
              <a:t>SELECT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films.*</a:t>
            </a:r>
          </a:p>
          <a:p>
            <a:pPr>
              <a:lnSpc>
                <a:spcPct val="130000"/>
              </a:lnSpc>
            </a:pPr>
            <a:r>
              <a:rPr lang="it-IT" dirty="0">
                <a:latin typeface="Arial"/>
                <a:cs typeface="Arial"/>
              </a:rPr>
              <a:t>FROM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films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</a:t>
            </a:r>
            <a:r>
              <a:rPr lang="it-IT" dirty="0">
                <a:latin typeface="Arial"/>
                <a:cs typeface="Arial"/>
              </a:rPr>
              <a:t>JOIN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posti </a:t>
            </a:r>
            <a:r>
              <a:rPr lang="it-IT" dirty="0">
                <a:latin typeface="Arial"/>
                <a:cs typeface="Arial"/>
              </a:rPr>
              <a:t>ON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posti.Nome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=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films.nomecinema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it-IT" dirty="0">
                <a:latin typeface="Arial"/>
                <a:cs typeface="Arial"/>
              </a:rPr>
              <a:t>WHERE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posti.Tipo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= "cinema"</a:t>
            </a:r>
          </a:p>
          <a:p>
            <a:pPr>
              <a:lnSpc>
                <a:spcPct val="13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         </a:t>
            </a:r>
            <a:r>
              <a:rPr lang="it-IT" dirty="0">
                <a:latin typeface="Arial"/>
                <a:cs typeface="Arial"/>
              </a:rPr>
              <a:t>AND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posti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.Provincia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= 'Salerno'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5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53209B8-65B0-411E-B444-17241F55078A}"/>
              </a:ext>
            </a:extLst>
          </p:cNvPr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5"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  Query (3)</a:t>
            </a:r>
            <a:endParaRPr lang="it-IT" sz="2900" b="0" strike="noStrike" spc="-1" dirty="0">
              <a:solidFill>
                <a:srgbClr val="FFFFFF"/>
              </a:solidFill>
              <a:latin typeface="Futur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4A4F-A448-4BF9-A4C5-A0001F272056}"/>
              </a:ext>
            </a:extLst>
          </p:cNvPr>
          <p:cNvSpPr txBox="1"/>
          <p:nvPr/>
        </p:nvSpPr>
        <p:spPr>
          <a:xfrm>
            <a:off x="162891" y="1018418"/>
            <a:ext cx="9770400" cy="42750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it-IT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 Ricerca di tutti gli Spettacoli in programma nei teatri di una determinata provincia</a:t>
            </a:r>
            <a:endParaRPr lang="it-IT" b="1" i="1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 marL="0" lvl="1"/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pPr marL="635">
              <a:lnSpc>
                <a:spcPct val="130000"/>
              </a:lnSpc>
            </a:pPr>
            <a:r>
              <a:rPr lang="it-IT" b="1" dirty="0">
                <a:solidFill>
                  <a:srgbClr val="5DB4CC"/>
                </a:solidFill>
                <a:latin typeface="Futura"/>
                <a:cs typeface="Arial"/>
              </a:rPr>
              <a:t> </a:t>
            </a:r>
            <a:r>
              <a:rPr lang="it-IT" b="1" dirty="0" err="1">
                <a:solidFill>
                  <a:srgbClr val="5DB4CC"/>
                </a:solidFill>
                <a:latin typeface="Futura"/>
                <a:cs typeface="Arial"/>
              </a:rPr>
              <a:t>findSpettacoli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spettacolo, regia, data, autore, protagonista, produttore, locandina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):-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179705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  spettacoli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(spettacolo, regia, data, autore, protagonista, produttore, locandina,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nometeatro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)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9705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  posti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nometeatro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Provincia , _ , 'teatro')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9705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  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= 'Salerno'</a:t>
            </a:r>
          </a:p>
          <a:p>
            <a:pPr marL="914400">
              <a:lnSpc>
                <a:spcPct val="130000"/>
              </a:lnSpc>
            </a:pPr>
            <a:endParaRPr lang="it-IT" dirty="0">
              <a:solidFill>
                <a:srgbClr val="595959"/>
              </a:solidFill>
              <a:latin typeface="Arial"/>
              <a:cs typeface="Arial"/>
            </a:endParaRPr>
          </a:p>
          <a:p>
            <a:pPr>
              <a:lnSpc>
                <a:spcPct val="125000"/>
              </a:lnSpc>
            </a:pPr>
            <a:r>
              <a:rPr lang="it-IT" dirty="0">
                <a:latin typeface="Arial"/>
                <a:cs typeface="Arial"/>
              </a:rPr>
              <a:t>     SELECT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spettacoli.*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it-IT" dirty="0">
                <a:latin typeface="Arial"/>
                <a:cs typeface="Arial"/>
              </a:rPr>
              <a:t>     FROM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spettacoli </a:t>
            </a:r>
            <a:r>
              <a:rPr lang="it-IT" dirty="0">
                <a:latin typeface="Arial"/>
                <a:cs typeface="Arial"/>
              </a:rPr>
              <a:t>JOIN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posti </a:t>
            </a:r>
            <a:r>
              <a:rPr lang="it-IT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posti.Nome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=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spettacoli.nometeatro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25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   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</a:t>
            </a:r>
            <a:r>
              <a:rPr lang="it-IT" dirty="0">
                <a:latin typeface="Arial"/>
                <a:cs typeface="Arial"/>
              </a:rPr>
              <a:t>WHERE</a:t>
            </a:r>
            <a:r>
              <a:rPr lang="it-IT" dirty="0">
                <a:ea typeface="+mn-lt"/>
                <a:cs typeface="+mn-lt"/>
              </a:rPr>
              <a:t> 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posti.Tipo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=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'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teatro'</a:t>
            </a:r>
          </a:p>
          <a:p>
            <a:pPr>
              <a:lnSpc>
                <a:spcPct val="125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            </a:t>
            </a:r>
            <a:r>
              <a:rPr lang="it-IT" dirty="0">
                <a:latin typeface="Arial"/>
                <a:cs typeface="Arial"/>
              </a:rPr>
              <a:t>AND 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posti.Provincia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= 'Salerno'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97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0990"/>
            <a:ext cx="10080360" cy="5525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3000" spc="-1">
                <a:solidFill>
                  <a:srgbClr val="FFFFFF"/>
                </a:solidFill>
                <a:latin typeface="Futura"/>
                <a:ea typeface="DejaVu Sans"/>
              </a:rPr>
              <a:t>  </a:t>
            </a:r>
            <a:r>
              <a:rPr lang="it-IT" sz="3000" b="0" strike="noStrike" spc="-1">
                <a:solidFill>
                  <a:srgbClr val="FFFFFF"/>
                </a:solidFill>
                <a:latin typeface="Futura"/>
                <a:ea typeface="DejaVu Sans"/>
              </a:rPr>
              <a:t> Il problema...</a:t>
            </a:r>
            <a:endParaRPr lang="it-IT" sz="30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83756" y="1207294"/>
            <a:ext cx="8520120" cy="2573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2900" indent="-342265">
              <a:lnSpc>
                <a:spcPct val="13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Vuoi vedere un film, ma non conosci i cinema della tua zona e, soprattutto, non sai dove quel film verrà proiettato? </a:t>
            </a:r>
            <a:endParaRPr lang="it-IT" sz="1800" b="0" strike="noStrike" spc="-1" dirty="0">
              <a:latin typeface="Arial"/>
            </a:endParaRPr>
          </a:p>
          <a:p>
            <a:pPr marL="342900" indent="-342265">
              <a:lnSpc>
                <a:spcPct val="13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Vuoi assistere ad uno spettacolo teatrale ma non sai dove e che spettacoli sono disponibili? </a:t>
            </a:r>
            <a:endParaRPr lang="it-IT" sz="1800" b="0" strike="noStrike" spc="-1" dirty="0">
              <a:latin typeface="Arial"/>
            </a:endParaRPr>
          </a:p>
          <a:p>
            <a:pPr marL="342900" indent="-342265">
              <a:lnSpc>
                <a:spcPct val="13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Vuoi andare ad un concerto ma non sei informato sui concerti in programma? </a:t>
            </a:r>
            <a:endParaRPr lang="it-IT" sz="1800" b="0" strike="noStrike" spc="-1" dirty="0">
              <a:latin typeface="Arial"/>
            </a:endParaRPr>
          </a:p>
          <a:p>
            <a:pPr marL="342900" indent="-342265">
              <a:lnSpc>
                <a:spcPct val="13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Vuoi spendere il tuo 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Bonus Cultura (18app)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ma non sai di 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preciso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dove?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8022" y="4180178"/>
            <a:ext cx="9221817" cy="614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Per trovare tali informazioni </a:t>
            </a:r>
            <a:r>
              <a:rPr lang="it-IT" sz="1700" spc="-1" dirty="0">
                <a:solidFill>
                  <a:srgbClr val="595959"/>
                </a:solidFill>
                <a:latin typeface="Futura"/>
                <a:ea typeface="DejaVu Sans"/>
              </a:rPr>
              <a:t>bisogna</a:t>
            </a:r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visitare più siti web →</a:t>
            </a:r>
            <a:r>
              <a:rPr lang="it-IT" sz="1700" spc="-1" dirty="0">
                <a:solidFill>
                  <a:srgbClr val="595959"/>
                </a:solidFill>
                <a:latin typeface="Futura"/>
                <a:ea typeface="DejaVu Sans"/>
              </a:rPr>
              <a:t> </a:t>
            </a:r>
            <a:r>
              <a:rPr lang="it-IT" sz="1700" b="1" strike="noStrike" spc="-1" dirty="0">
                <a:solidFill>
                  <a:srgbClr val="C00000"/>
                </a:solidFill>
                <a:latin typeface="Futura"/>
                <a:ea typeface="DejaVu Sans"/>
              </a:rPr>
              <a:t>ricerca noiosa e time consuming</a:t>
            </a:r>
            <a:endParaRPr lang="it-IT" sz="1700" b="1" strike="noStrike" spc="-1" dirty="0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53209B8-65B0-411E-B444-17241F55078A}"/>
              </a:ext>
            </a:extLst>
          </p:cNvPr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5"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  Query (4)</a:t>
            </a:r>
            <a:endParaRPr lang="it-IT" sz="2900" b="0" strike="noStrike" spc="-1" dirty="0">
              <a:solidFill>
                <a:srgbClr val="FFFFFF"/>
              </a:solidFill>
              <a:latin typeface="Futur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4A4F-A448-4BF9-A4C5-A0001F272056}"/>
              </a:ext>
            </a:extLst>
          </p:cNvPr>
          <p:cNvSpPr txBox="1"/>
          <p:nvPr/>
        </p:nvSpPr>
        <p:spPr>
          <a:xfrm>
            <a:off x="332615" y="915223"/>
            <a:ext cx="9546031" cy="4570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it-IT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Ricerca di tutti i cinema che hanno almeno un film in proiezione in una determinata provincia</a:t>
            </a:r>
          </a:p>
          <a:p>
            <a:pPr marL="0" lvl="1"/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pPr marL="635">
              <a:lnSpc>
                <a:spcPct val="130000"/>
              </a:lnSpc>
            </a:pPr>
            <a:r>
              <a:rPr lang="it-IT" b="1" dirty="0" err="1">
                <a:solidFill>
                  <a:srgbClr val="5DB4CC"/>
                </a:solidFill>
                <a:latin typeface="Futura"/>
                <a:cs typeface="Arial"/>
              </a:rPr>
              <a:t>findCinema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(Nome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, Provincia, Indirizzo, Tipo):-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635">
              <a:lnSpc>
                <a:spcPct val="130000"/>
              </a:lnSpc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posti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nomecinema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, Provincia , Indirizzo , 'cinema')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     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635">
              <a:lnSpc>
                <a:spcPct val="130000"/>
              </a:lnSpc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films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 _ , _ , _ , _ , _ , _ , 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nomecinema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, _ , _, _, _)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635">
              <a:lnSpc>
                <a:spcPct val="13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        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= 'Salerno'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pPr marL="914400">
              <a:lnSpc>
                <a:spcPct val="130000"/>
              </a:lnSpc>
            </a:pPr>
            <a:endParaRPr lang="it-IT" dirty="0">
              <a:solidFill>
                <a:srgbClr val="595959"/>
              </a:solidFill>
              <a:latin typeface="Futura"/>
              <a:ea typeface="+mn-lt"/>
              <a:cs typeface="+mn-lt"/>
            </a:endParaRPr>
          </a:p>
          <a:p>
            <a:pPr>
              <a:lnSpc>
                <a:spcPct val="125000"/>
              </a:lnSpc>
            </a:pPr>
            <a:r>
              <a:rPr lang="it-IT" dirty="0">
                <a:latin typeface="Futura"/>
                <a:ea typeface="+mn-lt"/>
                <a:cs typeface="+mn-lt"/>
              </a:rPr>
              <a:t>   SELECT DISTINCT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posti.* </a:t>
            </a:r>
          </a:p>
          <a:p>
            <a:pPr>
              <a:lnSpc>
                <a:spcPct val="125000"/>
              </a:lnSpc>
            </a:pPr>
            <a:r>
              <a:rPr lang="it-IT" dirty="0">
                <a:latin typeface="Futura"/>
                <a:ea typeface="+mn-lt"/>
                <a:cs typeface="+mn-lt"/>
              </a:rPr>
              <a:t>   FROM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posti</a:t>
            </a:r>
            <a:r>
              <a:rPr lang="it-IT" dirty="0">
                <a:latin typeface="Futura"/>
                <a:ea typeface="+mn-lt"/>
                <a:cs typeface="+mn-lt"/>
              </a:rPr>
              <a:t> JOIN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films</a:t>
            </a:r>
            <a:r>
              <a:rPr lang="it-IT" dirty="0">
                <a:latin typeface="Futura"/>
                <a:ea typeface="+mn-lt"/>
                <a:cs typeface="+mn-lt"/>
              </a:rPr>
              <a:t> ON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posti.Nome</a:t>
            </a:r>
            <a:r>
              <a:rPr lang="it-IT" dirty="0">
                <a:latin typeface="Futura"/>
                <a:ea typeface="+mn-lt"/>
                <a:cs typeface="+mn-lt"/>
              </a:rPr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=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films.nomecinema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>
              <a:lnSpc>
                <a:spcPct val="125000"/>
              </a:lnSpc>
            </a:pPr>
            <a:r>
              <a:rPr lang="it-IT" dirty="0">
                <a:latin typeface="Futura"/>
                <a:ea typeface="+mn-lt"/>
                <a:cs typeface="+mn-lt"/>
              </a:rPr>
              <a:t>   WHERE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posti.Tipo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 = 'cinema'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>
              <a:lnSpc>
                <a:spcPct val="125000"/>
              </a:lnSpc>
            </a:pPr>
            <a:r>
              <a:rPr lang="it-IT" dirty="0">
                <a:latin typeface="Futura"/>
                <a:ea typeface="+mn-lt"/>
                <a:cs typeface="+mn-lt"/>
              </a:rPr>
              <a:t>            AND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posti.Provincia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 = 'Salerno'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49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53209B8-65B0-411E-B444-17241F55078A}"/>
              </a:ext>
            </a:extLst>
          </p:cNvPr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5"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  Query (5)</a:t>
            </a:r>
            <a:endParaRPr lang="it-IT" sz="2900" b="0" strike="noStrike" spc="-1" dirty="0">
              <a:solidFill>
                <a:srgbClr val="FFFFFF"/>
              </a:solidFill>
              <a:latin typeface="Futur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4A4F-A448-4BF9-A4C5-A0001F272056}"/>
              </a:ext>
            </a:extLst>
          </p:cNvPr>
          <p:cNvSpPr txBox="1"/>
          <p:nvPr/>
        </p:nvSpPr>
        <p:spPr>
          <a:xfrm>
            <a:off x="314034" y="922541"/>
            <a:ext cx="9634073" cy="4570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it-IT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Ricerca di tutti i teatri che hanno almeno uno spettacolo in programmazione in una determinata provincia</a:t>
            </a:r>
            <a:endParaRPr lang="it-IT" b="1" i="1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 marL="0" lvl="1"/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pPr marL="635">
              <a:lnSpc>
                <a:spcPct val="130000"/>
              </a:lnSpc>
            </a:pPr>
            <a:r>
              <a:rPr lang="it-IT" b="1" dirty="0" err="1">
                <a:solidFill>
                  <a:srgbClr val="5DB4CC"/>
                </a:solidFill>
                <a:latin typeface="Futura"/>
                <a:cs typeface="Arial"/>
              </a:rPr>
              <a:t>findTeatri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(Nome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, Provincia, Indirizzo, Tipo):-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635">
              <a:lnSpc>
                <a:spcPct val="130000"/>
              </a:lnSpc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posti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nometeatro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, Provincia , Indirizzo , 'teatro')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     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635">
              <a:lnSpc>
                <a:spcPct val="130000"/>
              </a:lnSpc>
            </a:pP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spettacoli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 _ , _ , _ , _ , _ , _ , 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nometeatro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635">
              <a:lnSpc>
                <a:spcPct val="13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lt"/>
                <a:cs typeface="+mn-lt"/>
              </a:rPr>
              <a:t>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lt"/>
                <a:cs typeface="+mn-lt"/>
              </a:rPr>
              <a:t> = 'Salerno'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635">
              <a:lnSpc>
                <a:spcPct val="130000"/>
              </a:lnSpc>
            </a:pPr>
            <a:endParaRPr lang="it-IT" dirty="0">
              <a:solidFill>
                <a:srgbClr val="595959"/>
              </a:solidFill>
              <a:latin typeface="Futura"/>
              <a:ea typeface="+mn-lt"/>
              <a:cs typeface="+mn-lt"/>
            </a:endParaRPr>
          </a:p>
          <a:p>
            <a:pPr>
              <a:lnSpc>
                <a:spcPct val="125000"/>
              </a:lnSpc>
            </a:pPr>
            <a:r>
              <a:rPr lang="it-IT" dirty="0">
                <a:latin typeface="Futura"/>
                <a:ea typeface="+mn-lt"/>
                <a:cs typeface="+mn-lt"/>
              </a:rPr>
              <a:t> SELECT DISTINCT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posti.* </a:t>
            </a:r>
          </a:p>
          <a:p>
            <a:pPr>
              <a:lnSpc>
                <a:spcPct val="125000"/>
              </a:lnSpc>
            </a:pPr>
            <a:r>
              <a:rPr lang="it-IT" dirty="0">
                <a:latin typeface="Futura"/>
                <a:ea typeface="+mn-lt"/>
                <a:cs typeface="+mn-lt"/>
              </a:rPr>
              <a:t> FROM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posti</a:t>
            </a:r>
            <a:r>
              <a:rPr lang="it-IT" dirty="0">
                <a:latin typeface="Futura"/>
                <a:ea typeface="+mn-lt"/>
                <a:cs typeface="+mn-lt"/>
              </a:rPr>
              <a:t> JOIN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spettacoli</a:t>
            </a:r>
            <a:r>
              <a:rPr lang="it-IT" dirty="0">
                <a:latin typeface="Futura"/>
                <a:ea typeface="+mn-lt"/>
                <a:cs typeface="+mn-lt"/>
              </a:rPr>
              <a:t> ON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posti.Nome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 =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spettacoli.nometeatro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pPr>
              <a:lnSpc>
                <a:spcPct val="125000"/>
              </a:lnSpc>
            </a:pPr>
            <a:r>
              <a:rPr lang="it-IT" dirty="0">
                <a:latin typeface="Futura"/>
                <a:ea typeface="+mn-lt"/>
                <a:cs typeface="+mn-lt"/>
              </a:rPr>
              <a:t> WHERE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posti.Tipo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 = 'teatro'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>
              <a:lnSpc>
                <a:spcPct val="125000"/>
              </a:lnSpc>
            </a:pPr>
            <a:r>
              <a:rPr lang="it-IT" dirty="0">
                <a:latin typeface="Futura"/>
                <a:ea typeface="+mn-lt"/>
                <a:cs typeface="+mn-lt"/>
              </a:rPr>
              <a:t>          AND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posti.Provincia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 = 'Salerno'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25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53209B8-65B0-411E-B444-17241F55078A}"/>
              </a:ext>
            </a:extLst>
          </p:cNvPr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4"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  Riformulazione query in GAV</a:t>
            </a:r>
            <a:endParaRPr lang="it-IT" sz="2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4A4F-A448-4BF9-A4C5-A0001F272056}"/>
              </a:ext>
            </a:extLst>
          </p:cNvPr>
          <p:cNvSpPr txBox="1"/>
          <p:nvPr/>
        </p:nvSpPr>
        <p:spPr>
          <a:xfrm>
            <a:off x="322096" y="758316"/>
            <a:ext cx="9467452" cy="4667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35">
              <a:lnSpc>
                <a:spcPct val="120000"/>
              </a:lnSpc>
            </a:pPr>
            <a:r>
              <a:rPr lang="it-IT" sz="1600" b="1" dirty="0">
                <a:solidFill>
                  <a:srgbClr val="8D74AB"/>
                </a:solidFill>
                <a:latin typeface="Futura"/>
                <a:ea typeface="+mn-lt"/>
                <a:cs typeface="+mn-lt"/>
              </a:rPr>
              <a:t>findSpots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Nome, Provincia, Indirizzo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):- 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>
              <a:lnSpc>
                <a:spcPct val="120000"/>
              </a:lnSpc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luoghi.mm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 _ , Provincia, _ , Nome, Longitudine, Latitudine, _)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914400">
              <a:lnSpc>
                <a:spcPct val="120000"/>
              </a:lnSpc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posti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(Nome, Provincia, Indirizzo, _ 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914400">
              <a:lnSpc>
                <a:spcPct val="120000"/>
              </a:lnSpc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concerti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(Nome, Provincia, Indirizzo, _ 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914400">
              <a:lnSpc>
                <a:spcPct val="120000"/>
              </a:lnSpc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Provincia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= 'Salerno'</a:t>
            </a:r>
          </a:p>
          <a:p>
            <a:pPr algn="ctr">
              <a:lnSpc>
                <a:spcPct val="150000"/>
              </a:lnSpc>
            </a:pPr>
            <a:endParaRPr lang="it-IT" sz="1700" b="1" dirty="0">
              <a:solidFill>
                <a:schemeClr val="accent1"/>
              </a:solidFill>
              <a:latin typeface="Futura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it-IT" sz="1600" dirty="0">
                <a:solidFill>
                  <a:schemeClr val="accent1"/>
                </a:solidFill>
                <a:latin typeface="Futura"/>
                <a:cs typeface="Arial"/>
              </a:rPr>
              <a:t>1 | Applichiamo</a:t>
            </a:r>
            <a:r>
              <a:rPr lang="it-IT" sz="1600" dirty="0">
                <a:solidFill>
                  <a:schemeClr val="accent1"/>
                </a:solidFill>
                <a:latin typeface="Futura"/>
                <a:ea typeface="+mn-lt"/>
                <a:cs typeface="+mn-lt"/>
              </a:rPr>
              <a:t> l' Unfolding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8D74AB"/>
                </a:solidFill>
                <a:ea typeface="+mn-lt"/>
                <a:cs typeface="+mn-lt"/>
              </a:rPr>
              <a:t>findSpots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(Nome, Provincia, Indirizzo):- 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>
              <a:lnSpc>
                <a:spcPct val="120000"/>
              </a:lnSpc>
            </a:pPr>
            <a:r>
              <a:rPr lang="it-IT" sz="1600" b="1" dirty="0">
                <a:latin typeface="Futura"/>
                <a:ea typeface="+mn-lt"/>
                <a:cs typeface="+mn-lt"/>
              </a:rPr>
              <a:t>        </a:t>
            </a:r>
            <a:r>
              <a:rPr lang="it-IT" sz="16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 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Monumenti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 _ , Provincia, _ , Nome, Longitudine, Latitudine, 'monumento')</a:t>
            </a:r>
          </a:p>
          <a:p>
            <a:pPr marL="0" lvl="1">
              <a:lnSpc>
                <a:spcPct val="120000"/>
              </a:lnSpc>
            </a:pPr>
            <a:r>
              <a:rPr lang="it-IT" sz="1600" b="1" dirty="0">
                <a:latin typeface="Futura"/>
                <a:ea typeface="+mn-lt"/>
                <a:cs typeface="+mn-lt"/>
              </a:rPr>
              <a:t>        </a:t>
            </a:r>
            <a:r>
              <a:rPr lang="it-IT" sz="16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 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Musei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 _ , Provincia, Regione, Nome, Longitudine, Latitudine, 'museo')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>
              <a:lnSpc>
                <a:spcPct val="120000"/>
              </a:lnSpc>
            </a:pPr>
            <a:r>
              <a:rPr lang="it-IT" sz="1600" b="1" dirty="0">
                <a:latin typeface="Futura"/>
                <a:ea typeface="+mn-lt"/>
                <a:cs typeface="+mn-lt"/>
              </a:rPr>
              <a:t>        </a:t>
            </a:r>
            <a:r>
              <a:rPr lang="it-IT" sz="16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 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Librerie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"libreria")</a:t>
            </a:r>
          </a:p>
          <a:p>
            <a:pPr>
              <a:lnSpc>
                <a:spcPct val="120000"/>
              </a:lnSpc>
            </a:pPr>
            <a:r>
              <a:rPr lang="it-IT" sz="1600" b="1" dirty="0">
                <a:latin typeface="Futura"/>
                <a:ea typeface="+mn-lt"/>
                <a:cs typeface="+mn-lt"/>
              </a:rPr>
              <a:t>        </a:t>
            </a:r>
            <a:r>
              <a:rPr lang="it-IT" sz="16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 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Cinema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"cinema")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it-IT" sz="1600" b="1" dirty="0">
                <a:latin typeface="Futura"/>
                <a:ea typeface="+mn-lt"/>
                <a:cs typeface="+mn-lt"/>
              </a:rPr>
              <a:t>        </a:t>
            </a:r>
            <a:r>
              <a:rPr lang="it-IT" sz="16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 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Teatro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"teatro")</a:t>
            </a:r>
          </a:p>
          <a:p>
            <a:pPr>
              <a:lnSpc>
                <a:spcPct val="120000"/>
              </a:lnSpc>
            </a:pP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     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 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Concerti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(Nome, Provincia, Indirizzo, Data)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    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    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Provincia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= 'Salerno'</a:t>
            </a:r>
          </a:p>
        </p:txBody>
      </p:sp>
    </p:spTree>
    <p:extLst>
      <p:ext uri="{BB962C8B-B14F-4D97-AF65-F5344CB8AC3E}">
        <p14:creationId xmlns:p14="http://schemas.microsoft.com/office/powerpoint/2010/main" val="216509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53209B8-65B0-411E-B444-17241F55078A}"/>
              </a:ext>
            </a:extLst>
          </p:cNvPr>
          <p:cNvSpPr/>
          <p:nvPr/>
        </p:nvSpPr>
        <p:spPr>
          <a:xfrm>
            <a:off x="0" y="5625"/>
            <a:ext cx="10080360" cy="537155"/>
          </a:xfrm>
          <a:prstGeom prst="rect">
            <a:avLst/>
          </a:prstGeom>
          <a:solidFill>
            <a:schemeClr val="accent4"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  Riformulazione query in LAV (1)</a:t>
            </a:r>
            <a:endParaRPr lang="it-IT" sz="2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4A4F-A448-4BF9-A4C5-A0001F272056}"/>
              </a:ext>
            </a:extLst>
          </p:cNvPr>
          <p:cNvSpPr txBox="1"/>
          <p:nvPr/>
        </p:nvSpPr>
        <p:spPr>
          <a:xfrm>
            <a:off x="231030" y="623065"/>
            <a:ext cx="9667067" cy="48881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+mn-lt"/>
                <a:cs typeface="+mn-lt"/>
              </a:rPr>
              <a:t>Applichiamo il bucket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+mn-lt"/>
                <a:cs typeface="+mn-lt"/>
              </a:rPr>
              <a:t>algorithm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  <a:latin typeface="Futura"/>
              <a:ea typeface="+mn-lt"/>
              <a:cs typeface="+mn-lt"/>
            </a:endParaRPr>
          </a:p>
          <a:p>
            <a:pPr algn="ctr">
              <a:lnSpc>
                <a:spcPct val="120000"/>
              </a:lnSpc>
            </a:pPr>
            <a:endParaRPr lang="it-IT" sz="900" dirty="0">
              <a:solidFill>
                <a:schemeClr val="tx2">
                  <a:lumMod val="60000"/>
                  <a:lumOff val="40000"/>
                </a:schemeClr>
              </a:solidFill>
              <a:latin typeface="Futura"/>
            </a:endParaRPr>
          </a:p>
          <a:p>
            <a:pPr marL="635">
              <a:lnSpc>
                <a:spcPct val="120000"/>
              </a:lnSpc>
            </a:pPr>
            <a:r>
              <a:rPr lang="it-IT" sz="1500" b="1" dirty="0" err="1">
                <a:solidFill>
                  <a:srgbClr val="8D74AB"/>
                </a:solidFill>
                <a:latin typeface="Futura"/>
                <a:ea typeface="+mn-lt"/>
                <a:cs typeface="+mn-lt"/>
              </a:rPr>
              <a:t>findSpots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Nome, Provincia, Indirizzo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):- </a:t>
            </a:r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 marL="914400">
              <a:lnSpc>
                <a:spcPct val="120000"/>
              </a:lnSpc>
            </a:pP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luoghi.mm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 _ , Provincia, _ , Nome, Longitudine, Latitudine, _ )</a:t>
            </a:r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914400">
              <a:lnSpc>
                <a:spcPct val="120000"/>
              </a:lnSpc>
            </a:pP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posti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(Nome, Provincia, Indirizzo, _ 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914400">
              <a:lnSpc>
                <a:spcPct val="120000"/>
              </a:lnSpc>
            </a:pP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concerti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(Nome, Provincia, Indirizzo, _ 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914400">
              <a:lnSpc>
                <a:spcPct val="120000"/>
              </a:lnSpc>
            </a:pP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Provincia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= 'Salerno'</a:t>
            </a:r>
          </a:p>
          <a:p>
            <a:pPr marL="914400">
              <a:lnSpc>
                <a:spcPct val="120000"/>
              </a:lnSpc>
            </a:pPr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solidFill>
                  <a:schemeClr val="accent1"/>
                </a:solidFill>
                <a:latin typeface="Futura"/>
                <a:ea typeface="+mn-lt"/>
                <a:cs typeface="+mn-lt"/>
              </a:rPr>
              <a:t>1 | Costruzione Bucket per ogni atomo</a:t>
            </a:r>
            <a:endParaRPr lang="it-IT" sz="1600" dirty="0">
              <a:solidFill>
                <a:schemeClr val="accent1"/>
              </a:solidFill>
              <a:latin typeface="Futura"/>
            </a:endParaRPr>
          </a:p>
          <a:p>
            <a:pPr marL="0" lvl="1">
              <a:lnSpc>
                <a:spcPct val="120000"/>
              </a:lnSpc>
            </a:pPr>
            <a:r>
              <a:rPr lang="it-IT" sz="1600" b="1" dirty="0">
                <a:latin typeface="Futura"/>
                <a:ea typeface="+mn-lt"/>
                <a:cs typeface="+mn-lt"/>
              </a:rPr>
              <a:t>    </a:t>
            </a:r>
            <a:r>
              <a:rPr lang="it-IT" sz="16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 </a:t>
            </a:r>
            <a:r>
              <a:rPr lang="it-IT" sz="1400" b="1" dirty="0">
                <a:solidFill>
                  <a:srgbClr val="8D74AB"/>
                </a:solidFill>
                <a:latin typeface="Futura"/>
                <a:ea typeface="+mn-lt"/>
                <a:cs typeface="+mn-lt"/>
              </a:rPr>
              <a:t>Bucket_1</a:t>
            </a:r>
            <a:r>
              <a:rPr lang="it-IT" sz="14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</a:t>
            </a:r>
            <a:r>
              <a:rPr lang="it-IT" sz="1400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[ 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luoghi.mm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 _ , Provincia, _ , Nome, Longitudine, Latitudine, _ ) ] =</a:t>
            </a:r>
          </a:p>
          <a:p>
            <a:pPr marL="0" lvl="1">
              <a:lnSpc>
                <a:spcPct val="120000"/>
              </a:lnSpc>
            </a:pP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           Monumenti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 _ , Provincia, _ , Nome, Longitudine, Latitudine, </a:t>
            </a:r>
            <a:r>
              <a:rPr lang="it-IT" sz="1400" dirty="0">
                <a:latin typeface="Futura"/>
                <a:ea typeface="+mn-lt"/>
                <a:cs typeface="+mn-lt"/>
              </a:rPr>
              <a:t>'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monumento') 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 marL="0" lvl="1">
              <a:lnSpc>
                <a:spcPct val="120000"/>
              </a:lnSpc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           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Musei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 _ , Provincia, _ , Nome, Longitudine, Latitudine, 'museo')</a:t>
            </a:r>
            <a:r>
              <a:rPr lang="it-IT" sz="1400" b="1" dirty="0">
                <a:latin typeface="Futura"/>
                <a:ea typeface="+mn-lt"/>
                <a:cs typeface="+mn-lt"/>
              </a:rPr>
              <a:t>    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it-IT" sz="1400" b="1" dirty="0">
                <a:latin typeface="Futura"/>
                <a:ea typeface="+mn-lt"/>
                <a:cs typeface="+mn-lt"/>
              </a:rPr>
              <a:t>       </a:t>
            </a:r>
            <a:r>
              <a:rPr lang="it-IT" sz="1400" b="1" dirty="0">
                <a:solidFill>
                  <a:srgbClr val="8D74AB"/>
                </a:solidFill>
                <a:latin typeface="Futura"/>
                <a:ea typeface="+mn-lt"/>
                <a:cs typeface="+mn-lt"/>
              </a:rPr>
              <a:t>Bucket_2</a:t>
            </a:r>
            <a:r>
              <a:rPr lang="it-IT" sz="14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</a:t>
            </a:r>
            <a:r>
              <a:rPr lang="it-IT" sz="1400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[ 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posti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_ ) ] =</a:t>
            </a:r>
          </a:p>
          <a:p>
            <a:pPr>
              <a:lnSpc>
                <a:spcPct val="120000"/>
              </a:lnSpc>
            </a:pP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           Librerie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'libreria')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>
              <a:lnSpc>
                <a:spcPct val="120000"/>
              </a:lnSpc>
            </a:pPr>
            <a:r>
              <a:rPr lang="it-IT" sz="1400" b="1" dirty="0">
                <a:latin typeface="Futura"/>
                <a:ea typeface="+mn-lt"/>
                <a:cs typeface="+mn-lt"/>
              </a:rPr>
              <a:t>        </a:t>
            </a:r>
            <a:r>
              <a:rPr lang="it-IT" sz="14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           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Cinema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'cinema')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it-IT" sz="1400" b="1" dirty="0">
                <a:latin typeface="Futura"/>
                <a:ea typeface="+mn-lt"/>
                <a:cs typeface="+mn-lt"/>
              </a:rPr>
              <a:t>        </a:t>
            </a:r>
            <a:r>
              <a:rPr lang="it-IT" sz="14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           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Teatro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'teatro')</a:t>
            </a:r>
          </a:p>
          <a:p>
            <a:pPr>
              <a:lnSpc>
                <a:spcPct val="120000"/>
              </a:lnSpc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     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</a:t>
            </a:r>
            <a:r>
              <a:rPr lang="it-IT" sz="1400" b="1" dirty="0">
                <a:solidFill>
                  <a:srgbClr val="8D74AB"/>
                </a:solidFill>
                <a:latin typeface="Futura"/>
                <a:ea typeface="+mn-lt"/>
                <a:cs typeface="+mn-lt"/>
              </a:rPr>
              <a:t>Bucket_3 </a:t>
            </a:r>
            <a:r>
              <a:rPr lang="it-IT" sz="1400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[ 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concerti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_ ) ] =</a:t>
            </a:r>
          </a:p>
          <a:p>
            <a:pPr>
              <a:lnSpc>
                <a:spcPct val="120000"/>
              </a:lnSpc>
            </a:pP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            Concerti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Data)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86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53209B8-65B0-411E-B444-17241F55078A}"/>
              </a:ext>
            </a:extLst>
          </p:cNvPr>
          <p:cNvSpPr/>
          <p:nvPr/>
        </p:nvSpPr>
        <p:spPr>
          <a:xfrm>
            <a:off x="0" y="5625"/>
            <a:ext cx="10080360" cy="537155"/>
          </a:xfrm>
          <a:prstGeom prst="rect">
            <a:avLst/>
          </a:prstGeom>
          <a:solidFill>
            <a:schemeClr val="accent4"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  Riformulazione query in LAV (2)</a:t>
            </a:r>
            <a:endParaRPr lang="it-IT" sz="2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4A4F-A448-4BF9-A4C5-A0001F272056}"/>
              </a:ext>
            </a:extLst>
          </p:cNvPr>
          <p:cNvSpPr txBox="1"/>
          <p:nvPr/>
        </p:nvSpPr>
        <p:spPr>
          <a:xfrm>
            <a:off x="246662" y="670501"/>
            <a:ext cx="9667067" cy="46896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it-IT" sz="1600" b="1" dirty="0">
              <a:solidFill>
                <a:schemeClr val="tx2">
                  <a:lumMod val="60000"/>
                  <a:lumOff val="40000"/>
                </a:schemeClr>
              </a:solidFill>
              <a:latin typeface="Futura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it-IT" sz="1600" dirty="0">
                <a:solidFill>
                  <a:schemeClr val="accent1"/>
                </a:solidFill>
                <a:latin typeface="Futura"/>
                <a:ea typeface="+mn-lt"/>
                <a:cs typeface="+mn-lt"/>
              </a:rPr>
              <a:t>2 | Query reformulation</a:t>
            </a:r>
            <a:endParaRPr lang="it-IT" sz="1600" dirty="0">
              <a:solidFill>
                <a:schemeClr val="accent1"/>
              </a:solidFill>
              <a:latin typeface="Futura"/>
            </a:endParaRPr>
          </a:p>
          <a:p>
            <a:pPr>
              <a:lnSpc>
                <a:spcPct val="130000"/>
              </a:lnSpc>
            </a:pPr>
            <a:r>
              <a:rPr lang="it-IT" sz="1500" b="1" dirty="0">
                <a:latin typeface="Futura"/>
                <a:ea typeface="+mn-lt"/>
                <a:cs typeface="+mn-lt"/>
              </a:rPr>
              <a:t>    </a:t>
            </a:r>
            <a:r>
              <a:rPr lang="it-IT" sz="1500" b="1" dirty="0">
                <a:solidFill>
                  <a:srgbClr val="8D74AB"/>
                </a:solidFill>
                <a:latin typeface="Futura"/>
                <a:ea typeface="+mn-lt"/>
                <a:cs typeface="+mn-lt"/>
              </a:rPr>
              <a:t>FindSpots</a:t>
            </a:r>
            <a:r>
              <a:rPr lang="it-IT" sz="1500" b="1" dirty="0">
                <a:latin typeface="Futura"/>
                <a:ea typeface="+mn-lt"/>
                <a:cs typeface="+mn-lt"/>
              </a:rPr>
              <a:t>'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Indirizzo):- </a:t>
            </a:r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 marL="0" lvl="1">
              <a:lnSpc>
                <a:spcPct val="120000"/>
              </a:lnSpc>
            </a:pPr>
            <a:r>
              <a:rPr lang="it-IT" sz="1500" b="1" dirty="0">
                <a:latin typeface="Futura"/>
                <a:ea typeface="+mn-lt"/>
                <a:cs typeface="+mn-lt"/>
              </a:rPr>
              <a:t>    </a:t>
            </a:r>
            <a:r>
              <a:rPr lang="it-IT" sz="15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      </a:t>
            </a: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Monumenti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 _ , Provincia, _ , Nome, Longitudine, Latitudine, 'monumento')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 marL="0" lvl="1">
              <a:lnSpc>
                <a:spcPct val="120000"/>
              </a:lnSpc>
            </a:pPr>
            <a:r>
              <a:rPr lang="it-IT" sz="1500" b="1" dirty="0">
                <a:latin typeface="Futura"/>
                <a:ea typeface="+mn-lt"/>
                <a:cs typeface="+mn-lt"/>
              </a:rPr>
              <a:t>        </a:t>
            </a:r>
            <a:r>
              <a:rPr lang="it-IT" sz="15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  </a:t>
            </a: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Musei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 _ , Provincia, Regione, Nome, Longitudine, Latitudine, 'museo')</a:t>
            </a:r>
          </a:p>
          <a:p>
            <a:pPr>
              <a:lnSpc>
                <a:spcPct val="120000"/>
              </a:lnSpc>
            </a:pPr>
            <a:r>
              <a:rPr lang="it-IT" sz="1500" b="1" dirty="0">
                <a:latin typeface="Futura"/>
                <a:ea typeface="+mn-lt"/>
                <a:cs typeface="+mn-lt"/>
              </a:rPr>
              <a:t>        </a:t>
            </a:r>
            <a:r>
              <a:rPr lang="it-IT" sz="15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  </a:t>
            </a: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Librerie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"libreria")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it-IT" sz="1500" b="1" dirty="0">
                <a:latin typeface="Futura"/>
                <a:ea typeface="+mn-lt"/>
                <a:cs typeface="+mn-lt"/>
              </a:rPr>
              <a:t>        </a:t>
            </a:r>
            <a:r>
              <a:rPr lang="it-IT" sz="15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  </a:t>
            </a: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Cinema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"cinema")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it-IT" sz="1500" b="1" dirty="0">
                <a:latin typeface="Futura"/>
                <a:ea typeface="+mn-lt"/>
                <a:cs typeface="+mn-lt"/>
              </a:rPr>
              <a:t>        </a:t>
            </a:r>
            <a:r>
              <a:rPr lang="it-IT" sz="1500" b="1" dirty="0">
                <a:solidFill>
                  <a:srgbClr val="000000"/>
                </a:solidFill>
                <a:latin typeface="Futura"/>
                <a:ea typeface="+mn-lt"/>
                <a:cs typeface="+mn-lt"/>
              </a:rPr>
              <a:t>   </a:t>
            </a: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Teatro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"teatro")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      </a:t>
            </a: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Concerti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(Nome, Provincia, Indirizzo, Data)</a:t>
            </a:r>
          </a:p>
          <a:p>
            <a:pPr>
              <a:lnSpc>
                <a:spcPct val="120000"/>
              </a:lnSpc>
            </a:pP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     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   </a:t>
            </a:r>
            <a:r>
              <a:rPr lang="it-IT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Provincia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= 'Salerno'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</a:endParaRPr>
          </a:p>
          <a:p>
            <a:pPr>
              <a:lnSpc>
                <a:spcPct val="120000"/>
              </a:lnSpc>
            </a:pPr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solidFill>
                  <a:schemeClr val="accent1"/>
                </a:solidFill>
                <a:latin typeface="Futura"/>
                <a:cs typeface="Arial"/>
              </a:rPr>
              <a:t>3 | Query </a:t>
            </a:r>
            <a:r>
              <a:rPr lang="it-IT" sz="1600" dirty="0">
                <a:solidFill>
                  <a:schemeClr val="accent1"/>
                </a:solidFill>
                <a:latin typeface="Futura"/>
                <a:ea typeface="+mn-lt"/>
                <a:cs typeface="+mn-lt"/>
              </a:rPr>
              <a:t>containment</a:t>
            </a:r>
            <a:endParaRPr lang="it-IT" dirty="0">
              <a:solidFill>
                <a:schemeClr val="accent1"/>
              </a:solidFill>
              <a:latin typeface="Futura"/>
            </a:endParaRPr>
          </a:p>
          <a:p>
            <a:pPr>
              <a:lnSpc>
                <a:spcPct val="120000"/>
              </a:lnSpc>
            </a:pPr>
            <a:r>
              <a:rPr lang="it-IT" sz="1500" dirty="0">
                <a:solidFill>
                  <a:schemeClr val="accent1"/>
                </a:solidFill>
                <a:latin typeface="Futura"/>
                <a:cs typeface="Arial"/>
              </a:rPr>
              <a:t>   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findSpots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cs typeface="Arial"/>
              </a:rPr>
              <a:t>' 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⊆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findSpot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, la query ottenuta è identica alla query iniziale, pertanto sono massimamente </a:t>
            </a:r>
          </a:p>
          <a:p>
            <a:pPr>
              <a:lnSpc>
                <a:spcPct val="120000"/>
              </a:lnSpc>
            </a:pP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+mn-lt"/>
                <a:cs typeface="+mn-lt"/>
              </a:rPr>
              <a:t>   contenute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  <a:p>
            <a:pPr>
              <a:lnSpc>
                <a:spcPct val="120000"/>
              </a:lnSpc>
            </a:pPr>
            <a:endParaRPr lang="it-IT" sz="1700" dirty="0">
              <a:solidFill>
                <a:schemeClr val="tx1">
                  <a:lumMod val="65000"/>
                  <a:lumOff val="35000"/>
                </a:schemeClr>
              </a:solidFill>
              <a:latin typeface="Futur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034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53209B8-65B0-411E-B444-17241F55078A}"/>
              </a:ext>
            </a:extLst>
          </p:cNvPr>
          <p:cNvSpPr/>
          <p:nvPr/>
        </p:nvSpPr>
        <p:spPr>
          <a:xfrm>
            <a:off x="0" y="5625"/>
            <a:ext cx="10080360" cy="537155"/>
          </a:xfrm>
          <a:prstGeom prst="rect">
            <a:avLst/>
          </a:prstGeom>
          <a:solidFill>
            <a:schemeClr val="tx1">
              <a:lumMod val="75000"/>
              <a:lumOff val="2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</a:rPr>
              <a:t>   Tecnologie utilizzate</a:t>
            </a:r>
            <a:endParaRPr lang="it-IT" sz="29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Immagine che contiene oggetto, kit da pronto soccorso&#10;&#10;Descrizione generata con affidabilità elevata">
            <a:extLst>
              <a:ext uri="{FF2B5EF4-FFF2-40B4-BE49-F238E27FC236}">
                <a16:creationId xmlns:a16="http://schemas.microsoft.com/office/drawing/2014/main" id="{20A1EA10-5238-400F-A2F4-7F8622D2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3" y="1208033"/>
            <a:ext cx="1281209" cy="1280445"/>
          </a:xfrm>
          <a:prstGeom prst="rect">
            <a:avLst/>
          </a:prstGeom>
        </p:spPr>
      </p:pic>
      <p:pic>
        <p:nvPicPr>
          <p:cNvPr id="3" name="Immagine 3">
            <a:extLst>
              <a:ext uri="{FF2B5EF4-FFF2-40B4-BE49-F238E27FC236}">
                <a16:creationId xmlns:a16="http://schemas.microsoft.com/office/drawing/2014/main" id="{A8E232B3-70F6-481F-8E25-71683048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13" y="1174194"/>
            <a:ext cx="959638" cy="1351535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E5BC1BAC-F4DE-4943-93C5-3A5D2CB92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954" y="1306882"/>
            <a:ext cx="1554959" cy="1544931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759D58BD-0F3A-4753-9137-4F13311B6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148" y="1502475"/>
            <a:ext cx="2391686" cy="723900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095C5499-55FE-4685-AC08-E0CDC6DCF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045" y="3353668"/>
            <a:ext cx="3074602" cy="1691436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FFF384E2-066B-4E20-8254-A0A9437BF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012" y="3287402"/>
            <a:ext cx="3091643" cy="1738105"/>
          </a:xfrm>
          <a:prstGeom prst="rect">
            <a:avLst/>
          </a:prstGeom>
        </p:spPr>
      </p:pic>
      <p:pic>
        <p:nvPicPr>
          <p:cNvPr id="2050" name="Picture 2" descr="Risultati immagini per javascript logo">
            <a:extLst>
              <a:ext uri="{FF2B5EF4-FFF2-40B4-BE49-F238E27FC236}">
                <a16:creationId xmlns:a16="http://schemas.microsoft.com/office/drawing/2014/main" id="{66BDCDA5-CB20-4EC9-95C1-D59D46DB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80" y="3016373"/>
            <a:ext cx="1429482" cy="142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2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EC933D91-1131-4773-9F6E-778770A6F9FC}"/>
              </a:ext>
            </a:extLst>
          </p:cNvPr>
          <p:cNvSpPr/>
          <p:nvPr/>
        </p:nvSpPr>
        <p:spPr>
          <a:xfrm>
            <a:off x="-100" y="2310742"/>
            <a:ext cx="10080725" cy="6756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it-IT" sz="38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</a:rPr>
              <a:t>Grazie per l'attenzione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947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04060" y="1309450"/>
            <a:ext cx="9277989" cy="32486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it-IT" sz="20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Il servizio web </a:t>
            </a:r>
            <a:r>
              <a:rPr lang="it-IT" sz="2000" b="1" spc="-1" dirty="0">
                <a:solidFill>
                  <a:schemeClr val="accent4"/>
                </a:solidFill>
                <a:latin typeface="Futura"/>
                <a:ea typeface="DejaVu Sans"/>
              </a:rPr>
              <a:t>Culture</a:t>
            </a:r>
            <a:r>
              <a:rPr lang="it-IT" sz="2000" b="1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DejaVu Sans"/>
              </a:rPr>
              <a:t>Spot</a:t>
            </a:r>
            <a:r>
              <a:rPr lang="it-IT" sz="2000" b="1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Futura"/>
                <a:ea typeface="DejaVu Sans"/>
              </a:rPr>
              <a:t> </a:t>
            </a:r>
            <a:r>
              <a:rPr lang="it-IT" sz="20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permette di cercare tutte queste informazioni semplicemente inserendo </a:t>
            </a:r>
            <a:r>
              <a:rPr lang="it-IT" sz="2000" spc="-1" dirty="0">
                <a:solidFill>
                  <a:srgbClr val="595959"/>
                </a:solidFill>
                <a:latin typeface="Futura"/>
                <a:ea typeface="DejaVu Sans"/>
              </a:rPr>
              <a:t>la provincia </a:t>
            </a:r>
            <a:r>
              <a:rPr lang="it-IT" sz="20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di proprio interesse</a:t>
            </a:r>
            <a:r>
              <a:rPr lang="it-IT" sz="2000" spc="-1" dirty="0">
                <a:solidFill>
                  <a:srgbClr val="595959"/>
                </a:solidFill>
                <a:latin typeface="Futura"/>
                <a:ea typeface="DejaVu Sans"/>
              </a:rPr>
              <a:t>, cercando</a:t>
            </a:r>
            <a:r>
              <a:rPr lang="it-IT" sz="20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tutti i Culture Spot più vicini</a:t>
            </a:r>
            <a:r>
              <a:rPr lang="it-IT" sz="2000" spc="-1" dirty="0">
                <a:solidFill>
                  <a:srgbClr val="595959"/>
                </a:solidFill>
                <a:latin typeface="Futura"/>
                <a:ea typeface="DejaVu Sans"/>
              </a:rPr>
              <a:t> e dando la possibilità all'utente di: </a:t>
            </a:r>
          </a:p>
          <a:p>
            <a:pPr>
              <a:lnSpc>
                <a:spcPct val="130000"/>
              </a:lnSpc>
            </a:pPr>
            <a:endParaRPr lang="it-IT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30000"/>
              </a:lnSpc>
              <a:buFont typeface="Wingdings"/>
              <a:buChar char="q"/>
            </a:pPr>
            <a:r>
              <a:rPr lang="it-IT" sz="2000" spc="-1" dirty="0">
                <a:solidFill>
                  <a:srgbClr val="595959"/>
                </a:solidFill>
                <a:latin typeface="Futura"/>
                <a:ea typeface="DejaVu Sans"/>
              </a:rPr>
              <a:t>filtrare</a:t>
            </a:r>
            <a:r>
              <a:rPr lang="it-IT" sz="20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</a:t>
            </a:r>
            <a:r>
              <a:rPr lang="it-IT" sz="2000" spc="-1" dirty="0">
                <a:solidFill>
                  <a:srgbClr val="595959"/>
                </a:solidFill>
                <a:latin typeface="Futura"/>
                <a:ea typeface="DejaVu Sans"/>
              </a:rPr>
              <a:t>la tipologia di Spot in</a:t>
            </a:r>
            <a:r>
              <a:rPr lang="it-IT" sz="20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base </a:t>
            </a:r>
            <a:r>
              <a:rPr lang="it-IT" sz="2000" spc="-1" dirty="0">
                <a:solidFill>
                  <a:srgbClr val="595959"/>
                </a:solidFill>
                <a:latin typeface="Futura"/>
                <a:ea typeface="DejaVu Sans"/>
              </a:rPr>
              <a:t>al proprio interesse</a:t>
            </a:r>
            <a:endParaRPr lang="it-IT" sz="2000" b="0" strike="noStrike" spc="-1" dirty="0">
              <a:solidFill>
                <a:srgbClr val="595959"/>
              </a:solidFill>
              <a:latin typeface="Futura"/>
              <a:ea typeface="DejaVu Sans"/>
            </a:endParaRPr>
          </a:p>
          <a:p>
            <a:pPr marL="342900" indent="-342900">
              <a:lnSpc>
                <a:spcPct val="130000"/>
              </a:lnSpc>
              <a:buFont typeface="Wingdings"/>
              <a:buChar char="q"/>
            </a:pPr>
            <a:r>
              <a:rPr lang="it-IT" sz="2000" spc="-1" dirty="0">
                <a:solidFill>
                  <a:srgbClr val="595959"/>
                </a:solidFill>
                <a:latin typeface="Futura"/>
              </a:rPr>
              <a:t>visualizzare la posizione su una mappa</a:t>
            </a:r>
          </a:p>
          <a:p>
            <a:pPr marL="342900" indent="-342900">
              <a:lnSpc>
                <a:spcPct val="130000"/>
              </a:lnSpc>
              <a:buFont typeface="Wingdings"/>
              <a:buChar char="q"/>
            </a:pPr>
            <a:r>
              <a:rPr lang="it-IT" sz="2000" spc="-1" dirty="0">
                <a:solidFill>
                  <a:srgbClr val="595959"/>
                </a:solidFill>
                <a:latin typeface="Futura"/>
              </a:rPr>
              <a:t>Visualizzare contenuti attinenti ad alcuni tipi di Spot [esempio: i film in proiezione in un determinato cinema]</a:t>
            </a:r>
          </a:p>
        </p:txBody>
      </p:sp>
      <p:sp>
        <p:nvSpPr>
          <p:cNvPr id="89" name="CustomShape 2"/>
          <p:cNvSpPr/>
          <p:nvPr/>
        </p:nvSpPr>
        <p:spPr>
          <a:xfrm>
            <a:off x="0" y="-22026"/>
            <a:ext cx="10080360" cy="5525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  <a:ea typeface="DejaVu Sans"/>
              </a:rPr>
              <a:t>  </a:t>
            </a:r>
            <a:r>
              <a:rPr lang="it-IT" sz="2900" b="0" strike="noStrike" spc="-1" dirty="0">
                <a:solidFill>
                  <a:srgbClr val="FFFFFF"/>
                </a:solidFill>
                <a:latin typeface="Futura"/>
                <a:ea typeface="DejaVu Sans"/>
              </a:rPr>
              <a:t> …e la soluzione</a:t>
            </a:r>
            <a:endParaRPr lang="it-IT" sz="29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/>
          <p:nvPr/>
        </p:nvPicPr>
        <p:blipFill>
          <a:blip r:embed="rId3"/>
          <a:stretch/>
        </p:blipFill>
        <p:spPr>
          <a:xfrm>
            <a:off x="3810421" y="1753780"/>
            <a:ext cx="848520" cy="84852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1149363" y="1056644"/>
            <a:ext cx="2148840" cy="337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C00000"/>
                </a:solidFill>
                <a:latin typeface="Futura"/>
                <a:ea typeface="DejaVu Sans"/>
              </a:rPr>
              <a:t>Application</a:t>
            </a:r>
            <a:endParaRPr lang="it-IT" sz="1600" b="1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368062" y="1406769"/>
            <a:ext cx="1336430" cy="5861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5938780" y="1844035"/>
            <a:ext cx="1805040" cy="337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C00000"/>
                </a:solidFill>
                <a:latin typeface="Futura"/>
                <a:ea typeface="DejaVu Sans"/>
              </a:rPr>
              <a:t>Mediator</a:t>
            </a:r>
            <a:endParaRPr lang="it-IT" sz="1600" b="1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 flipH="1">
            <a:off x="6377354" y="2206296"/>
            <a:ext cx="372836" cy="5681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7" name="CustomShape 7"/>
          <p:cNvSpPr/>
          <p:nvPr/>
        </p:nvSpPr>
        <p:spPr>
          <a:xfrm>
            <a:off x="7280183" y="2196345"/>
            <a:ext cx="45719" cy="130494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8"/>
          <p:cNvSpPr/>
          <p:nvPr/>
        </p:nvSpPr>
        <p:spPr>
          <a:xfrm>
            <a:off x="7569020" y="2196625"/>
            <a:ext cx="660580" cy="6012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9"/>
          <p:cNvSpPr/>
          <p:nvPr/>
        </p:nvSpPr>
        <p:spPr>
          <a:xfrm>
            <a:off x="5861537" y="2816319"/>
            <a:ext cx="1213135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70C0"/>
                </a:solidFill>
                <a:latin typeface="Futura"/>
                <a:ea typeface="DejaVu Sans"/>
              </a:rPr>
              <a:t>Wrapper</a:t>
            </a:r>
            <a:endParaRPr lang="it-IT" sz="16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7979088" y="2902641"/>
            <a:ext cx="131652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70C0"/>
                </a:solidFill>
                <a:latin typeface="Futura"/>
                <a:ea typeface="DejaVu Sans"/>
              </a:rPr>
              <a:t>Wrapper</a:t>
            </a:r>
            <a:endParaRPr lang="it-IT" sz="16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6572405" y="3544282"/>
            <a:ext cx="131652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70C0"/>
                </a:solidFill>
                <a:latin typeface="Futura"/>
                <a:ea typeface="DejaVu Sans"/>
              </a:rPr>
              <a:t>Wrapper</a:t>
            </a:r>
            <a:endParaRPr lang="it-IT" sz="1600" b="1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102" name="Picture 4"/>
          <p:cNvPicPr/>
          <p:nvPr/>
        </p:nvPicPr>
        <p:blipFill>
          <a:blip r:embed="rId4"/>
          <a:stretch/>
        </p:blipFill>
        <p:spPr>
          <a:xfrm>
            <a:off x="5460755" y="3775442"/>
            <a:ext cx="627406" cy="634536"/>
          </a:xfrm>
          <a:prstGeom prst="rect">
            <a:avLst/>
          </a:prstGeom>
          <a:ln>
            <a:noFill/>
          </a:ln>
        </p:spPr>
      </p:pic>
      <p:pic>
        <p:nvPicPr>
          <p:cNvPr id="103" name="Picture 4"/>
          <p:cNvPicPr/>
          <p:nvPr/>
        </p:nvPicPr>
        <p:blipFill>
          <a:blip r:embed="rId4"/>
          <a:stretch/>
        </p:blipFill>
        <p:spPr>
          <a:xfrm>
            <a:off x="6981036" y="4344306"/>
            <a:ext cx="606034" cy="584669"/>
          </a:xfrm>
          <a:prstGeom prst="rect">
            <a:avLst/>
          </a:prstGeom>
          <a:ln>
            <a:noFill/>
          </a:ln>
        </p:spPr>
      </p:pic>
      <p:pic>
        <p:nvPicPr>
          <p:cNvPr id="104" name="Picture 4"/>
          <p:cNvPicPr/>
          <p:nvPr/>
        </p:nvPicPr>
        <p:blipFill>
          <a:blip r:embed="rId4"/>
          <a:stretch/>
        </p:blipFill>
        <p:spPr>
          <a:xfrm>
            <a:off x="8637425" y="3796640"/>
            <a:ext cx="606034" cy="613164"/>
          </a:xfrm>
          <a:prstGeom prst="rect">
            <a:avLst/>
          </a:prstGeom>
          <a:ln>
            <a:noFill/>
          </a:ln>
        </p:spPr>
      </p:pic>
      <p:sp>
        <p:nvSpPr>
          <p:cNvPr id="105" name="CustomShape 12"/>
          <p:cNvSpPr/>
          <p:nvPr/>
        </p:nvSpPr>
        <p:spPr>
          <a:xfrm>
            <a:off x="7302239" y="3892250"/>
            <a:ext cx="360" cy="403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3"/>
          <p:cNvSpPr/>
          <p:nvPr/>
        </p:nvSpPr>
        <p:spPr>
          <a:xfrm>
            <a:off x="8637528" y="3241401"/>
            <a:ext cx="263520" cy="53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4"/>
          <p:cNvSpPr/>
          <p:nvPr/>
        </p:nvSpPr>
        <p:spPr>
          <a:xfrm flipH="1">
            <a:off x="5947508" y="3163924"/>
            <a:ext cx="304603" cy="61872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5"/>
          <p:cNvSpPr/>
          <p:nvPr/>
        </p:nvSpPr>
        <p:spPr>
          <a:xfrm>
            <a:off x="5924014" y="4920468"/>
            <a:ext cx="2789640" cy="27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200" b="1" i="1" strike="noStrike" spc="-1" dirty="0">
                <a:solidFill>
                  <a:srgbClr val="595959"/>
                </a:solidFill>
                <a:latin typeface="Futura"/>
                <a:ea typeface="DejaVu Sans"/>
              </a:rPr>
              <a:t>http://trovacinema.repubblica.it</a:t>
            </a:r>
            <a:endParaRPr lang="it-IT" sz="1200" b="1" i="1" strike="noStrike" spc="-1" dirty="0">
              <a:latin typeface="Arial"/>
            </a:endParaRPr>
          </a:p>
        </p:txBody>
      </p:sp>
      <p:sp>
        <p:nvSpPr>
          <p:cNvPr id="109" name="CustomShape 16"/>
          <p:cNvSpPr/>
          <p:nvPr/>
        </p:nvSpPr>
        <p:spPr>
          <a:xfrm>
            <a:off x="4846573" y="4333396"/>
            <a:ext cx="19105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200" b="1" i="1" strike="noStrike" spc="-1" dirty="0">
                <a:solidFill>
                  <a:srgbClr val="595959"/>
                </a:solidFill>
                <a:latin typeface="Futura"/>
                <a:ea typeface="DejaVu Sans"/>
              </a:rPr>
              <a:t>https://www.rockol.it</a:t>
            </a:r>
            <a:endParaRPr lang="it-IT" sz="1200" b="1" i="1" strike="noStrike" spc="-1" dirty="0">
              <a:latin typeface="Arial"/>
            </a:endParaRPr>
          </a:p>
        </p:txBody>
      </p:sp>
      <p:sp>
        <p:nvSpPr>
          <p:cNvPr id="110" name="CustomShape 17"/>
          <p:cNvSpPr/>
          <p:nvPr/>
        </p:nvSpPr>
        <p:spPr>
          <a:xfrm>
            <a:off x="90365" y="3848880"/>
            <a:ext cx="20887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200" b="1" i="1" strike="noStrike" spc="-1" dirty="0">
                <a:solidFill>
                  <a:srgbClr val="595959"/>
                </a:solidFill>
                <a:latin typeface="Futura"/>
                <a:ea typeface="DejaVu Sans"/>
              </a:rPr>
              <a:t>Mappa dei monumenti </a:t>
            </a:r>
            <a:endParaRPr lang="it-IT" sz="1200" b="1" i="1" strike="noStrike" spc="-1" dirty="0">
              <a:latin typeface="Futura"/>
            </a:endParaRPr>
          </a:p>
          <a:p>
            <a:pPr algn="ctr">
              <a:lnSpc>
                <a:spcPct val="100000"/>
              </a:lnSpc>
            </a:pPr>
            <a:r>
              <a:rPr lang="it-IT" sz="1200" b="1" i="1" strike="noStrike" spc="-1" dirty="0">
                <a:solidFill>
                  <a:srgbClr val="595959"/>
                </a:solidFill>
                <a:latin typeface="Futura"/>
                <a:ea typeface="DejaVu Sans"/>
              </a:rPr>
              <a:t>in Italia.csv</a:t>
            </a:r>
            <a:endParaRPr lang="it-IT" sz="1200" b="1" i="1" strike="noStrike" spc="-1" dirty="0">
              <a:latin typeface="Futura"/>
            </a:endParaRPr>
          </a:p>
        </p:txBody>
      </p:sp>
      <p:sp>
        <p:nvSpPr>
          <p:cNvPr id="111" name="CustomShape 18"/>
          <p:cNvSpPr/>
          <p:nvPr/>
        </p:nvSpPr>
        <p:spPr>
          <a:xfrm flipH="1">
            <a:off x="4704861" y="1922584"/>
            <a:ext cx="1211384" cy="13286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9"/>
          <p:cNvSpPr/>
          <p:nvPr/>
        </p:nvSpPr>
        <p:spPr>
          <a:xfrm>
            <a:off x="3184495" y="2632511"/>
            <a:ext cx="210024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595959"/>
                </a:solidFill>
                <a:latin typeface="Futura"/>
                <a:ea typeface="DejaVu Sans"/>
              </a:rPr>
              <a:t>Database &amp; Cache</a:t>
            </a:r>
            <a:endParaRPr lang="it-IT" sz="1600" b="1" strike="noStrike" spc="-1" dirty="0"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1719384" y="4160620"/>
            <a:ext cx="16387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200" b="1" i="1" strike="noStrike" spc="-1" dirty="0">
                <a:solidFill>
                  <a:srgbClr val="595959"/>
                </a:solidFill>
                <a:latin typeface="Futura"/>
                <a:ea typeface="DejaVu Sans"/>
              </a:rPr>
              <a:t>Mappa dei musei </a:t>
            </a:r>
            <a:endParaRPr lang="it-IT" sz="1200" b="1" i="1" strike="noStrike" spc="-1" dirty="0">
              <a:latin typeface="Futura"/>
            </a:endParaRPr>
          </a:p>
          <a:p>
            <a:pPr algn="ctr">
              <a:lnSpc>
                <a:spcPct val="100000"/>
              </a:lnSpc>
            </a:pPr>
            <a:r>
              <a:rPr lang="it-IT" sz="1200" b="1" i="1" strike="noStrike" spc="-1" dirty="0">
                <a:solidFill>
                  <a:srgbClr val="595959"/>
                </a:solidFill>
                <a:latin typeface="Futura"/>
                <a:ea typeface="DejaVu Sans"/>
              </a:rPr>
              <a:t>in Italia.csv</a:t>
            </a:r>
            <a:endParaRPr lang="it-IT" sz="1200" b="1" i="1" strike="noStrike" spc="-1" dirty="0">
              <a:latin typeface="Futura"/>
            </a:endParaRPr>
          </a:p>
        </p:txBody>
      </p:sp>
      <p:sp>
        <p:nvSpPr>
          <p:cNvPr id="116" name="CustomShape 22"/>
          <p:cNvSpPr/>
          <p:nvPr/>
        </p:nvSpPr>
        <p:spPr>
          <a:xfrm>
            <a:off x="1536605" y="3147838"/>
            <a:ext cx="1316520" cy="337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 dirty="0" err="1">
                <a:solidFill>
                  <a:srgbClr val="C00000"/>
                </a:solidFill>
                <a:latin typeface="Futura"/>
                <a:ea typeface="DejaVu Sans"/>
              </a:rPr>
              <a:t>Extractor</a:t>
            </a:r>
            <a:endParaRPr lang="it-IT" sz="1600" b="1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117" name="CustomShape 23"/>
          <p:cNvSpPr/>
          <p:nvPr/>
        </p:nvSpPr>
        <p:spPr>
          <a:xfrm rot="20591740" flipH="1">
            <a:off x="2380962" y="3525859"/>
            <a:ext cx="189265" cy="5873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4"/>
          <p:cNvSpPr/>
          <p:nvPr/>
        </p:nvSpPr>
        <p:spPr>
          <a:xfrm flipH="1">
            <a:off x="1133231" y="3321538"/>
            <a:ext cx="406400" cy="53926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5"/>
          <p:cNvSpPr/>
          <p:nvPr/>
        </p:nvSpPr>
        <p:spPr>
          <a:xfrm flipH="1">
            <a:off x="2203218" y="2219569"/>
            <a:ext cx="1532535" cy="89153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6"/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1">
              <a:lumMod val="7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  <a:ea typeface="DejaVu Sans"/>
              </a:rPr>
              <a:t>  </a:t>
            </a:r>
            <a:r>
              <a:rPr lang="it-IT" sz="2900" b="0" strike="noStrike" spc="-1" dirty="0">
                <a:solidFill>
                  <a:srgbClr val="FFFFFF"/>
                </a:solidFill>
                <a:latin typeface="Futura"/>
                <a:ea typeface="DejaVu Sans"/>
              </a:rPr>
              <a:t> Architettura</a:t>
            </a:r>
            <a:endParaRPr lang="it-IT" sz="2900" b="0" strike="noStrike" spc="-1" dirty="0">
              <a:latin typeface="Arial"/>
            </a:endParaRPr>
          </a:p>
        </p:txBody>
      </p:sp>
      <p:sp>
        <p:nvSpPr>
          <p:cNvPr id="125" name="CustomShape 30"/>
          <p:cNvSpPr/>
          <p:nvPr/>
        </p:nvSpPr>
        <p:spPr>
          <a:xfrm>
            <a:off x="3206513" y="4567622"/>
            <a:ext cx="1756256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1" i="1" spc="-1" dirty="0">
                <a:solidFill>
                  <a:srgbClr val="595959"/>
                </a:solidFill>
                <a:latin typeface="Futura"/>
              </a:rPr>
              <a:t>https://www.teatro.it</a:t>
            </a:r>
            <a:endParaRPr lang="it-IT" sz="1200" b="1" i="1" strike="noStrike" spc="-1" dirty="0">
              <a:latin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3E545B-B4A7-4749-AEBE-5A10AF914D57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7743820" y="1383325"/>
            <a:ext cx="454518" cy="62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stomShape 6">
            <a:extLst>
              <a:ext uri="{FF2B5EF4-FFF2-40B4-BE49-F238E27FC236}">
                <a16:creationId xmlns:a16="http://schemas.microsoft.com/office/drawing/2014/main" id="{D815121E-335C-4045-9297-34174FA21F26}"/>
              </a:ext>
            </a:extLst>
          </p:cNvPr>
          <p:cNvSpPr/>
          <p:nvPr/>
        </p:nvSpPr>
        <p:spPr>
          <a:xfrm rot="1480869" flipH="1">
            <a:off x="5569873" y="2050242"/>
            <a:ext cx="434838" cy="120616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it-IT" dirty="0"/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A38BE102-967F-4C20-872F-EFD1DB163EC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022281" y="3928702"/>
            <a:ext cx="613158" cy="620288"/>
          </a:xfrm>
          <a:prstGeom prst="rect">
            <a:avLst/>
          </a:prstGeom>
          <a:ln>
            <a:noFill/>
          </a:ln>
        </p:spPr>
      </p:pic>
      <p:sp>
        <p:nvSpPr>
          <p:cNvPr id="41" name="CustomShape 9">
            <a:extLst>
              <a:ext uri="{FF2B5EF4-FFF2-40B4-BE49-F238E27FC236}">
                <a16:creationId xmlns:a16="http://schemas.microsoft.com/office/drawing/2014/main" id="{572EC90C-C23D-4602-8D22-7D37CA58778A}"/>
              </a:ext>
            </a:extLst>
          </p:cNvPr>
          <p:cNvSpPr/>
          <p:nvPr/>
        </p:nvSpPr>
        <p:spPr>
          <a:xfrm>
            <a:off x="4568091" y="3156288"/>
            <a:ext cx="1213135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70C0"/>
                </a:solidFill>
                <a:latin typeface="Futura"/>
                <a:ea typeface="DejaVu Sans"/>
              </a:rPr>
              <a:t>Wrapper</a:t>
            </a:r>
            <a:endParaRPr lang="it-IT" sz="16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42" name="CustomShape 6">
            <a:extLst>
              <a:ext uri="{FF2B5EF4-FFF2-40B4-BE49-F238E27FC236}">
                <a16:creationId xmlns:a16="http://schemas.microsoft.com/office/drawing/2014/main" id="{C26ED262-98B8-415E-828B-019931331377}"/>
              </a:ext>
            </a:extLst>
          </p:cNvPr>
          <p:cNvSpPr/>
          <p:nvPr/>
        </p:nvSpPr>
        <p:spPr>
          <a:xfrm rot="1480869" flipH="1">
            <a:off x="4694494" y="3390221"/>
            <a:ext cx="348476" cy="7003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45" name="CustomShape 30">
            <a:extLst>
              <a:ext uri="{FF2B5EF4-FFF2-40B4-BE49-F238E27FC236}">
                <a16:creationId xmlns:a16="http://schemas.microsoft.com/office/drawing/2014/main" id="{C5B9C41A-E997-4643-98C3-3941C1AE16B0}"/>
              </a:ext>
            </a:extLst>
          </p:cNvPr>
          <p:cNvSpPr/>
          <p:nvPr/>
        </p:nvSpPr>
        <p:spPr>
          <a:xfrm>
            <a:off x="7755548" y="4383962"/>
            <a:ext cx="226255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1" i="1" spc="-1" dirty="0">
                <a:solidFill>
                  <a:srgbClr val="595959"/>
                </a:solidFill>
                <a:latin typeface="Futura"/>
              </a:rPr>
              <a:t>https://www.comingsoon.it/</a:t>
            </a:r>
          </a:p>
        </p:txBody>
      </p:sp>
      <p:sp>
        <p:nvSpPr>
          <p:cNvPr id="50" name="CustomShape 20">
            <a:extLst>
              <a:ext uri="{FF2B5EF4-FFF2-40B4-BE49-F238E27FC236}">
                <a16:creationId xmlns:a16="http://schemas.microsoft.com/office/drawing/2014/main" id="{F1BD9B9A-C671-4449-8895-A7025D58B19D}"/>
              </a:ext>
            </a:extLst>
          </p:cNvPr>
          <p:cNvSpPr/>
          <p:nvPr/>
        </p:nvSpPr>
        <p:spPr>
          <a:xfrm>
            <a:off x="8116168" y="2193114"/>
            <a:ext cx="182109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1" i="1" strike="noStrike" spc="-1" dirty="0">
                <a:solidFill>
                  <a:srgbClr val="595959"/>
                </a:solidFill>
                <a:latin typeface="Futura"/>
                <a:ea typeface="DejaVu Sans"/>
              </a:rPr>
              <a:t>https://www.librerie.it/</a:t>
            </a:r>
            <a:endParaRPr lang="it-IT" sz="1200" b="1" i="1" strike="noStrike" spc="-1" dirty="0">
              <a:latin typeface="Arial"/>
            </a:endParaRPr>
          </a:p>
        </p:txBody>
      </p:sp>
      <p:sp>
        <p:nvSpPr>
          <p:cNvPr id="51" name="CustomShape 28">
            <a:extLst>
              <a:ext uri="{FF2B5EF4-FFF2-40B4-BE49-F238E27FC236}">
                <a16:creationId xmlns:a16="http://schemas.microsoft.com/office/drawing/2014/main" id="{7DAC64AD-7B75-489C-B4A2-0A2AFFEF64C2}"/>
              </a:ext>
            </a:extLst>
          </p:cNvPr>
          <p:cNvSpPr/>
          <p:nvPr/>
        </p:nvSpPr>
        <p:spPr>
          <a:xfrm>
            <a:off x="7143111" y="1006862"/>
            <a:ext cx="131652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600" b="1" strike="noStrike" spc="-1" dirty="0">
                <a:solidFill>
                  <a:srgbClr val="0070C0"/>
                </a:solidFill>
                <a:latin typeface="Futura"/>
                <a:ea typeface="DejaVu Sans"/>
              </a:rPr>
              <a:t>Wrapper</a:t>
            </a:r>
            <a:endParaRPr lang="it-IT" sz="1600" b="1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1819F1EE-A4A5-4DE5-91E9-6C2B5AFD97B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758404" y="1584087"/>
            <a:ext cx="613158" cy="620288"/>
          </a:xfrm>
          <a:prstGeom prst="rect">
            <a:avLst/>
          </a:prstGeom>
          <a:ln>
            <a:noFill/>
          </a:ln>
        </p:spPr>
      </p:pic>
      <p:sp>
        <p:nvSpPr>
          <p:cNvPr id="53" name="CustomShape 29">
            <a:extLst>
              <a:ext uri="{FF2B5EF4-FFF2-40B4-BE49-F238E27FC236}">
                <a16:creationId xmlns:a16="http://schemas.microsoft.com/office/drawing/2014/main" id="{8459023C-1F18-4F82-90B5-A526837AB852}"/>
              </a:ext>
            </a:extLst>
          </p:cNvPr>
          <p:cNvSpPr/>
          <p:nvPr/>
        </p:nvSpPr>
        <p:spPr>
          <a:xfrm rot="17755533" flipH="1">
            <a:off x="8663939" y="1092527"/>
            <a:ext cx="97138" cy="57227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3">
            <a:extLst>
              <a:ext uri="{FF2B5EF4-FFF2-40B4-BE49-F238E27FC236}">
                <a16:creationId xmlns:a16="http://schemas.microsoft.com/office/drawing/2014/main" id="{BB4D1B80-330E-4A12-9E5C-E339D95D9224}"/>
              </a:ext>
            </a:extLst>
          </p:cNvPr>
          <p:cNvSpPr/>
          <p:nvPr/>
        </p:nvSpPr>
        <p:spPr>
          <a:xfrm flipV="1">
            <a:off x="4724399" y="2133600"/>
            <a:ext cx="1184031" cy="1367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75594" y="1322381"/>
            <a:ext cx="85604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115">
              <a:lnSpc>
                <a:spcPct val="15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Uno script gestisce l’aggiornamento della cache  </a:t>
            </a:r>
            <a:endParaRPr lang="it-IT" sz="1800" b="0" strike="noStrike" spc="-1" dirty="0">
              <a:latin typeface="Arial"/>
            </a:endParaRPr>
          </a:p>
          <a:p>
            <a:pPr marL="285750" indent="-285115">
              <a:lnSpc>
                <a:spcPct val="15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Ad ogni query viene associato un tempo di scadenza differente: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 </a:t>
            </a:r>
            <a:endParaRPr lang="it-IT" sz="1800" b="0" strike="noStrike" spc="-1" dirty="0">
              <a:latin typeface="Arial"/>
            </a:endParaRPr>
          </a:p>
          <a:p>
            <a:pPr marL="742950" lvl="1" indent="-285115">
              <a:lnSpc>
                <a:spcPct val="15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Ricerca Concerti: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 10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giorni</a:t>
            </a:r>
            <a:endParaRPr lang="it-IT" sz="1800" b="0" strike="noStrike" spc="-1" dirty="0">
              <a:latin typeface="Arial"/>
            </a:endParaRPr>
          </a:p>
          <a:p>
            <a:pPr marL="742950" lvl="1" indent="-285115">
              <a:lnSpc>
                <a:spcPct val="15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Ricerca Cinem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a, Film e Recensioni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: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 6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giorni</a:t>
            </a:r>
            <a:endParaRPr lang="it-IT" sz="1800" b="0" strike="noStrike" spc="-1" dirty="0">
              <a:latin typeface="Arial"/>
            </a:endParaRPr>
          </a:p>
          <a:p>
            <a:pPr marL="742950" lvl="1" indent="-285115">
              <a:lnSpc>
                <a:spcPct val="15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Ricerca Teatri e spettacoli: 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30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giorni</a:t>
            </a:r>
            <a:endParaRPr lang="it-IT" sz="1800" b="0" strike="noStrike" spc="-1" dirty="0">
              <a:latin typeface="Arial"/>
            </a:endParaRPr>
          </a:p>
          <a:p>
            <a:pPr marL="742950" lvl="1" indent="-285115">
              <a:lnSpc>
                <a:spcPct val="15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Ricerca Librerie: 5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0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giorni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3">
              <a:lumMod val="7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  <a:ea typeface="DejaVu Sans"/>
              </a:rPr>
              <a:t>  </a:t>
            </a:r>
            <a:r>
              <a:rPr lang="it-IT" sz="2900" b="0" strike="noStrike" spc="-1" dirty="0">
                <a:solidFill>
                  <a:srgbClr val="FFFFFF"/>
                </a:solidFill>
                <a:latin typeface="Futura"/>
                <a:ea typeface="DejaVu Sans"/>
              </a:rPr>
              <a:t> Database &amp; Cache</a:t>
            </a:r>
            <a:endParaRPr lang="it-IT" sz="2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00997" y="1017280"/>
            <a:ext cx="8467864" cy="4464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115">
              <a:lnSpc>
                <a:spcPct val="12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700" b="1" strike="noStrike" spc="-1" dirty="0">
                <a:solidFill>
                  <a:srgbClr val="000000"/>
                </a:solidFill>
                <a:latin typeface="Futura"/>
                <a:ea typeface="DejaVu Sans"/>
              </a:rPr>
              <a:t>Librerie.it </a:t>
            </a:r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(</a:t>
            </a:r>
            <a:r>
              <a:rPr lang="it-IT" sz="1700" b="0" i="1" strike="noStrike" spc="-1" dirty="0">
                <a:solidFill>
                  <a:srgbClr val="595959"/>
                </a:solidFill>
                <a:latin typeface="Futura"/>
                <a:ea typeface="DejaVu Sans"/>
              </a:rPr>
              <a:t>https://www.librerie.it</a:t>
            </a:r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) – </a:t>
            </a:r>
            <a:r>
              <a:rPr lang="it-IT" sz="1700" b="1" strike="noStrike" spc="-1" dirty="0">
                <a:solidFill>
                  <a:srgbClr val="4691A6"/>
                </a:solidFill>
                <a:latin typeface="Futura"/>
                <a:ea typeface="DejaVu Sans"/>
              </a:rPr>
              <a:t>Libri e recensioni</a:t>
            </a:r>
            <a:endParaRPr lang="it-IT" sz="1700" b="1" strike="noStrike" spc="-1" dirty="0">
              <a:solidFill>
                <a:srgbClr val="4691A6"/>
              </a:solidFill>
              <a:latin typeface="Futura"/>
            </a:endParaRP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Utilizzato per ottenere le librerie</a:t>
            </a:r>
            <a:r>
              <a:rPr lang="it-IT" sz="1700" spc="-1" dirty="0">
                <a:solidFill>
                  <a:srgbClr val="595959"/>
                </a:solidFill>
                <a:latin typeface="Futura"/>
                <a:ea typeface="DejaVu Sans"/>
              </a:rPr>
              <a:t> </a:t>
            </a:r>
            <a:endParaRPr lang="it-IT" sz="1700" b="0" strike="noStrike" spc="-1" dirty="0">
              <a:latin typeface="Futura"/>
            </a:endParaRP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Web </a:t>
            </a:r>
            <a:r>
              <a:rPr lang="it-IT" sz="1700" spc="-1" dirty="0">
                <a:solidFill>
                  <a:srgbClr val="595959"/>
                </a:solidFill>
                <a:latin typeface="Futura"/>
                <a:ea typeface="DejaVu Sans"/>
              </a:rPr>
              <a:t>Scraping</a:t>
            </a:r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– cambiamenti periodici</a:t>
            </a:r>
            <a:endParaRPr lang="it-IT" sz="1700" b="0" strike="noStrike" spc="-1" dirty="0">
              <a:latin typeface="Futura"/>
            </a:endParaRPr>
          </a:p>
          <a:p>
            <a:pPr>
              <a:lnSpc>
                <a:spcPct val="120000"/>
              </a:lnSpc>
            </a:pPr>
            <a:endParaRPr lang="it-IT" sz="1700" b="0" strike="noStrike" spc="-1" dirty="0">
              <a:latin typeface="Futura"/>
            </a:endParaRPr>
          </a:p>
          <a:p>
            <a:pPr>
              <a:lnSpc>
                <a:spcPct val="120000"/>
              </a:lnSpc>
            </a:pPr>
            <a:endParaRPr lang="it-IT" sz="1700" b="0" strike="noStrike" spc="-1" dirty="0">
              <a:latin typeface="Futura"/>
            </a:endParaRPr>
          </a:p>
          <a:p>
            <a:pPr marL="285750" indent="-285115">
              <a:lnSpc>
                <a:spcPct val="12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700" b="1" strike="noStrike" spc="-1" dirty="0">
                <a:solidFill>
                  <a:srgbClr val="000000"/>
                </a:solidFill>
                <a:latin typeface="Futura"/>
                <a:ea typeface="DejaVu Sans"/>
              </a:rPr>
              <a:t>Trovacinema.it </a:t>
            </a:r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(</a:t>
            </a:r>
            <a:r>
              <a:rPr lang="it-IT" sz="1700" b="0" i="1" strike="noStrike" spc="-1" dirty="0">
                <a:solidFill>
                  <a:srgbClr val="595959"/>
                </a:solidFill>
                <a:latin typeface="Futura"/>
                <a:ea typeface="DejaVu Sans"/>
              </a:rPr>
              <a:t>http://trovacinema.repubblica.it</a:t>
            </a:r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) – </a:t>
            </a:r>
            <a:r>
              <a:rPr lang="it-IT" sz="1700" b="1" strike="noStrike" spc="-1" dirty="0">
                <a:solidFill>
                  <a:srgbClr val="4691A6"/>
                </a:solidFill>
                <a:latin typeface="Futura"/>
                <a:ea typeface="DejaVu Sans"/>
              </a:rPr>
              <a:t>Cinema e film</a:t>
            </a:r>
            <a:endParaRPr lang="it-IT" sz="1700" b="1" strike="noStrike" spc="-1" dirty="0">
              <a:solidFill>
                <a:srgbClr val="4691A6"/>
              </a:solidFill>
              <a:latin typeface="Futura"/>
            </a:endParaRP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Utilizzato per ottenere i cinema ed i film</a:t>
            </a:r>
            <a:endParaRPr lang="it-IT" sz="1700" b="0" strike="noStrike" spc="-1" dirty="0">
              <a:latin typeface="Futura"/>
            </a:endParaRP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Web </a:t>
            </a:r>
            <a:r>
              <a:rPr lang="it-IT" sz="1700" spc="-1" dirty="0">
                <a:solidFill>
                  <a:srgbClr val="595959"/>
                </a:solidFill>
                <a:latin typeface="Futura"/>
                <a:ea typeface="DejaVu Sans"/>
              </a:rPr>
              <a:t>Scraping</a:t>
            </a:r>
            <a:r>
              <a:rPr lang="it-IT" sz="17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– cambiamenti periodici</a:t>
            </a:r>
            <a:endParaRPr lang="it-IT" sz="1700" b="0" strike="noStrike" spc="-1" dirty="0">
              <a:latin typeface="Futura"/>
            </a:endParaRPr>
          </a:p>
          <a:p>
            <a:pPr>
              <a:lnSpc>
                <a:spcPct val="100000"/>
              </a:lnSpc>
            </a:pPr>
            <a:endParaRPr lang="it-IT" sz="1700" b="0" strike="noStrike" spc="-1" dirty="0">
              <a:latin typeface="Futura"/>
            </a:endParaRPr>
          </a:p>
          <a:p>
            <a:pPr>
              <a:lnSpc>
                <a:spcPct val="100000"/>
              </a:lnSpc>
            </a:pPr>
            <a:endParaRPr lang="it-IT" sz="1700" b="0" strike="noStrike" spc="-1" dirty="0">
              <a:latin typeface="Futur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it-IT" sz="1700" b="1" spc="-1" dirty="0">
                <a:latin typeface="Futura"/>
              </a:rPr>
              <a:t>ComingSoon.it </a:t>
            </a:r>
            <a:r>
              <a:rPr lang="it-IT" sz="1700" spc="-1" dirty="0">
                <a:latin typeface="Futura"/>
              </a:rPr>
              <a:t>(</a:t>
            </a:r>
            <a:r>
              <a:rPr lang="it-IT" sz="1700" i="1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</a:rPr>
              <a:t>https://www.comingsoon.it/ </a:t>
            </a:r>
            <a:r>
              <a:rPr lang="it-IT" sz="1700" spc="-1" dirty="0">
                <a:latin typeface="Futura"/>
              </a:rPr>
              <a:t>) – </a:t>
            </a:r>
            <a:r>
              <a:rPr lang="it-IT" sz="1700" b="1" spc="-1" dirty="0">
                <a:solidFill>
                  <a:srgbClr val="4691A6"/>
                </a:solidFill>
                <a:latin typeface="Futura"/>
              </a:rPr>
              <a:t>Recensioni film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it-IT" sz="17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</a:rPr>
              <a:t>Utilizzato per ottenere le recensioni dei film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it-IT" sz="17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</a:rPr>
              <a:t>Web Scraping – cambiamenti periodici</a:t>
            </a: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</p:txBody>
      </p:sp>
      <p:pic>
        <p:nvPicPr>
          <p:cNvPr id="131" name="Picture 6"/>
          <p:cNvPicPr/>
          <p:nvPr/>
        </p:nvPicPr>
        <p:blipFill>
          <a:blip r:embed="rId3"/>
          <a:stretch/>
        </p:blipFill>
        <p:spPr>
          <a:xfrm>
            <a:off x="6619631" y="3048893"/>
            <a:ext cx="3032369" cy="600893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5">
              <a:lumMod val="7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  <a:ea typeface="DejaVu Sans"/>
              </a:rPr>
              <a:t>  </a:t>
            </a:r>
            <a:r>
              <a:rPr lang="it-IT" sz="2900" b="0" strike="noStrike" spc="-1" dirty="0">
                <a:solidFill>
                  <a:srgbClr val="FFFFFF"/>
                </a:solidFill>
                <a:latin typeface="Futura"/>
                <a:ea typeface="DejaVu Sans"/>
              </a:rPr>
              <a:t> Fonti (1)</a:t>
            </a:r>
            <a:endParaRPr lang="it-IT" sz="2900" b="0" strike="noStrike" spc="-1" dirty="0">
              <a:latin typeface="Arial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939D771-23D5-4666-8127-302A1DD0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1364980"/>
            <a:ext cx="2650758" cy="64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comingsoon">
            <a:extLst>
              <a:ext uri="{FF2B5EF4-FFF2-40B4-BE49-F238E27FC236}">
                <a16:creationId xmlns:a16="http://schemas.microsoft.com/office/drawing/2014/main" id="{128E93D9-8DAE-4805-988D-E72811718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14" y="4336775"/>
            <a:ext cx="2124364" cy="72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8025" y="657296"/>
            <a:ext cx="7638120" cy="52430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115">
              <a:lnSpc>
                <a:spcPct val="12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000000"/>
                </a:solidFill>
                <a:latin typeface="Futura"/>
                <a:ea typeface="DejaVu Sans"/>
              </a:rPr>
              <a:t>Teatro.it </a:t>
            </a:r>
            <a:r>
              <a:rPr lang="it-IT" sz="1800" b="0" strike="noStrike" spc="-1" dirty="0">
                <a:solidFill>
                  <a:srgbClr val="000000"/>
                </a:solidFill>
                <a:latin typeface="Futura"/>
                <a:ea typeface="DejaVu Sans"/>
              </a:rPr>
              <a:t>(</a:t>
            </a:r>
            <a:r>
              <a:rPr lang="it-IT" sz="1800" b="0" i="1" strike="noStrike" spc="-1" dirty="0">
                <a:solidFill>
                  <a:srgbClr val="595959"/>
                </a:solidFill>
                <a:latin typeface="Futura"/>
                <a:ea typeface="DejaVu Sans"/>
              </a:rPr>
              <a:t>https://www.teatro.it</a:t>
            </a:r>
            <a:r>
              <a:rPr lang="it-IT" sz="1800" b="0" strike="noStrike" spc="-1" dirty="0">
                <a:solidFill>
                  <a:srgbClr val="000000"/>
                </a:solidFill>
                <a:latin typeface="Futura"/>
                <a:ea typeface="DejaVu Sans"/>
              </a:rPr>
              <a:t>) </a:t>
            </a:r>
            <a:r>
              <a:rPr lang="it-IT" sz="18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DejaVu Sans"/>
              </a:rPr>
              <a:t>– </a:t>
            </a:r>
            <a:r>
              <a:rPr lang="it-IT" sz="1800" b="1" strike="noStrike" spc="-1" dirty="0">
                <a:solidFill>
                  <a:srgbClr val="4691A6"/>
                </a:solidFill>
                <a:latin typeface="Futura"/>
                <a:ea typeface="DejaVu Sans"/>
              </a:rPr>
              <a:t>Teatri e spettacoli</a:t>
            </a:r>
            <a:endParaRPr lang="it-IT" sz="1800" b="1" strike="noStrike" spc="-1" dirty="0">
              <a:solidFill>
                <a:srgbClr val="4691A6"/>
              </a:solidFill>
              <a:latin typeface="Arial"/>
            </a:endParaRP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Utilizzato per ottenere i teatri e gli spettacoli</a:t>
            </a:r>
            <a:endParaRPr lang="it-IT" sz="1800" b="0" strike="noStrike" spc="-1" dirty="0">
              <a:latin typeface="Arial"/>
            </a:endParaRP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Web 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Scraping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– cambiamenti periodici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pc="-1" dirty="0"/>
          </a:p>
          <a:p>
            <a:pPr marL="285750" indent="-285115">
              <a:lnSpc>
                <a:spcPct val="12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700" b="1" spc="-1" dirty="0">
                <a:solidFill>
                  <a:srgbClr val="000000"/>
                </a:solidFill>
                <a:latin typeface="Futura"/>
              </a:rPr>
              <a:t>Rockol.it</a:t>
            </a:r>
            <a:r>
              <a:rPr lang="it-IT" sz="1700" spc="-1" dirty="0">
                <a:solidFill>
                  <a:srgbClr val="000000"/>
                </a:solidFill>
                <a:latin typeface="Futura"/>
              </a:rPr>
              <a:t> </a:t>
            </a:r>
            <a:r>
              <a:rPr lang="it-IT" sz="1700" spc="-1" dirty="0">
                <a:solidFill>
                  <a:srgbClr val="595959"/>
                </a:solidFill>
                <a:latin typeface="Futura"/>
              </a:rPr>
              <a:t>(</a:t>
            </a:r>
            <a:r>
              <a:rPr lang="it-IT" sz="1700" i="1" spc="-1" dirty="0">
                <a:solidFill>
                  <a:srgbClr val="595959"/>
                </a:solidFill>
                <a:latin typeface="Futura"/>
              </a:rPr>
              <a:t>https://www.rockol.it</a:t>
            </a:r>
            <a:r>
              <a:rPr lang="it-IT" sz="1700" spc="-1" dirty="0">
                <a:solidFill>
                  <a:srgbClr val="595959"/>
                </a:solidFill>
                <a:latin typeface="Futura"/>
              </a:rPr>
              <a:t>) – </a:t>
            </a:r>
            <a:r>
              <a:rPr lang="it-IT" sz="1700" b="1" spc="-1" dirty="0">
                <a:solidFill>
                  <a:srgbClr val="4691A6"/>
                </a:solidFill>
                <a:latin typeface="Futura"/>
              </a:rPr>
              <a:t>Concerti e musica</a:t>
            </a: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700" spc="-1" dirty="0">
                <a:solidFill>
                  <a:srgbClr val="595959"/>
                </a:solidFill>
                <a:latin typeface="Futura"/>
              </a:rPr>
              <a:t>Utilizzato per ottenere i concerti disponibili </a:t>
            </a:r>
            <a:endParaRPr lang="it-IT" sz="1700" spc="-1" dirty="0">
              <a:latin typeface="Futura"/>
            </a:endParaRP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700" spc="-1" dirty="0">
                <a:solidFill>
                  <a:srgbClr val="595959"/>
                </a:solidFill>
                <a:latin typeface="Futura"/>
              </a:rPr>
              <a:t>Web Scraping – cambiamenti periodici</a:t>
            </a:r>
            <a:endParaRPr lang="it-IT" sz="1700" spc="-1" dirty="0">
              <a:latin typeface="Futura"/>
            </a:endParaRPr>
          </a:p>
          <a:p>
            <a:pPr>
              <a:lnSpc>
                <a:spcPct val="120000"/>
              </a:lnSpc>
            </a:pPr>
            <a:endParaRPr lang="it-IT" sz="1800" b="0" strike="noStrike" spc="-1" dirty="0">
              <a:latin typeface="Arial"/>
            </a:endParaRPr>
          </a:p>
          <a:p>
            <a:pPr marL="285750" indent="-285115">
              <a:lnSpc>
                <a:spcPct val="12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000000"/>
                </a:solidFill>
                <a:latin typeface="Futura"/>
                <a:ea typeface="DejaVu Sans"/>
              </a:rPr>
              <a:t>Mappa dei monumenti in Italia.csv</a:t>
            </a:r>
            <a:endParaRPr lang="it-IT" sz="1800" b="0" strike="noStrike" spc="-1" dirty="0">
              <a:latin typeface="Arial"/>
            </a:endParaRP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Utilizzato per ottenere i monumenti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 </a:t>
            </a:r>
            <a:endParaRPr lang="it-IT" sz="1800" b="0" strike="noStrike" spc="-1" dirty="0">
              <a:latin typeface="Arial"/>
            </a:endParaRP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Data </a:t>
            </a:r>
            <a:r>
              <a:rPr lang="it-IT" sz="1800" b="0" strike="noStrike" spc="-1" dirty="0" err="1">
                <a:solidFill>
                  <a:srgbClr val="595959"/>
                </a:solidFill>
                <a:latin typeface="Futura"/>
                <a:ea typeface="DejaVu Sans"/>
              </a:rPr>
              <a:t>Extraction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– Informazioni Statiche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it-IT" sz="1800" b="0" strike="noStrike" spc="-1" dirty="0">
              <a:latin typeface="Arial"/>
            </a:endParaRPr>
          </a:p>
          <a:p>
            <a:pPr marL="285750" indent="-285115">
              <a:lnSpc>
                <a:spcPct val="12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000000"/>
                </a:solidFill>
                <a:latin typeface="Futura"/>
                <a:ea typeface="DejaVu Sans"/>
              </a:rPr>
              <a:t>Mappa dei musei in Italia.csv</a:t>
            </a:r>
            <a:endParaRPr lang="it-IT" sz="1800" b="0" strike="noStrike" spc="-1" dirty="0">
              <a:latin typeface="Arial"/>
            </a:endParaRP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Utilizzato per ottenere i musei</a:t>
            </a:r>
            <a:endParaRPr lang="it-IT" sz="1800" b="0" strike="noStrike" spc="-1" dirty="0">
              <a:latin typeface="Arial"/>
            </a:endParaRPr>
          </a:p>
          <a:p>
            <a:pPr marL="742950" lvl="1" indent="-285115">
              <a:lnSpc>
                <a:spcPct val="120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Data </a:t>
            </a:r>
            <a:r>
              <a:rPr lang="it-IT" sz="1800" b="0" strike="noStrike" spc="-1" dirty="0" err="1">
                <a:solidFill>
                  <a:srgbClr val="595959"/>
                </a:solidFill>
                <a:latin typeface="Futura"/>
                <a:ea typeface="DejaVu Sans"/>
              </a:rPr>
              <a:t>Extraction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– Informazioni Statiche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5">
              <a:lumMod val="7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  <a:ea typeface="DejaVu Sans"/>
              </a:rPr>
              <a:t>  </a:t>
            </a:r>
            <a:r>
              <a:rPr lang="it-IT" sz="2900" b="0" strike="noStrike" spc="-1" dirty="0">
                <a:solidFill>
                  <a:srgbClr val="FFFFFF"/>
                </a:solidFill>
                <a:latin typeface="Futura"/>
                <a:ea typeface="DejaVu Sans"/>
              </a:rPr>
              <a:t> Fonti (2)</a:t>
            </a:r>
            <a:endParaRPr lang="it-IT" sz="2900" b="0" strike="noStrike" spc="-1" dirty="0">
              <a:latin typeface="Arial"/>
            </a:endParaRPr>
          </a:p>
        </p:txBody>
      </p:sp>
      <p:pic>
        <p:nvPicPr>
          <p:cNvPr id="137" name="Picture 2"/>
          <p:cNvPicPr/>
          <p:nvPr/>
        </p:nvPicPr>
        <p:blipFill>
          <a:blip r:embed="rId3"/>
          <a:stretch/>
        </p:blipFill>
        <p:spPr>
          <a:xfrm>
            <a:off x="7080443" y="1044015"/>
            <a:ext cx="2375280" cy="541080"/>
          </a:xfrm>
          <a:prstGeom prst="rect">
            <a:avLst/>
          </a:prstGeom>
          <a:ln>
            <a:noFill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CEE57F5-453A-4236-906B-B3687CCB09E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271143" y="2146469"/>
            <a:ext cx="1836720" cy="586080"/>
          </a:xfrm>
          <a:prstGeom prst="rect">
            <a:avLst/>
          </a:prstGeom>
          <a:ln>
            <a:noFill/>
          </a:ln>
        </p:spPr>
      </p:pic>
      <p:pic>
        <p:nvPicPr>
          <p:cNvPr id="3074" name="Picture 2" descr="Immagine correlata">
            <a:extLst>
              <a:ext uri="{FF2B5EF4-FFF2-40B4-BE49-F238E27FC236}">
                <a16:creationId xmlns:a16="http://schemas.microsoft.com/office/drawing/2014/main" id="{45828670-DC3D-403F-9EE8-C0EC43B6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08" y="4446956"/>
            <a:ext cx="959580" cy="9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magine correlata">
            <a:extLst>
              <a:ext uri="{FF2B5EF4-FFF2-40B4-BE49-F238E27FC236}">
                <a16:creationId xmlns:a16="http://schemas.microsoft.com/office/drawing/2014/main" id="{4ACC229E-9174-4F4A-B74F-46B3CEE2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63" y="2993291"/>
            <a:ext cx="1123217" cy="112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6">
              <a:lumMod val="7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  <a:ea typeface="DejaVu Sans"/>
              </a:rPr>
              <a:t>  </a:t>
            </a:r>
            <a:r>
              <a:rPr lang="it-IT" sz="2900" b="0" strike="noStrike" spc="-1" dirty="0">
                <a:solidFill>
                  <a:srgbClr val="FFFFFF"/>
                </a:solidFill>
                <a:latin typeface="Futura"/>
                <a:ea typeface="DejaVu Sans"/>
              </a:rPr>
              <a:t> Descrizione degli schemi locali (1)</a:t>
            </a:r>
            <a:endParaRPr lang="it-IT" sz="29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63689" y="1255652"/>
            <a:ext cx="9270360" cy="38719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marL="285750" indent="-285115">
              <a:lnSpc>
                <a:spcPct val="114999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000000"/>
                </a:solidFill>
                <a:latin typeface="Futura"/>
                <a:ea typeface="DejaVu Sans"/>
              </a:rPr>
              <a:t>Mappa dei monumenti in Italia</a:t>
            </a:r>
            <a:r>
              <a:rPr lang="it-IT" b="1" spc="-1" dirty="0">
                <a:solidFill>
                  <a:srgbClr val="000000"/>
                </a:solidFill>
                <a:latin typeface="Futura"/>
                <a:ea typeface="DejaVu Sans"/>
              </a:rPr>
              <a:t> </a:t>
            </a:r>
            <a:endParaRPr lang="it-IT" sz="1800" b="0" strike="noStrike" spc="-1" dirty="0">
              <a:solidFill>
                <a:srgbClr val="595959"/>
              </a:solidFill>
              <a:latin typeface="Futura"/>
            </a:endParaRPr>
          </a:p>
          <a:p>
            <a:pPr marL="742950" lvl="1" indent="-285115">
              <a:lnSpc>
                <a:spcPct val="114999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E77B23"/>
                </a:solidFill>
                <a:latin typeface="Futura"/>
                <a:ea typeface="DejaVu Sans"/>
              </a:rPr>
              <a:t>Monumenti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(Comune, Provincia, Regione, Nome,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 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Longitudine, Latitudine)</a:t>
            </a:r>
            <a:endParaRPr lang="it-IT" sz="1800" b="0" strike="noStrike" spc="-1" dirty="0">
              <a:latin typeface="Arial"/>
            </a:endParaRPr>
          </a:p>
          <a:p>
            <a:pPr marL="457200">
              <a:lnSpc>
                <a:spcPct val="114999"/>
              </a:lnSpc>
            </a:pPr>
            <a:endParaRPr lang="it-IT" sz="1800" b="0" strike="noStrike" spc="-1" dirty="0">
              <a:latin typeface="Arial"/>
            </a:endParaRPr>
          </a:p>
          <a:p>
            <a:pPr marL="285750" indent="-285115">
              <a:lnSpc>
                <a:spcPct val="114999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000000"/>
                </a:solidFill>
                <a:latin typeface="Futura"/>
                <a:ea typeface="DejaVu Sans"/>
              </a:rPr>
              <a:t>Mappa dei musei in Italia</a:t>
            </a:r>
            <a:r>
              <a:rPr lang="it-IT" b="1" spc="-1" dirty="0">
                <a:solidFill>
                  <a:srgbClr val="000000"/>
                </a:solidFill>
                <a:latin typeface="Futura"/>
                <a:ea typeface="DejaVu Sans"/>
              </a:rPr>
              <a:t> </a:t>
            </a:r>
            <a:endParaRPr lang="it-IT" sz="1800" b="0" strike="noStrike" spc="-1" dirty="0">
              <a:solidFill>
                <a:srgbClr val="595959"/>
              </a:solidFill>
              <a:latin typeface="Futura"/>
            </a:endParaRPr>
          </a:p>
          <a:p>
            <a:pPr marL="742950" lvl="1" indent="-285115">
              <a:lnSpc>
                <a:spcPct val="114999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b="1" spc="-1" dirty="0">
                <a:solidFill>
                  <a:srgbClr val="E77B23"/>
                </a:solidFill>
                <a:latin typeface="Futura"/>
                <a:ea typeface="DejaVu Sans"/>
              </a:rPr>
              <a:t>Musei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(Comune, Provincia, Regione, Nome,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 Longitudine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, Latitudine)</a:t>
            </a:r>
            <a:endParaRPr lang="it-IT" sz="1800" b="0" strike="noStrike" spc="-1" dirty="0">
              <a:latin typeface="Arial"/>
            </a:endParaRPr>
          </a:p>
          <a:p>
            <a:pPr marL="457200">
              <a:lnSpc>
                <a:spcPct val="114999"/>
              </a:lnSpc>
            </a:pPr>
            <a:endParaRPr lang="it-IT" sz="1800" b="0" strike="noStrike" spc="-1" dirty="0">
              <a:latin typeface="Arial"/>
            </a:endParaRPr>
          </a:p>
          <a:p>
            <a:pPr marL="285750" indent="-285115">
              <a:lnSpc>
                <a:spcPct val="114999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000000"/>
                </a:solidFill>
                <a:latin typeface="Futura"/>
                <a:ea typeface="DejaVu Sans"/>
              </a:rPr>
              <a:t>Librerie.it</a:t>
            </a:r>
            <a:r>
              <a:rPr lang="it-IT" b="1" spc="-1" dirty="0">
                <a:solidFill>
                  <a:srgbClr val="000000"/>
                </a:solidFill>
                <a:latin typeface="Futura"/>
                <a:ea typeface="DejaVu Sans"/>
              </a:rPr>
              <a:t> </a:t>
            </a:r>
            <a:endParaRPr lang="it-IT" sz="1800" b="0" strike="noStrike" spc="-1" dirty="0">
              <a:solidFill>
                <a:srgbClr val="595959"/>
              </a:solidFill>
              <a:latin typeface="Futura"/>
            </a:endParaRPr>
          </a:p>
          <a:p>
            <a:pPr marL="742950" lvl="1" indent="-285115">
              <a:lnSpc>
                <a:spcPct val="114999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E77B23"/>
                </a:solidFill>
                <a:latin typeface="Futura"/>
                <a:ea typeface="DejaVu Sans"/>
              </a:rPr>
              <a:t>Librerie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(Nome, Provincia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, Indirizzo)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14999"/>
              </a:lnSpc>
            </a:pPr>
            <a:endParaRPr lang="it-IT" sz="1800" b="0" strike="noStrike" spc="-1" dirty="0">
              <a:latin typeface="Arial"/>
            </a:endParaRPr>
          </a:p>
          <a:p>
            <a:pPr marL="285750" indent="-285115">
              <a:lnSpc>
                <a:spcPct val="114999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000000"/>
                </a:solidFill>
                <a:latin typeface="Futura"/>
                <a:ea typeface="DejaVu Sans"/>
              </a:rPr>
              <a:t>Rockol.it </a:t>
            </a:r>
            <a:endParaRPr lang="it-IT" sz="1800" b="0" strike="noStrike" spc="-1" dirty="0">
              <a:solidFill>
                <a:srgbClr val="595959"/>
              </a:solidFill>
              <a:latin typeface="Futura"/>
            </a:endParaRPr>
          </a:p>
          <a:p>
            <a:pPr marL="742950" lvl="1" indent="-285115">
              <a:lnSpc>
                <a:spcPct val="114999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E77B23"/>
                </a:solidFill>
                <a:latin typeface="Futura"/>
                <a:ea typeface="DejaVu Sans"/>
              </a:rPr>
              <a:t>Concerti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(Nome, 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Provincia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, 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Indirizzo,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 Data)</a:t>
            </a:r>
            <a:endParaRPr lang="it-IT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23861" y="1068050"/>
            <a:ext cx="7710946" cy="417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marL="285750" indent="-285115">
              <a:lnSpc>
                <a:spcPct val="125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000000"/>
                </a:solidFill>
                <a:latin typeface="Futura"/>
                <a:ea typeface="DejaVu Sans"/>
              </a:rPr>
              <a:t>Trovacinema.it</a:t>
            </a:r>
            <a:r>
              <a:rPr lang="it-IT" b="1" spc="-1" dirty="0">
                <a:solidFill>
                  <a:srgbClr val="000000"/>
                </a:solidFill>
                <a:latin typeface="Futura"/>
                <a:ea typeface="DejaVu Sans"/>
              </a:rPr>
              <a:t> </a:t>
            </a:r>
            <a:endParaRPr lang="it-IT" sz="1800" b="0" strike="noStrike" spc="-1" dirty="0">
              <a:solidFill>
                <a:srgbClr val="595959"/>
              </a:solidFill>
              <a:latin typeface="Futura"/>
            </a:endParaRPr>
          </a:p>
          <a:p>
            <a:pPr marL="742950" lvl="1" indent="-285115">
              <a:lnSpc>
                <a:spcPct val="125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E77B23"/>
                </a:solidFill>
                <a:latin typeface="Futura"/>
                <a:ea typeface="DejaVu Sans"/>
              </a:rPr>
              <a:t>Cinema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(Nome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, Provincia, Indirizzo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742950" lvl="1" indent="-285115">
              <a:lnSpc>
                <a:spcPct val="125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E77B23"/>
                </a:solidFill>
                <a:latin typeface="Futura"/>
                <a:ea typeface="DejaVu Sans"/>
              </a:rPr>
              <a:t>Film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(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Titolo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, Regia, Anno, Durata, Genere, Locandina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457200">
              <a:lnSpc>
                <a:spcPct val="125000"/>
              </a:lnSpc>
            </a:pPr>
            <a:endParaRPr lang="it-IT" sz="1800" b="0" strike="noStrike" spc="-1" dirty="0">
              <a:latin typeface="Arial"/>
            </a:endParaRPr>
          </a:p>
          <a:p>
            <a:pPr marL="285750" indent="-285115">
              <a:lnSpc>
                <a:spcPct val="125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000000"/>
                </a:solidFill>
                <a:latin typeface="Futura"/>
                <a:ea typeface="DejaVu Sans"/>
              </a:rPr>
              <a:t>Teatro.it</a:t>
            </a:r>
            <a:endParaRPr lang="it-IT" sz="1800" b="0" strike="noStrike" spc="-1" dirty="0">
              <a:solidFill>
                <a:srgbClr val="595959"/>
              </a:solidFill>
              <a:latin typeface="Futura"/>
            </a:endParaRPr>
          </a:p>
          <a:p>
            <a:pPr marL="742950" lvl="1" indent="-285115">
              <a:lnSpc>
                <a:spcPct val="125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E77B23"/>
                </a:solidFill>
                <a:latin typeface="Futura"/>
                <a:ea typeface="DejaVu Sans"/>
              </a:rPr>
              <a:t>Teatro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(Nome, Provincia, 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Indirizzo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+mn-lt"/>
                <a:cs typeface="+mn-lt"/>
              </a:rPr>
              <a:t>)</a:t>
            </a:r>
            <a:endParaRPr lang="it-IT" sz="1800" b="0" strike="noStrike" spc="-1" dirty="0">
              <a:latin typeface="Futura"/>
              <a:ea typeface="+mn-lt"/>
              <a:cs typeface="+mn-lt"/>
            </a:endParaRPr>
          </a:p>
          <a:p>
            <a:pPr marL="742950" lvl="1" indent="-285115">
              <a:lnSpc>
                <a:spcPct val="125000"/>
              </a:lnSpc>
              <a:buClr>
                <a:srgbClr val="595959"/>
              </a:buClr>
              <a:buFont typeface="Wingdings" charset="2"/>
              <a:buChar char=""/>
            </a:pPr>
            <a:r>
              <a:rPr lang="it-IT" sz="1800" b="1" strike="noStrike" spc="-1" dirty="0">
                <a:solidFill>
                  <a:srgbClr val="E77B23"/>
                </a:solidFill>
                <a:latin typeface="Futura"/>
                <a:ea typeface="DejaVu Sans"/>
              </a:rPr>
              <a:t>Spettacolo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(Nome, </a:t>
            </a: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Regia, Data, Autore, </a:t>
            </a:r>
          </a:p>
          <a:p>
            <a:pPr marL="457835" lvl="1">
              <a:lnSpc>
                <a:spcPct val="125000"/>
              </a:lnSpc>
              <a:buClr>
                <a:srgbClr val="595959"/>
              </a:buClr>
            </a:pPr>
            <a:r>
              <a:rPr lang="it-IT" spc="-1" dirty="0">
                <a:solidFill>
                  <a:srgbClr val="595959"/>
                </a:solidFill>
                <a:latin typeface="Futura"/>
                <a:ea typeface="DejaVu Sans"/>
              </a:rPr>
              <a:t>Protagonista, Produttore, Locandina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  <a:ea typeface="DejaVu Sans"/>
              </a:rPr>
              <a:t>)</a:t>
            </a:r>
          </a:p>
          <a:p>
            <a:pPr marL="457835" lvl="1">
              <a:lnSpc>
                <a:spcPct val="125000"/>
              </a:lnSpc>
              <a:buClr>
                <a:srgbClr val="595959"/>
              </a:buClr>
            </a:pPr>
            <a:endParaRPr lang="it-IT" spc="-1" dirty="0">
              <a:solidFill>
                <a:srgbClr val="595959"/>
              </a:solidFill>
              <a:latin typeface="Futura"/>
            </a:endParaRPr>
          </a:p>
          <a:p>
            <a:pPr marL="285750" lvl="1" indent="-285750">
              <a:lnSpc>
                <a:spcPct val="125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b="1" spc="-1" dirty="0">
                <a:solidFill>
                  <a:srgbClr val="000000"/>
                </a:solidFill>
                <a:latin typeface="Futura"/>
              </a:rPr>
              <a:t>ComingSoon.it</a:t>
            </a:r>
            <a:endParaRPr lang="it-IT" spc="-1" dirty="0">
              <a:solidFill>
                <a:srgbClr val="595959"/>
              </a:solidFill>
              <a:latin typeface="Futura"/>
            </a:endParaRPr>
          </a:p>
          <a:p>
            <a:pPr marL="743585" lvl="1" indent="-285750">
              <a:lnSpc>
                <a:spcPct val="125000"/>
              </a:lnSpc>
              <a:buClr>
                <a:srgbClr val="595959"/>
              </a:buClr>
              <a:buFont typeface="Wingdings" panose="05000000000000000000" pitchFamily="2" charset="2"/>
              <a:buChar char="q"/>
            </a:pPr>
            <a:r>
              <a:rPr lang="it-IT" sz="1800" b="1" strike="noStrike" spc="-1" dirty="0">
                <a:solidFill>
                  <a:srgbClr val="E77B23"/>
                </a:solidFill>
                <a:latin typeface="Futura"/>
              </a:rPr>
              <a:t>Recensione</a:t>
            </a:r>
            <a:r>
              <a:rPr lang="it-IT" sz="1800" b="0" strike="noStrike" spc="-1" dirty="0">
                <a:solidFill>
                  <a:srgbClr val="595959"/>
                </a:solidFill>
                <a:latin typeface="Futura"/>
              </a:rPr>
              <a:t>(Titolo, Voto, Recensione, Panoramica, Trama)</a:t>
            </a:r>
            <a:endParaRPr lang="it-IT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0" y="-2070"/>
            <a:ext cx="10080360" cy="552544"/>
          </a:xfrm>
          <a:prstGeom prst="rect">
            <a:avLst/>
          </a:prstGeom>
          <a:solidFill>
            <a:schemeClr val="accent6">
              <a:lumMod val="75000"/>
              <a:alpha val="8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it-IT" sz="2900" spc="-1" dirty="0">
                <a:solidFill>
                  <a:srgbClr val="FFFFFF"/>
                </a:solidFill>
                <a:latin typeface="Futura"/>
                <a:ea typeface="DejaVu Sans"/>
              </a:rPr>
              <a:t>  </a:t>
            </a:r>
            <a:r>
              <a:rPr lang="it-IT" sz="2900" b="0" strike="noStrike" spc="-1" dirty="0">
                <a:solidFill>
                  <a:srgbClr val="FFFFFF"/>
                </a:solidFill>
                <a:latin typeface="Futura"/>
                <a:ea typeface="DejaVu Sans"/>
              </a:rPr>
              <a:t> Descrizione degli schemi locali (2)</a:t>
            </a:r>
            <a:endParaRPr lang="it-IT" sz="2900" b="0" strike="noStrike" spc="-1" dirty="0">
              <a:latin typeface="Futu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487</Words>
  <Application>Microsoft Office PowerPoint</Application>
  <PresentationFormat>Personalizzato</PresentationFormat>
  <Paragraphs>317</Paragraphs>
  <Slides>26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Arial</vt:lpstr>
      <vt:lpstr>Calibri</vt:lpstr>
      <vt:lpstr>Futura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FauxL</dc:creator>
  <dc:description/>
  <cp:lastModifiedBy>GERARDO DE ROSA</cp:lastModifiedBy>
  <cp:revision>1480</cp:revision>
  <dcterms:created xsi:type="dcterms:W3CDTF">2019-03-23T14:07:22Z</dcterms:created>
  <dcterms:modified xsi:type="dcterms:W3CDTF">2019-07-23T21:23:57Z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