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notesMasterIdLst>
    <p:notesMasterId r:id="rId27"/>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3AA465-2EF1-98E0-D39E-30FE10FEF0D4}" v="152" dt="2020-06-04T14:40:21.957"/>
    <p1510:client id="{F17DA2C8-6CC9-7FF2-2CB3-CEA17FC1C79F}" v="522" dt="2020-06-05T14:07:11.8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it-IT" sz="4400" b="0" strike="noStrike" spc="-1">
                <a:latin typeface="Arial"/>
              </a:rPr>
              <a:t>Fai clic per spostare la diapositiva</a:t>
            </a:r>
          </a:p>
        </p:txBody>
      </p:sp>
      <p:sp>
        <p:nvSpPr>
          <p:cNvPr id="244" name="PlaceHolder 2"/>
          <p:cNvSpPr>
            <a:spLocks noGrp="1"/>
          </p:cNvSpPr>
          <p:nvPr>
            <p:ph type="body"/>
          </p:nvPr>
        </p:nvSpPr>
        <p:spPr>
          <a:xfrm>
            <a:off x="756000" y="5078520"/>
            <a:ext cx="6047640" cy="4811040"/>
          </a:xfrm>
          <a:prstGeom prst="rect">
            <a:avLst/>
          </a:prstGeom>
        </p:spPr>
        <p:txBody>
          <a:bodyPr lIns="0" tIns="0" rIns="0" bIns="0">
            <a:noAutofit/>
          </a:bodyPr>
          <a:lstStyle/>
          <a:p>
            <a:r>
              <a:rPr lang="it-IT" sz="2000" b="0" strike="noStrike" spc="-1">
                <a:latin typeface="Arial"/>
              </a:rPr>
              <a:t>Fai clic per modificare il formato delle note</a:t>
            </a:r>
          </a:p>
        </p:txBody>
      </p:sp>
      <p:sp>
        <p:nvSpPr>
          <p:cNvPr id="245" name="PlaceHolder 3"/>
          <p:cNvSpPr>
            <a:spLocks noGrp="1"/>
          </p:cNvSpPr>
          <p:nvPr>
            <p:ph type="hdr"/>
          </p:nvPr>
        </p:nvSpPr>
        <p:spPr>
          <a:xfrm>
            <a:off x="0" y="0"/>
            <a:ext cx="3280680" cy="534240"/>
          </a:xfrm>
          <a:prstGeom prst="rect">
            <a:avLst/>
          </a:prstGeom>
        </p:spPr>
        <p:txBody>
          <a:bodyPr lIns="0" tIns="0" rIns="0" bIns="0">
            <a:noAutofit/>
          </a:bodyPr>
          <a:lstStyle/>
          <a:p>
            <a:r>
              <a:rPr lang="it-IT" sz="1400" b="0" strike="noStrike" spc="-1">
                <a:latin typeface="Times New Roman"/>
              </a:rPr>
              <a:t>&lt;intestazione&gt;</a:t>
            </a:r>
          </a:p>
        </p:txBody>
      </p:sp>
      <p:sp>
        <p:nvSpPr>
          <p:cNvPr id="24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it-IT" sz="1400" b="0" strike="noStrike" spc="-1">
                <a:latin typeface="Times New Roman"/>
              </a:rPr>
              <a:t>&lt;data/ora&gt;</a:t>
            </a:r>
          </a:p>
        </p:txBody>
      </p:sp>
      <p:sp>
        <p:nvSpPr>
          <p:cNvPr id="24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it-IT" sz="1400" b="0" strike="noStrike" spc="-1">
                <a:latin typeface="Times New Roman"/>
              </a:rPr>
              <a:t>&lt;piè di pagina&gt;</a:t>
            </a:r>
          </a:p>
        </p:txBody>
      </p:sp>
      <p:sp>
        <p:nvSpPr>
          <p:cNvPr id="24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B9C7C0D3-78BE-47B1-923A-B1001F918952}" type="slidenum">
              <a:rPr lang="it-IT" sz="1400" b="0" strike="noStrike" spc="-1">
                <a:latin typeface="Times New Roman"/>
              </a:rPr>
              <a:t>‹N›</a:t>
            </a:fld>
            <a:endParaRPr lang="it-IT"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noRot="1" noChangeAspect="1"/>
          </p:cNvSpPr>
          <p:nvPr>
            <p:ph type="sldImg"/>
          </p:nvPr>
        </p:nvSpPr>
        <p:spPr>
          <a:xfrm>
            <a:off x="1371600" y="1143000"/>
            <a:ext cx="4114800" cy="3086100"/>
          </a:xfrm>
          <a:prstGeom prst="rect">
            <a:avLst/>
          </a:prstGeom>
        </p:spPr>
      </p:sp>
      <p:sp>
        <p:nvSpPr>
          <p:cNvPr id="3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3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5CEFB6A-9872-4D48-8F3B-0314B8F0A523}" type="slidenum">
              <a:rPr lang="it-IT" sz="1200" b="0" strike="noStrike" spc="-1">
                <a:solidFill>
                  <a:srgbClr val="000000"/>
                </a:solidFill>
                <a:latin typeface="+mn-lt"/>
                <a:ea typeface="+mn-ea"/>
              </a:rPr>
              <a:t>1</a:t>
            </a:fld>
            <a:endParaRPr lang="it-IT"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PlaceHolder 1"/>
          <p:cNvSpPr>
            <a:spLocks noGrp="1" noRot="1" noChangeAspect="1"/>
          </p:cNvSpPr>
          <p:nvPr>
            <p:ph type="sldImg"/>
          </p:nvPr>
        </p:nvSpPr>
        <p:spPr>
          <a:xfrm>
            <a:off x="1371600" y="1143000"/>
            <a:ext cx="4114800" cy="3086100"/>
          </a:xfrm>
          <a:prstGeom prst="rect">
            <a:avLst/>
          </a:prstGeom>
        </p:spPr>
      </p:sp>
      <p:sp>
        <p:nvSpPr>
          <p:cNvPr id="34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34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56CF794-2426-4D0E-A099-8802FC002193}" type="slidenum">
              <a:rPr lang="it-IT" sz="1200" b="0" strike="noStrike" spc="-1">
                <a:solidFill>
                  <a:srgbClr val="000000"/>
                </a:solidFill>
                <a:latin typeface="+mn-lt"/>
                <a:ea typeface="+mn-ea"/>
              </a:rPr>
              <a:t>15</a:t>
            </a:fld>
            <a:endParaRPr lang="it-IT"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PlaceHolder 1"/>
          <p:cNvSpPr>
            <a:spLocks noGrp="1" noRot="1" noChangeAspect="1"/>
          </p:cNvSpPr>
          <p:nvPr>
            <p:ph type="sldImg"/>
          </p:nvPr>
        </p:nvSpPr>
        <p:spPr>
          <a:xfrm>
            <a:off x="1371600" y="1143000"/>
            <a:ext cx="4114800" cy="3086100"/>
          </a:xfrm>
          <a:prstGeom prst="rect">
            <a:avLst/>
          </a:prstGeom>
        </p:spPr>
      </p:sp>
      <p:sp>
        <p:nvSpPr>
          <p:cNvPr id="34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34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B1EC0B1-CB9C-4708-A0C6-3C90A3F20CCE}" type="slidenum">
              <a:rPr lang="it-IT" sz="1200" b="0" strike="noStrike" spc="-1">
                <a:solidFill>
                  <a:srgbClr val="000000"/>
                </a:solidFill>
                <a:latin typeface="+mn-lt"/>
                <a:ea typeface="+mn-ea"/>
              </a:rPr>
              <a:t>16</a:t>
            </a:fld>
            <a:endParaRPr lang="it-IT"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PlaceHolder 1"/>
          <p:cNvSpPr>
            <a:spLocks noGrp="1" noRot="1" noChangeAspect="1"/>
          </p:cNvSpPr>
          <p:nvPr>
            <p:ph type="sldImg"/>
          </p:nvPr>
        </p:nvSpPr>
        <p:spPr>
          <a:xfrm>
            <a:off x="1371600" y="1143000"/>
            <a:ext cx="4114800" cy="3086100"/>
          </a:xfrm>
          <a:prstGeom prst="rect">
            <a:avLst/>
          </a:prstGeom>
        </p:spPr>
      </p:sp>
      <p:sp>
        <p:nvSpPr>
          <p:cNvPr id="348"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349"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510C525-D2D4-4A5F-83A7-93663968F120}" type="slidenum">
              <a:rPr lang="it-IT" sz="1200" b="0" strike="noStrike" spc="-1">
                <a:solidFill>
                  <a:srgbClr val="000000"/>
                </a:solidFill>
                <a:latin typeface="+mn-lt"/>
                <a:ea typeface="+mn-ea"/>
              </a:rPr>
              <a:t>17</a:t>
            </a:fld>
            <a:endParaRPr lang="it-IT"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PlaceHolder 1"/>
          <p:cNvSpPr>
            <a:spLocks noGrp="1" noRot="1" noChangeAspect="1"/>
          </p:cNvSpPr>
          <p:nvPr>
            <p:ph type="sldImg"/>
          </p:nvPr>
        </p:nvSpPr>
        <p:spPr>
          <a:xfrm>
            <a:off x="1371600" y="1143000"/>
            <a:ext cx="4114800" cy="3086100"/>
          </a:xfrm>
          <a:prstGeom prst="rect">
            <a:avLst/>
          </a:prstGeom>
        </p:spPr>
      </p:sp>
      <p:sp>
        <p:nvSpPr>
          <p:cNvPr id="35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352"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6132102-3882-4A81-9766-794ECC8BAD19}" type="slidenum">
              <a:rPr lang="it-IT" sz="1200" b="0" strike="noStrike" spc="-1">
                <a:solidFill>
                  <a:srgbClr val="000000"/>
                </a:solidFill>
                <a:latin typeface="+mn-lt"/>
                <a:ea typeface="+mn-ea"/>
              </a:rPr>
              <a:t>18</a:t>
            </a:fld>
            <a:endParaRPr lang="it-IT"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PlaceHolder 1"/>
          <p:cNvSpPr>
            <a:spLocks noGrp="1" noRot="1" noChangeAspect="1"/>
          </p:cNvSpPr>
          <p:nvPr>
            <p:ph type="sldImg"/>
          </p:nvPr>
        </p:nvSpPr>
        <p:spPr>
          <a:xfrm>
            <a:off x="1371600" y="1143000"/>
            <a:ext cx="4114800" cy="3086100"/>
          </a:xfrm>
          <a:prstGeom prst="rect">
            <a:avLst/>
          </a:prstGeom>
        </p:spPr>
      </p:sp>
      <p:sp>
        <p:nvSpPr>
          <p:cNvPr id="354"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355"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D20791E-4653-403E-9D9C-CE36E008CDC7}" type="slidenum">
              <a:rPr lang="it-IT" sz="1200" b="0" strike="noStrike" spc="-1">
                <a:solidFill>
                  <a:srgbClr val="000000"/>
                </a:solidFill>
                <a:latin typeface="+mn-lt"/>
                <a:ea typeface="+mn-ea"/>
              </a:rPr>
              <a:t>20</a:t>
            </a:fld>
            <a:endParaRPr lang="it-IT"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laceHolder 1"/>
          <p:cNvSpPr>
            <a:spLocks noGrp="1" noRot="1" noChangeAspect="1"/>
          </p:cNvSpPr>
          <p:nvPr>
            <p:ph type="sldImg"/>
          </p:nvPr>
        </p:nvSpPr>
        <p:spPr>
          <a:xfrm>
            <a:off x="1371600" y="1143000"/>
            <a:ext cx="4114800" cy="3086100"/>
          </a:xfrm>
          <a:prstGeom prst="rect">
            <a:avLst/>
          </a:prstGeom>
        </p:spPr>
      </p:sp>
      <p:sp>
        <p:nvSpPr>
          <p:cNvPr id="318"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319"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47E9DF4-5D17-4AA2-B75F-1595CB5C9707}" type="slidenum">
              <a:rPr lang="it-IT" sz="1200" b="0" strike="noStrike" spc="-1">
                <a:solidFill>
                  <a:srgbClr val="000000"/>
                </a:solidFill>
                <a:latin typeface="+mn-lt"/>
                <a:ea typeface="+mn-ea"/>
              </a:rPr>
              <a:t>2</a:t>
            </a:fld>
            <a:endParaRPr lang="it-IT"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noRot="1" noChangeAspect="1"/>
          </p:cNvSpPr>
          <p:nvPr>
            <p:ph type="sldImg"/>
          </p:nvPr>
        </p:nvSpPr>
        <p:spPr>
          <a:xfrm>
            <a:off x="1371600" y="1143000"/>
            <a:ext cx="4114800" cy="3086100"/>
          </a:xfrm>
          <a:prstGeom prst="rect">
            <a:avLst/>
          </a:prstGeom>
        </p:spPr>
      </p:sp>
      <p:sp>
        <p:nvSpPr>
          <p:cNvPr id="32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322"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776B61A-4098-46C7-B0D7-E5AC9920E445}" type="slidenum">
              <a:rPr lang="it-IT" sz="1200" b="0" strike="noStrike" spc="-1">
                <a:solidFill>
                  <a:srgbClr val="000000"/>
                </a:solidFill>
                <a:latin typeface="+mn-lt"/>
                <a:ea typeface="+mn-ea"/>
              </a:rPr>
              <a:t>3</a:t>
            </a:fld>
            <a:endParaRPr lang="it-IT"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PlaceHolder 1"/>
          <p:cNvSpPr>
            <a:spLocks noGrp="1" noRot="1" noChangeAspect="1"/>
          </p:cNvSpPr>
          <p:nvPr>
            <p:ph type="sldImg"/>
          </p:nvPr>
        </p:nvSpPr>
        <p:spPr>
          <a:xfrm>
            <a:off x="1371600" y="1143000"/>
            <a:ext cx="4114800" cy="3086100"/>
          </a:xfrm>
          <a:prstGeom prst="rect">
            <a:avLst/>
          </a:prstGeom>
        </p:spPr>
      </p:sp>
      <p:sp>
        <p:nvSpPr>
          <p:cNvPr id="324"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325"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F5D2570-842A-4627-9709-A2B3A5244757}" type="slidenum">
              <a:rPr lang="it-IT" sz="1200" b="0" strike="noStrike" spc="-1">
                <a:solidFill>
                  <a:srgbClr val="000000"/>
                </a:solidFill>
                <a:latin typeface="+mn-lt"/>
                <a:ea typeface="+mn-ea"/>
              </a:rPr>
              <a:t>4</a:t>
            </a:fld>
            <a:endParaRPr lang="it-IT"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PlaceHolder 1"/>
          <p:cNvSpPr>
            <a:spLocks noGrp="1" noRot="1" noChangeAspect="1"/>
          </p:cNvSpPr>
          <p:nvPr>
            <p:ph type="sldImg"/>
          </p:nvPr>
        </p:nvSpPr>
        <p:spPr>
          <a:xfrm>
            <a:off x="1371600" y="1143000"/>
            <a:ext cx="4114800" cy="3086100"/>
          </a:xfrm>
          <a:prstGeom prst="rect">
            <a:avLst/>
          </a:prstGeom>
        </p:spPr>
      </p:sp>
      <p:sp>
        <p:nvSpPr>
          <p:cNvPr id="327"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328"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9588064-C9B0-4A25-8FE5-B271D897C4C8}" type="slidenum">
              <a:rPr lang="it-IT" sz="1200" b="0" strike="noStrike" spc="-1">
                <a:solidFill>
                  <a:srgbClr val="000000"/>
                </a:solidFill>
                <a:latin typeface="+mn-lt"/>
                <a:ea typeface="+mn-ea"/>
              </a:rPr>
              <a:t>6</a:t>
            </a:fld>
            <a:endParaRPr lang="it-IT"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PlaceHolder 1"/>
          <p:cNvSpPr>
            <a:spLocks noGrp="1" noRot="1" noChangeAspect="1"/>
          </p:cNvSpPr>
          <p:nvPr>
            <p:ph type="sldImg"/>
          </p:nvPr>
        </p:nvSpPr>
        <p:spPr>
          <a:xfrm>
            <a:off x="1371600" y="1143000"/>
            <a:ext cx="4114800" cy="3086100"/>
          </a:xfrm>
          <a:prstGeom prst="rect">
            <a:avLst/>
          </a:prstGeom>
        </p:spPr>
      </p:sp>
      <p:sp>
        <p:nvSpPr>
          <p:cNvPr id="33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331"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541B340-BC47-4A3A-B4B1-4CA027D14908}" type="slidenum">
              <a:rPr lang="it-IT" sz="1200" b="0" strike="noStrike" spc="-1">
                <a:solidFill>
                  <a:srgbClr val="000000"/>
                </a:solidFill>
                <a:latin typeface="+mn-lt"/>
                <a:ea typeface="+mn-ea"/>
              </a:rPr>
              <a:t>7</a:t>
            </a:fld>
            <a:endParaRPr lang="it-IT"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PlaceHolder 1"/>
          <p:cNvSpPr>
            <a:spLocks noGrp="1" noRot="1" noChangeAspect="1"/>
          </p:cNvSpPr>
          <p:nvPr>
            <p:ph type="sldImg"/>
          </p:nvPr>
        </p:nvSpPr>
        <p:spPr>
          <a:xfrm>
            <a:off x="1371600" y="1143000"/>
            <a:ext cx="4114800" cy="3086100"/>
          </a:xfrm>
          <a:prstGeom prst="rect">
            <a:avLst/>
          </a:prstGeom>
        </p:spPr>
      </p:sp>
      <p:sp>
        <p:nvSpPr>
          <p:cNvPr id="33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334"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2F43743-6790-4269-8680-649FCC3AA355}" type="slidenum">
              <a:rPr lang="it-IT" sz="1200" b="0" strike="noStrike" spc="-1">
                <a:solidFill>
                  <a:srgbClr val="000000"/>
                </a:solidFill>
                <a:latin typeface="+mn-lt"/>
                <a:ea typeface="+mn-ea"/>
              </a:rPr>
              <a:t>8</a:t>
            </a:fld>
            <a:endParaRPr lang="it-IT"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PlaceHolder 1"/>
          <p:cNvSpPr>
            <a:spLocks noGrp="1" noRot="1" noChangeAspect="1"/>
          </p:cNvSpPr>
          <p:nvPr>
            <p:ph type="sldImg"/>
          </p:nvPr>
        </p:nvSpPr>
        <p:spPr>
          <a:xfrm>
            <a:off x="1371600" y="1143000"/>
            <a:ext cx="4114800" cy="3086100"/>
          </a:xfrm>
          <a:prstGeom prst="rect">
            <a:avLst/>
          </a:prstGeom>
        </p:spPr>
      </p:sp>
      <p:sp>
        <p:nvSpPr>
          <p:cNvPr id="336"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337"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EA7BAE6-ED13-4B1A-B926-4129AF621F9E}" type="slidenum">
              <a:rPr lang="it-IT" sz="1200" b="0" strike="noStrike" spc="-1">
                <a:solidFill>
                  <a:srgbClr val="000000"/>
                </a:solidFill>
                <a:latin typeface="+mn-lt"/>
                <a:ea typeface="+mn-ea"/>
              </a:rPr>
              <a:t>9</a:t>
            </a:fld>
            <a:endParaRPr lang="it-IT"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PlaceHolder 1"/>
          <p:cNvSpPr>
            <a:spLocks noGrp="1" noRot="1" noChangeAspect="1"/>
          </p:cNvSpPr>
          <p:nvPr>
            <p:ph type="sldImg"/>
          </p:nvPr>
        </p:nvSpPr>
        <p:spPr>
          <a:xfrm>
            <a:off x="1371600" y="1143000"/>
            <a:ext cx="4114800" cy="3086100"/>
          </a:xfrm>
          <a:prstGeom prst="rect">
            <a:avLst/>
          </a:prstGeom>
        </p:spPr>
      </p:sp>
      <p:sp>
        <p:nvSpPr>
          <p:cNvPr id="33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340"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7230AB3-CE02-4FF8-9DFD-2D8338D51324}" type="slidenum">
              <a:rPr lang="it-IT" sz="1200" b="0" strike="noStrike" spc="-1">
                <a:solidFill>
                  <a:srgbClr val="000000"/>
                </a:solidFill>
                <a:latin typeface="+mn-lt"/>
                <a:ea typeface="+mn-ea"/>
              </a:rPr>
              <a:t>10</a:t>
            </a:fld>
            <a:endParaRPr lang="it-IT"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it-IT" sz="3200" b="0" strike="noStrike" spc="-1">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3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it-IT" sz="3200" b="0" strike="noStrike" spc="-1">
              <a:latin typeface="Arial"/>
            </a:endParaRPr>
          </a:p>
        </p:txBody>
      </p:sp>
      <p:sp>
        <p:nvSpPr>
          <p:cNvPr id="3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it-IT" sz="3200" b="0" strike="noStrike" spc="-1">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it-IT" sz="3200" b="0" strike="noStrike" spc="-1">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it-IT" sz="3200" b="0" strike="noStrike" spc="-1">
              <a:latin typeface="Arial"/>
            </a:endParaRPr>
          </a:p>
        </p:txBody>
      </p:sp>
      <p:sp>
        <p:nvSpPr>
          <p:cNvPr id="3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it-IT" sz="3200" b="0" strike="noStrike" spc="-1">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it-IT" sz="3200" b="0" strike="noStrike" spc="-1">
              <a:latin typeface="Arial"/>
            </a:endParaRPr>
          </a:p>
        </p:txBody>
      </p:sp>
      <p:sp>
        <p:nvSpPr>
          <p:cNvPr id="4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it-IT"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it-IT" sz="3200" b="0" strike="noStrike" spc="-1">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it-IT"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it-IT"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it-IT" sz="3200" b="0" strike="noStrike" spc="-1">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it-IT"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it-IT"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it-IT" sz="3200" b="0" strike="noStrike" spc="-1">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it-IT"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it-IT" sz="3200" b="0" strike="noStrike" spc="-1">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it-IT" sz="3200" b="0" strike="noStrike" spc="-1">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9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it-IT" sz="3200" b="0" strike="noStrike" spc="-1">
              <a:latin typeface="Arial"/>
            </a:endParaRPr>
          </a:p>
        </p:txBody>
      </p:sp>
      <p:sp>
        <p:nvSpPr>
          <p:cNvPr id="9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it-IT" sz="3200" b="0" strike="noStrike" spc="-1">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it-IT" sz="3200" b="0" strike="noStrike" spc="-1">
              <a:latin typeface="Arial"/>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1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it-IT" sz="3200" b="0" strike="noStrike" spc="-1">
              <a:latin typeface="Arial"/>
            </a:endParaRPr>
          </a:p>
        </p:txBody>
      </p:sp>
      <p:sp>
        <p:nvSpPr>
          <p:cNvPr id="11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it-IT" sz="3200" b="0" strike="noStrike" spc="-1">
              <a:latin typeface="Arial"/>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it-IT" sz="3200" b="0" strike="noStrike" spc="-1">
              <a:latin typeface="Arial"/>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it-IT" sz="3200" b="0" strike="noStrike" spc="-1">
              <a:latin typeface="Arial"/>
            </a:endParaRPr>
          </a:p>
        </p:txBody>
      </p:sp>
      <p:sp>
        <p:nvSpPr>
          <p:cNvPr id="12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it-IT" sz="3200" b="0" strike="noStrike" spc="-1">
              <a:latin typeface="Arial"/>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it-IT" sz="3200" b="0" strike="noStrike" spc="-1">
              <a:latin typeface="Arial"/>
            </a:endParaRPr>
          </a:p>
        </p:txBody>
      </p:sp>
      <p:sp>
        <p:nvSpPr>
          <p:cNvPr id="12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2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3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it-IT" sz="3200" b="0" strike="noStrike" spc="-1">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3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it-IT" sz="3200" b="0" strike="noStrike" spc="-1">
              <a:latin typeface="Arial"/>
            </a:endParaRPr>
          </a:p>
        </p:txBody>
      </p:sp>
      <p:sp>
        <p:nvSpPr>
          <p:cNvPr id="13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3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13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it-IT" sz="3200" b="0" strike="noStrike" spc="-1">
              <a:latin typeface="Arial"/>
            </a:endParaRPr>
          </a:p>
        </p:txBody>
      </p:sp>
      <p:sp>
        <p:nvSpPr>
          <p:cNvPr id="13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4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it-IT" sz="3200" b="0" strike="noStrike" spc="-1">
              <a:latin typeface="Arial"/>
            </a:endParaRPr>
          </a:p>
        </p:txBody>
      </p:sp>
      <p:sp>
        <p:nvSpPr>
          <p:cNvPr id="14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14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14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4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it-IT" sz="3200" b="0" strike="noStrike" spc="-1">
              <a:latin typeface="Arial"/>
            </a:endParaRPr>
          </a:p>
        </p:txBody>
      </p:sp>
      <p:sp>
        <p:nvSpPr>
          <p:cNvPr id="15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5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15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15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it-IT" sz="3200" b="0" strike="noStrike" spc="-1">
              <a:latin typeface="Arial"/>
            </a:endParaRPr>
          </a:p>
        </p:txBody>
      </p:sp>
      <p:sp>
        <p:nvSpPr>
          <p:cNvPr id="15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5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it-IT" sz="3200" b="0" strike="noStrike" spc="-1">
              <a:latin typeface="Arial"/>
            </a:endParaRPr>
          </a:p>
        </p:txBody>
      </p:sp>
      <p:sp>
        <p:nvSpPr>
          <p:cNvPr id="15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it-IT" sz="3200" b="0" strike="noStrike" spc="-1">
              <a:latin typeface="Arial"/>
            </a:endParaRPr>
          </a:p>
        </p:txBody>
      </p:sp>
      <p:sp>
        <p:nvSpPr>
          <p:cNvPr id="15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it-IT" sz="3200" b="0" strike="noStrike" spc="-1">
              <a:latin typeface="Arial"/>
            </a:endParaRPr>
          </a:p>
        </p:txBody>
      </p:sp>
      <p:sp>
        <p:nvSpPr>
          <p:cNvPr id="16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it-IT" sz="3200" b="0" strike="noStrike" spc="-1">
              <a:latin typeface="Arial"/>
            </a:endParaRPr>
          </a:p>
        </p:txBody>
      </p:sp>
      <p:sp>
        <p:nvSpPr>
          <p:cNvPr id="16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it-IT" sz="3200" b="0" strike="noStrike" spc="-1">
              <a:latin typeface="Arial"/>
            </a:endParaRPr>
          </a:p>
        </p:txBody>
      </p:sp>
      <p:sp>
        <p:nvSpPr>
          <p:cNvPr id="16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6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7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7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it-IT" sz="3200" b="0" strike="noStrike" spc="-1">
              <a:latin typeface="Arial"/>
            </a:endParaRPr>
          </a:p>
        </p:txBody>
      </p:sp>
      <p:sp>
        <p:nvSpPr>
          <p:cNvPr id="17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17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it-IT" sz="3200" b="0" strike="noStrike" spc="-1">
              <a:latin typeface="Arial"/>
            </a:endParaRPr>
          </a:p>
        </p:txBody>
      </p:sp>
      <p:sp>
        <p:nvSpPr>
          <p:cNvPr id="17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8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it-IT" sz="3200" b="0" strike="noStrike" spc="-1">
              <a:latin typeface="Arial"/>
            </a:endParaRPr>
          </a:p>
        </p:txBody>
      </p:sp>
      <p:sp>
        <p:nvSpPr>
          <p:cNvPr id="18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18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8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18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18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8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it-IT" sz="3200" b="0" strike="noStrike" spc="-1">
              <a:latin typeface="Arial"/>
            </a:endParaRPr>
          </a:p>
        </p:txBody>
      </p:sp>
      <p:sp>
        <p:nvSpPr>
          <p:cNvPr id="19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9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19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19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it-IT" sz="3200" b="0" strike="noStrike" spc="-1">
              <a:latin typeface="Arial"/>
            </a:endParaRPr>
          </a:p>
        </p:txBody>
      </p:sp>
      <p:sp>
        <p:nvSpPr>
          <p:cNvPr id="19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9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it-IT" sz="3200" b="0" strike="noStrike" spc="-1">
              <a:latin typeface="Arial"/>
            </a:endParaRPr>
          </a:p>
        </p:txBody>
      </p:sp>
      <p:sp>
        <p:nvSpPr>
          <p:cNvPr id="19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it-IT" sz="3200" b="0" strike="noStrike" spc="-1">
              <a:latin typeface="Arial"/>
            </a:endParaRPr>
          </a:p>
        </p:txBody>
      </p:sp>
      <p:sp>
        <p:nvSpPr>
          <p:cNvPr id="19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it-IT" sz="3200" b="0" strike="noStrike" spc="-1">
              <a:latin typeface="Arial"/>
            </a:endParaRPr>
          </a:p>
        </p:txBody>
      </p:sp>
      <p:sp>
        <p:nvSpPr>
          <p:cNvPr id="20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it-IT" sz="3200" b="0" strike="noStrike" spc="-1">
              <a:latin typeface="Arial"/>
            </a:endParaRPr>
          </a:p>
        </p:txBody>
      </p:sp>
      <p:sp>
        <p:nvSpPr>
          <p:cNvPr id="20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it-IT" sz="3200" b="0" strike="noStrike" spc="-1">
              <a:latin typeface="Arial"/>
            </a:endParaRPr>
          </a:p>
        </p:txBody>
      </p:sp>
      <p:sp>
        <p:nvSpPr>
          <p:cNvPr id="20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20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21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21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it-IT" sz="3200" b="0" strike="noStrike" spc="-1">
              <a:latin typeface="Arial"/>
            </a:endParaRPr>
          </a:p>
        </p:txBody>
      </p:sp>
      <p:sp>
        <p:nvSpPr>
          <p:cNvPr id="2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21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21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it-IT" sz="3200" b="0" strike="noStrike" spc="-1">
              <a:latin typeface="Arial"/>
            </a:endParaRPr>
          </a:p>
        </p:txBody>
      </p:sp>
      <p:sp>
        <p:nvSpPr>
          <p:cNvPr id="21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22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it-IT" sz="3200" b="0" strike="noStrike" spc="-1">
              <a:latin typeface="Arial"/>
            </a:endParaRPr>
          </a:p>
        </p:txBody>
      </p:sp>
      <p:sp>
        <p:nvSpPr>
          <p:cNvPr id="22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22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22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2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22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it-IT" sz="3200" b="0" strike="noStrike" spc="-1">
              <a:latin typeface="Arial"/>
            </a:endParaRPr>
          </a:p>
        </p:txBody>
      </p:sp>
      <p:sp>
        <p:nvSpPr>
          <p:cNvPr id="1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22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it-IT" sz="3200" b="0" strike="noStrike" spc="-1">
              <a:latin typeface="Arial"/>
            </a:endParaRPr>
          </a:p>
        </p:txBody>
      </p:sp>
      <p:sp>
        <p:nvSpPr>
          <p:cNvPr id="23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23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23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23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it-IT" sz="3200" b="0" strike="noStrike" spc="-1">
              <a:latin typeface="Arial"/>
            </a:endParaRPr>
          </a:p>
        </p:txBody>
      </p:sp>
      <p:sp>
        <p:nvSpPr>
          <p:cNvPr id="23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23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it-IT" sz="3200" b="0" strike="noStrike" spc="-1">
              <a:latin typeface="Arial"/>
            </a:endParaRPr>
          </a:p>
        </p:txBody>
      </p:sp>
      <p:sp>
        <p:nvSpPr>
          <p:cNvPr id="23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it-IT" sz="3200" b="0" strike="noStrike" spc="-1">
              <a:latin typeface="Arial"/>
            </a:endParaRPr>
          </a:p>
        </p:txBody>
      </p:sp>
      <p:sp>
        <p:nvSpPr>
          <p:cNvPr id="23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it-IT" sz="3200" b="0" strike="noStrike" spc="-1">
              <a:latin typeface="Arial"/>
            </a:endParaRPr>
          </a:p>
        </p:txBody>
      </p:sp>
      <p:sp>
        <p:nvSpPr>
          <p:cNvPr id="24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it-IT" sz="3200" b="0" strike="noStrike" spc="-1">
              <a:latin typeface="Arial"/>
            </a:endParaRPr>
          </a:p>
        </p:txBody>
      </p:sp>
      <p:sp>
        <p:nvSpPr>
          <p:cNvPr id="24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it-IT" sz="3200" b="0" strike="noStrike" spc="-1">
              <a:latin typeface="Arial"/>
            </a:endParaRPr>
          </a:p>
        </p:txBody>
      </p:sp>
      <p:sp>
        <p:nvSpPr>
          <p:cNvPr id="24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it-IT"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it-IT" sz="4400" b="0" strike="noStrike" spc="-1">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6" name="CustomShape 1" hidden="1"/>
          <p:cNvSpPr/>
          <p:nvPr/>
        </p:nvSpPr>
        <p:spPr>
          <a:xfrm>
            <a:off x="0" y="347400"/>
            <a:ext cx="9141120" cy="11808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7" name="Immagine 7"/>
          <p:cNvPicPr/>
          <p:nvPr/>
        </p:nvPicPr>
        <p:blipFill>
          <a:blip r:embed="rId15"/>
          <a:stretch/>
        </p:blipFill>
        <p:spPr>
          <a:xfrm>
            <a:off x="0" y="457200"/>
            <a:ext cx="9141120" cy="1370520"/>
          </a:xfrm>
          <a:prstGeom prst="rect">
            <a:avLst/>
          </a:prstGeom>
          <a:ln w="0">
            <a:noFill/>
          </a:ln>
        </p:spPr>
      </p:pic>
      <p:sp>
        <p:nvSpPr>
          <p:cNvPr id="2" name="CustomShape 2"/>
          <p:cNvSpPr/>
          <p:nvPr/>
        </p:nvSpPr>
        <p:spPr>
          <a:xfrm>
            <a:off x="2124360" y="1371600"/>
            <a:ext cx="7018920" cy="2971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CustomShape 3"/>
          <p:cNvSpPr/>
          <p:nvPr/>
        </p:nvSpPr>
        <p:spPr>
          <a:xfrm>
            <a:off x="2124360" y="4462200"/>
            <a:ext cx="7018920" cy="1032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 name="PlaceHolder 4"/>
          <p:cNvSpPr>
            <a:spLocks noGrp="1"/>
          </p:cNvSpPr>
          <p:nvPr>
            <p:ph type="title"/>
          </p:nvPr>
        </p:nvSpPr>
        <p:spPr>
          <a:xfrm>
            <a:off x="457200" y="273600"/>
            <a:ext cx="8228880" cy="1144440"/>
          </a:xfrm>
          <a:prstGeom prst="rect">
            <a:avLst/>
          </a:prstGeom>
        </p:spPr>
        <p:txBody>
          <a:bodyPr lIns="0" tIns="0" rIns="0" bIns="0" anchor="ctr">
            <a:noAutofit/>
          </a:bodyPr>
          <a:lstStyle/>
          <a:p>
            <a:pPr algn="ctr"/>
            <a:r>
              <a:rPr lang="it-IT" sz="1800" b="0" strike="noStrike" spc="-1">
                <a:latin typeface="Arial"/>
              </a:rPr>
              <a:t>Fai clic per modificare il formato del testo del titolo</a:t>
            </a:r>
          </a:p>
        </p:txBody>
      </p:sp>
      <p:sp>
        <p:nvSpPr>
          <p:cNvPr id="5"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347400"/>
            <a:ext cx="9141120" cy="11808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43" name="Immagine 7"/>
          <p:cNvPicPr/>
          <p:nvPr/>
        </p:nvPicPr>
        <p:blipFill>
          <a:blip r:embed="rId14"/>
          <a:stretch/>
        </p:blipFill>
        <p:spPr>
          <a:xfrm>
            <a:off x="0" y="457200"/>
            <a:ext cx="9141120" cy="1370520"/>
          </a:xfrm>
          <a:prstGeom prst="rect">
            <a:avLst/>
          </a:prstGeom>
          <a:ln w="0">
            <a:noFill/>
          </a:ln>
        </p:spPr>
      </p:pic>
      <p:sp>
        <p:nvSpPr>
          <p:cNvPr id="44" name="PlaceHolder 2"/>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0" y="347400"/>
            <a:ext cx="9141120" cy="11808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83" name="Immagine 7"/>
          <p:cNvPicPr/>
          <p:nvPr/>
        </p:nvPicPr>
        <p:blipFill>
          <a:blip r:embed="rId14"/>
          <a:stretch/>
        </p:blipFill>
        <p:spPr>
          <a:xfrm>
            <a:off x="0" y="457200"/>
            <a:ext cx="9141120" cy="1370520"/>
          </a:xfrm>
          <a:prstGeom prst="rect">
            <a:avLst/>
          </a:prstGeom>
          <a:ln w="0">
            <a:noFill/>
          </a:ln>
        </p:spPr>
      </p:pic>
      <p:sp>
        <p:nvSpPr>
          <p:cNvPr id="84" name="PlaceHolder 2"/>
          <p:cNvSpPr>
            <a:spLocks noGrp="1"/>
          </p:cNvSpPr>
          <p:nvPr>
            <p:ph type="title"/>
          </p:nvPr>
        </p:nvSpPr>
        <p:spPr>
          <a:xfrm>
            <a:off x="457200" y="273600"/>
            <a:ext cx="8228880" cy="1144440"/>
          </a:xfrm>
          <a:prstGeom prst="rect">
            <a:avLst/>
          </a:prstGeom>
        </p:spPr>
        <p:txBody>
          <a:bodyPr lIns="0" tIns="0" rIns="0" bIns="0" anchor="ctr">
            <a:noAutofit/>
          </a:bodyPr>
          <a:lstStyle/>
          <a:p>
            <a:pPr algn="ctr"/>
            <a:r>
              <a:rPr lang="it-IT" sz="1800" b="0" strike="noStrike" spc="-1">
                <a:latin typeface="Arial"/>
              </a:rPr>
              <a:t>Fai clic per modificare il formato del testo del titolo</a:t>
            </a:r>
          </a:p>
        </p:txBody>
      </p:sp>
      <p:sp>
        <p:nvSpPr>
          <p:cNvPr id="85" name="PlaceHolder 3"/>
          <p:cNvSpPr>
            <a:spLocks noGrp="1"/>
          </p:cNvSpPr>
          <p:nvPr>
            <p:ph type="body"/>
          </p:nvPr>
        </p:nvSpPr>
        <p:spPr>
          <a:xfrm>
            <a:off x="457200" y="1604520"/>
            <a:ext cx="4015440" cy="3976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t-IT" sz="1800" b="0" strike="noStrike" spc="-1">
                <a:latin typeface="Arial"/>
              </a:rPr>
              <a:t>Fai clic per modificare il formato del testo della struttura</a:t>
            </a:r>
          </a:p>
          <a:p>
            <a:pPr marL="864000" lvl="1" indent="-324000" algn="ctr">
              <a:spcBef>
                <a:spcPts val="1134"/>
              </a:spcBef>
              <a:buClr>
                <a:srgbClr val="000000"/>
              </a:buClr>
              <a:buSzPct val="75000"/>
              <a:buFont typeface="Symbol" charset="2"/>
              <a:buChar char=""/>
            </a:pPr>
            <a:r>
              <a:rPr lang="it-IT" sz="1800" b="0" strike="noStrike" spc="-1">
                <a:latin typeface="Arial"/>
              </a:rPr>
              <a:t>Secondo livello struttura</a:t>
            </a:r>
          </a:p>
          <a:p>
            <a:pPr marL="1296000" lvl="2" indent="-288000" algn="ctr">
              <a:spcBef>
                <a:spcPts val="850"/>
              </a:spcBef>
              <a:buClr>
                <a:srgbClr val="000000"/>
              </a:buClr>
              <a:buSzPct val="45000"/>
              <a:buFont typeface="Wingdings" charset="2"/>
              <a:buChar char=""/>
            </a:pPr>
            <a:r>
              <a:rPr lang="it-IT" sz="1800" b="0" strike="noStrike" spc="-1">
                <a:latin typeface="Arial"/>
              </a:rPr>
              <a:t>Terzo livello struttura</a:t>
            </a:r>
          </a:p>
          <a:p>
            <a:pPr marL="1728000" lvl="3" indent="-216000" algn="ctr">
              <a:spcBef>
                <a:spcPts val="567"/>
              </a:spcBef>
              <a:buClr>
                <a:srgbClr val="000000"/>
              </a:buClr>
              <a:buSzPct val="75000"/>
              <a:buFont typeface="Symbol" charset="2"/>
              <a:buChar char=""/>
            </a:pPr>
            <a:r>
              <a:rPr lang="it-IT" sz="1800" b="0" strike="noStrike" spc="-1">
                <a:latin typeface="Arial"/>
              </a:rPr>
              <a:t>Quarto livello struttura</a:t>
            </a:r>
          </a:p>
          <a:p>
            <a:pPr marL="2160000" lvl="4" indent="-216000" algn="ctr">
              <a:spcBef>
                <a:spcPts val="283"/>
              </a:spcBef>
              <a:buClr>
                <a:srgbClr val="000000"/>
              </a:buClr>
              <a:buSzPct val="45000"/>
              <a:buFont typeface="Wingdings" charset="2"/>
              <a:buChar char=""/>
            </a:pPr>
            <a:r>
              <a:rPr lang="it-IT" sz="1800" b="0" strike="noStrike" spc="-1">
                <a:latin typeface="Arial"/>
              </a:rPr>
              <a:t>Quinto livello struttura</a:t>
            </a:r>
          </a:p>
          <a:p>
            <a:pPr marL="2592000" lvl="5" indent="-216000" algn="ctr">
              <a:spcBef>
                <a:spcPts val="283"/>
              </a:spcBef>
              <a:buClr>
                <a:srgbClr val="000000"/>
              </a:buClr>
              <a:buSzPct val="45000"/>
              <a:buFont typeface="Wingdings" charset="2"/>
              <a:buChar char=""/>
            </a:pPr>
            <a:r>
              <a:rPr lang="it-IT" sz="1800" b="0" strike="noStrike" spc="-1">
                <a:latin typeface="Arial"/>
              </a:rPr>
              <a:t>Sesto livello struttura</a:t>
            </a:r>
          </a:p>
          <a:p>
            <a:pPr marL="3024000" lvl="6" indent="-216000" algn="ctr">
              <a:spcBef>
                <a:spcPts val="283"/>
              </a:spcBef>
              <a:buClr>
                <a:srgbClr val="000000"/>
              </a:buClr>
              <a:buSzPct val="45000"/>
              <a:buFont typeface="Wingdings" charset="2"/>
              <a:buChar char=""/>
            </a:pPr>
            <a:r>
              <a:rPr lang="it-IT" sz="1800" b="0" strike="noStrike" spc="-1">
                <a:latin typeface="Arial"/>
              </a:rPr>
              <a:t>Settimo livello struttura</a:t>
            </a:r>
          </a:p>
        </p:txBody>
      </p:sp>
      <p:sp>
        <p:nvSpPr>
          <p:cNvPr id="86" name="PlaceHolder 4"/>
          <p:cNvSpPr>
            <a:spLocks noGrp="1"/>
          </p:cNvSpPr>
          <p:nvPr>
            <p:ph type="body"/>
          </p:nvPr>
        </p:nvSpPr>
        <p:spPr>
          <a:xfrm>
            <a:off x="4674240" y="1604520"/>
            <a:ext cx="4015440" cy="3976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t-IT" sz="1800" b="0" strike="noStrike" spc="-1">
                <a:latin typeface="Arial"/>
              </a:rPr>
              <a:t>Fai clic per modificare il formato del testo della struttura</a:t>
            </a:r>
          </a:p>
          <a:p>
            <a:pPr marL="864000" lvl="1" indent="-324000" algn="ctr">
              <a:spcBef>
                <a:spcPts val="1134"/>
              </a:spcBef>
              <a:buClr>
                <a:srgbClr val="000000"/>
              </a:buClr>
              <a:buSzPct val="75000"/>
              <a:buFont typeface="Symbol" charset="2"/>
              <a:buChar char=""/>
            </a:pPr>
            <a:r>
              <a:rPr lang="it-IT" sz="1800" b="0" strike="noStrike" spc="-1">
                <a:latin typeface="Arial"/>
              </a:rPr>
              <a:t>Secondo livello struttura</a:t>
            </a:r>
          </a:p>
          <a:p>
            <a:pPr marL="1296000" lvl="2" indent="-288000" algn="ctr">
              <a:spcBef>
                <a:spcPts val="850"/>
              </a:spcBef>
              <a:buClr>
                <a:srgbClr val="000000"/>
              </a:buClr>
              <a:buSzPct val="45000"/>
              <a:buFont typeface="Wingdings" charset="2"/>
              <a:buChar char=""/>
            </a:pPr>
            <a:r>
              <a:rPr lang="it-IT" sz="1800" b="0" strike="noStrike" spc="-1">
                <a:latin typeface="Arial"/>
              </a:rPr>
              <a:t>Terzo livello struttura</a:t>
            </a:r>
          </a:p>
          <a:p>
            <a:pPr marL="1728000" lvl="3" indent="-216000" algn="ctr">
              <a:spcBef>
                <a:spcPts val="567"/>
              </a:spcBef>
              <a:buClr>
                <a:srgbClr val="000000"/>
              </a:buClr>
              <a:buSzPct val="75000"/>
              <a:buFont typeface="Symbol" charset="2"/>
              <a:buChar char=""/>
            </a:pPr>
            <a:r>
              <a:rPr lang="it-IT" sz="1800" b="0" strike="noStrike" spc="-1">
                <a:latin typeface="Arial"/>
              </a:rPr>
              <a:t>Quarto livello struttura</a:t>
            </a:r>
          </a:p>
          <a:p>
            <a:pPr marL="2160000" lvl="4" indent="-216000" algn="ctr">
              <a:spcBef>
                <a:spcPts val="283"/>
              </a:spcBef>
              <a:buClr>
                <a:srgbClr val="000000"/>
              </a:buClr>
              <a:buSzPct val="45000"/>
              <a:buFont typeface="Wingdings" charset="2"/>
              <a:buChar char=""/>
            </a:pPr>
            <a:r>
              <a:rPr lang="it-IT" sz="1800" b="0" strike="noStrike" spc="-1">
                <a:latin typeface="Arial"/>
              </a:rPr>
              <a:t>Quinto livello struttura</a:t>
            </a:r>
          </a:p>
          <a:p>
            <a:pPr marL="2592000" lvl="5" indent="-216000" algn="ctr">
              <a:spcBef>
                <a:spcPts val="283"/>
              </a:spcBef>
              <a:buClr>
                <a:srgbClr val="000000"/>
              </a:buClr>
              <a:buSzPct val="45000"/>
              <a:buFont typeface="Wingdings" charset="2"/>
              <a:buChar char=""/>
            </a:pPr>
            <a:r>
              <a:rPr lang="it-IT" sz="1800" b="0" strike="noStrike" spc="-1">
                <a:latin typeface="Arial"/>
              </a:rPr>
              <a:t>Sesto livello struttura</a:t>
            </a:r>
          </a:p>
          <a:p>
            <a:pPr marL="3024000" lvl="6" indent="-216000" algn="ctr">
              <a:spcBef>
                <a:spcPts val="283"/>
              </a:spcBef>
              <a:buClr>
                <a:srgbClr val="000000"/>
              </a:buClr>
              <a:buSzPct val="45000"/>
              <a:buFont typeface="Wingdings" charset="2"/>
              <a:buChar char=""/>
            </a:pPr>
            <a:r>
              <a:rPr lang="it-IT" sz="18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347400"/>
            <a:ext cx="9141120" cy="11808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124" name="Immagine 7"/>
          <p:cNvPicPr/>
          <p:nvPr/>
        </p:nvPicPr>
        <p:blipFill>
          <a:blip r:embed="rId14"/>
          <a:stretch/>
        </p:blipFill>
        <p:spPr>
          <a:xfrm>
            <a:off x="0" y="457200"/>
            <a:ext cx="9141120" cy="1370520"/>
          </a:xfrm>
          <a:prstGeom prst="rect">
            <a:avLst/>
          </a:prstGeom>
          <a:ln w="0">
            <a:noFill/>
          </a:ln>
        </p:spPr>
      </p:pic>
      <p:sp>
        <p:nvSpPr>
          <p:cNvPr id="125" name="PlaceHolder 2"/>
          <p:cNvSpPr>
            <a:spLocks noGrp="1"/>
          </p:cNvSpPr>
          <p:nvPr>
            <p:ph type="title"/>
          </p:nvPr>
        </p:nvSpPr>
        <p:spPr>
          <a:xfrm>
            <a:off x="457200" y="273600"/>
            <a:ext cx="8228880" cy="1144440"/>
          </a:xfrm>
          <a:prstGeom prst="rect">
            <a:avLst/>
          </a:prstGeom>
        </p:spPr>
        <p:txBody>
          <a:bodyPr lIns="0" tIns="0" rIns="0" bIns="0" anchor="ctr">
            <a:noAutofit/>
          </a:bodyPr>
          <a:lstStyle/>
          <a:p>
            <a:pPr algn="ctr"/>
            <a:r>
              <a:rPr lang="it-IT" sz="1800" b="0" strike="noStrike" spc="-1">
                <a:latin typeface="Arial"/>
              </a:rPr>
              <a:t>Fai clic per modificare il formato del testo del titolo</a:t>
            </a:r>
          </a:p>
        </p:txBody>
      </p:sp>
      <p:sp>
        <p:nvSpPr>
          <p:cNvPr id="126"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 name="CustomShape 1"/>
          <p:cNvSpPr/>
          <p:nvPr/>
        </p:nvSpPr>
        <p:spPr>
          <a:xfrm>
            <a:off x="0" y="347400"/>
            <a:ext cx="9141120" cy="11808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164" name="Immagine 7"/>
          <p:cNvPicPr/>
          <p:nvPr/>
        </p:nvPicPr>
        <p:blipFill>
          <a:blip r:embed="rId14"/>
          <a:stretch/>
        </p:blipFill>
        <p:spPr>
          <a:xfrm>
            <a:off x="0" y="457200"/>
            <a:ext cx="9141120" cy="1370520"/>
          </a:xfrm>
          <a:prstGeom prst="rect">
            <a:avLst/>
          </a:prstGeom>
          <a:ln w="0">
            <a:noFill/>
          </a:ln>
        </p:spPr>
      </p:pic>
      <p:sp>
        <p:nvSpPr>
          <p:cNvPr id="165" name="PlaceHolder 2"/>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166"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 name="CustomShape 1" hidden="1"/>
          <p:cNvSpPr/>
          <p:nvPr/>
        </p:nvSpPr>
        <p:spPr>
          <a:xfrm>
            <a:off x="0" y="347400"/>
            <a:ext cx="9141120" cy="11808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204" name="Immagine 7"/>
          <p:cNvPicPr/>
          <p:nvPr/>
        </p:nvPicPr>
        <p:blipFill>
          <a:blip r:embed="rId14"/>
          <a:stretch/>
        </p:blipFill>
        <p:spPr>
          <a:xfrm>
            <a:off x="0" y="457200"/>
            <a:ext cx="9141120" cy="1370520"/>
          </a:xfrm>
          <a:prstGeom prst="rect">
            <a:avLst/>
          </a:prstGeom>
          <a:ln w="0">
            <a:noFill/>
          </a:ln>
        </p:spPr>
      </p:pic>
      <p:sp>
        <p:nvSpPr>
          <p:cNvPr id="205" name="PlaceHolder 2"/>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206"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6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2337120" y="3114360"/>
            <a:ext cx="2898000" cy="89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it-IT" sz="4500" b="1" strike="noStrike" spc="-1">
                <a:solidFill>
                  <a:srgbClr val="000000"/>
                </a:solidFill>
                <a:latin typeface="Calibri"/>
              </a:rPr>
              <a:t>L’iterazione</a:t>
            </a:r>
            <a:endParaRPr lang="it-IT" sz="4500" b="0" strike="noStrike" spc="-1">
              <a:latin typeface="Arial"/>
            </a:endParaRPr>
          </a:p>
        </p:txBody>
      </p:sp>
      <p:sp>
        <p:nvSpPr>
          <p:cNvPr id="250" name="CustomShape 2"/>
          <p:cNvSpPr/>
          <p:nvPr/>
        </p:nvSpPr>
        <p:spPr>
          <a:xfrm>
            <a:off x="2774720" y="4820102"/>
            <a:ext cx="1050653" cy="36425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7500"/>
          </a:bodyPr>
          <a:lstStyle/>
          <a:p>
            <a:pPr>
              <a:lnSpc>
                <a:spcPct val="100000"/>
              </a:lnSpc>
              <a:tabLst>
                <a:tab pos="0" algn="l"/>
              </a:tabLst>
            </a:pPr>
            <a:r>
              <a:rPr lang="it-IT" sz="1600" b="0" strike="noStrike" spc="-1" dirty="0">
                <a:solidFill>
                  <a:srgbClr val="000000"/>
                </a:solidFill>
                <a:latin typeface="Calibri"/>
              </a:rPr>
              <a:t>In Scratch</a:t>
            </a:r>
            <a:endParaRPr lang="it-IT" sz="1600" b="0" strike="noStrike" spc="-1" dirty="0">
              <a:latin typeface="Arial"/>
            </a:endParaRPr>
          </a:p>
        </p:txBody>
      </p:sp>
      <p:pic>
        <p:nvPicPr>
          <p:cNvPr id="251" name="Picture 2" descr="Introduzione a SCRATCH"/>
          <p:cNvPicPr/>
          <p:nvPr/>
        </p:nvPicPr>
        <p:blipFill>
          <a:blip r:embed="rId3"/>
          <a:stretch/>
        </p:blipFill>
        <p:spPr>
          <a:xfrm>
            <a:off x="3824640" y="4567320"/>
            <a:ext cx="740880" cy="714240"/>
          </a:xfrm>
          <a:prstGeom prst="rect">
            <a:avLst/>
          </a:prstGeom>
          <a:ln w="0">
            <a:noFill/>
          </a:ln>
        </p:spPr>
      </p:pic>
      <p:pic>
        <p:nvPicPr>
          <p:cNvPr id="252" name="Picture 2" descr="Innovation and Iteration: Fail Big, Fail Often | School of ..."/>
          <p:cNvPicPr/>
          <p:nvPr/>
        </p:nvPicPr>
        <p:blipFill>
          <a:blip r:embed="rId4"/>
          <a:stretch/>
        </p:blipFill>
        <p:spPr>
          <a:xfrm>
            <a:off x="5200200" y="2235600"/>
            <a:ext cx="3506040" cy="18151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960120" y="466200"/>
            <a:ext cx="7220880" cy="136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5000"/>
              </a:lnSpc>
            </a:pPr>
            <a:r>
              <a:rPr lang="it-IT" sz="3200" b="0" strike="noStrike" spc="-1">
                <a:solidFill>
                  <a:srgbClr val="FFFFFF"/>
                </a:solidFill>
                <a:latin typeface="Calibri"/>
              </a:rPr>
              <a:t>Elementi di Iterazione in Scratch</a:t>
            </a:r>
            <a:endParaRPr lang="it-IT" sz="3200" b="0" strike="noStrike" spc="-1">
              <a:latin typeface="Arial"/>
            </a:endParaRPr>
          </a:p>
        </p:txBody>
      </p:sp>
      <p:sp>
        <p:nvSpPr>
          <p:cNvPr id="279" name="CustomShape 2"/>
          <p:cNvSpPr/>
          <p:nvPr/>
        </p:nvSpPr>
        <p:spPr>
          <a:xfrm>
            <a:off x="960120" y="2194560"/>
            <a:ext cx="7268760" cy="1151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8500"/>
          </a:bodyPr>
          <a:lstStyle/>
          <a:p>
            <a:pPr marL="635">
              <a:lnSpc>
                <a:spcPct val="100000"/>
              </a:lnSpc>
              <a:spcBef>
                <a:spcPts val="1125"/>
              </a:spcBef>
              <a:buClr>
                <a:srgbClr val="000000"/>
              </a:buClr>
            </a:pPr>
            <a:r>
              <a:rPr lang="it-IT" b="0" strike="noStrike" spc="-1" dirty="0">
                <a:solidFill>
                  <a:srgbClr val="000000"/>
                </a:solidFill>
                <a:latin typeface="Calibri"/>
              </a:rPr>
              <a:t>Altre tipologie di condizioni possono essere rappresentate da variabili, o confronti tra due variabili, o risultato di operazioni aritmetiche da eseguire; le condizioni principali sono riportate di seguito:</a:t>
            </a:r>
            <a:endParaRPr lang="it-IT" b="0" strike="noStrike" spc="-1" dirty="0">
              <a:latin typeface="Arial"/>
            </a:endParaRPr>
          </a:p>
          <a:p>
            <a:pPr marL="342900">
              <a:lnSpc>
                <a:spcPct val="100000"/>
              </a:lnSpc>
              <a:spcBef>
                <a:spcPts val="224"/>
              </a:spcBef>
              <a:tabLst>
                <a:tab pos="0" algn="l"/>
              </a:tabLst>
            </a:pPr>
            <a:endParaRPr lang="it-IT" b="0" strike="noStrike" spc="-1" dirty="0">
              <a:latin typeface="Arial"/>
            </a:endParaRPr>
          </a:p>
          <a:p>
            <a:pPr marL="342900">
              <a:lnSpc>
                <a:spcPct val="100000"/>
              </a:lnSpc>
              <a:spcBef>
                <a:spcPts val="1125"/>
              </a:spcBef>
              <a:tabLst>
                <a:tab pos="0" algn="l"/>
              </a:tabLst>
            </a:pPr>
            <a:endParaRPr lang="it-IT" b="0" strike="noStrike" spc="-1" dirty="0">
              <a:latin typeface="Arial"/>
            </a:endParaRPr>
          </a:p>
          <a:p>
            <a:pPr marL="342900">
              <a:lnSpc>
                <a:spcPct val="100000"/>
              </a:lnSpc>
              <a:spcBef>
                <a:spcPts val="1125"/>
              </a:spcBef>
              <a:tabLst>
                <a:tab pos="0" algn="l"/>
              </a:tabLst>
            </a:pPr>
            <a:endParaRPr lang="it-IT" b="0" strike="noStrike" spc="-1" dirty="0">
              <a:latin typeface="Arial"/>
            </a:endParaRPr>
          </a:p>
          <a:p>
            <a:pPr marL="342900">
              <a:lnSpc>
                <a:spcPct val="100000"/>
              </a:lnSpc>
              <a:spcBef>
                <a:spcPts val="1125"/>
              </a:spcBef>
              <a:tabLst>
                <a:tab pos="0" algn="l"/>
              </a:tabLst>
            </a:pPr>
            <a:endParaRPr lang="it-IT" b="0" strike="noStrike" spc="-1" dirty="0">
              <a:latin typeface="Arial"/>
            </a:endParaRPr>
          </a:p>
          <a:p>
            <a:pPr marL="342900">
              <a:lnSpc>
                <a:spcPct val="100000"/>
              </a:lnSpc>
              <a:spcBef>
                <a:spcPts val="1125"/>
              </a:spcBef>
              <a:tabLst>
                <a:tab pos="0" algn="l"/>
              </a:tabLst>
            </a:pPr>
            <a:endParaRPr lang="it-IT" b="0" strike="noStrike" spc="-1" dirty="0">
              <a:latin typeface="Arial"/>
            </a:endParaRPr>
          </a:p>
        </p:txBody>
      </p:sp>
      <p:pic>
        <p:nvPicPr>
          <p:cNvPr id="280" name="Immagine 4"/>
          <p:cNvPicPr/>
          <p:nvPr/>
        </p:nvPicPr>
        <p:blipFill>
          <a:blip r:embed="rId3"/>
          <a:stretch/>
        </p:blipFill>
        <p:spPr>
          <a:xfrm>
            <a:off x="1881906" y="3084951"/>
            <a:ext cx="5752080" cy="1946520"/>
          </a:xfrm>
          <a:prstGeom prst="rect">
            <a:avLst/>
          </a:prstGeom>
          <a:ln w="0">
            <a:noFill/>
          </a:ln>
        </p:spPr>
      </p:pic>
      <p:pic>
        <p:nvPicPr>
          <p:cNvPr id="281" name="Immagine 8"/>
          <p:cNvPicPr/>
          <p:nvPr/>
        </p:nvPicPr>
        <p:blipFill>
          <a:blip r:embed="rId4"/>
          <a:stretch/>
        </p:blipFill>
        <p:spPr>
          <a:xfrm>
            <a:off x="6774554" y="5115625"/>
            <a:ext cx="1737845" cy="1117490"/>
          </a:xfrm>
          <a:prstGeom prst="rect">
            <a:avLst/>
          </a:prstGeom>
          <a:ln w="0">
            <a:noFill/>
          </a:ln>
        </p:spPr>
      </p:pic>
      <p:sp>
        <p:nvSpPr>
          <p:cNvPr id="282" name="CustomShape 3"/>
          <p:cNvSpPr/>
          <p:nvPr/>
        </p:nvSpPr>
        <p:spPr>
          <a:xfrm>
            <a:off x="772386" y="5192579"/>
            <a:ext cx="5947200" cy="1198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35">
              <a:buClr>
                <a:srgbClr val="000000"/>
              </a:buClr>
            </a:pPr>
            <a:r>
              <a:rPr lang="it-IT" b="0" strike="noStrike" spc="-1" dirty="0">
                <a:solidFill>
                  <a:srgbClr val="000000"/>
                </a:solidFill>
                <a:latin typeface="Calibri"/>
                <a:ea typeface="DejaVu Sans"/>
              </a:rPr>
              <a:t>L’ultima tipologia di iterazione, </a:t>
            </a:r>
            <a:r>
              <a:rPr lang="it-IT" b="1" strike="noStrike" spc="-1" dirty="0" err="1">
                <a:solidFill>
                  <a:srgbClr val="000000"/>
                </a:solidFill>
                <a:latin typeface="Calibri"/>
                <a:ea typeface="DejaVu Sans"/>
              </a:rPr>
              <a:t>forever</a:t>
            </a:r>
            <a:r>
              <a:rPr lang="it-IT" b="1" spc="-1" dirty="0">
                <a:solidFill>
                  <a:srgbClr val="000000"/>
                </a:solidFill>
                <a:latin typeface="Calibri"/>
                <a:ea typeface="DejaVu Sans"/>
              </a:rPr>
              <a:t> </a:t>
            </a:r>
            <a:r>
              <a:rPr lang="it-IT" b="1" strike="noStrike" spc="-1" dirty="0">
                <a:solidFill>
                  <a:srgbClr val="000000"/>
                </a:solidFill>
                <a:latin typeface="Calibri"/>
                <a:ea typeface="DejaVu Sans"/>
              </a:rPr>
              <a:t>(per sempre)</a:t>
            </a:r>
            <a:r>
              <a:rPr lang="it-IT" b="0" strike="noStrike" spc="-1" dirty="0">
                <a:solidFill>
                  <a:srgbClr val="000000"/>
                </a:solidFill>
                <a:latin typeface="Calibri"/>
                <a:ea typeface="DejaVu Sans"/>
              </a:rPr>
              <a:t>, permette di ripetere un determinato set di elementi per infinite volte, senza essere soggetta ad una certa condizione.</a:t>
            </a:r>
            <a:endParaRPr lang="it-IT" b="0" strike="noStrike" spc="-1" dirty="0">
              <a:latin typeface="Arial"/>
            </a:endParaRPr>
          </a:p>
          <a:p>
            <a:pPr>
              <a:lnSpc>
                <a:spcPct val="100000"/>
              </a:lnSpc>
            </a:pPr>
            <a:endParaRPr lang="it-IT"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960120" y="466200"/>
            <a:ext cx="7220880" cy="136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5000"/>
              </a:lnSpc>
            </a:pPr>
            <a:r>
              <a:rPr lang="it-IT" sz="3200" b="0" strike="noStrike" spc="-1">
                <a:solidFill>
                  <a:srgbClr val="FFFFFF"/>
                </a:solidFill>
                <a:latin typeface="Calibri"/>
              </a:rPr>
              <a:t>Un semplice esempio</a:t>
            </a:r>
            <a:endParaRPr lang="it-IT" sz="3200" b="0" strike="noStrike" spc="-1">
              <a:latin typeface="Arial"/>
            </a:endParaRPr>
          </a:p>
        </p:txBody>
      </p:sp>
      <p:sp>
        <p:nvSpPr>
          <p:cNvPr id="284" name="CustomShape 2"/>
          <p:cNvSpPr/>
          <p:nvPr/>
        </p:nvSpPr>
        <p:spPr>
          <a:xfrm>
            <a:off x="960120" y="2155295"/>
            <a:ext cx="7220880" cy="1670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635">
              <a:lnSpc>
                <a:spcPct val="100000"/>
              </a:lnSpc>
              <a:spcBef>
                <a:spcPts val="1125"/>
              </a:spcBef>
              <a:buClr>
                <a:srgbClr val="000000"/>
              </a:buClr>
            </a:pPr>
            <a:r>
              <a:rPr lang="it-IT" b="0" strike="noStrike" spc="-1" dirty="0">
                <a:solidFill>
                  <a:srgbClr val="000000"/>
                </a:solidFill>
                <a:latin typeface="Calibri"/>
              </a:rPr>
              <a:t>Immaginiamo di voler effettuare la somma di </a:t>
            </a:r>
            <a:r>
              <a:rPr lang="it-IT" b="1" strike="noStrike" spc="-1" dirty="0">
                <a:solidFill>
                  <a:srgbClr val="000000"/>
                </a:solidFill>
                <a:latin typeface="Calibri"/>
              </a:rPr>
              <a:t>20</a:t>
            </a:r>
            <a:r>
              <a:rPr lang="it-IT" b="0" strike="noStrike" spc="-1" dirty="0">
                <a:solidFill>
                  <a:srgbClr val="000000"/>
                </a:solidFill>
                <a:latin typeface="Calibri"/>
              </a:rPr>
              <a:t> numeri dati in input, una volta premuta la barra spaziatrice e farci recapitare un messaggio con il totale;</a:t>
            </a:r>
            <a:endParaRPr lang="it-IT" b="0" strike="noStrike" spc="-1" dirty="0">
              <a:latin typeface="Arial"/>
            </a:endParaRPr>
          </a:p>
          <a:p>
            <a:pPr marL="514350" lvl="1" indent="-170180">
              <a:lnSpc>
                <a:spcPct val="100000"/>
              </a:lnSpc>
              <a:spcBef>
                <a:spcPts val="224"/>
              </a:spcBef>
              <a:buClr>
                <a:srgbClr val="000000"/>
              </a:buClr>
              <a:buFont typeface="Wingdings" charset="2"/>
              <a:buChar char=""/>
            </a:pPr>
            <a:r>
              <a:rPr lang="it-IT" b="0" strike="noStrike" spc="-1" dirty="0">
                <a:solidFill>
                  <a:srgbClr val="000000"/>
                </a:solidFill>
                <a:latin typeface="Calibri"/>
              </a:rPr>
              <a:t>Quale tipologia di iterazione viste in precedenza pensate sia appropriata? Come implementereste? Risolviamolo insieme!</a:t>
            </a:r>
            <a:endParaRPr lang="it-IT" b="0" strike="noStrike" spc="-1" dirty="0">
              <a:latin typeface="Arial"/>
            </a:endParaRPr>
          </a:p>
          <a:p>
            <a:pPr>
              <a:lnSpc>
                <a:spcPct val="100000"/>
              </a:lnSpc>
            </a:pPr>
            <a:endParaRPr lang="it-IT" b="0" strike="noStrike" spc="-1" dirty="0">
              <a:latin typeface="Arial"/>
            </a:endParaRPr>
          </a:p>
          <a:p>
            <a:pPr>
              <a:lnSpc>
                <a:spcPct val="100000"/>
              </a:lnSpc>
              <a:spcBef>
                <a:spcPts val="1125"/>
              </a:spcBef>
              <a:tabLst>
                <a:tab pos="0" algn="l"/>
              </a:tabLst>
            </a:pPr>
            <a:endParaRPr lang="it-IT" b="0" strike="noStrike" spc="-1" dirty="0">
              <a:latin typeface="Arial"/>
            </a:endParaRPr>
          </a:p>
        </p:txBody>
      </p:sp>
      <p:sp>
        <p:nvSpPr>
          <p:cNvPr id="285" name="CustomShape 3"/>
          <p:cNvSpPr/>
          <p:nvPr/>
        </p:nvSpPr>
        <p:spPr>
          <a:xfrm>
            <a:off x="989826" y="4460935"/>
            <a:ext cx="4762080" cy="1198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35">
              <a:lnSpc>
                <a:spcPct val="100000"/>
              </a:lnSpc>
              <a:buClr>
                <a:srgbClr val="000000"/>
              </a:buClr>
            </a:pPr>
            <a:r>
              <a:rPr lang="it-IT" b="1" strike="noStrike" spc="-1" dirty="0">
                <a:solidFill>
                  <a:srgbClr val="000000"/>
                </a:solidFill>
                <a:latin typeface="Calibri"/>
                <a:ea typeface="DejaVu Sans"/>
              </a:rPr>
              <a:t>Soluzione: </a:t>
            </a:r>
            <a:r>
              <a:rPr lang="it-IT" b="0" strike="noStrike" spc="-1" dirty="0">
                <a:solidFill>
                  <a:srgbClr val="000000"/>
                </a:solidFill>
                <a:latin typeface="Calibri"/>
                <a:ea typeface="DejaVu Sans"/>
              </a:rPr>
              <a:t>la tipologia di ciclo più appropriata da utilizzare in questo caso è quella </a:t>
            </a:r>
            <a:r>
              <a:rPr lang="it-IT" b="1" strike="noStrike" spc="-1" dirty="0">
                <a:solidFill>
                  <a:srgbClr val="000000"/>
                </a:solidFill>
                <a:latin typeface="Calibri"/>
                <a:ea typeface="DejaVu Sans"/>
              </a:rPr>
              <a:t>ripeti </a:t>
            </a:r>
            <a:r>
              <a:rPr lang="it-IT" b="0" strike="noStrike" spc="-1" dirty="0">
                <a:solidFill>
                  <a:srgbClr val="000000"/>
                </a:solidFill>
                <a:latin typeface="Calibri"/>
                <a:ea typeface="DejaVu Sans"/>
              </a:rPr>
              <a:t>per </a:t>
            </a:r>
            <a:r>
              <a:rPr lang="it-IT" b="1" strike="noStrike" spc="-1" dirty="0">
                <a:solidFill>
                  <a:srgbClr val="000000"/>
                </a:solidFill>
                <a:latin typeface="Calibri"/>
                <a:ea typeface="DejaVu Sans"/>
              </a:rPr>
              <a:t>n </a:t>
            </a:r>
            <a:r>
              <a:rPr lang="it-IT" b="0" strike="noStrike" spc="-1" dirty="0">
                <a:solidFill>
                  <a:srgbClr val="000000"/>
                </a:solidFill>
                <a:latin typeface="Calibri"/>
                <a:ea typeface="DejaVu Sans"/>
              </a:rPr>
              <a:t>volte</a:t>
            </a:r>
            <a:r>
              <a:rPr lang="it-IT" b="1" strike="noStrike" spc="-1" dirty="0">
                <a:solidFill>
                  <a:srgbClr val="000000"/>
                </a:solidFill>
                <a:latin typeface="Calibri"/>
                <a:ea typeface="DejaVu Sans"/>
              </a:rPr>
              <a:t> </a:t>
            </a:r>
            <a:r>
              <a:rPr lang="it-IT" b="0" strike="noStrike" spc="-1" dirty="0">
                <a:solidFill>
                  <a:srgbClr val="000000"/>
                </a:solidFill>
                <a:latin typeface="Calibri"/>
                <a:ea typeface="DejaVu Sans"/>
              </a:rPr>
              <a:t>(20 in questo caso), di seguito una possibile implementazione:</a:t>
            </a:r>
            <a:endParaRPr lang="it-IT" b="0" strike="noStrike" spc="-1">
              <a:latin typeface="Arial"/>
            </a:endParaRPr>
          </a:p>
        </p:txBody>
      </p:sp>
      <p:pic>
        <p:nvPicPr>
          <p:cNvPr id="286" name="Immagine 5"/>
          <p:cNvPicPr/>
          <p:nvPr/>
        </p:nvPicPr>
        <p:blipFill>
          <a:blip r:embed="rId2"/>
          <a:stretch/>
        </p:blipFill>
        <p:spPr>
          <a:xfrm>
            <a:off x="5959043" y="3643150"/>
            <a:ext cx="2145960" cy="29145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960120" y="2190600"/>
            <a:ext cx="7220880" cy="193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635">
              <a:lnSpc>
                <a:spcPct val="100000"/>
              </a:lnSpc>
              <a:spcBef>
                <a:spcPts val="1125"/>
              </a:spcBef>
              <a:buClr>
                <a:srgbClr val="000000"/>
              </a:buClr>
            </a:pPr>
            <a:r>
              <a:rPr lang="it-IT" b="0" strike="noStrike" spc="-1" dirty="0">
                <a:solidFill>
                  <a:srgbClr val="000000"/>
                </a:solidFill>
                <a:latin typeface="Calibri"/>
              </a:rPr>
              <a:t>Riprendiamo l’esempio precedente, stavolta vogliamo effettuare la somma di alcuni numeri, finché non inseriamo la parola </a:t>
            </a:r>
            <a:r>
              <a:rPr lang="it-IT" b="1" strike="noStrike" spc="-1" dirty="0">
                <a:solidFill>
                  <a:srgbClr val="000000"/>
                </a:solidFill>
                <a:latin typeface="Calibri"/>
              </a:rPr>
              <a:t>stop</a:t>
            </a:r>
            <a:r>
              <a:rPr lang="it-IT" b="0" strike="noStrike" spc="-1" dirty="0">
                <a:solidFill>
                  <a:srgbClr val="000000"/>
                </a:solidFill>
                <a:latin typeface="Calibri"/>
              </a:rPr>
              <a:t>; il programma inizia sempre premendo il tasto spazio e da sempre un messaggio col totale in output;</a:t>
            </a:r>
            <a:endParaRPr lang="it-IT" b="0" strike="noStrike" spc="-1" dirty="0">
              <a:latin typeface="Arial"/>
            </a:endParaRPr>
          </a:p>
          <a:p>
            <a:pPr marL="514350" lvl="1" indent="-170180">
              <a:spcBef>
                <a:spcPts val="224"/>
              </a:spcBef>
              <a:buClr>
                <a:srgbClr val="000000"/>
              </a:buClr>
              <a:buFont typeface="Wingdings" charset="2"/>
              <a:buChar char=""/>
            </a:pPr>
            <a:r>
              <a:rPr lang="it-IT" b="0" strike="noStrike" spc="-1" dirty="0">
                <a:solidFill>
                  <a:srgbClr val="000000"/>
                </a:solidFill>
                <a:latin typeface="Calibri"/>
              </a:rPr>
              <a:t>Quale tipologia di iterazione viste in precedenza pensate sia appropriata? Come implementereste?</a:t>
            </a:r>
            <a:r>
              <a:rPr lang="it-IT" spc="-1" dirty="0">
                <a:solidFill>
                  <a:srgbClr val="000000"/>
                </a:solidFill>
                <a:latin typeface="Calibri"/>
              </a:rPr>
              <a:t> </a:t>
            </a:r>
            <a:endParaRPr lang="it-IT" b="0" strike="noStrike" spc="-1" dirty="0">
              <a:latin typeface="Arial"/>
            </a:endParaRPr>
          </a:p>
          <a:p>
            <a:pPr marL="342900">
              <a:lnSpc>
                <a:spcPct val="100000"/>
              </a:lnSpc>
              <a:spcBef>
                <a:spcPts val="224"/>
              </a:spcBef>
              <a:tabLst>
                <a:tab pos="0" algn="l"/>
              </a:tabLst>
            </a:pPr>
            <a:endParaRPr lang="it-IT" b="0" strike="noStrike" spc="-1" dirty="0">
              <a:latin typeface="Arial"/>
            </a:endParaRPr>
          </a:p>
          <a:p>
            <a:pPr marL="342900">
              <a:lnSpc>
                <a:spcPct val="100000"/>
              </a:lnSpc>
              <a:spcBef>
                <a:spcPts val="224"/>
              </a:spcBef>
              <a:tabLst>
                <a:tab pos="0" algn="l"/>
              </a:tabLst>
            </a:pPr>
            <a:endParaRPr lang="it-IT" b="0" strike="noStrike" spc="-1" dirty="0">
              <a:latin typeface="Arial"/>
            </a:endParaRPr>
          </a:p>
          <a:p>
            <a:pPr marL="342900">
              <a:lnSpc>
                <a:spcPct val="100000"/>
              </a:lnSpc>
              <a:spcBef>
                <a:spcPts val="224"/>
              </a:spcBef>
              <a:tabLst>
                <a:tab pos="0" algn="l"/>
              </a:tabLst>
            </a:pPr>
            <a:endParaRPr lang="it-IT" b="0" strike="noStrike" spc="-1" dirty="0">
              <a:latin typeface="Arial"/>
            </a:endParaRPr>
          </a:p>
        </p:txBody>
      </p:sp>
      <p:sp>
        <p:nvSpPr>
          <p:cNvPr id="288" name="CustomShape 2"/>
          <p:cNvSpPr/>
          <p:nvPr/>
        </p:nvSpPr>
        <p:spPr>
          <a:xfrm>
            <a:off x="960120" y="466200"/>
            <a:ext cx="7220880" cy="136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5000"/>
              </a:lnSpc>
            </a:pPr>
            <a:r>
              <a:rPr lang="it-IT" sz="3200" b="0" strike="noStrike" spc="-1">
                <a:solidFill>
                  <a:srgbClr val="FFFFFF"/>
                </a:solidFill>
                <a:latin typeface="Calibri"/>
              </a:rPr>
              <a:t>Un semplice esempio - 2</a:t>
            </a:r>
            <a:endParaRPr lang="it-IT" sz="3200" b="0" strike="noStrike" spc="-1">
              <a:latin typeface="Arial"/>
            </a:endParaRPr>
          </a:p>
        </p:txBody>
      </p:sp>
      <p:sp>
        <p:nvSpPr>
          <p:cNvPr id="289" name="CustomShape 3"/>
          <p:cNvSpPr/>
          <p:nvPr/>
        </p:nvSpPr>
        <p:spPr>
          <a:xfrm>
            <a:off x="1025466" y="4620924"/>
            <a:ext cx="4762080" cy="1198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35">
              <a:lnSpc>
                <a:spcPct val="100000"/>
              </a:lnSpc>
              <a:buClr>
                <a:srgbClr val="000000"/>
              </a:buClr>
            </a:pPr>
            <a:r>
              <a:rPr lang="it-IT" b="1" strike="noStrike" spc="-1" dirty="0">
                <a:solidFill>
                  <a:srgbClr val="000000"/>
                </a:solidFill>
                <a:latin typeface="Calibri"/>
                <a:ea typeface="DejaVu Sans"/>
              </a:rPr>
              <a:t>Soluzione: </a:t>
            </a:r>
            <a:r>
              <a:rPr lang="it-IT" b="0" strike="noStrike" spc="-1" dirty="0">
                <a:solidFill>
                  <a:srgbClr val="000000"/>
                </a:solidFill>
                <a:latin typeface="Calibri"/>
                <a:ea typeface="DejaVu Sans"/>
              </a:rPr>
              <a:t>la tipologia di ciclo più appropriata da utilizzare in questo caso è quella </a:t>
            </a:r>
            <a:r>
              <a:rPr lang="it-IT" b="1" strike="noStrike" spc="-1" dirty="0">
                <a:solidFill>
                  <a:srgbClr val="000000"/>
                </a:solidFill>
                <a:latin typeface="Calibri"/>
                <a:ea typeface="DejaVu Sans"/>
              </a:rPr>
              <a:t>ripeti + condizione, </a:t>
            </a:r>
            <a:r>
              <a:rPr lang="it-IT" b="0" strike="noStrike" spc="-1" dirty="0">
                <a:solidFill>
                  <a:srgbClr val="000000"/>
                </a:solidFill>
                <a:latin typeface="Calibri"/>
                <a:ea typeface="DejaVu Sans"/>
              </a:rPr>
              <a:t>di seguito una possibile implementazione:</a:t>
            </a:r>
            <a:endParaRPr lang="it-IT" b="0" strike="noStrike" spc="-1" dirty="0">
              <a:latin typeface="Arial"/>
            </a:endParaRPr>
          </a:p>
        </p:txBody>
      </p:sp>
      <p:pic>
        <p:nvPicPr>
          <p:cNvPr id="290" name="Immagine 7"/>
          <p:cNvPicPr/>
          <p:nvPr/>
        </p:nvPicPr>
        <p:blipFill>
          <a:blip r:embed="rId2"/>
          <a:stretch/>
        </p:blipFill>
        <p:spPr>
          <a:xfrm>
            <a:off x="5939094" y="3516057"/>
            <a:ext cx="2347920" cy="31287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960120" y="466200"/>
            <a:ext cx="7220880" cy="136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5000"/>
              </a:lnSpc>
            </a:pPr>
            <a:r>
              <a:rPr lang="it-IT" sz="3200" b="0" strike="noStrike" spc="-1">
                <a:solidFill>
                  <a:srgbClr val="FFFFFF"/>
                </a:solidFill>
                <a:latin typeface="Calibri"/>
              </a:rPr>
              <a:t>Spiegazione</a:t>
            </a:r>
            <a:endParaRPr lang="it-IT" sz="3200" b="0" strike="noStrike" spc="-1">
              <a:latin typeface="Arial"/>
            </a:endParaRPr>
          </a:p>
        </p:txBody>
      </p:sp>
      <p:sp>
        <p:nvSpPr>
          <p:cNvPr id="292" name="CustomShape 2"/>
          <p:cNvSpPr/>
          <p:nvPr/>
        </p:nvSpPr>
        <p:spPr>
          <a:xfrm>
            <a:off x="960120" y="2384777"/>
            <a:ext cx="7375320" cy="378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635">
              <a:lnSpc>
                <a:spcPct val="100000"/>
              </a:lnSpc>
              <a:spcBef>
                <a:spcPts val="1125"/>
              </a:spcBef>
              <a:buClr>
                <a:srgbClr val="000000"/>
              </a:buClr>
            </a:pPr>
            <a:r>
              <a:rPr lang="it-IT" b="0" strike="noStrike" spc="-1" dirty="0">
                <a:solidFill>
                  <a:srgbClr val="000000"/>
                </a:solidFill>
                <a:latin typeface="Calibri"/>
              </a:rPr>
              <a:t>Come mai non abbiamo potuto utilizzare di nuovo l’istanza di ripeti con il contatore? Perché non potevamo soddisfare la traccia che ci chiedeva di interrompere la somma una volta ricevuta la parola </a:t>
            </a:r>
            <a:r>
              <a:rPr lang="it-IT" b="1" strike="noStrike" spc="-1" dirty="0">
                <a:solidFill>
                  <a:srgbClr val="000000"/>
                </a:solidFill>
                <a:latin typeface="Calibri"/>
              </a:rPr>
              <a:t>stop, </a:t>
            </a:r>
            <a:r>
              <a:rPr lang="it-IT" b="0" strike="noStrike" spc="-1" dirty="0">
                <a:solidFill>
                  <a:srgbClr val="000000"/>
                </a:solidFill>
                <a:latin typeface="Calibri"/>
              </a:rPr>
              <a:t>essendo che non potevamo quantificare il numero di numeri da sommare</a:t>
            </a:r>
            <a:endParaRPr lang="it-IT" b="0" strike="noStrike" spc="-1" dirty="0">
              <a:latin typeface="Arial"/>
            </a:endParaRPr>
          </a:p>
          <a:p>
            <a:pPr>
              <a:lnSpc>
                <a:spcPct val="100000"/>
              </a:lnSpc>
              <a:spcBef>
                <a:spcPts val="1125"/>
              </a:spcBef>
            </a:pPr>
            <a:endParaRPr lang="it-IT" b="0" strike="noStrike" spc="-1" dirty="0">
              <a:latin typeface="Arial"/>
            </a:endParaRPr>
          </a:p>
          <a:p>
            <a:pPr marL="635">
              <a:lnSpc>
                <a:spcPct val="100000"/>
              </a:lnSpc>
              <a:spcBef>
                <a:spcPts val="1125"/>
              </a:spcBef>
              <a:buClr>
                <a:srgbClr val="000000"/>
              </a:buClr>
            </a:pPr>
            <a:r>
              <a:rPr lang="it-IT" b="0" strike="noStrike" spc="-1" dirty="0">
                <a:solidFill>
                  <a:srgbClr val="000000"/>
                </a:solidFill>
                <a:latin typeface="Calibri"/>
              </a:rPr>
              <a:t>Come abbiamo realizzato quindi la soluzione? Abbiamo utilizzato una variabile per la somma come in precedenza, ma abbiamo aggiunto una </a:t>
            </a:r>
            <a:r>
              <a:rPr lang="it-IT" b="1" strike="noStrike" spc="-1" dirty="0">
                <a:solidFill>
                  <a:srgbClr val="000000"/>
                </a:solidFill>
                <a:latin typeface="Calibri"/>
              </a:rPr>
              <a:t>condizione </a:t>
            </a:r>
            <a:r>
              <a:rPr lang="it-IT" b="0" strike="noStrike" spc="-1" dirty="0">
                <a:solidFill>
                  <a:srgbClr val="000000"/>
                </a:solidFill>
                <a:latin typeface="Calibri"/>
              </a:rPr>
              <a:t>alla ripetizione, che consisteva nel controllare quando la risposta inserita fosse </a:t>
            </a:r>
            <a:r>
              <a:rPr lang="it-IT" b="1" strike="noStrike" spc="-1" dirty="0">
                <a:solidFill>
                  <a:srgbClr val="000000"/>
                </a:solidFill>
                <a:latin typeface="Calibri"/>
              </a:rPr>
              <a:t>uguale a stop</a:t>
            </a:r>
            <a:r>
              <a:rPr lang="it-IT" b="0" strike="noStrike" spc="-1" dirty="0">
                <a:solidFill>
                  <a:srgbClr val="000000"/>
                </a:solidFill>
                <a:latin typeface="Calibri"/>
              </a:rPr>
              <a:t>, per consentire l’uscita dell’iterazione e la visualizzazione del risultato</a:t>
            </a:r>
            <a:endParaRPr lang="it-IT"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960120" y="466200"/>
            <a:ext cx="7220880" cy="136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5000"/>
              </a:lnSpc>
            </a:pPr>
            <a:r>
              <a:rPr lang="it-IT" sz="3200" b="0" strike="noStrike" spc="-1">
                <a:solidFill>
                  <a:srgbClr val="FFFFFF"/>
                </a:solidFill>
                <a:latin typeface="Calibri"/>
              </a:rPr>
              <a:t>Altra possibile soluzione</a:t>
            </a:r>
            <a:endParaRPr lang="it-IT" sz="3200" b="0" strike="noStrike" spc="-1">
              <a:latin typeface="Arial"/>
            </a:endParaRPr>
          </a:p>
        </p:txBody>
      </p:sp>
      <p:sp>
        <p:nvSpPr>
          <p:cNvPr id="294" name="CustomShape 2"/>
          <p:cNvSpPr/>
          <p:nvPr/>
        </p:nvSpPr>
        <p:spPr>
          <a:xfrm>
            <a:off x="960120" y="2322994"/>
            <a:ext cx="4791960" cy="4067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635">
              <a:lnSpc>
                <a:spcPct val="100000"/>
              </a:lnSpc>
              <a:spcBef>
                <a:spcPts val="1125"/>
              </a:spcBef>
              <a:buClr>
                <a:srgbClr val="000000"/>
              </a:buClr>
            </a:pPr>
            <a:r>
              <a:rPr lang="it-IT" b="0" strike="noStrike" spc="-1" dirty="0">
                <a:solidFill>
                  <a:srgbClr val="000000"/>
                </a:solidFill>
                <a:latin typeface="Calibri"/>
              </a:rPr>
              <a:t>Un’altra possibile soluzione consiste nell’utilizzare l’iterazione</a:t>
            </a:r>
            <a:r>
              <a:rPr lang="it-IT" b="1" strike="noStrike" spc="-1" dirty="0">
                <a:solidFill>
                  <a:srgbClr val="000000"/>
                </a:solidFill>
                <a:latin typeface="Calibri"/>
              </a:rPr>
              <a:t> per sempre, </a:t>
            </a:r>
            <a:r>
              <a:rPr lang="it-IT" b="0" strike="noStrike" spc="-1" dirty="0">
                <a:solidFill>
                  <a:srgbClr val="000000"/>
                </a:solidFill>
                <a:latin typeface="Calibri"/>
              </a:rPr>
              <a:t>ovvero infinita ed inserire all’interno un </a:t>
            </a:r>
            <a:r>
              <a:rPr lang="it-IT" b="1" strike="noStrike" spc="-1" dirty="0" err="1">
                <a:solidFill>
                  <a:srgbClr val="000000"/>
                </a:solidFill>
                <a:latin typeface="Calibri"/>
              </a:rPr>
              <a:t>if-then</a:t>
            </a:r>
            <a:r>
              <a:rPr lang="it-IT" b="1" strike="noStrike" spc="-1" dirty="0">
                <a:solidFill>
                  <a:srgbClr val="000000"/>
                </a:solidFill>
                <a:latin typeface="Calibri"/>
              </a:rPr>
              <a:t> (se-allora</a:t>
            </a:r>
            <a:r>
              <a:rPr lang="it-IT" b="0" strike="noStrike" spc="-1" dirty="0">
                <a:solidFill>
                  <a:srgbClr val="000000"/>
                </a:solidFill>
                <a:latin typeface="Calibri"/>
              </a:rPr>
              <a:t>) che possa permettere il controllo della condizione e l’uscita all’inserimento della parola stop:</a:t>
            </a:r>
            <a:endParaRPr lang="it-IT" b="0" strike="noStrike" spc="-1" dirty="0">
              <a:latin typeface="Arial"/>
            </a:endParaRPr>
          </a:p>
          <a:p>
            <a:pPr>
              <a:lnSpc>
                <a:spcPct val="100000"/>
              </a:lnSpc>
              <a:spcBef>
                <a:spcPts val="1125"/>
              </a:spcBef>
              <a:tabLst>
                <a:tab pos="0" algn="l"/>
              </a:tabLst>
            </a:pPr>
            <a:endParaRPr lang="it-IT" b="0" strike="noStrike" spc="-1" dirty="0">
              <a:latin typeface="Arial"/>
            </a:endParaRPr>
          </a:p>
          <a:p>
            <a:pPr marL="635">
              <a:lnSpc>
                <a:spcPct val="100000"/>
              </a:lnSpc>
              <a:spcBef>
                <a:spcPts val="1125"/>
              </a:spcBef>
              <a:buClr>
                <a:srgbClr val="000000"/>
              </a:buClr>
              <a:tabLst>
                <a:tab pos="0" algn="l"/>
              </a:tabLst>
            </a:pPr>
            <a:r>
              <a:rPr lang="it-IT" b="0" strike="noStrike" spc="-1" dirty="0">
                <a:solidFill>
                  <a:srgbClr val="000000"/>
                </a:solidFill>
                <a:latin typeface="Calibri"/>
              </a:rPr>
              <a:t>Quale delle due soluzioni è migliore? Il risultato è paragonabile, ma la soluzione </a:t>
            </a:r>
            <a:r>
              <a:rPr lang="it-IT" b="1" strike="noStrike" spc="-1" dirty="0">
                <a:solidFill>
                  <a:srgbClr val="000000"/>
                </a:solidFill>
                <a:latin typeface="Calibri"/>
              </a:rPr>
              <a:t>precedente</a:t>
            </a:r>
            <a:r>
              <a:rPr lang="it-IT" b="0" strike="noStrike" spc="-1" dirty="0">
                <a:solidFill>
                  <a:srgbClr val="000000"/>
                </a:solidFill>
                <a:latin typeface="Calibri"/>
              </a:rPr>
              <a:t> risulta essere più </a:t>
            </a:r>
            <a:r>
              <a:rPr lang="it-IT" b="1" strike="noStrike" spc="-1" dirty="0">
                <a:solidFill>
                  <a:srgbClr val="000000"/>
                </a:solidFill>
                <a:latin typeface="Calibri"/>
              </a:rPr>
              <a:t>adeguata</a:t>
            </a:r>
            <a:r>
              <a:rPr lang="it-IT" b="0" strike="noStrike" spc="-1" dirty="0">
                <a:solidFill>
                  <a:srgbClr val="000000"/>
                </a:solidFill>
                <a:latin typeface="Calibri"/>
              </a:rPr>
              <a:t> perché sfrutta al massimo la potenzialità dell’iterazione senza avvalersi di altri costrutti come in questo caso dell’</a:t>
            </a:r>
            <a:r>
              <a:rPr lang="it-IT" b="0" strike="noStrike" spc="-1" dirty="0" err="1">
                <a:solidFill>
                  <a:srgbClr val="000000"/>
                </a:solidFill>
                <a:latin typeface="Calibri"/>
              </a:rPr>
              <a:t>if</a:t>
            </a:r>
            <a:endParaRPr lang="it-IT" b="0" strike="noStrike" spc="-1" dirty="0" err="1">
              <a:latin typeface="Calibri"/>
            </a:endParaRPr>
          </a:p>
        </p:txBody>
      </p:sp>
      <p:pic>
        <p:nvPicPr>
          <p:cNvPr id="295" name="Immagine 3"/>
          <p:cNvPicPr/>
          <p:nvPr/>
        </p:nvPicPr>
        <p:blipFill>
          <a:blip r:embed="rId2"/>
          <a:stretch/>
        </p:blipFill>
        <p:spPr>
          <a:xfrm>
            <a:off x="5827680" y="2037960"/>
            <a:ext cx="2427840" cy="42069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960120" y="466200"/>
            <a:ext cx="7220880" cy="136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5000"/>
              </a:lnSpc>
            </a:pPr>
            <a:r>
              <a:rPr lang="it-IT" sz="3200" b="0" strike="noStrike" spc="-1">
                <a:solidFill>
                  <a:srgbClr val="FFFFFF"/>
                </a:solidFill>
                <a:latin typeface="Calibri"/>
              </a:rPr>
              <a:t>Revisione esempio iniziale</a:t>
            </a:r>
            <a:endParaRPr lang="it-IT" sz="3200" b="0" strike="noStrike" spc="-1">
              <a:latin typeface="Arial"/>
            </a:endParaRPr>
          </a:p>
        </p:txBody>
      </p:sp>
      <p:sp>
        <p:nvSpPr>
          <p:cNvPr id="297" name="CustomShape 2"/>
          <p:cNvSpPr/>
          <p:nvPr/>
        </p:nvSpPr>
        <p:spPr>
          <a:xfrm>
            <a:off x="960120" y="2190600"/>
            <a:ext cx="7220880" cy="426352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635">
              <a:lnSpc>
                <a:spcPct val="100000"/>
              </a:lnSpc>
              <a:spcBef>
                <a:spcPts val="1125"/>
              </a:spcBef>
              <a:buClr>
                <a:srgbClr val="000000"/>
              </a:buClr>
            </a:pPr>
            <a:r>
              <a:rPr lang="it-IT" b="0" strike="noStrike" spc="-1" dirty="0">
                <a:solidFill>
                  <a:srgbClr val="000000"/>
                </a:solidFill>
                <a:latin typeface="Calibri"/>
              </a:rPr>
              <a:t>Adesso che sappiamo distinguere tra i vari tipi di iterazione, proviamo ad applicarle insieme all’esempio inziale, ovvero quello dove dovevamo premere barra spaziatrice per fare arrivare il gatto al bordo e avere in output il numero dei passi da lui effettuati</a:t>
            </a:r>
            <a:endParaRPr lang="it-IT" b="0" strike="noStrike" spc="-1" dirty="0">
              <a:latin typeface="Arial"/>
            </a:endParaRPr>
          </a:p>
          <a:p>
            <a:pPr marL="514350" lvl="1" indent="-170180">
              <a:lnSpc>
                <a:spcPct val="100000"/>
              </a:lnSpc>
              <a:spcBef>
                <a:spcPts val="224"/>
              </a:spcBef>
              <a:buClr>
                <a:srgbClr val="000000"/>
              </a:buClr>
              <a:buFont typeface="Wingdings" charset="2"/>
              <a:buChar char=""/>
            </a:pPr>
            <a:r>
              <a:rPr lang="it-IT" b="0" strike="noStrike" spc="-1" dirty="0">
                <a:solidFill>
                  <a:srgbClr val="000000"/>
                </a:solidFill>
                <a:latin typeface="Calibri"/>
              </a:rPr>
              <a:t>Cosa usereste per raggiungere questo scopo?</a:t>
            </a:r>
            <a:endParaRPr lang="it-IT" b="0" strike="noStrike" spc="-1" dirty="0">
              <a:latin typeface="Arial"/>
            </a:endParaRPr>
          </a:p>
          <a:p>
            <a:pPr marL="635">
              <a:lnSpc>
                <a:spcPct val="100000"/>
              </a:lnSpc>
              <a:spcBef>
                <a:spcPts val="1125"/>
              </a:spcBef>
              <a:buClr>
                <a:srgbClr val="000000"/>
              </a:buClr>
            </a:pPr>
            <a:r>
              <a:rPr lang="it-IT" b="0" strike="noStrike" spc="-1" dirty="0">
                <a:solidFill>
                  <a:srgbClr val="000000"/>
                </a:solidFill>
                <a:latin typeface="Calibri"/>
              </a:rPr>
              <a:t>Proviamo a ragionare, il blocco ripeti con contatore è utile al nostro scopo? </a:t>
            </a:r>
            <a:r>
              <a:rPr lang="it-IT" b="1" strike="noStrike" spc="-1" dirty="0">
                <a:solidFill>
                  <a:srgbClr val="000000"/>
                </a:solidFill>
                <a:latin typeface="Calibri"/>
              </a:rPr>
              <a:t>No, </a:t>
            </a:r>
            <a:r>
              <a:rPr lang="it-IT" b="0" strike="noStrike" spc="-1" dirty="0">
                <a:solidFill>
                  <a:srgbClr val="000000"/>
                </a:solidFill>
                <a:latin typeface="Calibri"/>
              </a:rPr>
              <a:t>poiché non sappiamo quante volte dovremmo fare 20 passi per arrivare al nostro traguardo.</a:t>
            </a:r>
            <a:endParaRPr lang="it-IT" b="0" strike="noStrike" spc="-1" dirty="0">
              <a:latin typeface="Arial"/>
            </a:endParaRPr>
          </a:p>
          <a:p>
            <a:pPr marL="635">
              <a:spcBef>
                <a:spcPts val="1125"/>
              </a:spcBef>
              <a:buClr>
                <a:srgbClr val="000000"/>
              </a:buClr>
            </a:pPr>
            <a:endParaRPr lang="it-IT" spc="-1" dirty="0">
              <a:solidFill>
                <a:srgbClr val="000000"/>
              </a:solidFill>
              <a:latin typeface="Calibri"/>
            </a:endParaRPr>
          </a:p>
          <a:p>
            <a:pPr marL="635">
              <a:lnSpc>
                <a:spcPct val="100000"/>
              </a:lnSpc>
              <a:spcBef>
                <a:spcPts val="1125"/>
              </a:spcBef>
              <a:buClr>
                <a:srgbClr val="000000"/>
              </a:buClr>
            </a:pPr>
            <a:r>
              <a:rPr lang="it-IT" b="0" strike="noStrike" spc="-1" dirty="0">
                <a:solidFill>
                  <a:srgbClr val="000000"/>
                </a:solidFill>
                <a:latin typeface="Calibri"/>
              </a:rPr>
              <a:t>Restano quindi il blocco </a:t>
            </a:r>
            <a:r>
              <a:rPr lang="it-IT" b="1" strike="noStrike" spc="-1" dirty="0">
                <a:solidFill>
                  <a:srgbClr val="000000"/>
                </a:solidFill>
                <a:latin typeface="Calibri"/>
              </a:rPr>
              <a:t>per sempre </a:t>
            </a:r>
            <a:r>
              <a:rPr lang="it-IT" b="0" strike="noStrike" spc="-1" dirty="0">
                <a:solidFill>
                  <a:srgbClr val="000000"/>
                </a:solidFill>
                <a:latin typeface="Calibri"/>
              </a:rPr>
              <a:t>e il </a:t>
            </a:r>
            <a:r>
              <a:rPr lang="it-IT" b="1" strike="noStrike" spc="-1" dirty="0">
                <a:solidFill>
                  <a:srgbClr val="000000"/>
                </a:solidFill>
                <a:latin typeface="Calibri"/>
              </a:rPr>
              <a:t>ripeti con condizione, </a:t>
            </a:r>
            <a:r>
              <a:rPr lang="it-IT" b="0" strike="noStrike" spc="-1" dirty="0">
                <a:solidFill>
                  <a:srgbClr val="000000"/>
                </a:solidFill>
                <a:latin typeface="Calibri"/>
              </a:rPr>
              <a:t>come abbiamo visto possiamo utilizzare entrambi per arrivare alla soluzione, ma la scelta per cui opteremo in questo caso è quella di utilizzare il per sempre, essendo la condizione già presente all’interno dello script originale</a:t>
            </a:r>
            <a:endParaRPr lang="it-IT"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960120" y="466200"/>
            <a:ext cx="7220880" cy="136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5000"/>
              </a:lnSpc>
            </a:pPr>
            <a:r>
              <a:rPr lang="it-IT" sz="3200" b="0" strike="noStrike" spc="-1">
                <a:solidFill>
                  <a:srgbClr val="FFFFFF"/>
                </a:solidFill>
                <a:latin typeface="Calibri"/>
              </a:rPr>
              <a:t>Revisione esempio iniziale - 2</a:t>
            </a:r>
            <a:endParaRPr lang="it-IT" sz="3200" b="0" strike="noStrike" spc="-1">
              <a:latin typeface="Arial"/>
            </a:endParaRPr>
          </a:p>
        </p:txBody>
      </p:sp>
      <p:sp>
        <p:nvSpPr>
          <p:cNvPr id="299" name="CustomShape 2"/>
          <p:cNvSpPr/>
          <p:nvPr/>
        </p:nvSpPr>
        <p:spPr>
          <a:xfrm>
            <a:off x="960120" y="2190600"/>
            <a:ext cx="3291480" cy="4209480"/>
          </a:xfrm>
          <a:prstGeom prst="rect">
            <a:avLst/>
          </a:prstGeom>
          <a:noFill/>
          <a:ln w="0">
            <a:noFill/>
          </a:ln>
        </p:spPr>
        <p:style>
          <a:lnRef idx="0">
            <a:scrgbClr r="0" g="0" b="0"/>
          </a:lnRef>
          <a:fillRef idx="0">
            <a:scrgbClr r="0" g="0" b="0"/>
          </a:fillRef>
          <a:effectRef idx="0">
            <a:scrgbClr r="0" g="0" b="0"/>
          </a:effectRef>
          <a:fontRef idx="minor"/>
        </p:style>
      </p:sp>
      <p:pic>
        <p:nvPicPr>
          <p:cNvPr id="300" name="Immagine 8"/>
          <p:cNvPicPr/>
          <p:nvPr/>
        </p:nvPicPr>
        <p:blipFill>
          <a:blip r:embed="rId3"/>
          <a:stretch/>
        </p:blipFill>
        <p:spPr>
          <a:xfrm>
            <a:off x="2263680" y="2553840"/>
            <a:ext cx="5104080" cy="4092480"/>
          </a:xfrm>
          <a:prstGeom prst="rect">
            <a:avLst/>
          </a:prstGeom>
          <a:ln w="0">
            <a:noFill/>
          </a:ln>
        </p:spPr>
      </p:pic>
      <p:sp>
        <p:nvSpPr>
          <p:cNvPr id="301" name="CustomShape 3"/>
          <p:cNvSpPr/>
          <p:nvPr/>
        </p:nvSpPr>
        <p:spPr>
          <a:xfrm>
            <a:off x="960120" y="2190600"/>
            <a:ext cx="7677000" cy="729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635">
              <a:lnSpc>
                <a:spcPct val="100000"/>
              </a:lnSpc>
              <a:spcBef>
                <a:spcPts val="1125"/>
              </a:spcBef>
              <a:buClr>
                <a:srgbClr val="000000"/>
              </a:buClr>
            </a:pPr>
            <a:r>
              <a:rPr lang="it-IT" b="0" strike="noStrike" spc="-1" dirty="0">
                <a:solidFill>
                  <a:srgbClr val="000000"/>
                </a:solidFill>
                <a:latin typeface="Calibri"/>
                <a:ea typeface="DejaVu Sans"/>
              </a:rPr>
              <a:t>Ecco il risultato, è bastato aggiungere </a:t>
            </a:r>
            <a:r>
              <a:rPr lang="it-IT" b="0" strike="noStrike" spc="-1" dirty="0">
                <a:solidFill>
                  <a:srgbClr val="FF8C1A"/>
                </a:solidFill>
                <a:latin typeface="Calibri"/>
                <a:ea typeface="DejaVu Sans"/>
              </a:rPr>
              <a:t>per sempre </a:t>
            </a:r>
            <a:r>
              <a:rPr lang="it-IT" b="0" strike="noStrike" spc="-1" dirty="0">
                <a:solidFill>
                  <a:srgbClr val="000000"/>
                </a:solidFill>
                <a:latin typeface="Calibri"/>
                <a:ea typeface="DejaVu Sans"/>
              </a:rPr>
              <a:t>a tutto il blocco di istruzioni dopo l’iniziale che fa partire il programma.</a:t>
            </a:r>
            <a:endParaRPr lang="it-IT" b="0" strike="noStrike" spc="-1" dirty="0">
              <a:latin typeface="Arial"/>
            </a:endParaRPr>
          </a:p>
          <a:p>
            <a:pPr>
              <a:lnSpc>
                <a:spcPct val="100000"/>
              </a:lnSpc>
              <a:spcBef>
                <a:spcPts val="1125"/>
              </a:spcBef>
              <a:tabLst>
                <a:tab pos="0" algn="l"/>
              </a:tabLst>
            </a:pPr>
            <a:endParaRPr lang="it-IT" sz="2000" b="0" strike="noStrike" spc="-1">
              <a:latin typeface="Arial"/>
            </a:endParaRPr>
          </a:p>
          <a:p>
            <a:pPr>
              <a:lnSpc>
                <a:spcPct val="100000"/>
              </a:lnSpc>
              <a:spcBef>
                <a:spcPts val="1125"/>
              </a:spcBef>
              <a:tabLst>
                <a:tab pos="0" algn="l"/>
              </a:tabLst>
            </a:pP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842836" y="2455594"/>
            <a:ext cx="2875320" cy="292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635">
              <a:lnSpc>
                <a:spcPct val="100000"/>
              </a:lnSpc>
              <a:spcBef>
                <a:spcPts val="1125"/>
              </a:spcBef>
              <a:buClr>
                <a:srgbClr val="000000"/>
              </a:buClr>
            </a:pPr>
            <a:r>
              <a:rPr lang="it-IT" b="0" strike="noStrike" spc="-1" dirty="0">
                <a:solidFill>
                  <a:srgbClr val="000000"/>
                </a:solidFill>
                <a:latin typeface="Calibri"/>
              </a:rPr>
              <a:t>Se volessimo utilizzare invece un ciclo </a:t>
            </a:r>
            <a:r>
              <a:rPr lang="it-IT" b="1" strike="noStrike" spc="-1" dirty="0">
                <a:solidFill>
                  <a:srgbClr val="000000"/>
                </a:solidFill>
                <a:latin typeface="Calibri"/>
              </a:rPr>
              <a:t>ripeti fino a con condizione</a:t>
            </a:r>
            <a:r>
              <a:rPr lang="it-IT" b="0" strike="noStrike" spc="-1" dirty="0">
                <a:solidFill>
                  <a:srgbClr val="000000"/>
                </a:solidFill>
                <a:latin typeface="Calibri"/>
              </a:rPr>
              <a:t>, dovremmo modificare un po’ la struttura del programma e portare la condizione dal se al blocco di istruzione dell’ iterazione</a:t>
            </a:r>
            <a:endParaRPr lang="it-IT" b="0" strike="noStrike" spc="-1" dirty="0">
              <a:latin typeface="Arial"/>
            </a:endParaRPr>
          </a:p>
        </p:txBody>
      </p:sp>
      <p:pic>
        <p:nvPicPr>
          <p:cNvPr id="303" name="Immagine 4"/>
          <p:cNvPicPr/>
          <p:nvPr/>
        </p:nvPicPr>
        <p:blipFill>
          <a:blip r:embed="rId3"/>
          <a:stretch/>
        </p:blipFill>
        <p:spPr>
          <a:xfrm>
            <a:off x="3964128" y="2055418"/>
            <a:ext cx="4804450" cy="3282897"/>
          </a:xfrm>
          <a:prstGeom prst="rect">
            <a:avLst/>
          </a:prstGeom>
          <a:ln w="0">
            <a:noFill/>
          </a:ln>
        </p:spPr>
      </p:pic>
      <p:sp>
        <p:nvSpPr>
          <p:cNvPr id="304" name="CustomShape 2"/>
          <p:cNvSpPr/>
          <p:nvPr/>
        </p:nvSpPr>
        <p:spPr>
          <a:xfrm>
            <a:off x="970560" y="459000"/>
            <a:ext cx="7220880" cy="136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5000"/>
              </a:lnSpc>
            </a:pPr>
            <a:r>
              <a:rPr lang="it-IT" sz="3200" b="0" strike="noStrike" spc="-1">
                <a:solidFill>
                  <a:srgbClr val="FFFFFF"/>
                </a:solidFill>
                <a:latin typeface="Calibri"/>
                <a:ea typeface="DejaVu Sans"/>
              </a:rPr>
              <a:t>Revisione esempio iniziale - 3</a:t>
            </a:r>
            <a:endParaRPr lang="it-IT" sz="3200" b="0" strike="noStrike" spc="-1">
              <a:latin typeface="Arial"/>
            </a:endParaRPr>
          </a:p>
        </p:txBody>
      </p:sp>
      <p:sp>
        <p:nvSpPr>
          <p:cNvPr id="305" name="CustomShape 3"/>
          <p:cNvSpPr/>
          <p:nvPr/>
        </p:nvSpPr>
        <p:spPr>
          <a:xfrm>
            <a:off x="936720" y="5706024"/>
            <a:ext cx="636012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35">
              <a:lnSpc>
                <a:spcPct val="100000"/>
              </a:lnSpc>
              <a:buClr>
                <a:srgbClr val="000000"/>
              </a:buClr>
            </a:pPr>
            <a:r>
              <a:rPr lang="it-IT" b="0" strike="noStrike" spc="-1" dirty="0">
                <a:solidFill>
                  <a:srgbClr val="000000"/>
                </a:solidFill>
                <a:latin typeface="Calibri"/>
                <a:ea typeface="DejaVu Sans"/>
              </a:rPr>
              <a:t>La soluzione è del tutto equivalente a quella precedente</a:t>
            </a:r>
            <a:endParaRPr lang="it-IT"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970560" y="459000"/>
            <a:ext cx="7220880" cy="136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5000"/>
              </a:lnSpc>
            </a:pPr>
            <a:r>
              <a:rPr lang="it-IT" sz="3200" b="0" strike="noStrike" spc="-1">
                <a:solidFill>
                  <a:srgbClr val="FFFFFF"/>
                </a:solidFill>
                <a:latin typeface="Calibri"/>
                <a:ea typeface="DejaVu Sans"/>
              </a:rPr>
              <a:t>Quiz - time</a:t>
            </a:r>
            <a:endParaRPr lang="it-IT" sz="3200" b="0" strike="noStrike" spc="-1">
              <a:latin typeface="Arial"/>
            </a:endParaRPr>
          </a:p>
        </p:txBody>
      </p:sp>
      <p:sp>
        <p:nvSpPr>
          <p:cNvPr id="307" name="CustomShape 2"/>
          <p:cNvSpPr/>
          <p:nvPr/>
        </p:nvSpPr>
        <p:spPr>
          <a:xfrm>
            <a:off x="880391" y="2343180"/>
            <a:ext cx="7398031" cy="108602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Bef>
                <a:spcPts val="1001"/>
              </a:spcBef>
            </a:pPr>
            <a:r>
              <a:rPr lang="it-IT" sz="1600" b="0" strike="noStrike" spc="-1" dirty="0">
                <a:solidFill>
                  <a:srgbClr val="000000"/>
                </a:solidFill>
                <a:latin typeface="Calibri"/>
                <a:ea typeface="Calibri"/>
              </a:rPr>
              <a:t>E’ il momento del </a:t>
            </a:r>
            <a:r>
              <a:rPr lang="it-IT" sz="1600" b="1" spc="-1" dirty="0">
                <a:solidFill>
                  <a:srgbClr val="000000"/>
                </a:solidFill>
                <a:latin typeface="Calibri"/>
                <a:ea typeface="Calibri"/>
              </a:rPr>
              <a:t>quiz</a:t>
            </a:r>
            <a:r>
              <a:rPr lang="it-IT" sz="1600" b="1" strike="noStrike" spc="-1" dirty="0">
                <a:solidFill>
                  <a:srgbClr val="000000"/>
                </a:solidFill>
                <a:latin typeface="Calibri"/>
                <a:ea typeface="Calibri"/>
              </a:rPr>
              <a:t> di fine lezione</a:t>
            </a:r>
            <a:endParaRPr lang="it-IT" sz="1600" b="0" strike="noStrike" spc="-1" dirty="0">
              <a:latin typeface="Calibri"/>
            </a:endParaRPr>
          </a:p>
          <a:p>
            <a:pPr>
              <a:lnSpc>
                <a:spcPct val="100000"/>
              </a:lnSpc>
              <a:spcBef>
                <a:spcPts val="1001"/>
              </a:spcBef>
            </a:pPr>
            <a:r>
              <a:rPr lang="it-IT" sz="1600" b="0" strike="noStrike" spc="-1" dirty="0">
                <a:solidFill>
                  <a:srgbClr val="000000"/>
                </a:solidFill>
                <a:latin typeface="Calibri"/>
                <a:ea typeface="Calibri"/>
              </a:rPr>
              <a:t>Il quiz è composto di </a:t>
            </a:r>
            <a:r>
              <a:rPr lang="it-IT" sz="1600" b="1" strike="noStrike" spc="-1" dirty="0">
                <a:solidFill>
                  <a:srgbClr val="000000"/>
                </a:solidFill>
                <a:latin typeface="Calibri"/>
                <a:ea typeface="Calibri"/>
              </a:rPr>
              <a:t>5 domande</a:t>
            </a:r>
            <a:r>
              <a:rPr lang="it-IT" sz="1600" b="0" strike="noStrike" spc="-1" dirty="0">
                <a:solidFill>
                  <a:srgbClr val="000000"/>
                </a:solidFill>
                <a:latin typeface="Calibri"/>
                <a:ea typeface="Calibri"/>
              </a:rPr>
              <a:t>, ad ogni risposta corretta vi verranno dati dei punti</a:t>
            </a:r>
            <a:endParaRPr lang="it-IT" sz="1600" b="0" strike="noStrike" spc="-1" dirty="0">
              <a:latin typeface="Calibri"/>
            </a:endParaRPr>
          </a:p>
          <a:p>
            <a:pPr>
              <a:spcBef>
                <a:spcPts val="1001"/>
              </a:spcBef>
            </a:pPr>
            <a:r>
              <a:rPr lang="it-IT" sz="1600" spc="-1" dirty="0">
                <a:solidFill>
                  <a:srgbClr val="000000"/>
                </a:solidFill>
                <a:latin typeface="Calibri"/>
                <a:ea typeface="Calibri"/>
              </a:rPr>
              <a:t>I </a:t>
            </a:r>
            <a:r>
              <a:rPr lang="it-IT" sz="1600" b="1" strike="noStrike" spc="-1" dirty="0">
                <a:solidFill>
                  <a:srgbClr val="000000"/>
                </a:solidFill>
                <a:latin typeface="Calibri"/>
                <a:ea typeface="Calibri"/>
              </a:rPr>
              <a:t>primi 3</a:t>
            </a:r>
            <a:r>
              <a:rPr lang="it-IT" sz="1600" b="0" strike="noStrike" spc="-1" dirty="0">
                <a:solidFill>
                  <a:srgbClr val="000000"/>
                </a:solidFill>
                <a:latin typeface="Calibri"/>
                <a:ea typeface="Calibri"/>
              </a:rPr>
              <a:t> con punteggio più alto avranno dei bonus</a:t>
            </a:r>
            <a:r>
              <a:rPr lang="it-IT" sz="1600" spc="-1" dirty="0">
                <a:solidFill>
                  <a:srgbClr val="000000"/>
                </a:solidFill>
                <a:latin typeface="Calibri"/>
                <a:ea typeface="Calibri"/>
              </a:rPr>
              <a:t> in pagella  </a:t>
            </a:r>
            <a:endParaRPr lang="it-IT" sz="1600" b="0" strike="noStrike" spc="-1" dirty="0">
              <a:latin typeface="Calibri"/>
            </a:endParaRPr>
          </a:p>
        </p:txBody>
      </p:sp>
      <p:pic>
        <p:nvPicPr>
          <p:cNvPr id="308" name="Immagine 307"/>
          <p:cNvPicPr/>
          <p:nvPr/>
        </p:nvPicPr>
        <p:blipFill>
          <a:blip r:embed="rId3"/>
          <a:stretch/>
        </p:blipFill>
        <p:spPr>
          <a:xfrm>
            <a:off x="3532290" y="3709878"/>
            <a:ext cx="2086910" cy="1176864"/>
          </a:xfrm>
          <a:prstGeom prst="rect">
            <a:avLst/>
          </a:prstGeom>
          <a:ln w="0">
            <a:noFill/>
          </a:ln>
        </p:spPr>
      </p:pic>
      <p:sp>
        <p:nvSpPr>
          <p:cNvPr id="309" name="CustomShape 3"/>
          <p:cNvSpPr/>
          <p:nvPr/>
        </p:nvSpPr>
        <p:spPr>
          <a:xfrm>
            <a:off x="690941" y="5147405"/>
            <a:ext cx="7754760" cy="108602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5900" indent="-215265">
              <a:spcBef>
                <a:spcPts val="1001"/>
              </a:spcBef>
              <a:buClr>
                <a:srgbClr val="000000"/>
              </a:buClr>
              <a:buFont typeface="StarSymbol"/>
              <a:buAutoNum type="romanUcPeriod"/>
            </a:pPr>
            <a:r>
              <a:rPr lang="it-IT" sz="1600" b="0" strike="noStrike" spc="-1" dirty="0">
                <a:solidFill>
                  <a:srgbClr val="000000"/>
                </a:solidFill>
                <a:latin typeface="Calibri"/>
                <a:ea typeface="Calibri"/>
              </a:rPr>
              <a:t>Con il vostro </a:t>
            </a:r>
            <a:r>
              <a:rPr lang="it-IT" sz="1600" b="1" strike="noStrike" spc="-1" dirty="0">
                <a:solidFill>
                  <a:srgbClr val="000000"/>
                </a:solidFill>
                <a:latin typeface="Calibri"/>
                <a:ea typeface="Calibri"/>
              </a:rPr>
              <a:t>smartphone/tablet</a:t>
            </a:r>
            <a:r>
              <a:rPr lang="it-IT" sz="1600" spc="-1" dirty="0">
                <a:solidFill>
                  <a:srgbClr val="000000"/>
                </a:solidFill>
                <a:latin typeface="Calibri"/>
                <a:ea typeface="Calibri"/>
              </a:rPr>
              <a:t> </a:t>
            </a:r>
            <a:r>
              <a:rPr lang="it-IT" sz="1600" b="0" strike="noStrike" spc="-1" dirty="0">
                <a:solidFill>
                  <a:srgbClr val="000000"/>
                </a:solidFill>
                <a:latin typeface="Calibri"/>
                <a:ea typeface="Calibri"/>
              </a:rPr>
              <a:t> collegatevi al link: </a:t>
            </a:r>
            <a:r>
              <a:rPr lang="it-IT" sz="1600" b="1" i="1" strike="noStrike" spc="-1" dirty="0">
                <a:solidFill>
                  <a:srgbClr val="00B0F0"/>
                </a:solidFill>
                <a:uFillTx/>
                <a:latin typeface="Calibri"/>
                <a:ea typeface="Calibri"/>
              </a:rPr>
              <a:t>https://quizizz.com/join</a:t>
            </a:r>
            <a:endParaRPr lang="it-IT" sz="1600" b="0" strike="noStrike" spc="-1">
              <a:solidFill>
                <a:srgbClr val="00B0F0"/>
              </a:solidFill>
              <a:latin typeface="Calibri"/>
            </a:endParaRPr>
          </a:p>
          <a:p>
            <a:pPr marL="215900" indent="-215265">
              <a:spcBef>
                <a:spcPts val="1001"/>
              </a:spcBef>
              <a:buClr>
                <a:srgbClr val="000000"/>
              </a:buClr>
              <a:buFont typeface="StarSymbol"/>
              <a:buAutoNum type="romanUcPeriod"/>
            </a:pPr>
            <a:r>
              <a:rPr lang="it-IT" sz="1600" b="0" strike="noStrike" spc="-1" dirty="0">
                <a:solidFill>
                  <a:srgbClr val="000000"/>
                </a:solidFill>
                <a:latin typeface="Calibri"/>
                <a:ea typeface="Calibri"/>
              </a:rPr>
              <a:t>Vi darò un </a:t>
            </a:r>
            <a:r>
              <a:rPr lang="it-IT" sz="1600" b="1" strike="noStrike" spc="-1" dirty="0">
                <a:solidFill>
                  <a:srgbClr val="000000"/>
                </a:solidFill>
                <a:latin typeface="Calibri"/>
                <a:ea typeface="Calibri"/>
              </a:rPr>
              <a:t>codice</a:t>
            </a:r>
            <a:r>
              <a:rPr lang="it-IT" sz="1600" b="0" strike="noStrike" spc="-1" dirty="0">
                <a:solidFill>
                  <a:srgbClr val="000000"/>
                </a:solidFill>
                <a:latin typeface="Calibri"/>
                <a:ea typeface="Calibri"/>
              </a:rPr>
              <a:t> da inserire in questa pagina</a:t>
            </a:r>
            <a:r>
              <a:rPr lang="it-IT" sz="1600" spc="-1" dirty="0">
                <a:solidFill>
                  <a:srgbClr val="000000"/>
                </a:solidFill>
                <a:latin typeface="Calibri"/>
                <a:ea typeface="Calibri"/>
              </a:rPr>
              <a:t> </a:t>
            </a:r>
            <a:endParaRPr lang="it-IT" sz="1600" b="0" strike="noStrike" spc="-1">
              <a:latin typeface="Calibri"/>
            </a:endParaRPr>
          </a:p>
          <a:p>
            <a:pPr marL="215900" indent="-215265">
              <a:lnSpc>
                <a:spcPct val="100000"/>
              </a:lnSpc>
              <a:spcBef>
                <a:spcPts val="1001"/>
              </a:spcBef>
              <a:buClr>
                <a:srgbClr val="000000"/>
              </a:buClr>
              <a:buFont typeface="StarSymbol"/>
              <a:buAutoNum type="romanUcPeriod"/>
            </a:pPr>
            <a:r>
              <a:rPr lang="it-IT" sz="1600" b="0" strike="noStrike" spc="-1" dirty="0">
                <a:solidFill>
                  <a:srgbClr val="000000"/>
                </a:solidFill>
                <a:latin typeface="Calibri"/>
                <a:ea typeface="Calibri"/>
              </a:rPr>
              <a:t>Poi inserite il vostro </a:t>
            </a:r>
            <a:r>
              <a:rPr lang="it-IT" sz="1600" b="1" strike="noStrike" spc="-1" dirty="0">
                <a:solidFill>
                  <a:srgbClr val="000000"/>
                </a:solidFill>
                <a:latin typeface="Calibri"/>
                <a:ea typeface="Calibri"/>
              </a:rPr>
              <a:t>nome e cognome</a:t>
            </a:r>
            <a:r>
              <a:rPr lang="it-IT" sz="1600" b="0" strike="noStrike" spc="-1" dirty="0">
                <a:solidFill>
                  <a:srgbClr val="000000"/>
                </a:solidFill>
                <a:latin typeface="Calibri"/>
                <a:ea typeface="Calibri"/>
              </a:rPr>
              <a:t> ed aspettiamo che tutti siano collegati</a:t>
            </a:r>
            <a:endParaRPr lang="it-IT" sz="1600" b="0" strike="noStrike" spc="-1">
              <a:latin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960120" y="466200"/>
            <a:ext cx="7220880" cy="136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5000"/>
              </a:lnSpc>
            </a:pPr>
            <a:r>
              <a:rPr lang="it-IT" sz="3200" b="0" strike="noStrike" spc="-1">
                <a:solidFill>
                  <a:srgbClr val="FFFFFF"/>
                </a:solidFill>
                <a:latin typeface="Calibri"/>
              </a:rPr>
              <a:t>Esercizi</a:t>
            </a:r>
            <a:endParaRPr lang="it-IT" sz="3200" b="0" strike="noStrike" spc="-1">
              <a:latin typeface="Arial"/>
            </a:endParaRPr>
          </a:p>
        </p:txBody>
      </p:sp>
      <p:sp>
        <p:nvSpPr>
          <p:cNvPr id="311" name="CustomShape 2"/>
          <p:cNvSpPr/>
          <p:nvPr/>
        </p:nvSpPr>
        <p:spPr>
          <a:xfrm>
            <a:off x="961560" y="2685521"/>
            <a:ext cx="7220880" cy="309178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635">
              <a:lnSpc>
                <a:spcPct val="100000"/>
              </a:lnSpc>
              <a:spcBef>
                <a:spcPts val="1125"/>
              </a:spcBef>
              <a:buClr>
                <a:srgbClr val="000000"/>
              </a:buClr>
            </a:pPr>
            <a:r>
              <a:rPr lang="it-IT" b="0" strike="noStrike" spc="-1" dirty="0">
                <a:solidFill>
                  <a:srgbClr val="000000"/>
                </a:solidFill>
                <a:latin typeface="Calibri"/>
              </a:rPr>
              <a:t>Provate a risolvere i seguenti esercizi:</a:t>
            </a:r>
            <a:endParaRPr lang="it-IT" b="0" strike="noStrike" spc="-1" dirty="0">
              <a:latin typeface="Arial"/>
            </a:endParaRPr>
          </a:p>
          <a:p>
            <a:pPr marL="457835" indent="-457200">
              <a:lnSpc>
                <a:spcPct val="100000"/>
              </a:lnSpc>
              <a:spcBef>
                <a:spcPts val="1125"/>
              </a:spcBef>
              <a:buClr>
                <a:srgbClr val="000000"/>
              </a:buClr>
              <a:buAutoNum type="arabicPeriod"/>
            </a:pPr>
            <a:r>
              <a:rPr lang="it-IT" b="0" strike="noStrike" spc="-1" dirty="0">
                <a:solidFill>
                  <a:srgbClr val="000000"/>
                </a:solidFill>
                <a:latin typeface="Calibri"/>
              </a:rPr>
              <a:t>Replicare gli esercizi mostrati per la somma, per le altre operazioni</a:t>
            </a:r>
            <a:endParaRPr lang="it-IT" b="0" strike="noStrike" spc="-1" dirty="0">
              <a:latin typeface="Arial"/>
            </a:endParaRPr>
          </a:p>
          <a:p>
            <a:pPr marL="457835" indent="-457200">
              <a:spcBef>
                <a:spcPts val="1125"/>
              </a:spcBef>
              <a:buClr>
                <a:srgbClr val="000000"/>
              </a:buClr>
              <a:buAutoNum type="arabicPeriod"/>
            </a:pPr>
            <a:r>
              <a:rPr lang="it-IT" b="0" strike="noStrike" spc="-1" dirty="0">
                <a:solidFill>
                  <a:srgbClr val="000000"/>
                </a:solidFill>
                <a:latin typeface="Calibri"/>
              </a:rPr>
              <a:t>Utilizzare l’iterazione per fare «ballare» il gatto di Scratch</a:t>
            </a:r>
            <a:r>
              <a:rPr lang="it-IT" spc="-1" dirty="0">
                <a:solidFill>
                  <a:srgbClr val="000000"/>
                </a:solidFill>
                <a:latin typeface="Calibri"/>
              </a:rPr>
              <a:t> [ </a:t>
            </a:r>
            <a:r>
              <a:rPr lang="it-IT" b="1" spc="-1" dirty="0" err="1">
                <a:solidFill>
                  <a:srgbClr val="000000"/>
                </a:solidFill>
                <a:latin typeface="Calibri"/>
              </a:rPr>
              <a:t>Tips</a:t>
            </a:r>
            <a:r>
              <a:rPr lang="it-IT" b="1" spc="-1" dirty="0">
                <a:solidFill>
                  <a:srgbClr val="000000"/>
                </a:solidFill>
                <a:latin typeface="Calibri"/>
              </a:rPr>
              <a:t> </a:t>
            </a:r>
            <a:r>
              <a:rPr lang="it-IT" spc="-1" dirty="0">
                <a:solidFill>
                  <a:srgbClr val="000000"/>
                </a:solidFill>
                <a:latin typeface="Calibri"/>
              </a:rPr>
              <a:t>| </a:t>
            </a:r>
            <a:r>
              <a:rPr lang="it-IT" b="0" strike="noStrike" spc="-1" dirty="0">
                <a:solidFill>
                  <a:srgbClr val="000000"/>
                </a:solidFill>
                <a:latin typeface="Calibri"/>
              </a:rPr>
              <a:t>definire un ciclo all’interno del quale il gatto esegue alcune animazioni</a:t>
            </a:r>
            <a:r>
              <a:rPr lang="it-IT" spc="-1" dirty="0">
                <a:solidFill>
                  <a:srgbClr val="000000"/>
                </a:solidFill>
                <a:latin typeface="Calibri"/>
              </a:rPr>
              <a:t> ]</a:t>
            </a:r>
            <a:endParaRPr lang="it-IT" b="0" strike="noStrike" spc="-1" dirty="0">
              <a:latin typeface="Arial"/>
            </a:endParaRPr>
          </a:p>
          <a:p>
            <a:pPr marL="457835" indent="-457200">
              <a:spcBef>
                <a:spcPts val="1125"/>
              </a:spcBef>
              <a:buClr>
                <a:srgbClr val="000000"/>
              </a:buClr>
              <a:buFontTx/>
              <a:buAutoNum type="arabicPeriod"/>
              <a:tabLst>
                <a:tab pos="0" algn="l"/>
              </a:tabLst>
            </a:pPr>
            <a:endParaRPr lang="it-IT" spc="-1" dirty="0">
              <a:solidFill>
                <a:srgbClr val="000000"/>
              </a:solidFill>
              <a:latin typeface="Calibri"/>
            </a:endParaRPr>
          </a:p>
          <a:p>
            <a:pPr marL="635">
              <a:lnSpc>
                <a:spcPct val="100000"/>
              </a:lnSpc>
              <a:spcBef>
                <a:spcPts val="1125"/>
              </a:spcBef>
              <a:buClr>
                <a:srgbClr val="000000"/>
              </a:buClr>
              <a:tabLst>
                <a:tab pos="0" algn="l"/>
              </a:tabLst>
            </a:pPr>
            <a:r>
              <a:rPr lang="it-IT" sz="2000" b="1" strike="noStrike" spc="-1" dirty="0">
                <a:solidFill>
                  <a:srgbClr val="000000"/>
                </a:solidFill>
                <a:latin typeface="Calibri"/>
              </a:rPr>
              <a:t>Domande?</a:t>
            </a:r>
            <a:endParaRPr lang="it-IT"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960120" y="466200"/>
            <a:ext cx="7220880" cy="136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5000"/>
              </a:lnSpc>
            </a:pPr>
            <a:r>
              <a:rPr lang="it-IT" sz="3200" b="0" strike="noStrike" spc="-1">
                <a:solidFill>
                  <a:srgbClr val="FFFFFF"/>
                </a:solidFill>
                <a:latin typeface="Calibri"/>
              </a:rPr>
              <a:t>Ricapitolando… l’algoritmo </a:t>
            </a:r>
            <a:endParaRPr lang="it-IT" sz="3200" b="0" strike="noStrike" spc="-1">
              <a:latin typeface="Arial"/>
            </a:endParaRPr>
          </a:p>
        </p:txBody>
      </p:sp>
      <p:sp>
        <p:nvSpPr>
          <p:cNvPr id="254" name="CustomShape 2"/>
          <p:cNvSpPr/>
          <p:nvPr/>
        </p:nvSpPr>
        <p:spPr>
          <a:xfrm>
            <a:off x="960108" y="2305664"/>
            <a:ext cx="7220880" cy="419738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8500" lnSpcReduction="10000"/>
          </a:bodyPr>
          <a:lstStyle/>
          <a:p>
            <a:pPr marL="635">
              <a:lnSpc>
                <a:spcPct val="100000"/>
              </a:lnSpc>
              <a:spcBef>
                <a:spcPts val="1125"/>
              </a:spcBef>
              <a:spcAft>
                <a:spcPts val="601"/>
              </a:spcAft>
              <a:buClr>
                <a:srgbClr val="000000"/>
              </a:buClr>
            </a:pPr>
            <a:r>
              <a:rPr lang="it-IT" b="0" strike="noStrike" spc="-1" dirty="0">
                <a:solidFill>
                  <a:srgbClr val="000000"/>
                </a:solidFill>
                <a:latin typeface="Calibri"/>
              </a:rPr>
              <a:t>Cos’è un algoritmo?</a:t>
            </a:r>
            <a:endParaRPr lang="it-IT" b="0" strike="noStrike" spc="-1" dirty="0">
              <a:latin typeface="Arial"/>
            </a:endParaRPr>
          </a:p>
          <a:p>
            <a:pPr marL="514350" lvl="1" indent="-170180">
              <a:lnSpc>
                <a:spcPct val="100000"/>
              </a:lnSpc>
              <a:spcBef>
                <a:spcPts val="224"/>
              </a:spcBef>
              <a:spcAft>
                <a:spcPts val="601"/>
              </a:spcAft>
              <a:buClr>
                <a:srgbClr val="000000"/>
              </a:buClr>
              <a:buFont typeface="Wingdings" charset="2"/>
              <a:buChar char=""/>
            </a:pPr>
            <a:r>
              <a:rPr lang="it-IT" b="0" strike="noStrike" spc="-1" dirty="0">
                <a:solidFill>
                  <a:srgbClr val="000000"/>
                </a:solidFill>
                <a:latin typeface="Calibri"/>
              </a:rPr>
              <a:t>Una sequenza di azioni o </a:t>
            </a:r>
            <a:r>
              <a:rPr lang="it-IT" b="1" strike="noStrike" spc="-1" dirty="0">
                <a:solidFill>
                  <a:srgbClr val="000000"/>
                </a:solidFill>
                <a:latin typeface="Calibri"/>
              </a:rPr>
              <a:t>passi </a:t>
            </a:r>
            <a:r>
              <a:rPr lang="it-IT" b="0" strike="noStrike" spc="-1" dirty="0">
                <a:solidFill>
                  <a:srgbClr val="000000"/>
                </a:solidFill>
                <a:latin typeface="Calibri"/>
              </a:rPr>
              <a:t>finiti da eseguire per risolvere un </a:t>
            </a:r>
            <a:r>
              <a:rPr lang="it-IT" b="1" strike="noStrike" spc="-1" dirty="0">
                <a:solidFill>
                  <a:srgbClr val="000000"/>
                </a:solidFill>
                <a:latin typeface="Calibri"/>
              </a:rPr>
              <a:t>problema </a:t>
            </a:r>
            <a:r>
              <a:rPr lang="it-IT" b="0" strike="noStrike" spc="-1" dirty="0">
                <a:solidFill>
                  <a:srgbClr val="000000"/>
                </a:solidFill>
                <a:latin typeface="Calibri"/>
              </a:rPr>
              <a:t>o compiere una determinata azione</a:t>
            </a:r>
            <a:endParaRPr lang="it-IT" b="0" strike="noStrike" spc="-1" dirty="0">
              <a:latin typeface="Arial"/>
            </a:endParaRPr>
          </a:p>
          <a:p>
            <a:pPr marL="514350" lvl="1" indent="-170180">
              <a:lnSpc>
                <a:spcPct val="100000"/>
              </a:lnSpc>
              <a:spcBef>
                <a:spcPts val="224"/>
              </a:spcBef>
              <a:spcAft>
                <a:spcPts val="601"/>
              </a:spcAft>
              <a:buClr>
                <a:srgbClr val="000000"/>
              </a:buClr>
              <a:buFont typeface="Wingdings" charset="2"/>
              <a:buChar char=""/>
            </a:pPr>
            <a:r>
              <a:rPr lang="it-IT" b="0" strike="noStrike" spc="-1" dirty="0">
                <a:solidFill>
                  <a:srgbClr val="000000"/>
                </a:solidFill>
                <a:latin typeface="Calibri"/>
              </a:rPr>
              <a:t>Vengono utilizzati in ogni momento della nostra vita</a:t>
            </a:r>
            <a:endParaRPr lang="it-IT" b="0" strike="noStrike" spc="-1" dirty="0">
              <a:latin typeface="Arial"/>
            </a:endParaRPr>
          </a:p>
          <a:p>
            <a:pPr marL="635">
              <a:spcBef>
                <a:spcPts val="1125"/>
              </a:spcBef>
              <a:spcAft>
                <a:spcPts val="601"/>
              </a:spcAft>
              <a:buClr>
                <a:srgbClr val="000000"/>
              </a:buClr>
            </a:pPr>
            <a:endParaRPr lang="it-IT" spc="-1" dirty="0">
              <a:solidFill>
                <a:srgbClr val="000000"/>
              </a:solidFill>
              <a:latin typeface="Calibri"/>
            </a:endParaRPr>
          </a:p>
          <a:p>
            <a:pPr marL="635">
              <a:lnSpc>
                <a:spcPct val="100000"/>
              </a:lnSpc>
              <a:spcBef>
                <a:spcPts val="1125"/>
              </a:spcBef>
              <a:spcAft>
                <a:spcPts val="601"/>
              </a:spcAft>
              <a:buClr>
                <a:srgbClr val="000000"/>
              </a:buClr>
            </a:pPr>
            <a:r>
              <a:rPr lang="it-IT" b="0" strike="noStrike" spc="-1" dirty="0">
                <a:solidFill>
                  <a:srgbClr val="000000"/>
                </a:solidFill>
                <a:latin typeface="Calibri"/>
              </a:rPr>
              <a:t>Esempio:</a:t>
            </a:r>
            <a:endParaRPr lang="it-IT" b="0" strike="noStrike" spc="-1" dirty="0">
              <a:latin typeface="Arial"/>
            </a:endParaRPr>
          </a:p>
          <a:p>
            <a:pPr marL="344170" lvl="1">
              <a:lnSpc>
                <a:spcPct val="100000"/>
              </a:lnSpc>
              <a:spcBef>
                <a:spcPts val="224"/>
              </a:spcBef>
              <a:spcAft>
                <a:spcPts val="601"/>
              </a:spcAft>
              <a:buClr>
                <a:srgbClr val="000000"/>
              </a:buClr>
            </a:pPr>
            <a:r>
              <a:rPr lang="it-IT" b="0" strike="noStrike" spc="-1" dirty="0">
                <a:solidFill>
                  <a:srgbClr val="000000"/>
                </a:solidFill>
                <a:latin typeface="Calibri"/>
              </a:rPr>
              <a:t>Anche per andare a fare la spesa ne utilizziamo uno:</a:t>
            </a:r>
            <a:endParaRPr lang="it-IT" b="0" strike="noStrike" spc="-1" dirty="0">
              <a:latin typeface="Arial"/>
            </a:endParaRPr>
          </a:p>
          <a:p>
            <a:pPr marL="856615" lvl="2" indent="-170180">
              <a:lnSpc>
                <a:spcPct val="100000"/>
              </a:lnSpc>
              <a:spcBef>
                <a:spcPts val="224"/>
              </a:spcBef>
              <a:spcAft>
                <a:spcPts val="601"/>
              </a:spcAft>
              <a:buClr>
                <a:srgbClr val="000000"/>
              </a:buClr>
              <a:buFont typeface="Wingdings" charset="2"/>
              <a:buChar char=""/>
            </a:pPr>
            <a:r>
              <a:rPr lang="it-IT" b="0" strike="noStrike" spc="-1" dirty="0">
                <a:solidFill>
                  <a:srgbClr val="000000"/>
                </a:solidFill>
                <a:latin typeface="Calibri"/>
              </a:rPr>
              <a:t>Uscire di casa</a:t>
            </a:r>
            <a:endParaRPr lang="it-IT" b="0" strike="noStrike" spc="-1" dirty="0">
              <a:latin typeface="Arial"/>
            </a:endParaRPr>
          </a:p>
          <a:p>
            <a:pPr marL="856615" lvl="2" indent="-170180">
              <a:lnSpc>
                <a:spcPct val="100000"/>
              </a:lnSpc>
              <a:spcBef>
                <a:spcPts val="224"/>
              </a:spcBef>
              <a:spcAft>
                <a:spcPts val="601"/>
              </a:spcAft>
              <a:buClr>
                <a:srgbClr val="000000"/>
              </a:buClr>
              <a:buFont typeface="Wingdings" charset="2"/>
              <a:buChar char=""/>
            </a:pPr>
            <a:r>
              <a:rPr lang="it-IT" b="0" strike="noStrike" spc="-1" dirty="0">
                <a:solidFill>
                  <a:srgbClr val="000000"/>
                </a:solidFill>
                <a:latin typeface="Calibri"/>
              </a:rPr>
              <a:t>Arrivare al Supermercato</a:t>
            </a:r>
            <a:endParaRPr lang="it-IT" b="0" strike="noStrike" spc="-1" dirty="0">
              <a:latin typeface="Arial"/>
            </a:endParaRPr>
          </a:p>
          <a:p>
            <a:pPr marL="856615" lvl="2" indent="-170180">
              <a:lnSpc>
                <a:spcPct val="100000"/>
              </a:lnSpc>
              <a:spcBef>
                <a:spcPts val="224"/>
              </a:spcBef>
              <a:spcAft>
                <a:spcPts val="601"/>
              </a:spcAft>
              <a:buClr>
                <a:srgbClr val="000000"/>
              </a:buClr>
              <a:buFont typeface="Wingdings" charset="2"/>
              <a:buChar char=""/>
            </a:pPr>
            <a:r>
              <a:rPr lang="it-IT" b="0" strike="noStrike" spc="-1" dirty="0">
                <a:solidFill>
                  <a:srgbClr val="000000"/>
                </a:solidFill>
                <a:latin typeface="Calibri"/>
              </a:rPr>
              <a:t>Effettuare la spesa</a:t>
            </a:r>
            <a:endParaRPr lang="it-IT" b="0" strike="noStrike" spc="-1" dirty="0">
              <a:latin typeface="Arial"/>
            </a:endParaRPr>
          </a:p>
          <a:p>
            <a:pPr marL="856615" lvl="2" indent="-170180">
              <a:lnSpc>
                <a:spcPct val="100000"/>
              </a:lnSpc>
              <a:spcBef>
                <a:spcPts val="224"/>
              </a:spcBef>
              <a:spcAft>
                <a:spcPts val="601"/>
              </a:spcAft>
              <a:buClr>
                <a:srgbClr val="000000"/>
              </a:buClr>
              <a:buFont typeface="Wingdings" charset="2"/>
              <a:buChar char=""/>
            </a:pPr>
            <a:r>
              <a:rPr lang="it-IT" b="0" strike="noStrike" spc="-1" dirty="0">
                <a:solidFill>
                  <a:srgbClr val="000000"/>
                </a:solidFill>
                <a:latin typeface="Calibri"/>
              </a:rPr>
              <a:t>Tornare a casa</a:t>
            </a:r>
            <a:endParaRPr lang="it-IT" b="0" strike="noStrike" spc="-1" dirty="0">
              <a:latin typeface="Arial"/>
            </a:endParaRPr>
          </a:p>
          <a:p>
            <a:pPr marL="342900">
              <a:lnSpc>
                <a:spcPct val="100000"/>
              </a:lnSpc>
              <a:spcBef>
                <a:spcPts val="224"/>
              </a:spcBef>
              <a:tabLst>
                <a:tab pos="0" algn="l"/>
              </a:tabLst>
            </a:pPr>
            <a:endParaRPr lang="it-IT"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247760" y="4757104"/>
            <a:ext cx="6648480" cy="63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it-IT" sz="3600" b="0" strike="noStrike" spc="-1" dirty="0">
                <a:solidFill>
                  <a:srgbClr val="000000"/>
                </a:solidFill>
                <a:latin typeface="Calibri"/>
                <a:ea typeface="DejaVu Sans"/>
              </a:rPr>
              <a:t>È tutto per oggi, alla prossima.</a:t>
            </a:r>
            <a:endParaRPr lang="it-IT" sz="3600" b="0" strike="noStrike" spc="-1" dirty="0">
              <a:latin typeface="Arial"/>
            </a:endParaRPr>
          </a:p>
        </p:txBody>
      </p:sp>
      <p:pic>
        <p:nvPicPr>
          <p:cNvPr id="313" name="Picture 2" descr="New Sprite? - Discuss Scratch"/>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rcRect l="28643" t="23525" r="26116" b="26244"/>
          <a:stretch/>
        </p:blipFill>
        <p:spPr>
          <a:xfrm>
            <a:off x="3119067" y="2217026"/>
            <a:ext cx="2905865" cy="2423947"/>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960120" y="466200"/>
            <a:ext cx="7220880" cy="136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5000"/>
              </a:lnSpc>
            </a:pPr>
            <a:r>
              <a:rPr lang="it-IT" sz="3200" b="0" strike="noStrike" spc="-1">
                <a:solidFill>
                  <a:srgbClr val="FFFFFF"/>
                </a:solidFill>
                <a:latin typeface="Calibri"/>
              </a:rPr>
              <a:t>Ricapitolando… Le iterazioni</a:t>
            </a:r>
            <a:endParaRPr lang="it-IT" sz="3200" b="0" strike="noStrike" spc="-1">
              <a:latin typeface="Arial"/>
            </a:endParaRPr>
          </a:p>
        </p:txBody>
      </p:sp>
      <p:sp>
        <p:nvSpPr>
          <p:cNvPr id="256" name="CustomShape 2"/>
          <p:cNvSpPr/>
          <p:nvPr/>
        </p:nvSpPr>
        <p:spPr>
          <a:xfrm>
            <a:off x="853560" y="2581200"/>
            <a:ext cx="7220880" cy="346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635">
              <a:lnSpc>
                <a:spcPct val="100000"/>
              </a:lnSpc>
              <a:spcBef>
                <a:spcPts val="1125"/>
              </a:spcBef>
              <a:spcAft>
                <a:spcPts val="601"/>
              </a:spcAft>
              <a:buClr>
                <a:srgbClr val="000000"/>
              </a:buClr>
            </a:pPr>
            <a:r>
              <a:rPr lang="it-IT" b="0" strike="noStrike" spc="-1" dirty="0">
                <a:solidFill>
                  <a:srgbClr val="000000"/>
                </a:solidFill>
                <a:latin typeface="Calibri"/>
              </a:rPr>
              <a:t>Cosa sono le iterazioni?</a:t>
            </a:r>
            <a:endParaRPr lang="it-IT" b="0" strike="noStrike" spc="-1">
              <a:latin typeface="Arial"/>
            </a:endParaRPr>
          </a:p>
          <a:p>
            <a:pPr marL="514350" lvl="1" indent="-170180">
              <a:lnSpc>
                <a:spcPct val="100000"/>
              </a:lnSpc>
              <a:spcBef>
                <a:spcPts val="224"/>
              </a:spcBef>
              <a:buClr>
                <a:srgbClr val="000000"/>
              </a:buClr>
              <a:buFont typeface="Wingdings" charset="2"/>
              <a:buChar char=""/>
            </a:pPr>
            <a:r>
              <a:rPr lang="it-IT" b="0" strike="noStrike" spc="-1" dirty="0">
                <a:solidFill>
                  <a:srgbClr val="000000"/>
                </a:solidFill>
                <a:latin typeface="Calibri"/>
              </a:rPr>
              <a:t>Un’iterazione è una azione performata diverse volte in un lasso di tempo anche detto </a:t>
            </a:r>
            <a:r>
              <a:rPr lang="it-IT" b="1" strike="noStrike" spc="-1" dirty="0">
                <a:solidFill>
                  <a:srgbClr val="000000"/>
                </a:solidFill>
                <a:latin typeface="Calibri"/>
              </a:rPr>
              <a:t>ciclo;</a:t>
            </a:r>
            <a:endParaRPr lang="it-IT" b="0" strike="noStrike" spc="-1">
              <a:latin typeface="Arial"/>
            </a:endParaRPr>
          </a:p>
          <a:p>
            <a:pPr marL="514350" lvl="1" indent="-170180">
              <a:lnSpc>
                <a:spcPct val="100000"/>
              </a:lnSpc>
              <a:spcBef>
                <a:spcPts val="224"/>
              </a:spcBef>
              <a:buClr>
                <a:srgbClr val="000000"/>
              </a:buClr>
              <a:buFont typeface="Wingdings" charset="2"/>
              <a:buChar char=""/>
            </a:pPr>
            <a:r>
              <a:rPr lang="it-IT" b="0" strike="noStrike" spc="-1" dirty="0">
                <a:solidFill>
                  <a:srgbClr val="000000"/>
                </a:solidFill>
                <a:latin typeface="Calibri"/>
              </a:rPr>
              <a:t>Spesso è subordinata ad una determinata </a:t>
            </a:r>
            <a:r>
              <a:rPr lang="it-IT" b="1" strike="noStrike" spc="-1" dirty="0">
                <a:solidFill>
                  <a:srgbClr val="000000"/>
                </a:solidFill>
                <a:latin typeface="Calibri"/>
              </a:rPr>
              <a:t>condizione;</a:t>
            </a:r>
            <a:endParaRPr lang="it-IT" b="0" strike="noStrike" spc="-1">
              <a:latin typeface="Arial"/>
            </a:endParaRPr>
          </a:p>
          <a:p>
            <a:pPr marL="514350" lvl="1" indent="-170180">
              <a:lnSpc>
                <a:spcPct val="100000"/>
              </a:lnSpc>
              <a:spcBef>
                <a:spcPts val="224"/>
              </a:spcBef>
              <a:buClr>
                <a:srgbClr val="000000"/>
              </a:buClr>
              <a:buFont typeface="Wingdings" charset="2"/>
              <a:buChar char=""/>
            </a:pPr>
            <a:r>
              <a:rPr lang="it-IT" b="0" strike="noStrike" spc="-1" dirty="0">
                <a:solidFill>
                  <a:srgbClr val="000000"/>
                </a:solidFill>
                <a:latin typeface="Calibri"/>
              </a:rPr>
              <a:t>Ne esistono di diverse tipologie, possono essere finiti o infiniti.</a:t>
            </a:r>
            <a:endParaRPr lang="it-IT" b="0" strike="noStrike" spc="-1">
              <a:latin typeface="Arial"/>
            </a:endParaRPr>
          </a:p>
          <a:p>
            <a:pPr marL="635">
              <a:spcBef>
                <a:spcPts val="1125"/>
              </a:spcBef>
              <a:spcAft>
                <a:spcPts val="601"/>
              </a:spcAft>
              <a:buClr>
                <a:srgbClr val="000000"/>
              </a:buClr>
            </a:pPr>
            <a:endParaRPr lang="it-IT" spc="-1" dirty="0">
              <a:solidFill>
                <a:srgbClr val="000000"/>
              </a:solidFill>
              <a:latin typeface="Calibri"/>
            </a:endParaRPr>
          </a:p>
          <a:p>
            <a:pPr marL="635">
              <a:lnSpc>
                <a:spcPct val="100000"/>
              </a:lnSpc>
              <a:spcBef>
                <a:spcPts val="1125"/>
              </a:spcBef>
              <a:spcAft>
                <a:spcPts val="601"/>
              </a:spcAft>
              <a:buClr>
                <a:srgbClr val="000000"/>
              </a:buClr>
            </a:pPr>
            <a:r>
              <a:rPr lang="it-IT" b="0" strike="noStrike" spc="-1" dirty="0">
                <a:solidFill>
                  <a:srgbClr val="000000"/>
                </a:solidFill>
                <a:latin typeface="Calibri"/>
              </a:rPr>
              <a:t>Esempio:</a:t>
            </a:r>
            <a:endParaRPr lang="it-IT" b="0" strike="noStrike" spc="-1" dirty="0">
              <a:latin typeface="Arial"/>
            </a:endParaRPr>
          </a:p>
          <a:p>
            <a:pPr marL="514350" lvl="1" indent="-170180">
              <a:lnSpc>
                <a:spcPct val="100000"/>
              </a:lnSpc>
              <a:spcBef>
                <a:spcPts val="224"/>
              </a:spcBef>
              <a:spcAft>
                <a:spcPts val="601"/>
              </a:spcAft>
              <a:buClr>
                <a:srgbClr val="000000"/>
              </a:buClr>
              <a:buFont typeface="Wingdings" charset="2"/>
              <a:buChar char=""/>
            </a:pPr>
            <a:r>
              <a:rPr lang="it-IT" b="0" strike="noStrike" spc="-1" dirty="0">
                <a:solidFill>
                  <a:srgbClr val="000000"/>
                </a:solidFill>
                <a:latin typeface="Calibri"/>
              </a:rPr>
              <a:t>Per ritornare all’esempio precedente, fare la spesa tutti i giorni con le stessa modalità è un </a:t>
            </a:r>
            <a:r>
              <a:rPr lang="it-IT" b="1" strike="noStrike" spc="-1" dirty="0">
                <a:solidFill>
                  <a:srgbClr val="000000"/>
                </a:solidFill>
                <a:latin typeface="Calibri"/>
              </a:rPr>
              <a:t>iterazione</a:t>
            </a:r>
            <a:endParaRPr lang="it-IT"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960120" y="466200"/>
            <a:ext cx="7220880" cy="136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5000"/>
              </a:lnSpc>
            </a:pPr>
            <a:r>
              <a:rPr lang="it-IT" sz="3200" b="0" strike="noStrike" spc="-1">
                <a:solidFill>
                  <a:srgbClr val="FFFFFF"/>
                </a:solidFill>
                <a:latin typeface="Calibri"/>
              </a:rPr>
              <a:t>Ricapitolando… Scratch</a:t>
            </a:r>
            <a:endParaRPr lang="it-IT" sz="3200" b="0" strike="noStrike" spc="-1">
              <a:latin typeface="Arial"/>
            </a:endParaRPr>
          </a:p>
        </p:txBody>
      </p:sp>
      <p:sp>
        <p:nvSpPr>
          <p:cNvPr id="258" name="CustomShape 2"/>
          <p:cNvSpPr/>
          <p:nvPr/>
        </p:nvSpPr>
        <p:spPr>
          <a:xfrm>
            <a:off x="960120" y="2314167"/>
            <a:ext cx="7220880" cy="422775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635">
              <a:lnSpc>
                <a:spcPct val="100000"/>
              </a:lnSpc>
              <a:spcBef>
                <a:spcPts val="1125"/>
              </a:spcBef>
              <a:buClr>
                <a:srgbClr val="000000"/>
              </a:buClr>
            </a:pPr>
            <a:r>
              <a:rPr lang="it-IT" b="0" strike="noStrike" spc="-1" dirty="0">
                <a:solidFill>
                  <a:srgbClr val="000000"/>
                </a:solidFill>
                <a:latin typeface="Calibri"/>
              </a:rPr>
              <a:t>Scratch è un ambiente di </a:t>
            </a:r>
            <a:r>
              <a:rPr lang="it-IT" b="1" strike="noStrike" spc="-1" dirty="0">
                <a:solidFill>
                  <a:srgbClr val="000000"/>
                </a:solidFill>
                <a:latin typeface="Calibri"/>
              </a:rPr>
              <a:t>programmazione </a:t>
            </a:r>
            <a:r>
              <a:rPr lang="it-IT" b="0" strike="noStrike" spc="-1" dirty="0">
                <a:solidFill>
                  <a:srgbClr val="000000"/>
                </a:solidFill>
                <a:latin typeface="Calibri"/>
              </a:rPr>
              <a:t>eseguibile direttamente nei nostri browser;</a:t>
            </a:r>
            <a:endParaRPr lang="it-IT" b="0" strike="noStrike" spc="-1" dirty="0">
              <a:latin typeface="Arial"/>
            </a:endParaRPr>
          </a:p>
          <a:p>
            <a:pPr marL="635">
              <a:lnSpc>
                <a:spcPct val="100000"/>
              </a:lnSpc>
              <a:spcBef>
                <a:spcPts val="1125"/>
              </a:spcBef>
              <a:buClr>
                <a:srgbClr val="000000"/>
              </a:buClr>
            </a:pPr>
            <a:r>
              <a:rPr lang="it-IT" b="0" strike="noStrike" spc="-1" dirty="0">
                <a:solidFill>
                  <a:srgbClr val="000000"/>
                </a:solidFill>
                <a:latin typeface="Calibri"/>
              </a:rPr>
              <a:t>La programmazione è utilizzata per realizzare piccoli giochi o scenette ed è implementata </a:t>
            </a:r>
            <a:r>
              <a:rPr lang="it-IT" b="1" strike="noStrike" spc="-1" dirty="0">
                <a:solidFill>
                  <a:srgbClr val="000000"/>
                </a:solidFill>
                <a:latin typeface="Calibri"/>
              </a:rPr>
              <a:t>agganciando</a:t>
            </a:r>
            <a:r>
              <a:rPr lang="it-IT" b="0" strike="noStrike" spc="-1" dirty="0">
                <a:solidFill>
                  <a:srgbClr val="000000"/>
                </a:solidFill>
                <a:latin typeface="Calibri"/>
              </a:rPr>
              <a:t> tra di loro </a:t>
            </a:r>
            <a:r>
              <a:rPr lang="it-IT" b="1" strike="noStrike" spc="-1" dirty="0">
                <a:solidFill>
                  <a:srgbClr val="000000"/>
                </a:solidFill>
                <a:latin typeface="Calibri"/>
              </a:rPr>
              <a:t>blocchi di codice;</a:t>
            </a:r>
            <a:endParaRPr lang="it-IT" b="0" strike="noStrike" spc="-1" dirty="0">
              <a:latin typeface="Arial"/>
            </a:endParaRPr>
          </a:p>
          <a:p>
            <a:pPr marL="635">
              <a:spcBef>
                <a:spcPts val="1125"/>
              </a:spcBef>
              <a:buClr>
                <a:srgbClr val="000000"/>
              </a:buClr>
            </a:pPr>
            <a:r>
              <a:rPr lang="it-IT" b="0" strike="noStrike" spc="-1" dirty="0">
                <a:solidFill>
                  <a:srgbClr val="000000"/>
                </a:solidFill>
                <a:latin typeface="Calibri"/>
              </a:rPr>
              <a:t>Scratch è composto da diverse tipologie di blocchi di codice, abbiamo già visto quelli che riguardano l’uso di </a:t>
            </a:r>
            <a:r>
              <a:rPr lang="it-IT" b="1" strike="noStrike" spc="-1" dirty="0">
                <a:solidFill>
                  <a:srgbClr val="000000"/>
                </a:solidFill>
                <a:latin typeface="Calibri"/>
              </a:rPr>
              <a:t>variabili</a:t>
            </a:r>
            <a:r>
              <a:rPr lang="it-IT" b="0" strike="noStrike" spc="-1" dirty="0">
                <a:solidFill>
                  <a:srgbClr val="000000"/>
                </a:solidFill>
                <a:latin typeface="Calibri"/>
              </a:rPr>
              <a:t>, le </a:t>
            </a:r>
            <a:r>
              <a:rPr lang="it-IT" b="1" strike="noStrike" spc="-1" dirty="0">
                <a:solidFill>
                  <a:srgbClr val="000000"/>
                </a:solidFill>
                <a:latin typeface="Calibri"/>
              </a:rPr>
              <a:t>operazioni </a:t>
            </a:r>
            <a:r>
              <a:rPr lang="it-IT" b="0" strike="noStrike" spc="-1" dirty="0">
                <a:solidFill>
                  <a:srgbClr val="000000"/>
                </a:solidFill>
                <a:latin typeface="Calibri"/>
              </a:rPr>
              <a:t>e le </a:t>
            </a:r>
            <a:r>
              <a:rPr lang="it-IT" b="1" strike="noStrike" spc="-1" dirty="0">
                <a:solidFill>
                  <a:srgbClr val="000000"/>
                </a:solidFill>
                <a:latin typeface="Calibri"/>
              </a:rPr>
              <a:t>condizioni</a:t>
            </a:r>
            <a:r>
              <a:rPr lang="it-IT" b="0" strike="noStrike" spc="-1" dirty="0">
                <a:solidFill>
                  <a:srgbClr val="000000"/>
                </a:solidFill>
                <a:latin typeface="Calibri"/>
              </a:rPr>
              <a:t> (se-allora), oltre a quelli riguardanti le </a:t>
            </a:r>
            <a:r>
              <a:rPr lang="it-IT" b="1" strike="noStrike" spc="-1" dirty="0">
                <a:solidFill>
                  <a:srgbClr val="000000"/>
                </a:solidFill>
                <a:latin typeface="Calibri"/>
              </a:rPr>
              <a:t>animazioni,</a:t>
            </a:r>
            <a:r>
              <a:rPr lang="it-IT" b="0" strike="noStrike" spc="-1" dirty="0">
                <a:solidFill>
                  <a:srgbClr val="000000"/>
                </a:solidFill>
                <a:latin typeface="Calibri"/>
              </a:rPr>
              <a:t> </a:t>
            </a:r>
            <a:r>
              <a:rPr lang="it-IT" b="1" strike="noStrike" spc="-1" dirty="0">
                <a:solidFill>
                  <a:srgbClr val="000000"/>
                </a:solidFill>
                <a:latin typeface="Calibri"/>
              </a:rPr>
              <a:t>l’input e l’output </a:t>
            </a:r>
            <a:r>
              <a:rPr lang="it-IT" b="0" strike="noStrike" spc="-1" dirty="0">
                <a:solidFill>
                  <a:srgbClr val="000000"/>
                </a:solidFill>
                <a:latin typeface="Calibri"/>
              </a:rPr>
              <a:t>a video</a:t>
            </a:r>
            <a:r>
              <a:rPr lang="it-IT" b="1" strike="noStrike" spc="-1" dirty="0">
                <a:solidFill>
                  <a:srgbClr val="000000"/>
                </a:solidFill>
                <a:latin typeface="Calibri"/>
              </a:rPr>
              <a:t>.</a:t>
            </a:r>
            <a:endParaRPr lang="it-IT" spc="-1">
              <a:solidFill>
                <a:srgbClr val="000000"/>
              </a:solidFill>
              <a:latin typeface="Arial"/>
            </a:endParaRPr>
          </a:p>
          <a:p>
            <a:pPr marL="635">
              <a:spcBef>
                <a:spcPts val="1125"/>
              </a:spcBef>
              <a:buClr>
                <a:srgbClr val="000000"/>
              </a:buClr>
            </a:pPr>
            <a:endParaRPr lang="it-IT" b="1" spc="-1" dirty="0">
              <a:solidFill>
                <a:srgbClr val="000000"/>
              </a:solidFill>
              <a:latin typeface="Calibri"/>
            </a:endParaRPr>
          </a:p>
          <a:p>
            <a:pPr marL="635">
              <a:lnSpc>
                <a:spcPct val="100000"/>
              </a:lnSpc>
              <a:spcBef>
                <a:spcPts val="1125"/>
              </a:spcBef>
              <a:buClr>
                <a:srgbClr val="000000"/>
              </a:buClr>
            </a:pPr>
            <a:r>
              <a:rPr lang="it-IT" b="1" strike="noStrike" spc="-1" dirty="0">
                <a:solidFill>
                  <a:srgbClr val="000000"/>
                </a:solidFill>
                <a:latin typeface="Calibri"/>
              </a:rPr>
              <a:t>Avete fatto pratica?</a:t>
            </a:r>
            <a:endParaRPr lang="it-IT" b="0" strike="noStrike" spc="-1" dirty="0">
              <a:latin typeface="Arial"/>
            </a:endParaRPr>
          </a:p>
          <a:p>
            <a:pPr>
              <a:lnSpc>
                <a:spcPct val="100000"/>
              </a:lnSpc>
              <a:spcBef>
                <a:spcPts val="1125"/>
              </a:spcBef>
              <a:tabLst>
                <a:tab pos="0" algn="l"/>
              </a:tabLst>
            </a:pPr>
            <a:endParaRPr lang="it-IT" b="0" strike="noStrike" spc="-1" dirty="0">
              <a:latin typeface="Arial"/>
            </a:endParaRPr>
          </a:p>
          <a:p>
            <a:pPr>
              <a:lnSpc>
                <a:spcPct val="100000"/>
              </a:lnSpc>
              <a:spcBef>
                <a:spcPts val="1125"/>
              </a:spcBef>
              <a:tabLst>
                <a:tab pos="0" algn="l"/>
              </a:tabLst>
            </a:pPr>
            <a:endParaRPr lang="it-IT" b="0" strike="noStrike" spc="-1" dirty="0">
              <a:latin typeface="Arial"/>
            </a:endParaRPr>
          </a:p>
          <a:p>
            <a:pPr>
              <a:lnSpc>
                <a:spcPct val="100000"/>
              </a:lnSpc>
              <a:spcBef>
                <a:spcPts val="1125"/>
              </a:spcBef>
              <a:tabLst>
                <a:tab pos="0" algn="l"/>
              </a:tabLst>
            </a:pPr>
            <a:endParaRPr lang="it-IT"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580592" y="2190600"/>
            <a:ext cx="3457751" cy="4528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7000"/>
          </a:bodyPr>
          <a:lstStyle/>
          <a:p>
            <a:pPr marL="635">
              <a:lnSpc>
                <a:spcPct val="100000"/>
              </a:lnSpc>
              <a:spcBef>
                <a:spcPts val="1125"/>
              </a:spcBef>
              <a:buClr>
                <a:srgbClr val="000000"/>
              </a:buClr>
            </a:pPr>
            <a:r>
              <a:rPr lang="it-IT" b="0" strike="noStrike" spc="-1" dirty="0">
                <a:solidFill>
                  <a:srgbClr val="000000"/>
                </a:solidFill>
                <a:latin typeface="Calibri"/>
              </a:rPr>
              <a:t>Ecco un breve esempio:</a:t>
            </a:r>
            <a:endParaRPr lang="it-IT" b="0" strike="noStrike" spc="-1" dirty="0">
              <a:latin typeface="Arial"/>
            </a:endParaRPr>
          </a:p>
          <a:p>
            <a:pPr marL="635">
              <a:spcBef>
                <a:spcPts val="1125"/>
              </a:spcBef>
              <a:buClr>
                <a:srgbClr val="000000"/>
              </a:buClr>
            </a:pPr>
            <a:r>
              <a:rPr lang="it-IT" b="0" strike="noStrike" spc="-1" dirty="0">
                <a:solidFill>
                  <a:srgbClr val="000000"/>
                </a:solidFill>
                <a:latin typeface="Calibri"/>
              </a:rPr>
              <a:t>quando si preme il tasto </a:t>
            </a:r>
            <a:r>
              <a:rPr lang="it-IT" b="1" strike="noStrike" spc="-1" dirty="0">
                <a:solidFill>
                  <a:srgbClr val="FFC000"/>
                </a:solidFill>
                <a:latin typeface="Calibri"/>
              </a:rPr>
              <a:t>spazio</a:t>
            </a:r>
            <a:r>
              <a:rPr lang="it-IT" b="0" strike="noStrike" spc="-1" dirty="0">
                <a:solidFill>
                  <a:srgbClr val="000000"/>
                </a:solidFill>
                <a:latin typeface="Calibri"/>
              </a:rPr>
              <a:t> il gatto </a:t>
            </a:r>
            <a:r>
              <a:rPr lang="it-IT" b="1" strike="noStrike" spc="-1" dirty="0">
                <a:solidFill>
                  <a:srgbClr val="4C97FF"/>
                </a:solidFill>
                <a:latin typeface="Calibri"/>
              </a:rPr>
              <a:t>fa 20 passi </a:t>
            </a:r>
            <a:r>
              <a:rPr lang="it-IT" b="0" strike="noStrike" spc="-1" dirty="0">
                <a:solidFill>
                  <a:srgbClr val="000000"/>
                </a:solidFill>
                <a:latin typeface="Calibri"/>
              </a:rPr>
              <a:t>alla volta e si incrementa un </a:t>
            </a:r>
            <a:r>
              <a:rPr lang="it-IT" b="1" strike="noStrike" spc="-1" dirty="0">
                <a:solidFill>
                  <a:srgbClr val="FF8C1A"/>
                </a:solidFill>
                <a:latin typeface="Calibri"/>
              </a:rPr>
              <a:t>contatore del numero di passi</a:t>
            </a:r>
            <a:r>
              <a:rPr lang="it-IT" b="0" strike="noStrike" spc="-1" dirty="0">
                <a:solidFill>
                  <a:srgbClr val="000000"/>
                </a:solidFill>
                <a:latin typeface="Calibri"/>
              </a:rPr>
              <a:t>, </a:t>
            </a:r>
            <a:r>
              <a:rPr lang="it-IT" spc="-1" dirty="0">
                <a:solidFill>
                  <a:srgbClr val="000000"/>
                </a:solidFill>
                <a:latin typeface="Calibri"/>
              </a:rPr>
              <a:t>finché </a:t>
            </a:r>
            <a:r>
              <a:rPr lang="it-IT" b="0" strike="noStrike" spc="-1" dirty="0">
                <a:solidFill>
                  <a:srgbClr val="000000"/>
                </a:solidFill>
                <a:latin typeface="Calibri"/>
              </a:rPr>
              <a:t>non </a:t>
            </a:r>
            <a:r>
              <a:rPr lang="it-IT" b="1" strike="noStrike" spc="-1" dirty="0">
                <a:solidFill>
                  <a:srgbClr val="5CB1D6"/>
                </a:solidFill>
                <a:latin typeface="Calibri"/>
              </a:rPr>
              <a:t>incontra un bordo</a:t>
            </a:r>
            <a:r>
              <a:rPr lang="it-IT" b="1" spc="-1" dirty="0">
                <a:solidFill>
                  <a:srgbClr val="5CB1D6"/>
                </a:solidFill>
                <a:latin typeface="Calibri"/>
              </a:rPr>
              <a:t>;</a:t>
            </a:r>
            <a:endParaRPr lang="it-IT" spc="-1" dirty="0">
              <a:solidFill>
                <a:srgbClr val="000000"/>
              </a:solidFill>
              <a:latin typeface="Arial"/>
            </a:endParaRPr>
          </a:p>
          <a:p>
            <a:pPr marL="635">
              <a:spcBef>
                <a:spcPts val="1125"/>
              </a:spcBef>
              <a:buClr>
                <a:srgbClr val="000000"/>
              </a:buClr>
            </a:pPr>
            <a:r>
              <a:rPr lang="it-IT" b="0" strike="noStrike" spc="-1" dirty="0">
                <a:solidFill>
                  <a:srgbClr val="000000"/>
                </a:solidFill>
                <a:latin typeface="Calibri"/>
              </a:rPr>
              <a:t>a quel punto </a:t>
            </a:r>
            <a:r>
              <a:rPr lang="it-IT" b="1" strike="noStrike" spc="-1" dirty="0">
                <a:solidFill>
                  <a:srgbClr val="9966FF"/>
                </a:solidFill>
                <a:latin typeface="Calibri"/>
              </a:rPr>
              <a:t>stampa un messaggio a video </a:t>
            </a:r>
            <a:r>
              <a:rPr lang="it-IT" b="0" strike="noStrike" spc="-1" dirty="0">
                <a:solidFill>
                  <a:srgbClr val="000000"/>
                </a:solidFill>
                <a:latin typeface="Calibri"/>
              </a:rPr>
              <a:t>nel quale </a:t>
            </a:r>
            <a:r>
              <a:rPr lang="it-IT" b="1" strike="noStrike" spc="-1" dirty="0">
                <a:solidFill>
                  <a:srgbClr val="59C059"/>
                </a:solidFill>
                <a:latin typeface="Calibri"/>
              </a:rPr>
              <a:t>dice di essere arrivato </a:t>
            </a:r>
            <a:r>
              <a:rPr lang="it-IT" b="0" strike="noStrike" spc="-1" dirty="0">
                <a:solidFill>
                  <a:srgbClr val="000000"/>
                </a:solidFill>
                <a:latin typeface="Calibri"/>
              </a:rPr>
              <a:t>e riporta la </a:t>
            </a:r>
            <a:r>
              <a:rPr lang="it-IT" b="1" strike="noStrike" spc="-1" dirty="0">
                <a:solidFill>
                  <a:srgbClr val="FF8C1A"/>
                </a:solidFill>
                <a:latin typeface="Calibri"/>
              </a:rPr>
              <a:t>somma </a:t>
            </a:r>
            <a:r>
              <a:rPr lang="it-IT" b="0" strike="noStrike" spc="-1" dirty="0">
                <a:solidFill>
                  <a:srgbClr val="000000"/>
                </a:solidFill>
                <a:latin typeface="Calibri"/>
              </a:rPr>
              <a:t>di quanti passi ha compiuto</a:t>
            </a:r>
            <a:r>
              <a:rPr lang="it-IT" spc="-1" dirty="0">
                <a:solidFill>
                  <a:srgbClr val="000000"/>
                </a:solidFill>
                <a:latin typeface="Calibri"/>
              </a:rPr>
              <a:t>;</a:t>
            </a:r>
            <a:endParaRPr lang="it-IT" spc="-1" dirty="0">
              <a:solidFill>
                <a:srgbClr val="000000"/>
              </a:solidFill>
              <a:latin typeface="Arial"/>
            </a:endParaRPr>
          </a:p>
          <a:p>
            <a:pPr marL="635">
              <a:spcBef>
                <a:spcPts val="1125"/>
              </a:spcBef>
              <a:buClr>
                <a:srgbClr val="000000"/>
              </a:buClr>
            </a:pPr>
            <a:r>
              <a:rPr lang="it-IT" b="0" strike="noStrike" spc="-1" dirty="0">
                <a:solidFill>
                  <a:srgbClr val="000000"/>
                </a:solidFill>
                <a:latin typeface="Calibri"/>
              </a:rPr>
              <a:t>dopodiché viene portato ad una </a:t>
            </a:r>
            <a:r>
              <a:rPr lang="it-IT" b="1" strike="noStrike" spc="-1" dirty="0">
                <a:solidFill>
                  <a:srgbClr val="4C97FF"/>
                </a:solidFill>
                <a:latin typeface="Calibri"/>
              </a:rPr>
              <a:t>posizione random </a:t>
            </a:r>
            <a:r>
              <a:rPr lang="it-IT" b="0" strike="noStrike" spc="-1" dirty="0">
                <a:solidFill>
                  <a:srgbClr val="000000"/>
                </a:solidFill>
                <a:latin typeface="Calibri"/>
              </a:rPr>
              <a:t>e </a:t>
            </a:r>
            <a:r>
              <a:rPr lang="it-IT" b="1" strike="noStrike" spc="-1" dirty="0">
                <a:solidFill>
                  <a:srgbClr val="FFC000"/>
                </a:solidFill>
                <a:latin typeface="Calibri"/>
              </a:rPr>
              <a:t>l’algoritmo termina.</a:t>
            </a:r>
            <a:endParaRPr lang="it-IT" b="0" strike="noStrike" spc="-1">
              <a:latin typeface="Arial"/>
            </a:endParaRPr>
          </a:p>
          <a:p>
            <a:pPr>
              <a:lnSpc>
                <a:spcPct val="100000"/>
              </a:lnSpc>
              <a:spcBef>
                <a:spcPts val="1125"/>
              </a:spcBef>
            </a:pPr>
            <a:endParaRPr lang="it-IT" b="0" strike="noStrike" spc="-1" dirty="0">
              <a:latin typeface="Arial"/>
            </a:endParaRPr>
          </a:p>
          <a:p>
            <a:pPr>
              <a:lnSpc>
                <a:spcPct val="100000"/>
              </a:lnSpc>
              <a:spcBef>
                <a:spcPts val="1125"/>
              </a:spcBef>
              <a:tabLst>
                <a:tab pos="0" algn="l"/>
              </a:tabLst>
            </a:pPr>
            <a:endParaRPr lang="it-IT" b="0" strike="noStrike" spc="-1" dirty="0">
              <a:latin typeface="Arial"/>
            </a:endParaRPr>
          </a:p>
        </p:txBody>
      </p:sp>
      <p:sp>
        <p:nvSpPr>
          <p:cNvPr id="260" name="CustomShape 2"/>
          <p:cNvSpPr/>
          <p:nvPr/>
        </p:nvSpPr>
        <p:spPr>
          <a:xfrm>
            <a:off x="960480" y="466560"/>
            <a:ext cx="7220880" cy="136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5000"/>
              </a:lnSpc>
            </a:pPr>
            <a:r>
              <a:rPr lang="it-IT" sz="3200" b="0" strike="noStrike" spc="-1">
                <a:solidFill>
                  <a:srgbClr val="FFFFFF"/>
                </a:solidFill>
                <a:latin typeface="Calibri"/>
              </a:rPr>
              <a:t>Ricapitolando… Scratch - 2</a:t>
            </a:r>
            <a:endParaRPr lang="it-IT" sz="3200" b="0" strike="noStrike" spc="-1">
              <a:latin typeface="Arial"/>
            </a:endParaRPr>
          </a:p>
        </p:txBody>
      </p:sp>
      <p:pic>
        <p:nvPicPr>
          <p:cNvPr id="261" name="Immagine 4"/>
          <p:cNvPicPr/>
          <p:nvPr/>
        </p:nvPicPr>
        <p:blipFill>
          <a:blip r:embed="rId2"/>
          <a:stretch/>
        </p:blipFill>
        <p:spPr>
          <a:xfrm>
            <a:off x="4036941" y="1897560"/>
            <a:ext cx="4882928" cy="3420087"/>
          </a:xfrm>
          <a:prstGeom prst="rect">
            <a:avLst/>
          </a:prstGeom>
          <a:ln w="0">
            <a:noFill/>
          </a:ln>
        </p:spPr>
      </p:pic>
      <p:pic>
        <p:nvPicPr>
          <p:cNvPr id="262" name="Picture 2" descr="Introduzione a SCRATCH"/>
          <p:cNvPicPr/>
          <p:nvPr/>
        </p:nvPicPr>
        <p:blipFill>
          <a:blip r:embed="rId3"/>
          <a:stretch/>
        </p:blipFill>
        <p:spPr>
          <a:xfrm>
            <a:off x="5726630" y="5782606"/>
            <a:ext cx="656665" cy="616332"/>
          </a:xfrm>
          <a:prstGeom prst="rect">
            <a:avLst/>
          </a:prstGeom>
          <a:ln w="0">
            <a:noFill/>
          </a:ln>
        </p:spPr>
      </p:pic>
      <p:pic>
        <p:nvPicPr>
          <p:cNvPr id="263" name="Picture 2" descr="Introduzione a SCRATCH"/>
          <p:cNvPicPr/>
          <p:nvPr/>
        </p:nvPicPr>
        <p:blipFill>
          <a:blip r:embed="rId3"/>
          <a:stretch/>
        </p:blipFill>
        <p:spPr>
          <a:xfrm>
            <a:off x="7397030" y="5775406"/>
            <a:ext cx="656665" cy="616332"/>
          </a:xfrm>
          <a:prstGeom prst="rect">
            <a:avLst/>
          </a:prstGeom>
          <a:ln w="0">
            <a:noFill/>
          </a:ln>
        </p:spPr>
      </p:pic>
      <p:sp>
        <p:nvSpPr>
          <p:cNvPr id="264" name="CustomShape 3"/>
          <p:cNvSpPr/>
          <p:nvPr/>
        </p:nvSpPr>
        <p:spPr>
          <a:xfrm>
            <a:off x="6447350" y="6044686"/>
            <a:ext cx="877717" cy="176946"/>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pic>
        <p:nvPicPr>
          <p:cNvPr id="265" name="Immagine 8"/>
          <p:cNvPicPr/>
          <p:nvPr/>
        </p:nvPicPr>
        <p:blipFill>
          <a:blip r:embed="rId4"/>
          <a:stretch/>
        </p:blipFill>
        <p:spPr>
          <a:xfrm>
            <a:off x="6313790" y="5103646"/>
            <a:ext cx="1730235" cy="669252"/>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960120" y="466200"/>
            <a:ext cx="7220880" cy="136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5000"/>
              </a:lnSpc>
            </a:pPr>
            <a:r>
              <a:rPr lang="it-IT" sz="3200" b="0" strike="noStrike" spc="-1">
                <a:solidFill>
                  <a:srgbClr val="FFFFFF"/>
                </a:solidFill>
                <a:latin typeface="Calibri"/>
              </a:rPr>
              <a:t>L’iterazione nella programmazione</a:t>
            </a:r>
            <a:endParaRPr lang="it-IT" sz="3200" b="0" strike="noStrike" spc="-1">
              <a:latin typeface="Arial"/>
            </a:endParaRPr>
          </a:p>
        </p:txBody>
      </p:sp>
      <p:sp>
        <p:nvSpPr>
          <p:cNvPr id="267" name="CustomShape 2"/>
          <p:cNvSpPr/>
          <p:nvPr/>
        </p:nvSpPr>
        <p:spPr>
          <a:xfrm>
            <a:off x="960120" y="2276152"/>
            <a:ext cx="7220880" cy="405300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635">
              <a:spcBef>
                <a:spcPts val="1125"/>
              </a:spcBef>
              <a:buClr>
                <a:srgbClr val="000000"/>
              </a:buClr>
            </a:pPr>
            <a:r>
              <a:rPr lang="it-IT" b="0" strike="noStrike" spc="-1" dirty="0">
                <a:solidFill>
                  <a:srgbClr val="000000"/>
                </a:solidFill>
                <a:latin typeface="Calibri"/>
              </a:rPr>
              <a:t>Abbiamo rivisto il concetto generale di iterazione, ma come si applica nella programmazione questo concetto? E perché c’è bisogno di utilizzarle nei programmi?</a:t>
            </a:r>
            <a:endParaRPr lang="it-IT" spc="-1">
              <a:solidFill>
                <a:srgbClr val="000000"/>
              </a:solidFill>
              <a:latin typeface="Arial"/>
            </a:endParaRPr>
          </a:p>
          <a:p>
            <a:pPr marL="635">
              <a:spcBef>
                <a:spcPts val="1125"/>
              </a:spcBef>
              <a:buClr>
                <a:srgbClr val="000000"/>
              </a:buClr>
            </a:pPr>
            <a:endParaRPr lang="it-IT" spc="-1" dirty="0">
              <a:solidFill>
                <a:srgbClr val="000000"/>
              </a:solidFill>
              <a:latin typeface="Calibri"/>
            </a:endParaRPr>
          </a:p>
          <a:p>
            <a:pPr marL="635">
              <a:lnSpc>
                <a:spcPct val="100000"/>
              </a:lnSpc>
              <a:spcBef>
                <a:spcPts val="1125"/>
              </a:spcBef>
              <a:buClr>
                <a:srgbClr val="000000"/>
              </a:buClr>
            </a:pPr>
            <a:r>
              <a:rPr lang="it-IT" b="0" strike="noStrike" spc="-1" dirty="0">
                <a:solidFill>
                  <a:srgbClr val="000000"/>
                </a:solidFill>
                <a:latin typeface="Calibri"/>
              </a:rPr>
              <a:t>Le iterazioni in Scratch come in qualsiasi altro linguaggio di programmazione sono </a:t>
            </a:r>
            <a:r>
              <a:rPr lang="it-IT" b="1" strike="noStrike" spc="-1" dirty="0">
                <a:solidFill>
                  <a:srgbClr val="000000"/>
                </a:solidFill>
                <a:latin typeface="Calibri"/>
              </a:rPr>
              <a:t>fondamentali </a:t>
            </a:r>
            <a:r>
              <a:rPr lang="it-IT" b="0" strike="noStrike" spc="-1" dirty="0">
                <a:solidFill>
                  <a:srgbClr val="000000"/>
                </a:solidFill>
                <a:latin typeface="Calibri"/>
              </a:rPr>
              <a:t>per consentire la scrittura di un programma in modo ottimale e consono</a:t>
            </a:r>
            <a:endParaRPr lang="it-IT" spc="-1">
              <a:solidFill>
                <a:srgbClr val="000000"/>
              </a:solidFill>
              <a:latin typeface="Arial"/>
            </a:endParaRPr>
          </a:p>
          <a:p>
            <a:pPr marL="635">
              <a:spcBef>
                <a:spcPts val="1125"/>
              </a:spcBef>
              <a:buClr>
                <a:srgbClr val="000000"/>
              </a:buClr>
            </a:pPr>
            <a:endParaRPr lang="it-IT" spc="-1" dirty="0">
              <a:solidFill>
                <a:srgbClr val="000000"/>
              </a:solidFill>
              <a:latin typeface="Calibri"/>
            </a:endParaRPr>
          </a:p>
          <a:p>
            <a:pPr marL="635">
              <a:lnSpc>
                <a:spcPct val="100000"/>
              </a:lnSpc>
              <a:spcBef>
                <a:spcPts val="1125"/>
              </a:spcBef>
              <a:buClr>
                <a:srgbClr val="000000"/>
              </a:buClr>
            </a:pPr>
            <a:r>
              <a:rPr lang="it-IT" b="0" strike="noStrike" spc="-1" dirty="0">
                <a:solidFill>
                  <a:srgbClr val="000000"/>
                </a:solidFill>
                <a:latin typeface="Calibri"/>
              </a:rPr>
              <a:t>Proviamo semplicemente a pensare a come poter evitare di premere ripetutamente la barra spaziatrice per far camminare il gatto</a:t>
            </a:r>
            <a:endParaRPr lang="it-IT" b="0" strike="noStrike" spc="-1" dirty="0">
              <a:latin typeface="Arial"/>
            </a:endParaRPr>
          </a:p>
          <a:p>
            <a:pPr>
              <a:lnSpc>
                <a:spcPct val="100000"/>
              </a:lnSpc>
              <a:spcBef>
                <a:spcPts val="1125"/>
              </a:spcBef>
            </a:pPr>
            <a:endParaRPr lang="it-IT" b="0" strike="noStrike" spc="-1" dirty="0">
              <a:latin typeface="Arial"/>
            </a:endParaRPr>
          </a:p>
          <a:p>
            <a:pPr>
              <a:lnSpc>
                <a:spcPct val="100000"/>
              </a:lnSpc>
              <a:spcBef>
                <a:spcPts val="1125"/>
              </a:spcBef>
              <a:spcAft>
                <a:spcPts val="601"/>
              </a:spcAft>
            </a:pPr>
            <a:endParaRPr lang="it-IT" b="0" strike="noStrike" spc="-1" dirty="0">
              <a:latin typeface="Arial"/>
            </a:endParaRPr>
          </a:p>
          <a:p>
            <a:pPr>
              <a:lnSpc>
                <a:spcPct val="100000"/>
              </a:lnSpc>
              <a:spcBef>
                <a:spcPts val="1125"/>
              </a:spcBef>
            </a:pPr>
            <a:endParaRPr lang="it-IT"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960120" y="466200"/>
            <a:ext cx="7220880" cy="136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5000"/>
              </a:lnSpc>
            </a:pPr>
            <a:r>
              <a:rPr lang="it-IT" sz="3200" b="0" strike="noStrike" spc="-1">
                <a:solidFill>
                  <a:srgbClr val="FFFFFF"/>
                </a:solidFill>
                <a:latin typeface="Calibri"/>
              </a:rPr>
              <a:t>L’iterazione nella programmazione</a:t>
            </a:r>
            <a:endParaRPr lang="it-IT" sz="3200" b="0" strike="noStrike" spc="-1">
              <a:latin typeface="Arial"/>
            </a:endParaRPr>
          </a:p>
        </p:txBody>
      </p:sp>
      <p:sp>
        <p:nvSpPr>
          <p:cNvPr id="269" name="CustomShape 2"/>
          <p:cNvSpPr/>
          <p:nvPr/>
        </p:nvSpPr>
        <p:spPr>
          <a:xfrm>
            <a:off x="951120" y="2255040"/>
            <a:ext cx="7401960" cy="432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635">
              <a:lnSpc>
                <a:spcPct val="100000"/>
              </a:lnSpc>
              <a:spcBef>
                <a:spcPts val="1125"/>
              </a:spcBef>
              <a:spcAft>
                <a:spcPts val="601"/>
              </a:spcAft>
              <a:buClr>
                <a:srgbClr val="000000"/>
              </a:buClr>
            </a:pPr>
            <a:r>
              <a:rPr lang="it-IT" b="0" strike="noStrike" spc="-1" dirty="0">
                <a:solidFill>
                  <a:srgbClr val="000000"/>
                </a:solidFill>
                <a:latin typeface="Calibri"/>
              </a:rPr>
              <a:t>Ritorniamo quindi all’esempio precedente, senza specificare il numero di passi massimo all’inizio dell’algoritmo, come potremmo realizzare tutto ciò?</a:t>
            </a:r>
            <a:endParaRPr lang="it-IT" b="0" strike="noStrike" spc="-1" dirty="0">
              <a:latin typeface="Arial"/>
            </a:endParaRPr>
          </a:p>
          <a:p>
            <a:pPr>
              <a:lnSpc>
                <a:spcPct val="100000"/>
              </a:lnSpc>
              <a:spcBef>
                <a:spcPts val="1125"/>
              </a:spcBef>
              <a:spcAft>
                <a:spcPts val="601"/>
              </a:spcAft>
            </a:pPr>
            <a:endParaRPr lang="it-IT" b="0" strike="noStrike" spc="-1" dirty="0">
              <a:latin typeface="Arial"/>
            </a:endParaRPr>
          </a:p>
          <a:p>
            <a:pPr marL="635">
              <a:lnSpc>
                <a:spcPct val="100000"/>
              </a:lnSpc>
              <a:spcBef>
                <a:spcPts val="1125"/>
              </a:spcBef>
              <a:buClr>
                <a:srgbClr val="000000"/>
              </a:buClr>
            </a:pPr>
            <a:r>
              <a:rPr lang="it-IT" b="1" strike="noStrike" spc="-1" dirty="0">
                <a:solidFill>
                  <a:srgbClr val="000000"/>
                </a:solidFill>
                <a:latin typeface="Calibri"/>
              </a:rPr>
              <a:t>Potremmo istanziare un ciclo che una volta premuta la barra spaziatrice faccia avanzare il gatto di 20 passi alla volta fino a che questo non raggiunge un bordo.</a:t>
            </a:r>
            <a:endParaRPr lang="it-IT" b="0" strike="noStrike" spc="-1" dirty="0">
              <a:latin typeface="Arial"/>
            </a:endParaRPr>
          </a:p>
          <a:p>
            <a:pPr marL="635">
              <a:spcBef>
                <a:spcPts val="1125"/>
              </a:spcBef>
              <a:buClr>
                <a:srgbClr val="000000"/>
              </a:buClr>
            </a:pPr>
            <a:endParaRPr lang="it-IT" spc="-1" dirty="0">
              <a:solidFill>
                <a:srgbClr val="000000"/>
              </a:solidFill>
              <a:latin typeface="Calibri"/>
            </a:endParaRPr>
          </a:p>
          <a:p>
            <a:pPr marL="635">
              <a:lnSpc>
                <a:spcPct val="100000"/>
              </a:lnSpc>
              <a:spcBef>
                <a:spcPts val="1125"/>
              </a:spcBef>
              <a:buClr>
                <a:srgbClr val="000000"/>
              </a:buClr>
            </a:pPr>
            <a:r>
              <a:rPr lang="it-IT" b="0" strike="noStrike" spc="-1" dirty="0">
                <a:solidFill>
                  <a:srgbClr val="000000"/>
                </a:solidFill>
                <a:latin typeface="Calibri"/>
              </a:rPr>
              <a:t>Come possiamo implementare questa idea nel nostro programma?</a:t>
            </a:r>
            <a:endParaRPr lang="it-IT" b="0" strike="noStrike" spc="-1" dirty="0">
              <a:latin typeface="Arial"/>
            </a:endParaRPr>
          </a:p>
          <a:p>
            <a:pPr marL="635">
              <a:spcBef>
                <a:spcPts val="1125"/>
              </a:spcBef>
              <a:buClr>
                <a:srgbClr val="000000"/>
              </a:buClr>
            </a:pPr>
            <a:endParaRPr lang="it-IT" spc="-1" dirty="0">
              <a:solidFill>
                <a:srgbClr val="000000"/>
              </a:solidFill>
              <a:latin typeface="Calibri"/>
            </a:endParaRPr>
          </a:p>
          <a:p>
            <a:pPr marL="635">
              <a:lnSpc>
                <a:spcPct val="100000"/>
              </a:lnSpc>
              <a:spcBef>
                <a:spcPts val="1125"/>
              </a:spcBef>
              <a:buClr>
                <a:srgbClr val="000000"/>
              </a:buClr>
            </a:pPr>
            <a:r>
              <a:rPr lang="it-IT" b="0" strike="noStrike" spc="-1" dirty="0">
                <a:solidFill>
                  <a:srgbClr val="000000"/>
                </a:solidFill>
                <a:latin typeface="Calibri"/>
              </a:rPr>
              <a:t>Lo scopriremo nelle prossime slide…</a:t>
            </a:r>
            <a:endParaRPr lang="it-IT" b="0" strike="noStrike" spc="-1" dirty="0">
              <a:latin typeface="Arial"/>
            </a:endParaRPr>
          </a:p>
          <a:p>
            <a:pPr>
              <a:lnSpc>
                <a:spcPct val="100000"/>
              </a:lnSpc>
              <a:spcBef>
                <a:spcPts val="1125"/>
              </a:spcBef>
            </a:pPr>
            <a:endParaRPr lang="it-IT"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960120" y="466200"/>
            <a:ext cx="7220880" cy="136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5000"/>
              </a:lnSpc>
            </a:pPr>
            <a:r>
              <a:rPr lang="it-IT" sz="3200" b="0" strike="noStrike" spc="-1">
                <a:solidFill>
                  <a:srgbClr val="FFFFFF"/>
                </a:solidFill>
                <a:latin typeface="Calibri"/>
              </a:rPr>
              <a:t>L’iterazione in Scratch</a:t>
            </a:r>
            <a:endParaRPr lang="it-IT" sz="3200" b="0" strike="noStrike" spc="-1">
              <a:latin typeface="Arial"/>
            </a:endParaRPr>
          </a:p>
        </p:txBody>
      </p:sp>
      <p:sp>
        <p:nvSpPr>
          <p:cNvPr id="271" name="CustomShape 2"/>
          <p:cNvSpPr/>
          <p:nvPr/>
        </p:nvSpPr>
        <p:spPr>
          <a:xfrm>
            <a:off x="960120" y="2530080"/>
            <a:ext cx="7322040" cy="385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635">
              <a:lnSpc>
                <a:spcPct val="100000"/>
              </a:lnSpc>
              <a:spcBef>
                <a:spcPts val="1125"/>
              </a:spcBef>
              <a:buClr>
                <a:srgbClr val="000000"/>
              </a:buClr>
            </a:pPr>
            <a:r>
              <a:rPr lang="it-IT" b="0" strike="noStrike" spc="-1" dirty="0">
                <a:solidFill>
                  <a:srgbClr val="000000"/>
                </a:solidFill>
                <a:latin typeface="Calibri"/>
              </a:rPr>
              <a:t>La domanda è quindi, come possiamo implementare le iterazioni in Scratch?</a:t>
            </a:r>
            <a:endParaRPr lang="it-IT" b="0" strike="noStrike" spc="-1" dirty="0">
              <a:latin typeface="Arial"/>
            </a:endParaRPr>
          </a:p>
          <a:p>
            <a:pPr marL="635">
              <a:spcBef>
                <a:spcPts val="1125"/>
              </a:spcBef>
              <a:buClr>
                <a:srgbClr val="000000"/>
              </a:buClr>
            </a:pPr>
            <a:endParaRPr lang="it-IT" spc="-1" dirty="0">
              <a:solidFill>
                <a:srgbClr val="000000"/>
              </a:solidFill>
              <a:latin typeface="Calibri"/>
            </a:endParaRPr>
          </a:p>
          <a:p>
            <a:pPr marL="635">
              <a:lnSpc>
                <a:spcPct val="100000"/>
              </a:lnSpc>
              <a:spcBef>
                <a:spcPts val="1125"/>
              </a:spcBef>
              <a:buClr>
                <a:srgbClr val="000000"/>
              </a:buClr>
            </a:pPr>
            <a:r>
              <a:rPr lang="it-IT" b="0" strike="noStrike" spc="-1" dirty="0">
                <a:solidFill>
                  <a:srgbClr val="000000"/>
                </a:solidFill>
                <a:latin typeface="Calibri"/>
              </a:rPr>
              <a:t>Scratch ci offre diversi «pezzi di puzzle» per implementare le iterazioni; li possiamo trovare sotto la voce </a:t>
            </a:r>
            <a:r>
              <a:rPr lang="it-IT" b="1" strike="noStrike" spc="-1" dirty="0">
                <a:solidFill>
                  <a:srgbClr val="000000"/>
                </a:solidFill>
                <a:latin typeface="Calibri"/>
              </a:rPr>
              <a:t>control </a:t>
            </a:r>
            <a:r>
              <a:rPr lang="it-IT" b="0" strike="noStrike" spc="-1" dirty="0">
                <a:solidFill>
                  <a:srgbClr val="000000"/>
                </a:solidFill>
                <a:latin typeface="Calibri"/>
              </a:rPr>
              <a:t>nella pagina di creazione di un progetto Scratch</a:t>
            </a:r>
            <a:endParaRPr lang="it-IT" b="0" strike="noStrike" spc="-1">
              <a:latin typeface="Arial"/>
            </a:endParaRPr>
          </a:p>
          <a:p>
            <a:pPr marL="635">
              <a:spcBef>
                <a:spcPts val="1125"/>
              </a:spcBef>
              <a:buClr>
                <a:srgbClr val="000000"/>
              </a:buClr>
              <a:tabLst>
                <a:tab pos="0" algn="l"/>
              </a:tabLst>
            </a:pPr>
            <a:endParaRPr lang="it-IT" spc="-1" dirty="0">
              <a:solidFill>
                <a:srgbClr val="000000"/>
              </a:solidFill>
              <a:latin typeface="Calibri"/>
            </a:endParaRPr>
          </a:p>
          <a:p>
            <a:pPr marL="635">
              <a:lnSpc>
                <a:spcPct val="100000"/>
              </a:lnSpc>
              <a:spcBef>
                <a:spcPts val="1125"/>
              </a:spcBef>
              <a:buClr>
                <a:srgbClr val="000000"/>
              </a:buClr>
              <a:tabLst>
                <a:tab pos="0" algn="l"/>
              </a:tabLst>
            </a:pPr>
            <a:r>
              <a:rPr lang="it-IT" b="0" strike="noStrike" spc="-1" dirty="0">
                <a:solidFill>
                  <a:srgbClr val="000000"/>
                </a:solidFill>
                <a:latin typeface="Calibri"/>
              </a:rPr>
              <a:t>Di seguito andremo ad illustrare le caratteristiche di ognuno dei blocchi di codice implementabili, evidenziandone le differenze e i casi di utilizzo</a:t>
            </a:r>
            <a:endParaRPr lang="it-IT" b="0" strike="noStrike" spc="-1" dirty="0">
              <a:latin typeface="Arial"/>
            </a:endParaRPr>
          </a:p>
          <a:p>
            <a:pPr>
              <a:lnSpc>
                <a:spcPct val="100000"/>
              </a:lnSpc>
              <a:spcBef>
                <a:spcPts val="1125"/>
              </a:spcBef>
              <a:tabLst>
                <a:tab pos="0" algn="l"/>
              </a:tabLst>
            </a:pPr>
            <a:endParaRPr lang="it-IT"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960120" y="466200"/>
            <a:ext cx="7220880" cy="136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5000"/>
              </a:lnSpc>
            </a:pPr>
            <a:r>
              <a:rPr lang="it-IT" sz="3200" b="0" strike="noStrike" spc="-1">
                <a:solidFill>
                  <a:srgbClr val="FFFFFF"/>
                </a:solidFill>
                <a:latin typeface="Calibri"/>
              </a:rPr>
              <a:t>Elementi di Iterazione in Scratch</a:t>
            </a:r>
            <a:endParaRPr lang="it-IT" sz="3200" b="0" strike="noStrike" spc="-1">
              <a:latin typeface="Arial"/>
            </a:endParaRPr>
          </a:p>
        </p:txBody>
      </p:sp>
      <p:sp>
        <p:nvSpPr>
          <p:cNvPr id="273" name="CustomShape 2"/>
          <p:cNvSpPr/>
          <p:nvPr/>
        </p:nvSpPr>
        <p:spPr>
          <a:xfrm>
            <a:off x="729366" y="2291649"/>
            <a:ext cx="7561620" cy="4321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635">
              <a:lnSpc>
                <a:spcPct val="100000"/>
              </a:lnSpc>
              <a:spcBef>
                <a:spcPts val="1125"/>
              </a:spcBef>
              <a:buClr>
                <a:srgbClr val="000000"/>
              </a:buClr>
            </a:pPr>
            <a:r>
              <a:rPr lang="it-IT" b="1" strike="noStrike" spc="-1" dirty="0">
                <a:solidFill>
                  <a:srgbClr val="000000"/>
                </a:solidFill>
                <a:latin typeface="Calibri"/>
              </a:rPr>
              <a:t>Ripetere</a:t>
            </a:r>
            <a:r>
              <a:rPr lang="it-IT" b="0" strike="noStrike" spc="-1" dirty="0">
                <a:solidFill>
                  <a:srgbClr val="000000"/>
                </a:solidFill>
                <a:latin typeface="Calibri"/>
              </a:rPr>
              <a:t> un azione un determinato numero di volte:</a:t>
            </a:r>
            <a:endParaRPr lang="it-IT" b="0" strike="noStrike" spc="-1" dirty="0">
              <a:latin typeface="Arial"/>
            </a:endParaRPr>
          </a:p>
          <a:p>
            <a:pPr marL="514350" lvl="1" indent="-170180">
              <a:spcBef>
                <a:spcPts val="224"/>
              </a:spcBef>
              <a:buClr>
                <a:srgbClr val="000000"/>
              </a:buClr>
              <a:buFont typeface="Wingdings" charset="2"/>
              <a:buChar char=""/>
            </a:pPr>
            <a:r>
              <a:rPr lang="it-IT" b="0" strike="noStrike" spc="-1" dirty="0">
                <a:solidFill>
                  <a:srgbClr val="000000"/>
                </a:solidFill>
                <a:latin typeface="Calibri"/>
              </a:rPr>
              <a:t>Permette a qualsiasi elemento inserito al suo interno </a:t>
            </a:r>
            <a:r>
              <a:rPr lang="it-IT" spc="-1" dirty="0">
                <a:solidFill>
                  <a:srgbClr val="000000"/>
                </a:solidFill>
                <a:latin typeface="Calibri"/>
              </a:rPr>
              <a:t>di </a:t>
            </a:r>
            <a:endParaRPr lang="it-IT" spc="-1">
              <a:solidFill>
                <a:srgbClr val="000000"/>
              </a:solidFill>
              <a:latin typeface="Arial"/>
            </a:endParaRPr>
          </a:p>
          <a:p>
            <a:pPr marL="344170" lvl="1">
              <a:spcBef>
                <a:spcPts val="224"/>
              </a:spcBef>
              <a:buClr>
                <a:srgbClr val="000000"/>
              </a:buClr>
            </a:pPr>
            <a:r>
              <a:rPr lang="it-IT" spc="-1" dirty="0">
                <a:solidFill>
                  <a:srgbClr val="000000"/>
                </a:solidFill>
                <a:latin typeface="Calibri"/>
              </a:rPr>
              <a:t>   essere</a:t>
            </a:r>
            <a:r>
              <a:rPr lang="it-IT" b="0" strike="noStrike" spc="-1" dirty="0">
                <a:solidFill>
                  <a:srgbClr val="000000"/>
                </a:solidFill>
                <a:latin typeface="Calibri"/>
              </a:rPr>
              <a:t> eseguito per il numero di volte specificato.</a:t>
            </a:r>
            <a:endParaRPr lang="it-IT" b="0" strike="noStrike" spc="-1" dirty="0">
              <a:latin typeface="Arial"/>
            </a:endParaRPr>
          </a:p>
          <a:p>
            <a:pPr marL="342900">
              <a:lnSpc>
                <a:spcPct val="100000"/>
              </a:lnSpc>
              <a:spcBef>
                <a:spcPts val="224"/>
              </a:spcBef>
              <a:tabLst>
                <a:tab pos="0" algn="l"/>
              </a:tabLst>
            </a:pPr>
            <a:endParaRPr lang="it-IT" b="0" strike="noStrike" spc="-1" dirty="0">
              <a:latin typeface="Arial"/>
            </a:endParaRPr>
          </a:p>
          <a:p>
            <a:pPr marL="635">
              <a:spcBef>
                <a:spcPts val="1125"/>
              </a:spcBef>
              <a:buClr>
                <a:srgbClr val="000000"/>
              </a:buClr>
              <a:tabLst>
                <a:tab pos="0" algn="l"/>
              </a:tabLst>
            </a:pPr>
            <a:r>
              <a:rPr lang="it-IT" b="1" strike="noStrike" spc="-1" dirty="0">
                <a:solidFill>
                  <a:srgbClr val="000000"/>
                </a:solidFill>
                <a:latin typeface="Calibri"/>
              </a:rPr>
              <a:t>Ripetere</a:t>
            </a:r>
            <a:r>
              <a:rPr lang="it-IT" b="0" strike="noStrike" spc="-1" dirty="0">
                <a:solidFill>
                  <a:srgbClr val="000000"/>
                </a:solidFill>
                <a:latin typeface="Calibri"/>
              </a:rPr>
              <a:t> </a:t>
            </a:r>
            <a:r>
              <a:rPr lang="it-IT" spc="-1" dirty="0">
                <a:solidFill>
                  <a:srgbClr val="000000"/>
                </a:solidFill>
                <a:latin typeface="Calibri"/>
              </a:rPr>
              <a:t>finché</a:t>
            </a:r>
            <a:r>
              <a:rPr lang="it-IT" b="0" strike="noStrike" spc="-1" dirty="0">
                <a:solidFill>
                  <a:srgbClr val="000000"/>
                </a:solidFill>
                <a:latin typeface="Calibri"/>
              </a:rPr>
              <a:t> la condizione inserita</a:t>
            </a:r>
            <a:r>
              <a:rPr lang="it-IT" spc="-1" dirty="0">
                <a:solidFill>
                  <a:srgbClr val="000000"/>
                </a:solidFill>
                <a:latin typeface="Calibri"/>
              </a:rPr>
              <a:t> </a:t>
            </a:r>
            <a:r>
              <a:rPr lang="it-IT" b="0" strike="noStrike" spc="-1" dirty="0">
                <a:solidFill>
                  <a:srgbClr val="000000"/>
                </a:solidFill>
                <a:latin typeface="Calibri"/>
              </a:rPr>
              <a:t>nell’</a:t>
            </a:r>
            <a:r>
              <a:rPr lang="it-IT" b="1" strike="noStrike" spc="-1" dirty="0">
                <a:solidFill>
                  <a:srgbClr val="000000"/>
                </a:solidFill>
                <a:latin typeface="Calibri"/>
              </a:rPr>
              <a:t>esagono</a:t>
            </a:r>
            <a:r>
              <a:rPr lang="it-IT" b="1" spc="-1" dirty="0">
                <a:solidFill>
                  <a:srgbClr val="000000"/>
                </a:solidFill>
                <a:latin typeface="Calibri"/>
              </a:rPr>
              <a:t> </a:t>
            </a:r>
            <a:r>
              <a:rPr lang="it-IT" b="0" strike="noStrike" spc="-1" dirty="0">
                <a:solidFill>
                  <a:srgbClr val="000000"/>
                </a:solidFill>
                <a:latin typeface="Calibri"/>
              </a:rPr>
              <a:t>è verificata:</a:t>
            </a:r>
            <a:endParaRPr lang="it-IT" b="0" strike="noStrike" spc="-1" dirty="0">
              <a:latin typeface="Arial"/>
            </a:endParaRPr>
          </a:p>
          <a:p>
            <a:pPr marL="514350" lvl="1" indent="-170180">
              <a:spcBef>
                <a:spcPts val="224"/>
              </a:spcBef>
              <a:buClr>
                <a:srgbClr val="000000"/>
              </a:buClr>
              <a:buFont typeface="Wingdings" charset="2"/>
              <a:buChar char=""/>
              <a:tabLst>
                <a:tab pos="0" algn="l"/>
              </a:tabLst>
            </a:pPr>
            <a:r>
              <a:rPr lang="it-IT" b="0" strike="noStrike" spc="-1" dirty="0">
                <a:solidFill>
                  <a:srgbClr val="000000"/>
                </a:solidFill>
                <a:latin typeface="Calibri"/>
              </a:rPr>
              <a:t>A differenza dell’iterazione precedente che si applica sempre,</a:t>
            </a:r>
            <a:r>
              <a:rPr lang="it-IT" spc="-1" dirty="0">
                <a:solidFill>
                  <a:srgbClr val="000000"/>
                </a:solidFill>
                <a:latin typeface="Calibri"/>
              </a:rPr>
              <a:t> </a:t>
            </a:r>
            <a:endParaRPr lang="it-IT" spc="-1">
              <a:solidFill>
                <a:srgbClr val="000000"/>
              </a:solidFill>
              <a:latin typeface="Arial"/>
            </a:endParaRPr>
          </a:p>
          <a:p>
            <a:pPr marL="344170" lvl="1">
              <a:spcBef>
                <a:spcPts val="224"/>
              </a:spcBef>
              <a:buClr>
                <a:srgbClr val="000000"/>
              </a:buClr>
              <a:tabLst>
                <a:tab pos="0" algn="l"/>
              </a:tabLst>
            </a:pPr>
            <a:r>
              <a:rPr lang="it-IT" spc="-1" dirty="0">
                <a:solidFill>
                  <a:srgbClr val="000000"/>
                </a:solidFill>
                <a:latin typeface="Calibri"/>
              </a:rPr>
              <a:t>   </a:t>
            </a:r>
            <a:r>
              <a:rPr lang="it-IT" b="0" strike="noStrike" spc="-1" dirty="0">
                <a:solidFill>
                  <a:srgbClr val="000000"/>
                </a:solidFill>
                <a:latin typeface="Calibri"/>
              </a:rPr>
              <a:t>con questa opzione l’iterazione avviene solo e finché una</a:t>
            </a:r>
            <a:r>
              <a:rPr lang="it-IT" spc="-1" dirty="0">
                <a:solidFill>
                  <a:srgbClr val="000000"/>
                </a:solidFill>
                <a:latin typeface="Calibri"/>
              </a:rPr>
              <a:t> </a:t>
            </a:r>
            <a:endParaRPr lang="it-IT" spc="-1">
              <a:solidFill>
                <a:srgbClr val="000000"/>
              </a:solidFill>
              <a:latin typeface="Arial"/>
            </a:endParaRPr>
          </a:p>
          <a:p>
            <a:pPr marL="344170" lvl="1">
              <a:spcBef>
                <a:spcPts val="224"/>
              </a:spcBef>
              <a:buClr>
                <a:srgbClr val="000000"/>
              </a:buClr>
              <a:tabLst>
                <a:tab pos="0" algn="l"/>
              </a:tabLst>
            </a:pPr>
            <a:r>
              <a:rPr lang="it-IT" spc="-1" dirty="0">
                <a:solidFill>
                  <a:srgbClr val="000000"/>
                </a:solidFill>
                <a:latin typeface="Calibri"/>
              </a:rPr>
              <a:t>   </a:t>
            </a:r>
            <a:r>
              <a:rPr lang="it-IT" b="0" strike="noStrike" spc="-1" dirty="0">
                <a:solidFill>
                  <a:srgbClr val="000000"/>
                </a:solidFill>
                <a:latin typeface="Calibri"/>
              </a:rPr>
              <a:t>determinata</a:t>
            </a:r>
            <a:r>
              <a:rPr lang="it-IT" spc="-1" dirty="0">
                <a:solidFill>
                  <a:srgbClr val="000000"/>
                </a:solidFill>
                <a:latin typeface="Calibri"/>
              </a:rPr>
              <a:t> </a:t>
            </a:r>
            <a:r>
              <a:rPr lang="it-IT" b="0" strike="noStrike" spc="-1" dirty="0">
                <a:solidFill>
                  <a:srgbClr val="000000"/>
                </a:solidFill>
                <a:latin typeface="Calibri"/>
              </a:rPr>
              <a:t> condizione è rispettata</a:t>
            </a:r>
            <a:endParaRPr lang="it-IT" b="0" strike="noStrike" spc="-1" dirty="0">
              <a:latin typeface="Arial"/>
            </a:endParaRPr>
          </a:p>
          <a:p>
            <a:pPr marL="514350" lvl="1" indent="-170180">
              <a:lnSpc>
                <a:spcPct val="100000"/>
              </a:lnSpc>
              <a:spcBef>
                <a:spcPts val="224"/>
              </a:spcBef>
              <a:buClr>
                <a:srgbClr val="000000"/>
              </a:buClr>
              <a:buFont typeface="Wingdings" charset="2"/>
              <a:buChar char=""/>
              <a:tabLst>
                <a:tab pos="0" algn="l"/>
              </a:tabLst>
            </a:pPr>
            <a:r>
              <a:rPr lang="it-IT" b="0" strike="noStrike" spc="-1" dirty="0">
                <a:solidFill>
                  <a:srgbClr val="000000"/>
                </a:solidFill>
                <a:latin typeface="Calibri"/>
              </a:rPr>
              <a:t>Le condizioni possono essere di diverse tipo:</a:t>
            </a:r>
            <a:endParaRPr lang="it-IT" b="0" strike="noStrike" spc="-1" dirty="0">
              <a:latin typeface="Arial"/>
            </a:endParaRPr>
          </a:p>
          <a:p>
            <a:pPr marL="342900">
              <a:spcBef>
                <a:spcPts val="224"/>
              </a:spcBef>
              <a:tabLst>
                <a:tab pos="0" algn="l"/>
              </a:tabLst>
            </a:pPr>
            <a:r>
              <a:rPr lang="it-IT" spc="-1" dirty="0">
                <a:solidFill>
                  <a:srgbClr val="000000"/>
                </a:solidFill>
                <a:latin typeface="Calibri"/>
              </a:rPr>
              <a:t>   </a:t>
            </a:r>
            <a:r>
              <a:rPr lang="it-IT" b="0" strike="noStrike" spc="-1" dirty="0">
                <a:solidFill>
                  <a:srgbClr val="000000"/>
                </a:solidFill>
                <a:latin typeface="Calibri"/>
              </a:rPr>
              <a:t>toccare un determinato colore, toccare un determinato</a:t>
            </a:r>
            <a:r>
              <a:rPr lang="it-IT" spc="-1" dirty="0">
                <a:solidFill>
                  <a:srgbClr val="000000"/>
                </a:solidFill>
                <a:latin typeface="Calibri"/>
              </a:rPr>
              <a:t> </a:t>
            </a:r>
            <a:endParaRPr lang="it-IT" b="0" strike="noStrike" spc="-1" dirty="0">
              <a:latin typeface="Arial"/>
            </a:endParaRPr>
          </a:p>
          <a:p>
            <a:pPr marL="342900">
              <a:spcBef>
                <a:spcPts val="224"/>
              </a:spcBef>
              <a:tabLst>
                <a:tab pos="0" algn="l"/>
              </a:tabLst>
            </a:pPr>
            <a:r>
              <a:rPr lang="it-IT" spc="-1" dirty="0">
                <a:solidFill>
                  <a:srgbClr val="000000"/>
                </a:solidFill>
                <a:latin typeface="Calibri"/>
              </a:rPr>
              <a:t>   </a:t>
            </a:r>
            <a:r>
              <a:rPr lang="it-IT" b="0" strike="noStrike" spc="-1" dirty="0">
                <a:solidFill>
                  <a:srgbClr val="000000"/>
                </a:solidFill>
                <a:latin typeface="Calibri"/>
              </a:rPr>
              <a:t>oggetto, tenere premuto un determinato tasto e </a:t>
            </a:r>
            <a:r>
              <a:rPr lang="it-IT" spc="-1" dirty="0">
                <a:solidFill>
                  <a:srgbClr val="000000"/>
                </a:solidFill>
                <a:latin typeface="Calibri"/>
              </a:rPr>
              <a:t>così</a:t>
            </a:r>
            <a:r>
              <a:rPr lang="it-IT" b="0" strike="noStrike" spc="-1" dirty="0">
                <a:solidFill>
                  <a:srgbClr val="000000"/>
                </a:solidFill>
                <a:latin typeface="Calibri"/>
              </a:rPr>
              <a:t> via</a:t>
            </a:r>
            <a:endParaRPr lang="it-IT" b="0" strike="noStrike" spc="-1" dirty="0">
              <a:latin typeface="Arial"/>
            </a:endParaRPr>
          </a:p>
          <a:p>
            <a:pPr marL="342900">
              <a:lnSpc>
                <a:spcPct val="100000"/>
              </a:lnSpc>
              <a:spcBef>
                <a:spcPts val="1125"/>
              </a:spcBef>
              <a:tabLst>
                <a:tab pos="0" algn="l"/>
              </a:tabLst>
            </a:pPr>
            <a:endParaRPr lang="it-IT" b="0" strike="noStrike" spc="-1" dirty="0">
              <a:latin typeface="Arial"/>
            </a:endParaRPr>
          </a:p>
        </p:txBody>
      </p:sp>
      <p:pic>
        <p:nvPicPr>
          <p:cNvPr id="274" name="Immagine 3"/>
          <p:cNvPicPr/>
          <p:nvPr/>
        </p:nvPicPr>
        <p:blipFill>
          <a:blip r:embed="rId3"/>
          <a:srcRect l="-2076" t="18" r="-479" b="44340"/>
          <a:stretch/>
        </p:blipFill>
        <p:spPr>
          <a:xfrm>
            <a:off x="7041338" y="2059680"/>
            <a:ext cx="1557150" cy="1209908"/>
          </a:xfrm>
          <a:prstGeom prst="rect">
            <a:avLst/>
          </a:prstGeom>
          <a:ln w="0">
            <a:noFill/>
          </a:ln>
        </p:spPr>
      </p:pic>
      <p:pic>
        <p:nvPicPr>
          <p:cNvPr id="275" name="Immagine 5"/>
          <p:cNvPicPr/>
          <p:nvPr/>
        </p:nvPicPr>
        <p:blipFill>
          <a:blip r:embed="rId4"/>
          <a:srcRect t="35599" r="9541"/>
          <a:stretch/>
        </p:blipFill>
        <p:spPr>
          <a:xfrm>
            <a:off x="7272512" y="3507259"/>
            <a:ext cx="1502984" cy="1032030"/>
          </a:xfrm>
          <a:prstGeom prst="rect">
            <a:avLst/>
          </a:prstGeom>
          <a:ln w="0">
            <a:noFill/>
          </a:ln>
        </p:spPr>
      </p:pic>
      <p:pic>
        <p:nvPicPr>
          <p:cNvPr id="276" name="Immagine 6"/>
          <p:cNvPicPr/>
          <p:nvPr/>
        </p:nvPicPr>
        <p:blipFill>
          <a:blip r:embed="rId5"/>
          <a:stretch/>
        </p:blipFill>
        <p:spPr>
          <a:xfrm>
            <a:off x="6802112" y="5197238"/>
            <a:ext cx="1854360" cy="1025640"/>
          </a:xfrm>
          <a:prstGeom prst="rect">
            <a:avLst/>
          </a:prstGeom>
          <a:ln w="0">
            <a:noFill/>
          </a:ln>
        </p:spPr>
      </p:pic>
      <p:pic>
        <p:nvPicPr>
          <p:cNvPr id="277" name="Immagine 8"/>
          <p:cNvPicPr/>
          <p:nvPr/>
        </p:nvPicPr>
        <p:blipFill>
          <a:blip r:embed="rId6"/>
          <a:stretch/>
        </p:blipFill>
        <p:spPr>
          <a:xfrm>
            <a:off x="6555774" y="4773734"/>
            <a:ext cx="2339887" cy="419595"/>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Presentazione di argomenti didattici, design con illustrazioni in stile lavagna (widescreen)</Template>
  <TotalTime>5007</TotalTime>
  <Words>1186</Words>
  <Application>Microsoft Office PowerPoint</Application>
  <PresentationFormat>Presentazione su schermo (4:3)</PresentationFormat>
  <Paragraphs>128</Paragraphs>
  <Slides>20</Slides>
  <Notes>14</Notes>
  <HiddenSlides>0</HiddenSlides>
  <MMClips>0</MMClips>
  <ScaleCrop>false</ScaleCrop>
  <HeadingPairs>
    <vt:vector size="6" baseType="variant">
      <vt:variant>
        <vt:lpstr>Caratteri utilizzati</vt:lpstr>
      </vt:variant>
      <vt:variant>
        <vt:i4>6</vt:i4>
      </vt:variant>
      <vt:variant>
        <vt:lpstr>Tema</vt:lpstr>
      </vt:variant>
      <vt:variant>
        <vt:i4>6</vt:i4>
      </vt:variant>
      <vt:variant>
        <vt:lpstr>Titoli diapositive</vt:lpstr>
      </vt:variant>
      <vt:variant>
        <vt:i4>20</vt:i4>
      </vt:variant>
    </vt:vector>
  </HeadingPairs>
  <TitlesOfParts>
    <vt:vector size="32" baseType="lpstr">
      <vt:lpstr>Arial</vt:lpstr>
      <vt:lpstr>Calibri</vt:lpstr>
      <vt:lpstr>StarSymbol</vt:lpstr>
      <vt:lpstr>Symbol</vt:lpstr>
      <vt:lpstr>Times New Roman</vt:lpstr>
      <vt:lpstr>Wingdings</vt:lpstr>
      <vt:lpstr>Office Theme</vt:lpstr>
      <vt:lpstr>Office Theme</vt:lpstr>
      <vt:lpstr>Office Theme</vt:lpstr>
      <vt:lpstr>Office Theme</vt:lpstr>
      <vt:lpstr>Office Theme</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L’iterazione</dc:title>
  <dc:subject/>
  <dc:creator>GERARDO DE ROSA</dc:creator>
  <dc:description/>
  <cp:lastModifiedBy>GERARDO DE ROSA</cp:lastModifiedBy>
  <cp:revision>246</cp:revision>
  <dcterms:created xsi:type="dcterms:W3CDTF">2020-04-15T11:03:11Z</dcterms:created>
  <dcterms:modified xsi:type="dcterms:W3CDTF">2020-06-16T11:15:12Z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13</vt:i4>
  </property>
  <property fmtid="{D5CDD505-2E9C-101B-9397-08002B2CF9AE}" pid="8" name="PresentationFormat">
    <vt:lpwstr>Presentazione su schermo (4:3)</vt:lpwstr>
  </property>
  <property fmtid="{D5CDD505-2E9C-101B-9397-08002B2CF9AE}" pid="9" name="ScaleCrop">
    <vt:bool>false</vt:bool>
  </property>
  <property fmtid="{D5CDD505-2E9C-101B-9397-08002B2CF9AE}" pid="10" name="ShareDoc">
    <vt:bool>false</vt:bool>
  </property>
  <property fmtid="{D5CDD505-2E9C-101B-9397-08002B2CF9AE}" pid="11" name="Slides">
    <vt:i4>19</vt:i4>
  </property>
</Properties>
</file>