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EC61E-BDDF-A42E-837E-C652662979BA}" v="5" dt="2020-06-05T08:10:41.576"/>
    <p1510:client id="{5C6F38CD-0E15-FE0E-2A99-E01D2DB3447E}" v="68" dt="2020-06-04T14:42:13.078"/>
    <p1510:client id="{6C5A6754-352A-4313-8E60-ADA779D2AC63}" v="170" dt="2020-06-05T07:10:34.418"/>
    <p1510:client id="{6CF138FF-5A5F-134F-A911-1FAB270973C1}" v="2" dt="2020-06-16T07:57:47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0166400" y="-720"/>
            <a:ext cx="2023920" cy="685656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9888480" y="-3600"/>
            <a:ext cx="273240" cy="68565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1081080" y="2213280"/>
            <a:ext cx="10038960" cy="252396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1722240" y="2752200"/>
            <a:ext cx="8748720" cy="14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44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INTRODUZIONE </a:t>
            </a:r>
            <a:endParaRPr lang="it-IT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44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AGLI ALGORITMI</a:t>
            </a:r>
            <a:endParaRPr lang="it-IT" sz="4400" b="0" strike="noStrike" spc="-1">
              <a:latin typeface="Arial"/>
            </a:endParaRPr>
          </a:p>
        </p:txBody>
      </p:sp>
      <p:pic>
        <p:nvPicPr>
          <p:cNvPr id="42" name="Immagine 9" descr="Immagine che contiene testo, segnale&#10;&#10;Descrizione generata con affidabilità molto elevata"/>
          <p:cNvPicPr/>
          <p:nvPr/>
        </p:nvPicPr>
        <p:blipFill>
          <a:blip r:embed="rId2"/>
          <a:stretch/>
        </p:blipFill>
        <p:spPr>
          <a:xfrm>
            <a:off x="6747120" y="863280"/>
            <a:ext cx="2002320" cy="2002320"/>
          </a:xfrm>
          <a:prstGeom prst="rect">
            <a:avLst/>
          </a:prstGeom>
          <a:ln w="0"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-3240" y="-720"/>
            <a:ext cx="12190680" cy="75204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2520" y="756000"/>
            <a:ext cx="12190680" cy="222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673920" y="446760"/>
            <a:ext cx="10844280" cy="1276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136" name="CustomShape 4"/>
          <p:cNvSpPr/>
          <p:nvPr/>
        </p:nvSpPr>
        <p:spPr>
          <a:xfrm>
            <a:off x="951480" y="795240"/>
            <a:ext cx="1028988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0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Esempi di algoritmo</a:t>
            </a:r>
            <a:endParaRPr lang="it-IT" sz="3000" b="0" strike="noStrike" spc="-1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11075400" y="1382400"/>
            <a:ext cx="592560" cy="570240"/>
          </a:xfrm>
          <a:prstGeom prst="flowChartConnector">
            <a:avLst/>
          </a:prstGeom>
          <a:solidFill>
            <a:srgbClr val="FF0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138" name="CustomShape 6"/>
          <p:cNvSpPr/>
          <p:nvPr/>
        </p:nvSpPr>
        <p:spPr>
          <a:xfrm>
            <a:off x="11183040" y="1433520"/>
            <a:ext cx="37728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500" b="1" strike="noStrike" spc="-1">
                <a:solidFill>
                  <a:srgbClr val="FFFFFF"/>
                </a:solidFill>
                <a:latin typeface="Gill Sans Nova"/>
                <a:ea typeface="DejaVu Sans"/>
              </a:rPr>
              <a:t>4</a:t>
            </a:r>
            <a:endParaRPr lang="it-IT" sz="250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934560" y="3923640"/>
            <a:ext cx="10226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Semplicemente, invece di addizionare 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x + y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,  abbiamo 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iterato </a:t>
            </a:r>
            <a:r>
              <a:rPr lang="it-IT" sz="1800" b="1" strike="noStrike" spc="-1">
                <a:solidFill>
                  <a:srgbClr val="5B9BD5"/>
                </a:solidFill>
                <a:latin typeface="Gill Sans Nova Light"/>
                <a:ea typeface="DejaVu Sans"/>
              </a:rPr>
              <a:t>y volte 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aggiungendo 1 ad x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934560" y="4694760"/>
            <a:ext cx="101890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Tenete a mente questo concetto ma se non l'avete compreso non vi preoccupate, lo vedremo meglio 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in seguito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1" name="CustomShape 9"/>
          <p:cNvSpPr/>
          <p:nvPr/>
        </p:nvSpPr>
        <p:spPr>
          <a:xfrm>
            <a:off x="934560" y="2839680"/>
            <a:ext cx="102268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Come abbiamo visto questo problema era più complesso e abbiamo usato anche una peculiarità degli algoritmi, </a:t>
            </a:r>
            <a:endParaRPr lang="it-IT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l'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Iterazione, 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ma ne parleremo</a:t>
            </a:r>
            <a:r>
              <a:rPr lang="it-IT" spc="-1" dirty="0">
                <a:solidFill>
                  <a:srgbClr val="000000"/>
                </a:solidFill>
                <a:latin typeface="Gill Sans Nova Light"/>
                <a:ea typeface="DejaVu Sans"/>
              </a:rPr>
              <a:t> meglio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in futuro</a:t>
            </a: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-3240" y="-720"/>
            <a:ext cx="12190680" cy="75204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>
            <a:off x="2520" y="756000"/>
            <a:ext cx="12190680" cy="222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673920" y="446760"/>
            <a:ext cx="10844280" cy="1276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951480" y="795240"/>
            <a:ext cx="1028988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0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Diagrammi di flusso</a:t>
            </a:r>
            <a:endParaRPr lang="it-IT" sz="3000" b="0" strike="noStrike" spc="-1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11075400" y="1382400"/>
            <a:ext cx="592560" cy="570240"/>
          </a:xfrm>
          <a:prstGeom prst="flowChartConnector">
            <a:avLst/>
          </a:prstGeom>
          <a:solidFill>
            <a:srgbClr val="FF0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11183040" y="1433520"/>
            <a:ext cx="37728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500" b="1" strike="noStrike" spc="-1">
                <a:solidFill>
                  <a:srgbClr val="FFFFFF"/>
                </a:solidFill>
                <a:latin typeface="Gill Sans Nova"/>
                <a:ea typeface="DejaVu Sans"/>
              </a:rPr>
              <a:t>1</a:t>
            </a:r>
            <a:endParaRPr lang="it-IT" sz="2500" b="0" strike="noStrike" spc="-1"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977400" y="3526560"/>
            <a:ext cx="102268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Per rappresentare in modo più semplice un algoritmo sono stati definiti dei 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modelli grafici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 visivi come ad esempio i </a:t>
            </a:r>
            <a:r>
              <a:rPr lang="it-IT" sz="1800" b="1" strike="noStrike" spc="-1">
                <a:solidFill>
                  <a:srgbClr val="4472C4"/>
                </a:solidFill>
                <a:latin typeface="Gill Sans Nova Light"/>
                <a:ea typeface="Calibri"/>
              </a:rPr>
              <a:t>diagrammi di flusso 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1009800" y="4638240"/>
            <a:ext cx="852228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Tali diagrammi permettono una maggiore comprensione dell'algoritmo stesso; abbiamo visto degli algoritmi molto semplici di 5 o 6 righe e leggendo le varie 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istruzioni 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potevamo già comprenderne il funzionamento, ma pensate ad algoritmi molto più complessi di centinaia o migliaia di istruzioni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50" name="CustomShape 9"/>
          <p:cNvSpPr/>
          <p:nvPr/>
        </p:nvSpPr>
        <p:spPr>
          <a:xfrm>
            <a:off x="977400" y="2715120"/>
            <a:ext cx="1022688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Dopo aver visto alcuni esempi pratici di algoritmi parleremo dei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Diagrammi di flusso</a:t>
            </a:r>
            <a:endParaRPr lang="it-IT" sz="1800" b="1" strike="noStrike" spc="-1" dirty="0">
              <a:latin typeface="Arial"/>
            </a:endParaRPr>
          </a:p>
        </p:txBody>
      </p:sp>
      <p:pic>
        <p:nvPicPr>
          <p:cNvPr id="151" name="Immagine 2"/>
          <p:cNvPicPr/>
          <p:nvPr/>
        </p:nvPicPr>
        <p:blipFill>
          <a:blip r:embed="rId2"/>
          <a:stretch/>
        </p:blipFill>
        <p:spPr>
          <a:xfrm rot="360000">
            <a:off x="9880200" y="4619160"/>
            <a:ext cx="1184760" cy="1184760"/>
          </a:xfrm>
          <a:prstGeom prst="rect">
            <a:avLst/>
          </a:prstGeom>
          <a:ln w="0"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-3240" y="-720"/>
            <a:ext cx="12190680" cy="75204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2520" y="756000"/>
            <a:ext cx="12190680" cy="222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673920" y="446760"/>
            <a:ext cx="10844280" cy="1276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1480" y="795240"/>
            <a:ext cx="1028988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0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Diagrammi di flusso</a:t>
            </a:r>
            <a:endParaRPr lang="it-IT" sz="3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11075400" y="1382400"/>
            <a:ext cx="592560" cy="570240"/>
          </a:xfrm>
          <a:prstGeom prst="flowChartConnector">
            <a:avLst/>
          </a:prstGeom>
          <a:solidFill>
            <a:srgbClr val="FF0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157" name="CustomShape 6"/>
          <p:cNvSpPr/>
          <p:nvPr/>
        </p:nvSpPr>
        <p:spPr>
          <a:xfrm>
            <a:off x="11183040" y="1433520"/>
            <a:ext cx="37728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500" b="1" strike="noStrike" spc="-1">
                <a:solidFill>
                  <a:srgbClr val="FFFFFF"/>
                </a:solidFill>
                <a:latin typeface="Gill Sans Nova"/>
                <a:ea typeface="DejaVu Sans"/>
              </a:rPr>
              <a:t>2</a:t>
            </a:r>
            <a:endParaRPr lang="it-IT" sz="2500" b="0" strike="noStrike" spc="-1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977400" y="2446920"/>
            <a:ext cx="10226880" cy="3832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9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Vediamo ora i vari </a:t>
            </a:r>
            <a:r>
              <a:rPr lang="it-IT" sz="1900" b="1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costrutti </a:t>
            </a:r>
            <a:r>
              <a:rPr lang="it-IT" sz="19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dei Diagrammi di flusso</a:t>
            </a:r>
            <a:r>
              <a:rPr lang="it-IT" sz="1900" spc="-1" dirty="0">
                <a:solidFill>
                  <a:srgbClr val="000000"/>
                </a:solidFill>
                <a:latin typeface="Gill Sans Nova Light"/>
                <a:ea typeface="DejaVu Sans"/>
              </a:rPr>
              <a:t>:</a:t>
            </a:r>
            <a:endParaRPr lang="it-IT" sz="1900" b="0" strike="noStrike" spc="-1" dirty="0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1152720" y="3766680"/>
            <a:ext cx="1930320" cy="631800"/>
          </a:xfrm>
          <a:prstGeom prst="flowChartInputOutput">
            <a:avLst/>
          </a:prstGeom>
          <a:solidFill>
            <a:srgbClr val="00B0F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FFFFFF"/>
                </a:solidFill>
                <a:latin typeface="Gill Sans Nova Light"/>
                <a:ea typeface="DejaVu Sans"/>
              </a:rPr>
              <a:t>x = 3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0" name="CustomShape 9"/>
          <p:cNvSpPr/>
          <p:nvPr/>
        </p:nvSpPr>
        <p:spPr>
          <a:xfrm>
            <a:off x="3016440" y="3917160"/>
            <a:ext cx="2617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Dati di Input e Output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1155960" y="4992840"/>
            <a:ext cx="1855440" cy="781920"/>
          </a:xfrm>
          <a:prstGeom prst="rect">
            <a:avLst/>
          </a:prstGeom>
          <a:solidFill>
            <a:srgbClr val="00B0F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FFFFFF"/>
                </a:solidFill>
                <a:latin typeface="Gill Sans Nova Light"/>
                <a:ea typeface="DejaVu Sans"/>
              </a:rPr>
              <a:t>X : = 12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2" name="CustomShape 11"/>
          <p:cNvSpPr/>
          <p:nvPr/>
        </p:nvSpPr>
        <p:spPr>
          <a:xfrm>
            <a:off x="3016440" y="5183640"/>
            <a:ext cx="2617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Assegnazione di valori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3" name="CustomShape 12"/>
          <p:cNvSpPr/>
          <p:nvPr/>
        </p:nvSpPr>
        <p:spPr>
          <a:xfrm>
            <a:off x="7312320" y="3614760"/>
            <a:ext cx="1876680" cy="1028880"/>
          </a:xfrm>
          <a:prstGeom prst="flowChartDecision">
            <a:avLst/>
          </a:prstGeom>
          <a:solidFill>
            <a:srgbClr val="00B0F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FFFFFF"/>
                </a:solidFill>
                <a:latin typeface="Gill Sans Nova Light"/>
                <a:ea typeface="DejaVu Sans"/>
              </a:rPr>
              <a:t>X &gt; y ?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4" name="CustomShape 13"/>
          <p:cNvSpPr/>
          <p:nvPr/>
        </p:nvSpPr>
        <p:spPr>
          <a:xfrm>
            <a:off x="8249400" y="3102480"/>
            <a:ext cx="720" cy="440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4"/>
          <p:cNvSpPr/>
          <p:nvPr/>
        </p:nvSpPr>
        <p:spPr>
          <a:xfrm flipH="1">
            <a:off x="6545160" y="4116600"/>
            <a:ext cx="637200" cy="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5"/>
          <p:cNvSpPr/>
          <p:nvPr/>
        </p:nvSpPr>
        <p:spPr>
          <a:xfrm flipV="1">
            <a:off x="9245160" y="4111560"/>
            <a:ext cx="601560" cy="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6"/>
          <p:cNvSpPr/>
          <p:nvPr/>
        </p:nvSpPr>
        <p:spPr>
          <a:xfrm>
            <a:off x="6384960" y="3735360"/>
            <a:ext cx="955080" cy="31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500" b="1" strike="noStrike" spc="-1">
                <a:solidFill>
                  <a:srgbClr val="F54C4C"/>
                </a:solidFill>
                <a:latin typeface="Gill Sans Nova Light"/>
                <a:ea typeface="DejaVu Sans"/>
              </a:rPr>
              <a:t>falso</a:t>
            </a:r>
            <a:endParaRPr lang="it-IT" sz="1500" b="0" strike="noStrike" spc="-1">
              <a:latin typeface="Arial"/>
            </a:endParaRPr>
          </a:p>
        </p:txBody>
      </p:sp>
      <p:sp>
        <p:nvSpPr>
          <p:cNvPr id="168" name="CustomShape 17"/>
          <p:cNvSpPr/>
          <p:nvPr/>
        </p:nvSpPr>
        <p:spPr>
          <a:xfrm>
            <a:off x="9060480" y="3735360"/>
            <a:ext cx="955080" cy="31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500" b="1" strike="noStrike" spc="-1">
                <a:solidFill>
                  <a:srgbClr val="00B050"/>
                </a:solidFill>
                <a:latin typeface="Gill Sans Nova Light"/>
                <a:ea typeface="DejaVu Sans"/>
              </a:rPr>
              <a:t>vero</a:t>
            </a:r>
            <a:endParaRPr lang="it-IT" sz="1500" b="0" strike="noStrike" spc="-1">
              <a:latin typeface="Arial"/>
            </a:endParaRPr>
          </a:p>
        </p:txBody>
      </p:sp>
      <p:sp>
        <p:nvSpPr>
          <p:cNvPr id="169" name="CustomShape 18"/>
          <p:cNvSpPr/>
          <p:nvPr/>
        </p:nvSpPr>
        <p:spPr>
          <a:xfrm>
            <a:off x="9363600" y="3882600"/>
            <a:ext cx="2617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Condizione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70" name="CustomShape 19"/>
          <p:cNvSpPr/>
          <p:nvPr/>
        </p:nvSpPr>
        <p:spPr>
          <a:xfrm>
            <a:off x="7019640" y="5423040"/>
            <a:ext cx="1637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0F0"/>
            </a:solidFill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" name="CustomShape 20"/>
          <p:cNvSpPr/>
          <p:nvPr/>
        </p:nvSpPr>
        <p:spPr>
          <a:xfrm>
            <a:off x="8670960" y="5244120"/>
            <a:ext cx="2617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Controllo di sequenza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-3240" y="-720"/>
            <a:ext cx="12190680" cy="75204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2520" y="756000"/>
            <a:ext cx="12190680" cy="222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3"/>
          <p:cNvSpPr/>
          <p:nvPr/>
        </p:nvSpPr>
        <p:spPr>
          <a:xfrm>
            <a:off x="673920" y="446760"/>
            <a:ext cx="10844280" cy="1276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175" name="CustomShape 4"/>
          <p:cNvSpPr/>
          <p:nvPr/>
        </p:nvSpPr>
        <p:spPr>
          <a:xfrm>
            <a:off x="951480" y="795240"/>
            <a:ext cx="1028988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0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Diagrammi di flusso</a:t>
            </a:r>
            <a:endParaRPr lang="it-IT" sz="3000" b="0" strike="noStrike" spc="-1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11075400" y="1382400"/>
            <a:ext cx="592560" cy="570240"/>
          </a:xfrm>
          <a:prstGeom prst="flowChartConnector">
            <a:avLst/>
          </a:prstGeom>
          <a:solidFill>
            <a:srgbClr val="FF0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177" name="CustomShape 6"/>
          <p:cNvSpPr/>
          <p:nvPr/>
        </p:nvSpPr>
        <p:spPr>
          <a:xfrm>
            <a:off x="11183040" y="1433520"/>
            <a:ext cx="37728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500" b="1" strike="noStrike" spc="-1">
                <a:solidFill>
                  <a:srgbClr val="FFFFFF"/>
                </a:solidFill>
                <a:latin typeface="Gill Sans Nova"/>
                <a:ea typeface="DejaVu Sans"/>
              </a:rPr>
              <a:t>3</a:t>
            </a:r>
            <a:endParaRPr lang="it-IT" sz="2500" b="0" strike="noStrike" spc="-1"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977400" y="2140200"/>
            <a:ext cx="1022688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Facciamo un esempio, riprendiamo l'algoritmo </a:t>
            </a:r>
            <a:r>
              <a:rPr lang="it-IT" spc="-1" dirty="0">
                <a:solidFill>
                  <a:srgbClr val="000000"/>
                </a:solidFill>
                <a:latin typeface="Gill Sans Nova Light"/>
                <a:ea typeface="DejaVu Sans"/>
              </a:rPr>
              <a:t>precedente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e disegniamone il diagramma di flusso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79" name="CustomShape 8"/>
          <p:cNvSpPr/>
          <p:nvPr/>
        </p:nvSpPr>
        <p:spPr>
          <a:xfrm>
            <a:off x="6801840" y="2757600"/>
            <a:ext cx="1688040" cy="527760"/>
          </a:xfrm>
          <a:prstGeom prst="flowChartInputOutput">
            <a:avLst/>
          </a:prstGeom>
          <a:solidFill>
            <a:srgbClr val="00B0F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FFFFFF"/>
                </a:solidFill>
                <a:latin typeface="Gill Sans Nova Light"/>
                <a:ea typeface="DejaVu Sans"/>
              </a:rPr>
              <a:t>leggi x, y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6728400" y="3625920"/>
            <a:ext cx="1833840" cy="479387"/>
          </a:xfrm>
          <a:prstGeom prst="rect">
            <a:avLst/>
          </a:prstGeom>
          <a:solidFill>
            <a:srgbClr val="00B0F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 dirty="0">
                <a:solidFill>
                  <a:srgbClr val="FFFFFF"/>
                </a:solidFill>
                <a:latin typeface="Gill Sans Nova Light"/>
                <a:ea typeface="DejaVu Sans"/>
              </a:rPr>
              <a:t>contatore : = </a:t>
            </a:r>
            <a:r>
              <a:rPr lang="it-IT" b="1" spc="-1" dirty="0">
                <a:solidFill>
                  <a:srgbClr val="FFFFFF"/>
                </a:solidFill>
                <a:latin typeface="Gill Sans Nova Light"/>
                <a:ea typeface="DejaVu Sans"/>
              </a:rPr>
              <a:t>0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6674779" y="4493405"/>
            <a:ext cx="1954800" cy="855720"/>
          </a:xfrm>
          <a:prstGeom prst="flowChartDecision">
            <a:avLst/>
          </a:prstGeom>
          <a:solidFill>
            <a:srgbClr val="00B0F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600" b="1" strike="noStrike" spc="-1">
                <a:solidFill>
                  <a:srgbClr val="FFFFFF"/>
                </a:solidFill>
                <a:latin typeface="Gill Sans Nova Light"/>
                <a:ea typeface="DejaVu Sans"/>
              </a:rPr>
              <a:t>contatore &lt; y</a:t>
            </a:r>
            <a:endParaRPr lang="it-IT" sz="1600" b="0" strike="noStrike" spc="-1">
              <a:latin typeface="Arial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7646760" y="4125466"/>
            <a:ext cx="720" cy="33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2"/>
          <p:cNvSpPr/>
          <p:nvPr/>
        </p:nvSpPr>
        <p:spPr>
          <a:xfrm flipV="1">
            <a:off x="8628139" y="4912805"/>
            <a:ext cx="601560" cy="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3"/>
          <p:cNvSpPr/>
          <p:nvPr/>
        </p:nvSpPr>
        <p:spPr>
          <a:xfrm>
            <a:off x="8443555" y="4536567"/>
            <a:ext cx="955080" cy="31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500" b="1" strike="noStrike" spc="-1">
                <a:solidFill>
                  <a:srgbClr val="F54C4C"/>
                </a:solidFill>
                <a:latin typeface="Gill Sans Nova Light"/>
                <a:ea typeface="DejaVu Sans"/>
              </a:rPr>
              <a:t>falso</a:t>
            </a:r>
            <a:endParaRPr lang="it-IT" sz="1500" b="0" strike="noStrike" spc="-1"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7525800" y="5402520"/>
            <a:ext cx="955080" cy="31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500" b="1" strike="noStrike" spc="-1">
                <a:solidFill>
                  <a:srgbClr val="00B050"/>
                </a:solidFill>
                <a:latin typeface="Gill Sans Nova Light"/>
                <a:ea typeface="DejaVu Sans"/>
              </a:rPr>
              <a:t>vero</a:t>
            </a:r>
            <a:endParaRPr lang="it-IT" sz="1500" b="0" strike="noStrike" spc="-1">
              <a:latin typeface="Arial"/>
            </a:endParaRPr>
          </a:p>
        </p:txBody>
      </p:sp>
      <p:sp>
        <p:nvSpPr>
          <p:cNvPr id="186" name="CustomShape 15"/>
          <p:cNvSpPr/>
          <p:nvPr/>
        </p:nvSpPr>
        <p:spPr>
          <a:xfrm>
            <a:off x="6565814" y="5828760"/>
            <a:ext cx="2357640" cy="643453"/>
          </a:xfrm>
          <a:prstGeom prst="rect">
            <a:avLst/>
          </a:prstGeom>
          <a:solidFill>
            <a:srgbClr val="00B0F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600" b="1" strike="noStrike" spc="-1">
                <a:solidFill>
                  <a:srgbClr val="FFFFFF"/>
                </a:solidFill>
                <a:latin typeface="Gill Sans Nova Light"/>
                <a:ea typeface="DejaVu Sans"/>
              </a:rPr>
              <a:t>x : = x +1</a:t>
            </a:r>
            <a:endParaRPr lang="it-IT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600" b="1" strike="noStrike" spc="-1">
                <a:solidFill>
                  <a:srgbClr val="FFFFFF"/>
                </a:solidFill>
                <a:latin typeface="Gill Sans Nova Light"/>
                <a:ea typeface="DejaVu Sans"/>
              </a:rPr>
              <a:t>contatore = contatore + 1</a:t>
            </a:r>
            <a:endParaRPr lang="it-IT" sz="1600" b="0" strike="noStrike" spc="-1">
              <a:latin typeface="Arial"/>
            </a:endParaRPr>
          </a:p>
        </p:txBody>
      </p:sp>
      <p:sp>
        <p:nvSpPr>
          <p:cNvPr id="187" name="CustomShape 16"/>
          <p:cNvSpPr/>
          <p:nvPr/>
        </p:nvSpPr>
        <p:spPr>
          <a:xfrm>
            <a:off x="1826640" y="3428640"/>
            <a:ext cx="4113360" cy="222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57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17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Innanzitutto leggi i valori </a:t>
            </a:r>
            <a:r>
              <a:rPr lang="it-IT" sz="17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x</a:t>
            </a:r>
            <a:r>
              <a:rPr lang="it-IT" sz="17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, </a:t>
            </a:r>
            <a:r>
              <a:rPr lang="it-IT" sz="17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y</a:t>
            </a:r>
            <a:r>
              <a:rPr lang="it-IT" sz="17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 </a:t>
            </a:r>
            <a:endParaRPr lang="it-IT" sz="17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17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Poniamo una variabile </a:t>
            </a:r>
            <a:r>
              <a:rPr lang="it-IT" sz="17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contatore </a:t>
            </a:r>
            <a:r>
              <a:rPr lang="it-IT" sz="17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= 0 </a:t>
            </a:r>
            <a:endParaRPr lang="it-IT" sz="17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17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Finché </a:t>
            </a:r>
            <a:r>
              <a:rPr lang="it-IT" sz="17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contatore &lt; y</a:t>
            </a:r>
            <a:r>
              <a:rPr lang="it-IT" sz="17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 esegui </a:t>
            </a:r>
            <a:endParaRPr lang="it-IT" sz="17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17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         operazione x = x+1 </a:t>
            </a:r>
            <a:endParaRPr lang="it-IT" sz="17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17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         contatore = contatore + 1 </a:t>
            </a:r>
            <a:endParaRPr lang="it-IT" sz="17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17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Stampa x</a:t>
            </a:r>
            <a:endParaRPr lang="it-IT" sz="1700" b="0" strike="noStrike" spc="-1">
              <a:latin typeface="Arial"/>
            </a:endParaRPr>
          </a:p>
        </p:txBody>
      </p:sp>
      <p:sp>
        <p:nvSpPr>
          <p:cNvPr id="188" name="CustomShape 17"/>
          <p:cNvSpPr/>
          <p:nvPr/>
        </p:nvSpPr>
        <p:spPr>
          <a:xfrm>
            <a:off x="7646760" y="3328920"/>
            <a:ext cx="720" cy="288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8"/>
          <p:cNvSpPr/>
          <p:nvPr/>
        </p:nvSpPr>
        <p:spPr>
          <a:xfrm>
            <a:off x="7655419" y="5398465"/>
            <a:ext cx="720" cy="34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9"/>
          <p:cNvSpPr/>
          <p:nvPr/>
        </p:nvSpPr>
        <p:spPr>
          <a:xfrm>
            <a:off x="9235099" y="4653927"/>
            <a:ext cx="1688040" cy="527760"/>
          </a:xfrm>
          <a:prstGeom prst="flowChartInputOutput">
            <a:avLst/>
          </a:prstGeom>
          <a:solidFill>
            <a:srgbClr val="00B0F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FFFFFF"/>
                </a:solidFill>
                <a:latin typeface="Gill Sans Nova Light"/>
                <a:ea typeface="DejaVu Sans"/>
              </a:rPr>
              <a:t>scrivi x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-3240" y="-720"/>
            <a:ext cx="12190680" cy="75204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2520" y="756000"/>
            <a:ext cx="12190680" cy="222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673920" y="446760"/>
            <a:ext cx="10844280" cy="1276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194" name="CustomShape 4"/>
          <p:cNvSpPr/>
          <p:nvPr/>
        </p:nvSpPr>
        <p:spPr>
          <a:xfrm>
            <a:off x="951480" y="795240"/>
            <a:ext cx="1028988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0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La programmazione</a:t>
            </a:r>
            <a:endParaRPr lang="it-IT" sz="3000" b="0" strike="noStrike" spc="-1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11075400" y="1382400"/>
            <a:ext cx="592560" cy="570240"/>
          </a:xfrm>
          <a:prstGeom prst="flowChartConnector">
            <a:avLst/>
          </a:prstGeom>
          <a:solidFill>
            <a:srgbClr val="FF0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196" name="CustomShape 6"/>
          <p:cNvSpPr/>
          <p:nvPr/>
        </p:nvSpPr>
        <p:spPr>
          <a:xfrm>
            <a:off x="11183040" y="1433520"/>
            <a:ext cx="37728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500" b="1" strike="noStrike" spc="-1">
                <a:solidFill>
                  <a:srgbClr val="FFFFFF"/>
                </a:solidFill>
                <a:latin typeface="Gill Sans Nova"/>
                <a:ea typeface="DejaVu Sans"/>
              </a:rPr>
              <a:t>1</a:t>
            </a:r>
            <a:endParaRPr lang="it-IT" sz="2500" b="0" strike="noStrike" spc="-1"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988200" y="2327760"/>
            <a:ext cx="102268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Ora che sappiamo analizzare un problema e realizzare un algoritmo che concettualmente lo risolve, passiamo al prossimo step parlando della 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programmazione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988200" y="3240000"/>
            <a:ext cx="1022688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Cos'è la programmazione?</a:t>
            </a:r>
            <a:endParaRPr lang="it-IT" sz="1800" b="1" strike="noStrike" spc="-1" dirty="0">
              <a:latin typeface="Arial"/>
            </a:endParaRPr>
          </a:p>
        </p:txBody>
      </p:sp>
      <p:sp>
        <p:nvSpPr>
          <p:cNvPr id="199" name="CustomShape 9"/>
          <p:cNvSpPr/>
          <p:nvPr/>
        </p:nvSpPr>
        <p:spPr>
          <a:xfrm>
            <a:off x="1707120" y="3701520"/>
            <a:ext cx="954000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è l'insieme delle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attività 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e delle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tecniche 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che vengono svolte per creare un programma o </a:t>
            </a:r>
            <a:r>
              <a:rPr lang="it-IT" spc="-1" dirty="0">
                <a:solidFill>
                  <a:srgbClr val="000000"/>
                </a:solidFill>
                <a:latin typeface="Gill Sans Nova Light"/>
                <a:ea typeface="Calibri"/>
              </a:rPr>
              <a:t>un'applicazione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, ovvero un software da far eseguire ad un computer scrivendo il relativo 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codice sorgente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 in un determinato </a:t>
            </a:r>
            <a:r>
              <a:rPr lang="it-IT" sz="1800" b="1" strike="noStrike" spc="-1" dirty="0">
                <a:solidFill>
                  <a:srgbClr val="5B9BD5"/>
                </a:solidFill>
                <a:latin typeface="Gill Sans Nova Light"/>
                <a:ea typeface="Calibri"/>
              </a:rPr>
              <a:t>linguaggio di programmazione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200" name="CustomShape 10"/>
          <p:cNvSpPr/>
          <p:nvPr/>
        </p:nvSpPr>
        <p:spPr>
          <a:xfrm>
            <a:off x="956160" y="4839120"/>
            <a:ext cx="1022688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Cos'è un linguaggio di programmazione?</a:t>
            </a:r>
            <a:endParaRPr lang="it-IT" sz="1800" b="1" strike="noStrike" spc="-1" dirty="0">
              <a:latin typeface="Arial"/>
            </a:endParaRPr>
          </a:p>
        </p:txBody>
      </p:sp>
      <p:sp>
        <p:nvSpPr>
          <p:cNvPr id="201" name="CustomShape 11"/>
          <p:cNvSpPr/>
          <p:nvPr/>
        </p:nvSpPr>
        <p:spPr>
          <a:xfrm>
            <a:off x="1707120" y="5300640"/>
            <a:ext cx="95400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è un linguaggio 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formale 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che specifica un insieme di istruzioni che possono essere usate per produrre dati in output; esistono moltissimi linguaggi di programmazione ma la logica di funzionamento è sempre la stessa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-3240" y="-720"/>
            <a:ext cx="12190680" cy="75204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2520" y="756000"/>
            <a:ext cx="12190680" cy="222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"/>
          <p:cNvSpPr/>
          <p:nvPr/>
        </p:nvSpPr>
        <p:spPr>
          <a:xfrm>
            <a:off x="673920" y="446760"/>
            <a:ext cx="10844280" cy="1276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205" name="CustomShape 4"/>
          <p:cNvSpPr/>
          <p:nvPr/>
        </p:nvSpPr>
        <p:spPr>
          <a:xfrm>
            <a:off x="951480" y="795240"/>
            <a:ext cx="1028988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0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La programmazione</a:t>
            </a:r>
            <a:endParaRPr lang="it-IT" sz="3000" b="0" strike="noStrike" spc="-1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11075400" y="1382400"/>
            <a:ext cx="592560" cy="570240"/>
          </a:xfrm>
          <a:prstGeom prst="flowChartConnector">
            <a:avLst/>
          </a:prstGeom>
          <a:solidFill>
            <a:srgbClr val="FF0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207" name="CustomShape 6"/>
          <p:cNvSpPr/>
          <p:nvPr/>
        </p:nvSpPr>
        <p:spPr>
          <a:xfrm>
            <a:off x="11183040" y="1433520"/>
            <a:ext cx="37728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500" b="1" strike="noStrike" spc="-1">
                <a:solidFill>
                  <a:srgbClr val="FFFFFF"/>
                </a:solidFill>
                <a:latin typeface="Gill Sans Nova"/>
                <a:ea typeface="DejaVu Sans"/>
              </a:rPr>
              <a:t>2</a:t>
            </a:r>
            <a:endParaRPr lang="it-IT" sz="2500" b="0" strike="noStrike" spc="-1"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1035720" y="2221920"/>
            <a:ext cx="10226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Parliamo ora delle 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strutture di controllo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 della programmazione, esse sono: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9" name="CustomShape 8"/>
          <p:cNvSpPr/>
          <p:nvPr/>
        </p:nvSpPr>
        <p:spPr>
          <a:xfrm>
            <a:off x="1035720" y="2871360"/>
            <a:ext cx="10226880" cy="171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Sequenza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: permette di eseguire le istruzioni secondo l’ordine in cui sono state scritte </a:t>
            </a:r>
            <a:endParaRPr lang="it-IT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Selezione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: permette di scegliere l’esecuzione di un blocco di istruzioni tra due possibili in base a una condizione</a:t>
            </a:r>
            <a:endParaRPr lang="it-IT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Iterazione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: permette di ripetere l’esecuzione di un blocco di istruzioni in base al valore di una condizione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1035720" y="4906080"/>
            <a:ext cx="1022688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Approfondiamo le strutture di controllo</a:t>
            </a:r>
            <a:r>
              <a:rPr lang="it-IT" spc="-1" dirty="0">
                <a:solidFill>
                  <a:srgbClr val="000000"/>
                </a:solidFill>
                <a:latin typeface="Gill Sans Nova Light"/>
                <a:ea typeface="DejaVu Sans"/>
              </a:rPr>
              <a:t>: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Sequenza 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| semplicemente, le istruzioni sono eseguite nel modo in cui</a:t>
            </a:r>
            <a:r>
              <a:rPr lang="it-IT" spc="-1" dirty="0">
                <a:solidFill>
                  <a:srgbClr val="000000"/>
                </a:solidFill>
                <a:latin typeface="Gill Sans Nova Light"/>
                <a:ea typeface="DejaVu Sans"/>
              </a:rPr>
              <a:t> 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compaiono nel programma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211" name="Immagine 2"/>
          <p:cNvPicPr/>
          <p:nvPr/>
        </p:nvPicPr>
        <p:blipFill>
          <a:blip r:embed="rId2"/>
          <a:stretch/>
        </p:blipFill>
        <p:spPr>
          <a:xfrm>
            <a:off x="8389080" y="4863240"/>
            <a:ext cx="1405080" cy="1405080"/>
          </a:xfrm>
          <a:prstGeom prst="rect">
            <a:avLst/>
          </a:prstGeom>
          <a:ln w="0"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-3240" y="-720"/>
            <a:ext cx="12190680" cy="75204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"/>
          <p:cNvSpPr/>
          <p:nvPr/>
        </p:nvSpPr>
        <p:spPr>
          <a:xfrm>
            <a:off x="2520" y="756000"/>
            <a:ext cx="12190680" cy="222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673920" y="446760"/>
            <a:ext cx="10844280" cy="1276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215" name="CustomShape 4"/>
          <p:cNvSpPr/>
          <p:nvPr/>
        </p:nvSpPr>
        <p:spPr>
          <a:xfrm>
            <a:off x="951480" y="795240"/>
            <a:ext cx="1028988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0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La programmazione</a:t>
            </a:r>
            <a:endParaRPr lang="it-IT" sz="30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11075400" y="1382400"/>
            <a:ext cx="592560" cy="570240"/>
          </a:xfrm>
          <a:prstGeom prst="flowChartConnector">
            <a:avLst/>
          </a:prstGeom>
          <a:solidFill>
            <a:srgbClr val="FF0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217" name="CustomShape 6"/>
          <p:cNvSpPr/>
          <p:nvPr/>
        </p:nvSpPr>
        <p:spPr>
          <a:xfrm>
            <a:off x="11183040" y="1433520"/>
            <a:ext cx="37728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500" b="1" strike="noStrike" spc="-1">
                <a:solidFill>
                  <a:srgbClr val="FFFFFF"/>
                </a:solidFill>
                <a:latin typeface="Gill Sans Nova"/>
                <a:ea typeface="DejaVu Sans"/>
              </a:rPr>
              <a:t>3</a:t>
            </a:r>
            <a:endParaRPr lang="it-IT" sz="2500" b="0" strike="noStrike" spc="-1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1054080" y="2136960"/>
            <a:ext cx="10226880" cy="66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it-IT" sz="19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Selezione</a:t>
            </a: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: permette di scegliere l’esecuzione di un blocco di istruzioni tra più possibili in base a una condizione ad esempio con </a:t>
            </a:r>
            <a:r>
              <a:rPr lang="it-IT" sz="1900" b="1" strike="noStrike" spc="-1">
                <a:solidFill>
                  <a:srgbClr val="4472C4"/>
                </a:solidFill>
                <a:latin typeface="Gill Sans Nova Light"/>
                <a:ea typeface="Calibri"/>
              </a:rPr>
              <a:t>If Then - Else</a:t>
            </a:r>
            <a:endParaRPr lang="it-IT" sz="1900" b="0" strike="noStrike" spc="-1">
              <a:latin typeface="Arial"/>
            </a:endParaRPr>
          </a:p>
        </p:txBody>
      </p:sp>
      <p:sp>
        <p:nvSpPr>
          <p:cNvPr id="219" name="CustomShape 8"/>
          <p:cNvSpPr/>
          <p:nvPr/>
        </p:nvSpPr>
        <p:spPr>
          <a:xfrm>
            <a:off x="1730520" y="3058200"/>
            <a:ext cx="2702160" cy="20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5760">
              <a:lnSpc>
                <a:spcPct val="100000"/>
              </a:lnSpc>
              <a:spcBef>
                <a:spcPts val="400"/>
              </a:spcBef>
              <a:buClr>
                <a:srgbClr val="4472C4"/>
              </a:buClr>
              <a:buFont typeface="StarSymbol"/>
              <a:buAutoNum type="arabicPeriod"/>
            </a:pPr>
            <a:r>
              <a:rPr lang="it-IT" sz="1900" b="1" u="sng" strike="noStrike" spc="-1">
                <a:solidFill>
                  <a:srgbClr val="4472C4"/>
                </a:solidFill>
                <a:uFillTx/>
                <a:latin typeface="Gill Sans Nova Light"/>
                <a:ea typeface="Calibri"/>
              </a:rPr>
              <a:t>If</a:t>
            </a: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 condizione </a:t>
            </a:r>
            <a:r>
              <a:rPr lang="it-IT" sz="1900" b="1" u="sng" strike="noStrike" spc="-1">
                <a:solidFill>
                  <a:srgbClr val="4472C4"/>
                </a:solidFill>
                <a:uFillTx/>
                <a:latin typeface="Gill Sans Nova Light"/>
                <a:ea typeface="Calibri"/>
              </a:rPr>
              <a:t>Then</a:t>
            </a:r>
            <a:endParaRPr lang="it-IT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19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    </a:t>
            </a: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istruzioni A</a:t>
            </a:r>
            <a:endParaRPr lang="it-IT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00"/>
              </a:spcBef>
              <a:buClr>
                <a:srgbClr val="4472C4"/>
              </a:buClr>
              <a:buFont typeface="StarSymbol"/>
              <a:buAutoNum type="arabicPeriod"/>
            </a:pPr>
            <a:r>
              <a:rPr lang="it-IT" sz="1900" b="1" u="sng" strike="noStrike" spc="-1">
                <a:solidFill>
                  <a:srgbClr val="4472C4"/>
                </a:solidFill>
                <a:uFillTx/>
                <a:latin typeface="Gill Sans Nova Light"/>
                <a:ea typeface="Calibri"/>
              </a:rPr>
              <a:t>Else </a:t>
            </a:r>
            <a:endParaRPr lang="it-IT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    istruzioni B</a:t>
            </a:r>
            <a:endParaRPr lang="it-IT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00"/>
              </a:spcBef>
              <a:buClr>
                <a:srgbClr val="4472C4"/>
              </a:buClr>
              <a:buFont typeface="StarSymbol"/>
              <a:buAutoNum type="arabicPeriod"/>
            </a:pPr>
            <a:r>
              <a:rPr lang="it-IT" sz="1900" b="1" u="sng" strike="noStrike" spc="-1">
                <a:solidFill>
                  <a:srgbClr val="4472C4"/>
                </a:solidFill>
                <a:uFillTx/>
                <a:latin typeface="Gill Sans Nova Light"/>
                <a:ea typeface="Calibri"/>
              </a:rPr>
              <a:t>Endif</a:t>
            </a:r>
            <a:endParaRPr lang="it-IT" sz="1900" b="0" strike="noStrike" spc="-1">
              <a:latin typeface="Arial"/>
            </a:endParaRPr>
          </a:p>
        </p:txBody>
      </p:sp>
      <p:sp>
        <p:nvSpPr>
          <p:cNvPr id="220" name="CustomShape 9"/>
          <p:cNvSpPr/>
          <p:nvPr/>
        </p:nvSpPr>
        <p:spPr>
          <a:xfrm>
            <a:off x="1081080" y="5057640"/>
            <a:ext cx="3807000" cy="171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Si valuta la </a:t>
            </a:r>
            <a:r>
              <a:rPr lang="it-IT" sz="19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condizione:</a:t>
            </a:r>
            <a:endParaRPr lang="it-IT" sz="19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se è vera si esegue l'istruzione</a:t>
            </a:r>
            <a:r>
              <a:rPr lang="it-IT" sz="19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 A</a:t>
            </a:r>
            <a:endParaRPr lang="it-IT" sz="19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se è falsa si esegue l'istruzione</a:t>
            </a:r>
            <a:r>
              <a:rPr lang="it-IT" sz="19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 B</a:t>
            </a:r>
            <a:endParaRPr lang="it-IT" sz="1900" b="0" strike="noStrike" spc="-1">
              <a:latin typeface="Arial"/>
            </a:endParaRPr>
          </a:p>
        </p:txBody>
      </p:sp>
      <p:pic>
        <p:nvPicPr>
          <p:cNvPr id="221" name="Immagine 9" descr="Immagine che contiene disegnando&#10;&#10;Descrizione generata con affidabilità molto elevata"/>
          <p:cNvPicPr/>
          <p:nvPr/>
        </p:nvPicPr>
        <p:blipFill>
          <a:blip r:embed="rId2"/>
          <a:stretch/>
        </p:blipFill>
        <p:spPr>
          <a:xfrm rot="660000">
            <a:off x="10352160" y="3832560"/>
            <a:ext cx="1053360" cy="1053360"/>
          </a:xfrm>
          <a:prstGeom prst="rect">
            <a:avLst/>
          </a:prstGeom>
          <a:ln w="0"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2" name="CustomShape 10"/>
          <p:cNvSpPr/>
          <p:nvPr/>
        </p:nvSpPr>
        <p:spPr>
          <a:xfrm>
            <a:off x="5907960" y="3348360"/>
            <a:ext cx="434844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Tale costrutto permette in sostanza delle 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alternative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, delle 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strade differenti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 in base a certi fattori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Vedremo più avanti che sarà possibile avere </a:t>
            </a:r>
            <a:r>
              <a:rPr lang="it-IT" sz="1800" b="1" strike="noStrike" spc="-1">
                <a:solidFill>
                  <a:srgbClr val="4472C4"/>
                </a:solidFill>
                <a:latin typeface="Gill Sans Nova Light"/>
                <a:ea typeface="DejaVu Sans"/>
              </a:rPr>
              <a:t>più condizioni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 così da aumentare ulteriormente le strade percorribili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-3240" y="-720"/>
            <a:ext cx="12190680" cy="75204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2"/>
          <p:cNvSpPr/>
          <p:nvPr/>
        </p:nvSpPr>
        <p:spPr>
          <a:xfrm>
            <a:off x="2520" y="756000"/>
            <a:ext cx="12190680" cy="222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3"/>
          <p:cNvSpPr/>
          <p:nvPr/>
        </p:nvSpPr>
        <p:spPr>
          <a:xfrm>
            <a:off x="673920" y="446760"/>
            <a:ext cx="10844280" cy="1276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226" name="CustomShape 4"/>
          <p:cNvSpPr/>
          <p:nvPr/>
        </p:nvSpPr>
        <p:spPr>
          <a:xfrm>
            <a:off x="951480" y="795240"/>
            <a:ext cx="1028988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0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La programmazione</a:t>
            </a:r>
            <a:endParaRPr lang="it-IT" sz="3000" b="0" strike="noStrike" spc="-1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11075400" y="1382400"/>
            <a:ext cx="592560" cy="570240"/>
          </a:xfrm>
          <a:prstGeom prst="flowChartConnector">
            <a:avLst/>
          </a:prstGeom>
          <a:solidFill>
            <a:srgbClr val="FF0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228" name="CustomShape 6"/>
          <p:cNvSpPr/>
          <p:nvPr/>
        </p:nvSpPr>
        <p:spPr>
          <a:xfrm>
            <a:off x="11183040" y="1433520"/>
            <a:ext cx="37728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500" b="1" strike="noStrike" spc="-1">
                <a:solidFill>
                  <a:srgbClr val="FFFFFF"/>
                </a:solidFill>
                <a:latin typeface="Gill Sans Nova"/>
                <a:ea typeface="DejaVu Sans"/>
              </a:rPr>
              <a:t>4</a:t>
            </a:r>
            <a:endParaRPr lang="it-IT" sz="2500" b="0" strike="noStrike" spc="-1">
              <a:latin typeface="Arial"/>
            </a:endParaRPr>
          </a:p>
        </p:txBody>
      </p:sp>
      <p:sp>
        <p:nvSpPr>
          <p:cNvPr id="229" name="CustomShape 7"/>
          <p:cNvSpPr/>
          <p:nvPr/>
        </p:nvSpPr>
        <p:spPr>
          <a:xfrm>
            <a:off x="1071360" y="2249280"/>
            <a:ext cx="10226880" cy="66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it-IT" sz="19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Iterazione</a:t>
            </a: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: come abbiamo visto poco fa, permette di ripetere l’esecuzione di un blocco di istruzioni in base al valore di una condizione, vediamo ad esempio </a:t>
            </a:r>
            <a:r>
              <a:rPr lang="it-IT" sz="1900" b="1" strike="noStrike" spc="-1">
                <a:solidFill>
                  <a:srgbClr val="4472C4"/>
                </a:solidFill>
                <a:latin typeface="Gill Sans Nova Light"/>
                <a:ea typeface="Calibri"/>
              </a:rPr>
              <a:t>Do - While </a:t>
            </a:r>
            <a:endParaRPr lang="it-IT" sz="1900" b="0" strike="noStrike" spc="-1">
              <a:latin typeface="Arial"/>
            </a:endParaRPr>
          </a:p>
        </p:txBody>
      </p:sp>
      <p:sp>
        <p:nvSpPr>
          <p:cNvPr id="230" name="CustomShape 8"/>
          <p:cNvSpPr/>
          <p:nvPr/>
        </p:nvSpPr>
        <p:spPr>
          <a:xfrm>
            <a:off x="1695960" y="3317760"/>
            <a:ext cx="2996280" cy="105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5760">
              <a:lnSpc>
                <a:spcPct val="100000"/>
              </a:lnSpc>
              <a:spcBef>
                <a:spcPts val="400"/>
              </a:spcBef>
              <a:buClr>
                <a:srgbClr val="4472C4"/>
              </a:buClr>
              <a:buFont typeface="StarSymbol"/>
              <a:buAutoNum type="arabicPeriod"/>
            </a:pPr>
            <a:r>
              <a:rPr lang="it-IT" sz="1900" b="1" u="sng" strike="noStrike" spc="-1">
                <a:solidFill>
                  <a:srgbClr val="4472C4"/>
                </a:solidFill>
                <a:uFillTx/>
                <a:latin typeface="Gill Sans Nova Light"/>
                <a:ea typeface="Calibri"/>
              </a:rPr>
              <a:t>While</a:t>
            </a:r>
            <a:r>
              <a:rPr lang="it-IT" sz="1900" b="1" strike="noStrike" spc="-1">
                <a:solidFill>
                  <a:srgbClr val="4472C4"/>
                </a:solidFill>
                <a:latin typeface="Gill Sans Nova Light"/>
                <a:ea typeface="Calibri"/>
              </a:rPr>
              <a:t> </a:t>
            </a: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condizione </a:t>
            </a:r>
            <a:r>
              <a:rPr lang="it-IT" sz="1900" b="1" u="sng" strike="noStrike" spc="-1">
                <a:solidFill>
                  <a:srgbClr val="4472C4"/>
                </a:solidFill>
                <a:uFillTx/>
                <a:latin typeface="Gill Sans Nova Light"/>
                <a:ea typeface="Calibri"/>
              </a:rPr>
              <a:t>Do</a:t>
            </a:r>
            <a:endParaRPr lang="it-IT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    istruzione A </a:t>
            </a:r>
            <a:endParaRPr lang="it-IT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00"/>
              </a:spcBef>
              <a:buClr>
                <a:srgbClr val="4472C4"/>
              </a:buClr>
              <a:buFont typeface="StarSymbol"/>
              <a:buAutoNum type="arabicPeriod"/>
            </a:pPr>
            <a:r>
              <a:rPr lang="it-IT" sz="1900" b="1" u="sng" strike="noStrike" spc="-1">
                <a:solidFill>
                  <a:srgbClr val="4472C4"/>
                </a:solidFill>
                <a:uFillTx/>
                <a:latin typeface="Gill Sans Nova Light"/>
                <a:ea typeface="Calibri"/>
              </a:rPr>
              <a:t>EndWhile</a:t>
            </a:r>
            <a:endParaRPr lang="it-IT" sz="1900" b="0" strike="noStrike" spc="-1">
              <a:latin typeface="Arial"/>
            </a:endParaRPr>
          </a:p>
        </p:txBody>
      </p:sp>
      <p:sp>
        <p:nvSpPr>
          <p:cNvPr id="231" name="CustomShape 9"/>
          <p:cNvSpPr/>
          <p:nvPr/>
        </p:nvSpPr>
        <p:spPr>
          <a:xfrm>
            <a:off x="1072440" y="4702680"/>
            <a:ext cx="4352400" cy="200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Si valuta la </a:t>
            </a:r>
            <a:r>
              <a:rPr lang="it-IT" sz="19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condizione:</a:t>
            </a:r>
            <a:endParaRPr lang="it-IT" sz="19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finché essa è vera si esegue l'istruzione</a:t>
            </a:r>
            <a:r>
              <a:rPr lang="it-IT" sz="19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 A</a:t>
            </a:r>
            <a:endParaRPr lang="it-IT" sz="19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se è falsa si esegue </a:t>
            </a:r>
            <a:r>
              <a:rPr lang="it-IT" sz="19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EndWhile</a:t>
            </a: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,</a:t>
            </a:r>
            <a:r>
              <a:rPr lang="it-IT" sz="19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 </a:t>
            </a: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senza eseguire l'istruzione </a:t>
            </a:r>
            <a:r>
              <a:rPr lang="it-IT" sz="19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A</a:t>
            </a:r>
            <a:endParaRPr lang="it-IT" sz="1900" b="0" strike="noStrike" spc="-1">
              <a:latin typeface="Arial"/>
            </a:endParaRPr>
          </a:p>
        </p:txBody>
      </p:sp>
      <p:sp>
        <p:nvSpPr>
          <p:cNvPr id="232" name="CustomShape 10"/>
          <p:cNvSpPr/>
          <p:nvPr/>
        </p:nvSpPr>
        <p:spPr>
          <a:xfrm>
            <a:off x="5864760" y="3287880"/>
            <a:ext cx="4348440" cy="255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Tale costrutto permette in sostanza di iterare o </a:t>
            </a:r>
            <a:r>
              <a:rPr lang="it-IT" sz="1800" b="1" strike="noStrike" spc="-1">
                <a:solidFill>
                  <a:srgbClr val="4472C4"/>
                </a:solidFill>
                <a:latin typeface="Gill Sans Nova Light"/>
                <a:ea typeface="DejaVu Sans"/>
              </a:rPr>
              <a:t>ripetere 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delle istruzioni più volte finché la </a:t>
            </a:r>
            <a:r>
              <a:rPr lang="it-IT" sz="1800" b="0" i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condizione 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viene rispettata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Questo è il costrutto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 più interessante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 poiché permette di risparmiare molto tempo, il programmatore, infatti, non avrà bisogno di riscrivere più volte la stessa istruzione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233" name="Immagine 25" descr="Immagine che contiene disegnando&#10;&#10;Descrizione generata con affidabilità molto elevata"/>
          <p:cNvPicPr/>
          <p:nvPr/>
        </p:nvPicPr>
        <p:blipFill>
          <a:blip r:embed="rId2"/>
          <a:stretch/>
        </p:blipFill>
        <p:spPr>
          <a:xfrm rot="1080000">
            <a:off x="10092240" y="3712320"/>
            <a:ext cx="1323000" cy="126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-3240" y="-720"/>
            <a:ext cx="12190680" cy="75204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"/>
          <p:cNvSpPr/>
          <p:nvPr/>
        </p:nvSpPr>
        <p:spPr>
          <a:xfrm>
            <a:off x="2520" y="756000"/>
            <a:ext cx="12190680" cy="222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673920" y="446760"/>
            <a:ext cx="10844280" cy="1276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951480" y="795240"/>
            <a:ext cx="1028988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000" b="0" strike="noStrike" spc="-1">
                <a:solidFill>
                  <a:srgbClr val="FFFFFF"/>
                </a:solidFill>
                <a:latin typeface="Gill Sans Nova"/>
                <a:ea typeface="Calibri"/>
              </a:rPr>
              <a:t>Riassumendo: dal problema alla programmazione</a:t>
            </a:r>
            <a:endParaRPr lang="it-IT" sz="3000" b="0" strike="noStrike" spc="-1"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11075400" y="1382400"/>
            <a:ext cx="592560" cy="570240"/>
          </a:xfrm>
          <a:prstGeom prst="flowChartConnector">
            <a:avLst/>
          </a:prstGeom>
          <a:solidFill>
            <a:srgbClr val="FF0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11183040" y="1433520"/>
            <a:ext cx="377280" cy="47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7"/>
          <p:cNvSpPr/>
          <p:nvPr/>
        </p:nvSpPr>
        <p:spPr>
          <a:xfrm>
            <a:off x="1071360" y="2249280"/>
            <a:ext cx="102268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Facciamo il punto della lezione, i passi per la risoluzione di un problema nel mondo dell' Informatica sono: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1070280" y="3165840"/>
            <a:ext cx="7931160" cy="28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57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Capire </a:t>
            </a:r>
            <a:r>
              <a:rPr lang="en-US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e </a:t>
            </a:r>
            <a:r>
              <a:rPr lang="en-US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scomporre </a:t>
            </a:r>
            <a:r>
              <a:rPr lang="en-US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il problema trovando il procedimento risolutivo (</a:t>
            </a:r>
            <a:r>
              <a:rPr lang="en-US" sz="1800" b="1" strike="noStrike" spc="-1">
                <a:solidFill>
                  <a:srgbClr val="4472C4"/>
                </a:solidFill>
                <a:latin typeface="Gill Sans Nova Light"/>
                <a:ea typeface="DejaVu Sans"/>
              </a:rPr>
              <a:t>Analisi</a:t>
            </a:r>
            <a:r>
              <a:rPr lang="en-US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) </a:t>
            </a:r>
            <a:endParaRPr lang="it-IT" sz="18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Descrizione del procedimento </a:t>
            </a:r>
            <a:r>
              <a:rPr lang="en-US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risolutivo</a:t>
            </a:r>
            <a:r>
              <a:rPr lang="en-US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 in un insieme di operazioni semplici (</a:t>
            </a:r>
            <a:r>
              <a:rPr lang="en-US" sz="1800" b="1" strike="noStrike" spc="-1">
                <a:solidFill>
                  <a:srgbClr val="4472C4"/>
                </a:solidFill>
                <a:latin typeface="Gill Sans Nova Light"/>
                <a:ea typeface="DejaVu Sans"/>
              </a:rPr>
              <a:t>Algoritmo</a:t>
            </a:r>
            <a:r>
              <a:rPr lang="en-US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) </a:t>
            </a:r>
            <a:endParaRPr lang="it-IT" sz="18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Rappresentazione </a:t>
            </a:r>
            <a:r>
              <a:rPr lang="en-US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grafica</a:t>
            </a:r>
            <a:r>
              <a:rPr lang="en-US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 dell’algoritmo (</a:t>
            </a:r>
            <a:r>
              <a:rPr lang="en-US" sz="1800" b="1" strike="noStrike" spc="-1">
                <a:solidFill>
                  <a:srgbClr val="4472C4"/>
                </a:solidFill>
                <a:latin typeface="Gill Sans Nova Light"/>
                <a:ea typeface="DejaVu Sans"/>
              </a:rPr>
              <a:t>Diagramma di flusso</a:t>
            </a:r>
            <a:r>
              <a:rPr lang="en-US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) </a:t>
            </a:r>
            <a:endParaRPr lang="it-IT" sz="18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Rappresentazione dell’algoritmo tramite un </a:t>
            </a:r>
            <a:r>
              <a:rPr lang="en-US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linguaggio </a:t>
            </a:r>
            <a:r>
              <a:rPr lang="en-US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leggibile da un computer (</a:t>
            </a:r>
            <a:r>
              <a:rPr lang="en-US" sz="1800" b="1" strike="noStrike" spc="-1">
                <a:solidFill>
                  <a:srgbClr val="4472C4"/>
                </a:solidFill>
                <a:latin typeface="Gill Sans Nova Light"/>
                <a:ea typeface="DejaVu Sans"/>
              </a:rPr>
              <a:t>Programma</a:t>
            </a:r>
            <a:r>
              <a:rPr lang="en-US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) </a:t>
            </a:r>
            <a:endParaRPr lang="it-IT" sz="18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Ed infine, controllare che il programma sia corretto (</a:t>
            </a:r>
            <a:r>
              <a:rPr lang="en-US" sz="1800" b="1" strike="noStrike" spc="-1">
                <a:solidFill>
                  <a:srgbClr val="4472C4"/>
                </a:solidFill>
                <a:latin typeface="Gill Sans Nova Light"/>
                <a:ea typeface="DejaVu Sans"/>
              </a:rPr>
              <a:t>Debug</a:t>
            </a:r>
            <a:r>
              <a:rPr lang="en-US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)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242" name="Immagine 15"/>
          <p:cNvPicPr/>
          <p:nvPr/>
        </p:nvPicPr>
        <p:blipFill>
          <a:blip r:embed="rId2"/>
          <a:stretch/>
        </p:blipFill>
        <p:spPr>
          <a:xfrm rot="21240000">
            <a:off x="9459720" y="3516120"/>
            <a:ext cx="1718640" cy="1729440"/>
          </a:xfrm>
          <a:prstGeom prst="rect">
            <a:avLst/>
          </a:prstGeom>
          <a:ln w="0"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-3240" y="-720"/>
            <a:ext cx="12190680" cy="75204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"/>
          <p:cNvSpPr/>
          <p:nvPr/>
        </p:nvSpPr>
        <p:spPr>
          <a:xfrm>
            <a:off x="2520" y="756000"/>
            <a:ext cx="12190680" cy="222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"/>
          <p:cNvSpPr/>
          <p:nvPr/>
        </p:nvSpPr>
        <p:spPr>
          <a:xfrm>
            <a:off x="673920" y="446760"/>
            <a:ext cx="10844280" cy="1276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246" name="CustomShape 4"/>
          <p:cNvSpPr/>
          <p:nvPr/>
        </p:nvSpPr>
        <p:spPr>
          <a:xfrm>
            <a:off x="951480" y="795240"/>
            <a:ext cx="10289880" cy="100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000" b="0" strike="noStrike" spc="-1">
                <a:solidFill>
                  <a:srgbClr val="FFFFFF"/>
                </a:solidFill>
                <a:latin typeface="Gill Sans Nova"/>
                <a:ea typeface="Calibri"/>
              </a:rPr>
              <a:t>Katie Bouman</a:t>
            </a:r>
            <a:endParaRPr lang="it-IT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it-IT" sz="3000" b="0" strike="noStrike" spc="-1"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11075400" y="1382400"/>
            <a:ext cx="592560" cy="570240"/>
          </a:xfrm>
          <a:prstGeom prst="flowChartConnector">
            <a:avLst/>
          </a:prstGeom>
          <a:solidFill>
            <a:srgbClr val="FF0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248" name="CustomShape 6"/>
          <p:cNvSpPr/>
          <p:nvPr/>
        </p:nvSpPr>
        <p:spPr>
          <a:xfrm>
            <a:off x="11183040" y="1433520"/>
            <a:ext cx="377280" cy="47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7"/>
          <p:cNvSpPr/>
          <p:nvPr/>
        </p:nvSpPr>
        <p:spPr>
          <a:xfrm>
            <a:off x="1036800" y="2552400"/>
            <a:ext cx="70142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Perché abbiamo accennato al 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meraviglioso 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lavoro di questa professoressa?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50" name="CustomShape 8"/>
          <p:cNvSpPr/>
          <p:nvPr/>
        </p:nvSpPr>
        <p:spPr>
          <a:xfrm>
            <a:off x="1035720" y="3226320"/>
            <a:ext cx="653724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Lei non ha fatto nulla di diverso rispetto a noi negli esercizi di questa lezione; anche se il problema da lei affrontato era molto complesso, ciò vi fa capire che una volta comprese le basi degli algoritmi e della programmazione l'unico limite è la </a:t>
            </a:r>
            <a:r>
              <a:rPr lang="en-US" sz="1800" b="1" strike="noStrike" spc="-1">
                <a:solidFill>
                  <a:srgbClr val="4472C4"/>
                </a:solidFill>
                <a:latin typeface="Gill Sans Nova Light"/>
                <a:ea typeface="DejaVu Sans"/>
              </a:rPr>
              <a:t>vostra fantasia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251" name="Immagine 10" descr="Immagine che contiene persona, interni, sorridente, donna&#10;&#10;Descrizione generata con affidabilità molto elevata"/>
          <p:cNvPicPr/>
          <p:nvPr/>
        </p:nvPicPr>
        <p:blipFill>
          <a:blip r:embed="rId2"/>
          <a:stretch/>
        </p:blipFill>
        <p:spPr>
          <a:xfrm>
            <a:off x="8101440" y="2828880"/>
            <a:ext cx="3417120" cy="2662200"/>
          </a:xfrm>
          <a:prstGeom prst="rect">
            <a:avLst/>
          </a:prstGeom>
          <a:ln w="0">
            <a:noFill/>
          </a:ln>
        </p:spPr>
      </p:pic>
      <p:sp>
        <p:nvSpPr>
          <p:cNvPr id="252" name="CustomShape 9"/>
          <p:cNvSpPr/>
          <p:nvPr/>
        </p:nvSpPr>
        <p:spPr>
          <a:xfrm>
            <a:off x="1035720" y="4707000"/>
            <a:ext cx="653724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spcBef>
                <a:spcPts val="1199"/>
              </a:spcBef>
            </a:pPr>
            <a:r>
              <a:rPr lang="en-US" sz="1800" b="0" strike="noStrike" spc="-1" dirty="0" err="1">
                <a:solidFill>
                  <a:srgbClr val="000000"/>
                </a:solidFill>
                <a:latin typeface="Gill Sans Nova Light"/>
                <a:ea typeface="DejaVu Sans"/>
              </a:rPr>
              <a:t>Inoltre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Gill Sans Nova Light"/>
                <a:ea typeface="DejaVu Sans"/>
              </a:rPr>
              <a:t>volevo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Gill Sans Nova Light"/>
                <a:ea typeface="DejaVu Sans"/>
              </a:rPr>
              <a:t>mostrarvi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come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Gill Sans Nova Light"/>
                <a:ea typeface="DejaVu Sans"/>
              </a:rPr>
              <a:t>nel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Gill Sans Nova Light"/>
                <a:ea typeface="DejaVu Sans"/>
              </a:rPr>
              <a:t>mondo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 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Gill Sans Nova Light"/>
                <a:ea typeface="DejaVu Sans"/>
              </a:rPr>
              <a:t>dell'informatica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non è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Gill Sans Nova Light"/>
                <a:ea typeface="DejaVu Sans"/>
              </a:rPr>
              <a:t>importante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se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Gill Sans Nova Light"/>
                <a:ea typeface="DejaVu Sans"/>
              </a:rPr>
              <a:t>siete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Gill Sans Nova Light"/>
                <a:ea typeface="DejaVu Sans"/>
              </a:rPr>
              <a:t>donne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o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Gill Sans Nova Light"/>
                <a:ea typeface="DejaVu Sans"/>
              </a:rPr>
              <a:t>uomini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, le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Gill Sans Nova Light"/>
                <a:ea typeface="DejaVu Sans"/>
              </a:rPr>
              <a:t>uniche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Gill Sans Nova Light"/>
                <a:ea typeface="DejaVu Sans"/>
              </a:rPr>
              <a:t>cose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Gill Sans Nova Light"/>
                <a:ea typeface="DejaVu Sans"/>
              </a:rPr>
              <a:t>importanti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 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Gill Sans Nova Light"/>
                <a:ea typeface="DejaVu Sans"/>
              </a:rPr>
              <a:t>sono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le </a:t>
            </a:r>
            <a:r>
              <a:rPr lang="en-US" sz="1800" b="1" strike="noStrike" spc="-1" dirty="0" err="1">
                <a:solidFill>
                  <a:srgbClr val="4472C4"/>
                </a:solidFill>
                <a:latin typeface="Gill Sans Nova Light"/>
                <a:ea typeface="DejaVu Sans"/>
              </a:rPr>
              <a:t>capacità</a:t>
            </a:r>
            <a:r>
              <a:rPr lang="en-US" sz="1800" b="1" strike="noStrike" spc="-1" dirty="0">
                <a:solidFill>
                  <a:srgbClr val="4472C4"/>
                </a:solidFill>
                <a:latin typeface="Gill Sans Nova Light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e la </a:t>
            </a:r>
            <a:r>
              <a:rPr lang="en-US" sz="1800" b="1" strike="noStrike" spc="-1" dirty="0" err="1">
                <a:solidFill>
                  <a:srgbClr val="4472C4"/>
                </a:solidFill>
                <a:latin typeface="Gill Sans Nova Light"/>
                <a:ea typeface="DejaVu Sans"/>
              </a:rPr>
              <a:t>passione</a:t>
            </a:r>
            <a:r>
              <a:rPr lang="en-US" spc="-1" dirty="0">
                <a:solidFill>
                  <a:srgbClr val="000000"/>
                </a:solidFill>
                <a:latin typeface="Gill Sans Nova Light"/>
                <a:ea typeface="DejaVu Sans"/>
              </a:rPr>
              <a:t> dedicate a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Gill Sans Nova Light"/>
                <a:ea typeface="DejaVu Sans"/>
              </a:rPr>
              <a:t>questa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Gill Sans Nova Light"/>
                <a:ea typeface="DejaVu Sans"/>
              </a:rPr>
              <a:t>disciplina</a:t>
            </a:r>
            <a:endParaRPr lang="it-IT" sz="1800" b="0" strike="noStrike" spc="-1" err="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240" y="-720"/>
            <a:ext cx="12190680" cy="75204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2520" y="756000"/>
            <a:ext cx="12190680" cy="222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673920" y="446760"/>
            <a:ext cx="10844280" cy="1276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951480" y="795240"/>
            <a:ext cx="10289880" cy="100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0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Ricapitoliamo: da problema reale a problema computazionale</a:t>
            </a:r>
            <a:endParaRPr lang="it-IT" sz="3000" b="0" strike="noStrike" spc="-1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948960" y="2117880"/>
            <a:ext cx="918324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Come visto </a:t>
            </a:r>
            <a:r>
              <a:rPr lang="it-IT" spc="-1" dirty="0">
                <a:solidFill>
                  <a:srgbClr val="000000"/>
                </a:solidFill>
                <a:latin typeface="Gill Sans Nova Light"/>
                <a:ea typeface="DejaVu Sans"/>
              </a:rPr>
              <a:t>nella scorsa lezione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, questo processo consiste nello studiare, approfondire ed analizzare un problema del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mondo reale, 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traendone tutti gli aspetti principali per, infine, trasformarlo in un problema per la "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macchina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" (computer, pc, smartphone ecc.)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940320" y="3373448"/>
            <a:ext cx="91832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Riprendiamo un piccolo esempio, quante caramelle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di un solo tipo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posso comprare sapendo che:</a:t>
            </a:r>
            <a:endParaRPr lang="it-IT" sz="1800" b="0" strike="noStrike" spc="-1" dirty="0">
              <a:latin typeface="Arial"/>
            </a:endParaRPr>
          </a:p>
          <a:p>
            <a:pPr marL="342900" indent="-34163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non conosco quanti soldi ho nel portafoglio </a:t>
            </a:r>
            <a:endParaRPr lang="it-IT" sz="1800" b="0" strike="noStrike" spc="-1" dirty="0">
              <a:latin typeface="Arial"/>
            </a:endParaRPr>
          </a:p>
          <a:p>
            <a:pPr marL="342900" indent="-34163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quelle a Coca-Cola costano 0.10€ l'una</a:t>
            </a:r>
            <a:endParaRPr lang="it-IT" sz="1800" b="0" strike="noStrike" spc="-1" dirty="0">
              <a:latin typeface="Arial"/>
            </a:endParaRPr>
          </a:p>
          <a:p>
            <a:pPr marL="342900" indent="-34163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quelle alla fragola costano 0.25€ l'una</a:t>
            </a:r>
            <a:endParaRPr lang="it-IT" sz="1800" b="0" strike="noStrike" spc="-1" dirty="0">
              <a:latin typeface="Arial"/>
            </a:endParaRPr>
          </a:p>
          <a:p>
            <a:pPr marL="342900" indent="-34163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quelle a caffè costano 0.15€ l'una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940320" y="5226611"/>
            <a:ext cx="918324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Gli aspetti principali sono che: non conosciamo quanti soldi si hanno e quindi tale fattore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può cambiare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, mentre invece conosciamo il prezzo delle 3 tipologie di caramelle che rimane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fisso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ed infine l'operazione da eseguire è</a:t>
            </a:r>
            <a:r>
              <a:rPr lang="it-IT" spc="-1" dirty="0">
                <a:solidFill>
                  <a:srgbClr val="000000"/>
                </a:solidFill>
                <a:latin typeface="Gill Sans Nova Light"/>
                <a:ea typeface="DejaVu Sans"/>
              </a:rPr>
              <a:t> 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una semplice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divisione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11075400" y="1382400"/>
            <a:ext cx="592560" cy="570240"/>
          </a:xfrm>
          <a:prstGeom prst="flowChartConnector">
            <a:avLst/>
          </a:prstGeom>
          <a:solidFill>
            <a:srgbClr val="FF0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11183040" y="1433520"/>
            <a:ext cx="37728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500" b="1" strike="noStrike" spc="-1">
                <a:solidFill>
                  <a:srgbClr val="FFFFFF"/>
                </a:solidFill>
                <a:latin typeface="Gill Sans Nova"/>
                <a:ea typeface="DejaVu Sans"/>
              </a:rPr>
              <a:t>1</a:t>
            </a:r>
            <a:endParaRPr lang="it-IT" sz="2500" b="0" strike="noStrike" spc="-1">
              <a:latin typeface="Arial"/>
            </a:endParaRPr>
          </a:p>
        </p:txBody>
      </p:sp>
      <p:pic>
        <p:nvPicPr>
          <p:cNvPr id="52" name="Immagine 12" descr="Immagine che contiene stanza&#10;&#10;Descrizione generata con affidabilità molto elevata"/>
          <p:cNvPicPr/>
          <p:nvPr/>
        </p:nvPicPr>
        <p:blipFill>
          <a:blip r:embed="rId2"/>
          <a:stretch/>
        </p:blipFill>
        <p:spPr>
          <a:xfrm rot="720000">
            <a:off x="9967265" y="3626833"/>
            <a:ext cx="1460880" cy="1429560"/>
          </a:xfrm>
          <a:prstGeom prst="rect">
            <a:avLst/>
          </a:prstGeom>
          <a:ln w="0"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-3240" y="-720"/>
            <a:ext cx="12190680" cy="75204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2"/>
          <p:cNvSpPr/>
          <p:nvPr/>
        </p:nvSpPr>
        <p:spPr>
          <a:xfrm>
            <a:off x="2520" y="756000"/>
            <a:ext cx="12190680" cy="222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3"/>
          <p:cNvSpPr/>
          <p:nvPr/>
        </p:nvSpPr>
        <p:spPr>
          <a:xfrm>
            <a:off x="673920" y="446760"/>
            <a:ext cx="10844280" cy="1276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256" name="CustomShape 4"/>
          <p:cNvSpPr/>
          <p:nvPr/>
        </p:nvSpPr>
        <p:spPr>
          <a:xfrm>
            <a:off x="951480" y="795240"/>
            <a:ext cx="1028988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000" b="0" strike="noStrike" spc="-1">
                <a:solidFill>
                  <a:srgbClr val="FFFFFF"/>
                </a:solidFill>
                <a:latin typeface="Gill Sans Nova"/>
                <a:ea typeface="Calibri"/>
              </a:rPr>
              <a:t>Question time</a:t>
            </a:r>
            <a:endParaRPr lang="it-IT" sz="3000" b="0" strike="noStrike" spc="-1"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11075400" y="1382400"/>
            <a:ext cx="592560" cy="570240"/>
          </a:xfrm>
          <a:prstGeom prst="flowChartConnector">
            <a:avLst/>
          </a:prstGeom>
          <a:solidFill>
            <a:srgbClr val="FF0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258" name="CustomShape 6"/>
          <p:cNvSpPr/>
          <p:nvPr/>
        </p:nvSpPr>
        <p:spPr>
          <a:xfrm>
            <a:off x="1045440" y="2533320"/>
            <a:ext cx="1022688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La lezione di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Introduzione agli Algortimi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 è finita, passiamo ora alle vostre domande: qualcosa non è chiaro? 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259" name="Immagine 10"/>
          <p:cNvPicPr/>
          <p:nvPr/>
        </p:nvPicPr>
        <p:blipFill>
          <a:blip r:embed="rId2"/>
          <a:stretch/>
        </p:blipFill>
        <p:spPr>
          <a:xfrm>
            <a:off x="4984560" y="3488760"/>
            <a:ext cx="2221200" cy="2221200"/>
          </a:xfrm>
          <a:prstGeom prst="rect">
            <a:avLst/>
          </a:prstGeom>
          <a:ln w="0"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-3240" y="-720"/>
            <a:ext cx="12190680" cy="75204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2520" y="756000"/>
            <a:ext cx="12190680" cy="222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3"/>
          <p:cNvSpPr/>
          <p:nvPr/>
        </p:nvSpPr>
        <p:spPr>
          <a:xfrm>
            <a:off x="673920" y="446760"/>
            <a:ext cx="10844280" cy="1276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951480" y="795240"/>
            <a:ext cx="10289880" cy="5525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it-IT" sz="3000" spc="-1" dirty="0">
                <a:solidFill>
                  <a:srgbClr val="FFFFFF"/>
                </a:solidFill>
                <a:latin typeface="Gill Sans Nova"/>
                <a:ea typeface="Calibri"/>
              </a:rPr>
              <a:t>Quiz -</a:t>
            </a:r>
            <a:r>
              <a:rPr lang="it-IT" sz="3000" b="0" strike="noStrike" spc="-1" dirty="0">
                <a:solidFill>
                  <a:srgbClr val="FFFFFF"/>
                </a:solidFill>
                <a:latin typeface="Gill Sans Nova"/>
                <a:ea typeface="Calibri"/>
              </a:rPr>
              <a:t> time</a:t>
            </a:r>
            <a:endParaRPr lang="it-IT" sz="3000" b="0" strike="noStrike" spc="-1" dirty="0"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11075400" y="1382400"/>
            <a:ext cx="592560" cy="570240"/>
          </a:xfrm>
          <a:prstGeom prst="flowChartConnector">
            <a:avLst/>
          </a:prstGeom>
          <a:solidFill>
            <a:srgbClr val="FF0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265" name="CustomShape 6"/>
          <p:cNvSpPr/>
          <p:nvPr/>
        </p:nvSpPr>
        <p:spPr>
          <a:xfrm>
            <a:off x="1225800" y="2135339"/>
            <a:ext cx="9574200" cy="116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E’ il momento del </a:t>
            </a:r>
            <a:r>
              <a:rPr lang="it-IT" b="1" spc="-1" dirty="0">
                <a:solidFill>
                  <a:srgbClr val="000000"/>
                </a:solidFill>
                <a:latin typeface="Gill Sans Nova Light"/>
                <a:ea typeface="Calibri"/>
              </a:rPr>
              <a:t>quiz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 di fine lezione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Il quiz è composto di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10 domande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, ad ogni risposta corretta vi verranno dati dei punti</a:t>
            </a:r>
            <a:endParaRPr lang="it-IT" sz="1800" b="0" strike="noStrike" spc="-1" dirty="0">
              <a:latin typeface="Arial"/>
            </a:endParaRPr>
          </a:p>
          <a:p>
            <a:pPr>
              <a:spcBef>
                <a:spcPts val="1001"/>
              </a:spcBef>
            </a:pPr>
            <a:r>
              <a:rPr lang="it-IT" spc="-1" dirty="0">
                <a:solidFill>
                  <a:srgbClr val="000000"/>
                </a:solidFill>
                <a:latin typeface="Gill Sans Nova Light"/>
                <a:ea typeface="Calibri"/>
              </a:rPr>
              <a:t>I </a:t>
            </a:r>
            <a:r>
              <a:rPr lang="it-IT" b="1" spc="-1" dirty="0">
                <a:solidFill>
                  <a:srgbClr val="000000"/>
                </a:solidFill>
                <a:latin typeface="Gill Sans Nova Light"/>
                <a:ea typeface="Calibri"/>
              </a:rPr>
              <a:t>primi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 3</a:t>
            </a:r>
            <a:r>
              <a:rPr lang="it-IT" spc="-1" dirty="0">
                <a:solidFill>
                  <a:srgbClr val="000000"/>
                </a:solidFill>
                <a:latin typeface="Gill Sans Nova Light"/>
                <a:ea typeface="Calibri"/>
              </a:rPr>
              <a:t> studenti con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 punteggio più alto avranno </a:t>
            </a:r>
            <a:r>
              <a:rPr lang="it-IT" spc="-1" dirty="0">
                <a:solidFill>
                  <a:srgbClr val="000000"/>
                </a:solidFill>
                <a:latin typeface="Gill Sans Nova Light"/>
                <a:ea typeface="Calibri"/>
              </a:rPr>
              <a:t>un piccolo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 bonus</a:t>
            </a:r>
            <a:r>
              <a:rPr lang="it-IT" spc="-1" dirty="0">
                <a:solidFill>
                  <a:srgbClr val="000000"/>
                </a:solidFill>
                <a:latin typeface="Gill Sans Nova Light"/>
                <a:ea typeface="Calibri"/>
              </a:rPr>
              <a:t> in pagella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266" name="Immagine 265"/>
          <p:cNvPicPr/>
          <p:nvPr/>
        </p:nvPicPr>
        <p:blipFill>
          <a:blip r:embed="rId2"/>
          <a:stretch/>
        </p:blipFill>
        <p:spPr>
          <a:xfrm>
            <a:off x="4909170" y="3557552"/>
            <a:ext cx="2206080" cy="1260000"/>
          </a:xfrm>
          <a:prstGeom prst="rect">
            <a:avLst/>
          </a:prstGeom>
          <a:ln w="0">
            <a:noFill/>
          </a:ln>
        </p:spPr>
      </p:pic>
      <p:sp>
        <p:nvSpPr>
          <p:cNvPr id="267" name="CustomShape 7"/>
          <p:cNvSpPr/>
          <p:nvPr/>
        </p:nvSpPr>
        <p:spPr>
          <a:xfrm>
            <a:off x="1869273" y="5110901"/>
            <a:ext cx="8459640" cy="118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5900" indent="-215265">
              <a:spcBef>
                <a:spcPts val="1001"/>
              </a:spcBef>
              <a:buClr>
                <a:srgbClr val="000000"/>
              </a:buClr>
              <a:buFont typeface="StarSymbol"/>
              <a:buAutoNum type="romanUcPeriod"/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Con il vostro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smartphone/</a:t>
            </a:r>
            <a:r>
              <a:rPr lang="it-IT" b="1" spc="-1" dirty="0">
                <a:solidFill>
                  <a:srgbClr val="000000"/>
                </a:solidFill>
                <a:latin typeface="Gill Sans Nova Light"/>
                <a:ea typeface="Calibri"/>
              </a:rPr>
              <a:t>tablet </a:t>
            </a:r>
            <a:r>
              <a:rPr lang="it-IT" spc="-1" dirty="0">
                <a:solidFill>
                  <a:srgbClr val="000000"/>
                </a:solidFill>
                <a:latin typeface="Gill Sans Nova Light"/>
                <a:ea typeface="Calibri"/>
              </a:rPr>
              <a:t>collegatevi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 al link: </a:t>
            </a:r>
            <a:r>
              <a:rPr lang="it-IT" sz="1800" b="1" i="1" strike="noStrike" spc="-1" dirty="0">
                <a:solidFill>
                  <a:srgbClr val="0563C1"/>
                </a:solidFill>
                <a:uFillTx/>
                <a:latin typeface="Gill Sans Nova Light"/>
                <a:ea typeface="Calibri"/>
              </a:rPr>
              <a:t>https://quizizz.com/join</a:t>
            </a:r>
            <a:endParaRPr lang="it-IT" sz="1800" b="1" strike="noStrike" spc="-1">
              <a:latin typeface="Arial"/>
            </a:endParaRPr>
          </a:p>
          <a:p>
            <a:pPr marL="215900" indent="-215265">
              <a:spcBef>
                <a:spcPts val="1001"/>
              </a:spcBef>
              <a:buClr>
                <a:srgbClr val="000000"/>
              </a:buClr>
              <a:buFont typeface="StarSymbol"/>
              <a:buAutoNum type="romanUcPeriod"/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Vi darò un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codice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 da inserire in questa pagina</a:t>
            </a:r>
            <a:r>
              <a:rPr lang="it-IT" spc="-1" dirty="0">
                <a:solidFill>
                  <a:srgbClr val="000000"/>
                </a:solidFill>
                <a:latin typeface="Gill Sans Nova Light"/>
                <a:ea typeface="Calibri"/>
              </a:rPr>
              <a:t> </a:t>
            </a:r>
            <a:endParaRPr lang="it-IT" sz="1800" b="0" strike="noStrike" spc="-1">
              <a:latin typeface="Arial"/>
            </a:endParaRPr>
          </a:p>
          <a:p>
            <a:pPr marL="215900" indent="-215265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romanUcPeriod"/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Poi inserite il vostro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nome e cognome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 ed aspettiamo che tutti siano collegati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-3240" y="-720"/>
            <a:ext cx="12190680" cy="75204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2"/>
          <p:cNvSpPr/>
          <p:nvPr/>
        </p:nvSpPr>
        <p:spPr>
          <a:xfrm>
            <a:off x="2520" y="756000"/>
            <a:ext cx="12190680" cy="222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3"/>
          <p:cNvSpPr/>
          <p:nvPr/>
        </p:nvSpPr>
        <p:spPr>
          <a:xfrm>
            <a:off x="673920" y="446760"/>
            <a:ext cx="10844280" cy="1276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271" name="CustomShape 4"/>
          <p:cNvSpPr/>
          <p:nvPr/>
        </p:nvSpPr>
        <p:spPr>
          <a:xfrm>
            <a:off x="951480" y="795240"/>
            <a:ext cx="1028988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000" b="0" strike="noStrike" spc="-1">
                <a:solidFill>
                  <a:srgbClr val="FFFFFF"/>
                </a:solidFill>
                <a:latin typeface="Gill Sans Nova"/>
                <a:ea typeface="Calibri"/>
              </a:rPr>
              <a:t>Esercizi per casa</a:t>
            </a:r>
            <a:endParaRPr lang="it-IT" sz="3000" b="0" strike="noStrike" spc="-1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11075400" y="1382400"/>
            <a:ext cx="592560" cy="570240"/>
          </a:xfrm>
          <a:prstGeom prst="flowChartConnector">
            <a:avLst/>
          </a:prstGeom>
          <a:solidFill>
            <a:srgbClr val="FF0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273" name="CustomShape 6"/>
          <p:cNvSpPr/>
          <p:nvPr/>
        </p:nvSpPr>
        <p:spPr>
          <a:xfrm>
            <a:off x="958680" y="3061440"/>
            <a:ext cx="10278720" cy="291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1° problema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Dato il valore del raggio di un cerchio, l’algoritmo calcola e da in output la circonferenza e l’area del cerchio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2° problema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Dati in ingresso 3 valori, l’algoritmo calcola e da in output la media aritmetica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3° problema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Dati in ingresso il numero di maschi e femmine che entrano in discoteca, l’algoritmo calcola e da in output il prezzo totale sapendo che i primi pagano 12€ e le seconde 10€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4" name="CustomShape 7"/>
          <p:cNvSpPr/>
          <p:nvPr/>
        </p:nvSpPr>
        <p:spPr>
          <a:xfrm>
            <a:off x="957600" y="2377800"/>
            <a:ext cx="10283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Scrivere l’algoritmo, il diagramma di flusso e lo pseudocodice dei seguenti problemi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-3240" y="-720"/>
            <a:ext cx="12190680" cy="75204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2520" y="756000"/>
            <a:ext cx="12190680" cy="222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3"/>
          <p:cNvSpPr/>
          <p:nvPr/>
        </p:nvSpPr>
        <p:spPr>
          <a:xfrm>
            <a:off x="673920" y="446760"/>
            <a:ext cx="10844280" cy="1276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56" name="CustomShape 4"/>
          <p:cNvSpPr/>
          <p:nvPr/>
        </p:nvSpPr>
        <p:spPr>
          <a:xfrm>
            <a:off x="951480" y="795240"/>
            <a:ext cx="10289880" cy="100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0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Ricapitoliamo: da problema reale a problema computazionale</a:t>
            </a:r>
            <a:endParaRPr lang="it-IT" sz="3000" b="0" strike="noStrike" spc="-1"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948960" y="2819520"/>
            <a:ext cx="91832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Una volta realizzato che il problema può essere trasferito al 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mondo digitale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 di un elaboratore, ciò che rimane da definire è il 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come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58" name="CustomShape 6"/>
          <p:cNvSpPr/>
          <p:nvPr/>
        </p:nvSpPr>
        <p:spPr>
          <a:xfrm>
            <a:off x="948960" y="3815280"/>
            <a:ext cx="91832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Come accennato la scorsa volta, ciò può essere effettuato realizzando un 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algoritmo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, ovvero una 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sequenza di passi che permettono di risolvere un problema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59" name="CustomShape 7"/>
          <p:cNvSpPr/>
          <p:nvPr/>
        </p:nvSpPr>
        <p:spPr>
          <a:xfrm>
            <a:off x="948960" y="4854240"/>
            <a:ext cx="91832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Parleremo quindi degli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algoritmi 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e come realizzarli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60" name="CustomShape 8"/>
          <p:cNvSpPr/>
          <p:nvPr/>
        </p:nvSpPr>
        <p:spPr>
          <a:xfrm>
            <a:off x="11075400" y="1382400"/>
            <a:ext cx="592560" cy="570240"/>
          </a:xfrm>
          <a:prstGeom prst="flowChartConnector">
            <a:avLst/>
          </a:prstGeom>
          <a:solidFill>
            <a:srgbClr val="FF0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61" name="CustomShape 9"/>
          <p:cNvSpPr/>
          <p:nvPr/>
        </p:nvSpPr>
        <p:spPr>
          <a:xfrm>
            <a:off x="11183040" y="1433520"/>
            <a:ext cx="37728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500" b="1" strike="noStrike" spc="-1">
                <a:solidFill>
                  <a:srgbClr val="FFFFFF"/>
                </a:solidFill>
                <a:latin typeface="Gill Sans Nova"/>
                <a:ea typeface="DejaVu Sans"/>
              </a:rPr>
              <a:t>2</a:t>
            </a:r>
            <a:endParaRPr lang="it-IT" sz="2500" b="0" strike="noStrike" spc="-1">
              <a:latin typeface="Arial"/>
            </a:endParaRPr>
          </a:p>
        </p:txBody>
      </p:sp>
      <p:pic>
        <p:nvPicPr>
          <p:cNvPr id="62" name="Immagine 11" descr="Immagine che contiene orologio, segnale&#10;&#10;Descrizione generata con affidabilità molto elevata"/>
          <p:cNvPicPr/>
          <p:nvPr/>
        </p:nvPicPr>
        <p:blipFill>
          <a:blip r:embed="rId2"/>
          <a:stretch/>
        </p:blipFill>
        <p:spPr>
          <a:xfrm rot="1020000">
            <a:off x="9919440" y="4413240"/>
            <a:ext cx="1251000" cy="1251000"/>
          </a:xfrm>
          <a:prstGeom prst="rect">
            <a:avLst/>
          </a:prstGeom>
          <a:ln w="0"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-3240" y="-720"/>
            <a:ext cx="12190680" cy="75204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2520" y="756000"/>
            <a:ext cx="12190680" cy="222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3"/>
          <p:cNvSpPr/>
          <p:nvPr/>
        </p:nvSpPr>
        <p:spPr>
          <a:xfrm>
            <a:off x="673920" y="446760"/>
            <a:ext cx="10844280" cy="1276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66" name="CustomShape 4"/>
          <p:cNvSpPr/>
          <p:nvPr/>
        </p:nvSpPr>
        <p:spPr>
          <a:xfrm>
            <a:off x="951480" y="795240"/>
            <a:ext cx="1028988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0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Definizione di algoritmo</a:t>
            </a:r>
            <a:endParaRPr lang="it-IT" sz="3000" b="0" strike="noStrike" spc="-1"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1009800" y="2966760"/>
            <a:ext cx="67978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Un algoritmo è la descrizione del percorso 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risolutivo 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di un problema per giungere dai 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dati iniziali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 ai 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risultati finali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68" name="CustomShape 6"/>
          <p:cNvSpPr/>
          <p:nvPr/>
        </p:nvSpPr>
        <p:spPr>
          <a:xfrm>
            <a:off x="1009800" y="5029920"/>
            <a:ext cx="679788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Definiamo quindi uno schema grafico che ci aiuti a capire meglio</a:t>
            </a:r>
            <a:r>
              <a:rPr lang="it-IT" spc="-1" dirty="0">
                <a:solidFill>
                  <a:srgbClr val="000000"/>
                </a:solidFill>
                <a:latin typeface="Gill Sans Nova Light"/>
                <a:ea typeface="DejaVu Sans"/>
              </a:rPr>
              <a:t>: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 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69" name="CustomShape 7"/>
          <p:cNvSpPr/>
          <p:nvPr/>
        </p:nvSpPr>
        <p:spPr>
          <a:xfrm>
            <a:off x="11075400" y="1382400"/>
            <a:ext cx="592560" cy="570240"/>
          </a:xfrm>
          <a:prstGeom prst="flowChartConnector">
            <a:avLst/>
          </a:prstGeom>
          <a:solidFill>
            <a:srgbClr val="FF0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70" name="CustomShape 8"/>
          <p:cNvSpPr/>
          <p:nvPr/>
        </p:nvSpPr>
        <p:spPr>
          <a:xfrm>
            <a:off x="8524800" y="2714040"/>
            <a:ext cx="2484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"/>
                <a:ea typeface="DejaVu Sans"/>
              </a:rPr>
              <a:t>Dati in input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71" name="CustomShape 9"/>
          <p:cNvSpPr/>
          <p:nvPr/>
        </p:nvSpPr>
        <p:spPr>
          <a:xfrm>
            <a:off x="9592560" y="3201480"/>
            <a:ext cx="357120" cy="412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72" name="CustomShape 10"/>
          <p:cNvSpPr/>
          <p:nvPr/>
        </p:nvSpPr>
        <p:spPr>
          <a:xfrm>
            <a:off x="9592560" y="4324320"/>
            <a:ext cx="357120" cy="412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73" name="CustomShape 11"/>
          <p:cNvSpPr/>
          <p:nvPr/>
        </p:nvSpPr>
        <p:spPr>
          <a:xfrm>
            <a:off x="8524800" y="4809600"/>
            <a:ext cx="2484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"/>
                <a:ea typeface="DejaVu Sans"/>
              </a:rPr>
              <a:t>ESECUZIONE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74" name="Immagine 20" descr="Immagine che contiene disegnando&#10;&#10;Descrizione generata con affidabilità molto elevata"/>
          <p:cNvPicPr/>
          <p:nvPr/>
        </p:nvPicPr>
        <p:blipFill>
          <a:blip r:embed="rId2"/>
          <a:stretch/>
        </p:blipFill>
        <p:spPr>
          <a:xfrm>
            <a:off x="8264520" y="2597400"/>
            <a:ext cx="511920" cy="511920"/>
          </a:xfrm>
          <a:prstGeom prst="rect">
            <a:avLst/>
          </a:prstGeom>
          <a:ln w="0"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5" name="Immagine 22" descr="Immagine che contiene orologio, segnale&#10;&#10;Descrizione generata con affidabilità molto elevata"/>
          <p:cNvPicPr/>
          <p:nvPr/>
        </p:nvPicPr>
        <p:blipFill>
          <a:blip r:embed="rId3"/>
          <a:stretch/>
        </p:blipFill>
        <p:spPr>
          <a:xfrm>
            <a:off x="10745640" y="3647160"/>
            <a:ext cx="599760" cy="570240"/>
          </a:xfrm>
          <a:prstGeom prst="rect">
            <a:avLst/>
          </a:prstGeom>
          <a:ln w="0"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6" name="CustomShape 12"/>
          <p:cNvSpPr/>
          <p:nvPr/>
        </p:nvSpPr>
        <p:spPr>
          <a:xfrm>
            <a:off x="8524800" y="3727080"/>
            <a:ext cx="2484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"/>
                <a:ea typeface="DejaVu Sans"/>
              </a:rPr>
              <a:t>ALGORITMO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77" name="Immagine 25" descr="Immagine che contiene segnale&#10;&#10;Descrizione generata con affidabilità molto elevata"/>
          <p:cNvPicPr/>
          <p:nvPr/>
        </p:nvPicPr>
        <p:blipFill>
          <a:blip r:embed="rId4"/>
          <a:stretch/>
        </p:blipFill>
        <p:spPr>
          <a:xfrm>
            <a:off x="8222760" y="4715640"/>
            <a:ext cx="568440" cy="585720"/>
          </a:xfrm>
          <a:prstGeom prst="rect">
            <a:avLst/>
          </a:prstGeom>
          <a:ln w="0"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8" name="CustomShape 13"/>
          <p:cNvSpPr/>
          <p:nvPr/>
        </p:nvSpPr>
        <p:spPr>
          <a:xfrm>
            <a:off x="9592560" y="5294160"/>
            <a:ext cx="357120" cy="412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79" name="CustomShape 14"/>
          <p:cNvSpPr/>
          <p:nvPr/>
        </p:nvSpPr>
        <p:spPr>
          <a:xfrm>
            <a:off x="8490240" y="5744520"/>
            <a:ext cx="2553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"/>
                <a:ea typeface="DejaVu Sans"/>
              </a:rPr>
              <a:t>Informazioni in output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80" name="Immagine 29" descr="Immagine che contiene disegnando, segnale&#10;&#10;Descrizione generata con affidabilità molto elevata"/>
          <p:cNvPicPr/>
          <p:nvPr/>
        </p:nvPicPr>
        <p:blipFill>
          <a:blip r:embed="rId5"/>
          <a:stretch/>
        </p:blipFill>
        <p:spPr>
          <a:xfrm>
            <a:off x="11054160" y="5711400"/>
            <a:ext cx="603000" cy="611640"/>
          </a:xfrm>
          <a:prstGeom prst="rect">
            <a:avLst/>
          </a:prstGeom>
          <a:ln w="0"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1" name="CustomShape 15"/>
          <p:cNvSpPr/>
          <p:nvPr/>
        </p:nvSpPr>
        <p:spPr>
          <a:xfrm>
            <a:off x="1009800" y="3990960"/>
            <a:ext cx="67978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Realizziamo l’algoritmo pensando di rivolgerci a un 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esecutore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, capace di svolgere azioni descritte da delle istruzioni semplici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3240" y="-720"/>
            <a:ext cx="12190680" cy="75204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520" y="756000"/>
            <a:ext cx="12190680" cy="222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673920" y="446760"/>
            <a:ext cx="10844280" cy="1276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951480" y="795240"/>
            <a:ext cx="1028988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0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Proprietà di un algoritmo</a:t>
            </a:r>
            <a:endParaRPr lang="it-IT" sz="3000" b="0" strike="noStrike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018440" y="2845440"/>
            <a:ext cx="10226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Un algoritmo, per essere tale, deve essere: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1018440" y="3445560"/>
            <a:ext cx="10226880" cy="19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finito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 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|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 il numero di operazioni dell’algoritmo da eseguire deve essere finito, che siano dieci, mille o un miliardo, l'importante è che l'algoritmo abbia effettivamente una conclusione</a:t>
            </a:r>
            <a:endParaRPr lang="it-IT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non ambiguo |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 ogni operazione presente nell’algoritmo deve essere univocamente interpretata</a:t>
            </a:r>
            <a:endParaRPr lang="it-IT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Calibri"/>
              </a:rPr>
              <a:t>eseguibile | 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Calibri"/>
              </a:rPr>
              <a:t>ogni operazione presente nell’algoritmo deve essere eseguibile dalla macchina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11075400" y="1382400"/>
            <a:ext cx="592560" cy="570240"/>
          </a:xfrm>
          <a:prstGeom prst="flowChartConnector">
            <a:avLst/>
          </a:prstGeom>
          <a:solidFill>
            <a:srgbClr val="FF0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89" name="CustomShape 8"/>
          <p:cNvSpPr/>
          <p:nvPr/>
        </p:nvSpPr>
        <p:spPr>
          <a:xfrm>
            <a:off x="11183040" y="1433520"/>
            <a:ext cx="37728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500" b="1" strike="noStrike" spc="-1">
                <a:solidFill>
                  <a:srgbClr val="FFFFFF"/>
                </a:solidFill>
                <a:latin typeface="Gill Sans Nova"/>
                <a:ea typeface="DejaVu Sans"/>
              </a:rPr>
              <a:t>1</a:t>
            </a:r>
            <a:endParaRPr lang="it-IT" sz="25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-3240" y="-720"/>
            <a:ext cx="12190680" cy="75204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2520" y="756000"/>
            <a:ext cx="12190680" cy="222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673920" y="446760"/>
            <a:ext cx="10844280" cy="1276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951480" y="795240"/>
            <a:ext cx="1028988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0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Proprietà di un algoritmo</a:t>
            </a:r>
            <a:endParaRPr lang="it-IT" sz="3000" b="0" strike="noStrike" spc="-1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1018440" y="2629080"/>
            <a:ext cx="10226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Supponiamo che l' 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esecutore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, di cui parlavamo prima, sappia comprendere ed eseguire: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1356120" y="3402000"/>
            <a:ext cx="9828360" cy="247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it-IT" sz="180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istruzioni di 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         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  </a:t>
            </a:r>
            <a:r>
              <a:rPr lang="it-IT" sz="180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per </a:t>
            </a:r>
            <a:endParaRPr lang="it-IT" sz="18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input                      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ricevere dati (numeri, espressioni, testi....) 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output                    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mandare messaggi e comunicare risultati 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assegnazione            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memorizzare un dato associandolo al nome di una variabile 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calcolo                    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svolgere operazioni fra dati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11075400" y="1382400"/>
            <a:ext cx="592560" cy="570240"/>
          </a:xfrm>
          <a:prstGeom prst="flowChartConnector">
            <a:avLst/>
          </a:prstGeom>
          <a:solidFill>
            <a:srgbClr val="FF0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97" name="CustomShape 8"/>
          <p:cNvSpPr/>
          <p:nvPr/>
        </p:nvSpPr>
        <p:spPr>
          <a:xfrm>
            <a:off x="11183040" y="1433520"/>
            <a:ext cx="37728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500" b="1" strike="noStrike" spc="-1">
                <a:solidFill>
                  <a:srgbClr val="FFFFFF"/>
                </a:solidFill>
                <a:latin typeface="Gill Sans Nova"/>
                <a:ea typeface="DejaVu Sans"/>
              </a:rPr>
              <a:t>2</a:t>
            </a:r>
            <a:endParaRPr lang="it-IT" sz="2500" b="0" strike="noStrike" spc="-1"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 flipH="1">
            <a:off x="3003480" y="3491280"/>
            <a:ext cx="360" cy="257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9" name="CustomShape 10"/>
          <p:cNvSpPr/>
          <p:nvPr/>
        </p:nvSpPr>
        <p:spPr>
          <a:xfrm flipH="1">
            <a:off x="1351080" y="3837600"/>
            <a:ext cx="7549200" cy="15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-3240" y="-720"/>
            <a:ext cx="12190680" cy="75204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2520" y="756000"/>
            <a:ext cx="12190680" cy="222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673920" y="446760"/>
            <a:ext cx="10844280" cy="1276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951480" y="795240"/>
            <a:ext cx="1028988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0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Esempi di algoritmo</a:t>
            </a:r>
            <a:endParaRPr lang="it-IT" sz="3000" b="0" strike="noStrike" spc="-1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1009800" y="2689560"/>
            <a:ext cx="1022688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Problema: vogliamo calcolare il perimetro di un rettangolo date le misure di </a:t>
            </a:r>
            <a:r>
              <a:rPr lang="it-IT" sz="1900" b="1" i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base </a:t>
            </a: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e </a:t>
            </a:r>
            <a:r>
              <a:rPr lang="it-IT" sz="1900" b="1" i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altezza</a:t>
            </a:r>
            <a:endParaRPr lang="it-IT" sz="19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1009800" y="3385440"/>
            <a:ext cx="6797880" cy="3832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9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Molto semplicemente, definiamo </a:t>
            </a:r>
            <a:r>
              <a:rPr lang="it-IT" sz="1900" spc="-1" dirty="0">
                <a:solidFill>
                  <a:srgbClr val="000000"/>
                </a:solidFill>
                <a:latin typeface="Gill Sans Nova Light"/>
                <a:ea typeface="DejaVu Sans"/>
              </a:rPr>
              <a:t>l'algoritmo</a:t>
            </a:r>
            <a:r>
              <a:rPr lang="it-IT" sz="19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a parole:</a:t>
            </a:r>
            <a:endParaRPr lang="it-IT" sz="1900" b="0" strike="noStrike" spc="-1" dirty="0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11075400" y="1382400"/>
            <a:ext cx="592560" cy="570240"/>
          </a:xfrm>
          <a:prstGeom prst="flowChartConnector">
            <a:avLst/>
          </a:prstGeom>
          <a:solidFill>
            <a:srgbClr val="FF0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107" name="CustomShape 8"/>
          <p:cNvSpPr/>
          <p:nvPr/>
        </p:nvSpPr>
        <p:spPr>
          <a:xfrm>
            <a:off x="11183040" y="1433520"/>
            <a:ext cx="37728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500" b="1" strike="noStrike" spc="-1">
                <a:solidFill>
                  <a:srgbClr val="FFFFFF"/>
                </a:solidFill>
                <a:latin typeface="Gill Sans Nova"/>
                <a:ea typeface="DejaVu Sans"/>
              </a:rPr>
              <a:t>1</a:t>
            </a:r>
            <a:endParaRPr lang="it-IT" sz="2500" b="0" strike="noStrike" spc="-1">
              <a:latin typeface="Arial"/>
            </a:endParaRPr>
          </a:p>
        </p:txBody>
      </p:sp>
      <p:sp>
        <p:nvSpPr>
          <p:cNvPr id="108" name="CustomShape 9"/>
          <p:cNvSpPr/>
          <p:nvPr/>
        </p:nvSpPr>
        <p:spPr>
          <a:xfrm>
            <a:off x="1409760" y="4064040"/>
            <a:ext cx="9828360" cy="179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57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Acquisisci </a:t>
            </a:r>
            <a:r>
              <a:rPr lang="it-IT" sz="1900" b="1" i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base </a:t>
            </a: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e </a:t>
            </a:r>
            <a:r>
              <a:rPr lang="it-IT" sz="1900" b="1" i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altezza</a:t>
            </a:r>
            <a:endParaRPr lang="it-IT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Calcola il doppio di </a:t>
            </a:r>
            <a:r>
              <a:rPr lang="it-IT" sz="1900" b="1" i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base </a:t>
            </a: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e salva questo valore in</a:t>
            </a:r>
            <a:r>
              <a:rPr lang="it-IT" sz="1900" b="1" i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 base_x2</a:t>
            </a:r>
            <a:endParaRPr lang="it-IT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Calcola il doppio di </a:t>
            </a:r>
            <a:r>
              <a:rPr lang="it-IT" sz="1900" b="1" i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altezza </a:t>
            </a: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e salva questo valore in </a:t>
            </a:r>
            <a:r>
              <a:rPr lang="it-IT" sz="1900" b="1" i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altezza_x2</a:t>
            </a:r>
            <a:endParaRPr lang="it-IT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Addiziona i valori di </a:t>
            </a:r>
            <a:r>
              <a:rPr lang="it-IT" sz="1900" b="1" i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base_x2 </a:t>
            </a: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e</a:t>
            </a:r>
            <a:r>
              <a:rPr lang="it-IT" sz="1900" b="1" i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 altezza_x2 </a:t>
            </a: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e salva questo valore in</a:t>
            </a:r>
            <a:r>
              <a:rPr lang="it-IT" sz="1900" b="1" i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 perimetro</a:t>
            </a:r>
            <a:endParaRPr lang="it-IT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19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Rendi noto il valore</a:t>
            </a:r>
            <a:r>
              <a:rPr lang="it-IT" sz="1900" b="1" i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 perimetro</a:t>
            </a:r>
            <a:endParaRPr lang="it-IT" sz="1900" b="0" strike="noStrike" spc="-1">
              <a:latin typeface="Arial"/>
            </a:endParaRPr>
          </a:p>
        </p:txBody>
      </p:sp>
      <p:sp>
        <p:nvSpPr>
          <p:cNvPr id="109" name="CustomShape 10"/>
          <p:cNvSpPr/>
          <p:nvPr/>
        </p:nvSpPr>
        <p:spPr>
          <a:xfrm>
            <a:off x="9312480" y="3313080"/>
            <a:ext cx="1818360" cy="885600"/>
          </a:xfrm>
          <a:prstGeom prst="rect">
            <a:avLst/>
          </a:prstGeom>
          <a:solidFill>
            <a:srgbClr val="92D05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110" name="CustomShape 11"/>
          <p:cNvSpPr/>
          <p:nvPr/>
        </p:nvSpPr>
        <p:spPr>
          <a:xfrm>
            <a:off x="9314280" y="4285175"/>
            <a:ext cx="1820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base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1" name="CustomShape 12"/>
          <p:cNvSpPr/>
          <p:nvPr/>
        </p:nvSpPr>
        <p:spPr>
          <a:xfrm>
            <a:off x="10963440" y="3570840"/>
            <a:ext cx="1126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altezza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-3240" y="-720"/>
            <a:ext cx="12190680" cy="75204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2520" y="756000"/>
            <a:ext cx="12190680" cy="222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673920" y="446760"/>
            <a:ext cx="10844280" cy="1276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115" name="CustomShape 4"/>
          <p:cNvSpPr/>
          <p:nvPr/>
        </p:nvSpPr>
        <p:spPr>
          <a:xfrm>
            <a:off x="951480" y="795240"/>
            <a:ext cx="1028988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0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Esempi di algoritmo</a:t>
            </a:r>
            <a:endParaRPr lang="it-IT" sz="3000" b="0" strike="noStrike" spc="-1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1022400" y="2676960"/>
            <a:ext cx="865188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Molto semplice come algoritmo, non è vero? In sole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5 righe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siamo riusciti a risolvere il problema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1009800" y="3712680"/>
            <a:ext cx="865188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Ciò che abbiamo appena usato si chiama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pseudocodice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;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ciò consiste nell' usare dei termini più vicini al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linguaggio naturale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o parlato che usiamo tutti i giorni per definire dei passi che il nostro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esecutore 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potrebbe fare per risolvere il problema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11075400" y="1382400"/>
            <a:ext cx="592560" cy="570240"/>
          </a:xfrm>
          <a:prstGeom prst="flowChartConnector">
            <a:avLst/>
          </a:prstGeom>
          <a:solidFill>
            <a:srgbClr val="FF0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119" name="CustomShape 8"/>
          <p:cNvSpPr/>
          <p:nvPr/>
        </p:nvSpPr>
        <p:spPr>
          <a:xfrm>
            <a:off x="11183040" y="1433520"/>
            <a:ext cx="37728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500" b="1" strike="noStrike" spc="-1">
                <a:solidFill>
                  <a:srgbClr val="FFFFFF"/>
                </a:solidFill>
                <a:latin typeface="Gill Sans Nova"/>
                <a:ea typeface="DejaVu Sans"/>
              </a:rPr>
              <a:t>2</a:t>
            </a:r>
            <a:endParaRPr lang="it-IT" sz="2500" b="0" strike="noStrike" spc="-1">
              <a:latin typeface="Arial"/>
            </a:endParaRPr>
          </a:p>
        </p:txBody>
      </p:sp>
      <p:pic>
        <p:nvPicPr>
          <p:cNvPr id="120" name="Immagine 11"/>
          <p:cNvPicPr/>
          <p:nvPr/>
        </p:nvPicPr>
        <p:blipFill>
          <a:blip r:embed="rId2"/>
          <a:stretch/>
        </p:blipFill>
        <p:spPr>
          <a:xfrm rot="480000">
            <a:off x="9857463" y="3349874"/>
            <a:ext cx="1420920" cy="1433520"/>
          </a:xfrm>
          <a:prstGeom prst="rect">
            <a:avLst/>
          </a:prstGeom>
          <a:ln w="0"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1" name="CustomShape 9"/>
          <p:cNvSpPr/>
          <p:nvPr/>
        </p:nvSpPr>
        <p:spPr>
          <a:xfrm>
            <a:off x="1009800" y="4961880"/>
            <a:ext cx="86518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Ovviamente il computer (il nostro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esecutore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) non può capire lo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pseudocodice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, ed è nostro compito </a:t>
            </a:r>
            <a:r>
              <a:rPr lang="it-IT" spc="-1" dirty="0">
                <a:solidFill>
                  <a:srgbClr val="000000"/>
                </a:solidFill>
                <a:latin typeface="Gill Sans Nova Light"/>
                <a:ea typeface="DejaVu Sans"/>
              </a:rPr>
              <a:t>trasformalo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DejaVu Sans"/>
              </a:rPr>
              <a:t> in qualcosa che può capire</a:t>
            </a: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-3240" y="-720"/>
            <a:ext cx="12190680" cy="752040"/>
          </a:xfrm>
          <a:prstGeom prst="rect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2520" y="756000"/>
            <a:ext cx="12190680" cy="2228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673920" y="446760"/>
            <a:ext cx="10844280" cy="127692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>
            <a:off x="951480" y="795240"/>
            <a:ext cx="1028988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0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Esempi di algoritmo</a:t>
            </a:r>
            <a:endParaRPr lang="it-IT" sz="3000" b="0" strike="noStrike" spc="-1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11075400" y="1382400"/>
            <a:ext cx="592560" cy="570240"/>
          </a:xfrm>
          <a:prstGeom prst="flowChartConnector">
            <a:avLst/>
          </a:prstGeom>
          <a:solidFill>
            <a:srgbClr val="FF0000"/>
          </a:soli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127" name="CustomShape 6"/>
          <p:cNvSpPr/>
          <p:nvPr/>
        </p:nvSpPr>
        <p:spPr>
          <a:xfrm>
            <a:off x="11183040" y="1433520"/>
            <a:ext cx="37728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500" b="1" strike="noStrike" spc="-1">
                <a:solidFill>
                  <a:srgbClr val="FFFFFF"/>
                </a:solidFill>
                <a:latin typeface="Gill Sans Nova"/>
                <a:ea typeface="DejaVu Sans"/>
              </a:rPr>
              <a:t>3</a:t>
            </a:r>
            <a:endParaRPr lang="it-IT" sz="2500" b="0" strike="noStrike" spc="-1"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956160" y="2796840"/>
            <a:ext cx="102268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Problema: vogliamo calcolare la somma di due numeri 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x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 e 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y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, ma possiamo usare solo l'operazione di successione, ovvero dato y facciamo 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(y = y + 1); </a:t>
            </a: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quindi non potremo fare semplicemente</a:t>
            </a:r>
            <a:r>
              <a:rPr lang="it-IT" sz="1800" b="1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 (x + y)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988200" y="3632040"/>
            <a:ext cx="10081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Pensiamo a come risolvere questo problema e definiamo l' algoritmo a parole: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0" name="CustomShape 9"/>
          <p:cNvSpPr/>
          <p:nvPr/>
        </p:nvSpPr>
        <p:spPr>
          <a:xfrm>
            <a:off x="1579680" y="4182120"/>
            <a:ext cx="9828360" cy="20734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5295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Innanzitutto leggi i valori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x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,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y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 </a:t>
            </a:r>
            <a:endParaRPr lang="it-IT" sz="1800" b="0" strike="noStrike" spc="-1" dirty="0">
              <a:latin typeface="Arial"/>
            </a:endParaRPr>
          </a:p>
          <a:p>
            <a:pPr marL="457200" indent="-455295"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Poniamo una variabile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contatore = 0</a:t>
            </a:r>
            <a:r>
              <a:rPr lang="it-IT" b="1" spc="-1" dirty="0">
                <a:solidFill>
                  <a:srgbClr val="000000"/>
                </a:solidFill>
                <a:latin typeface="Gill Sans Nova Light"/>
                <a:ea typeface="Calibri"/>
              </a:rPr>
              <a:t> </a:t>
            </a:r>
            <a:endParaRPr lang="it-IT" sz="1800" b="0" strike="noStrike" spc="-1">
              <a:latin typeface="Arial"/>
            </a:endParaRPr>
          </a:p>
          <a:p>
            <a:pPr marL="457200" indent="-455295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Finché </a:t>
            </a:r>
            <a:r>
              <a:rPr lang="it-IT" sz="1800" b="1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contatore &lt; y</a:t>
            </a: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 esegui  [ripetiamo un'operazione più volte fino all'avverarsi della condizione]</a:t>
            </a:r>
            <a:endParaRPr lang="it-IT" sz="1800" b="0" strike="noStrike" spc="-1" dirty="0">
              <a:latin typeface="Arial"/>
            </a:endParaRPr>
          </a:p>
          <a:p>
            <a:pPr marL="457200" indent="-455295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         operazione x = x+1    [operazione di successione]</a:t>
            </a:r>
            <a:endParaRPr lang="it-IT" sz="1800" b="0" strike="noStrike" spc="-1" dirty="0">
              <a:latin typeface="Arial"/>
            </a:endParaRPr>
          </a:p>
          <a:p>
            <a:pPr marL="457200" indent="-455295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         contatore = contatore + 1 </a:t>
            </a:r>
            <a:endParaRPr lang="it-IT" sz="1800" b="0" strike="noStrike" spc="-1" dirty="0">
              <a:latin typeface="Arial"/>
            </a:endParaRPr>
          </a:p>
          <a:p>
            <a:pPr marL="457200" indent="-455295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t-IT" sz="1800" b="0" strike="noStrike" spc="-1" dirty="0">
                <a:solidFill>
                  <a:srgbClr val="000000"/>
                </a:solidFill>
                <a:latin typeface="Gill Sans Nova Light"/>
                <a:ea typeface="Calibri"/>
              </a:rPr>
              <a:t>Stampa x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956160" y="2217240"/>
            <a:ext cx="10226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Gill Sans Nova Light"/>
                <a:ea typeface="DejaVu Sans"/>
              </a:rPr>
              <a:t>Passiamo ora ad un esempio leggermente più complesso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132" name="Immagine 25"/>
          <p:cNvPicPr/>
          <p:nvPr/>
        </p:nvPicPr>
        <p:blipFill>
          <a:blip r:embed="rId2"/>
          <a:stretch/>
        </p:blipFill>
        <p:spPr>
          <a:xfrm>
            <a:off x="639000" y="4968720"/>
            <a:ext cx="942120" cy="901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1180</Words>
  <Application>Microsoft Office PowerPoint</Application>
  <PresentationFormat>Widescreen</PresentationFormat>
  <Paragraphs>176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Arial</vt:lpstr>
      <vt:lpstr>Gill Sans Nova</vt:lpstr>
      <vt:lpstr>Gill Sans Nova Light</vt:lpstr>
      <vt:lpstr>StarSymbol</vt:lpstr>
      <vt:lpstr>Symbol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FauxL</dc:creator>
  <dc:description/>
  <cp:lastModifiedBy>GERARDO DE ROSA</cp:lastModifiedBy>
  <cp:revision>2332</cp:revision>
  <dcterms:created xsi:type="dcterms:W3CDTF">2020-05-10T05:42:02Z</dcterms:created>
  <dcterms:modified xsi:type="dcterms:W3CDTF">2020-06-16T08:20:01Z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