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88CB8-8D04-4DC4-A8A6-B34A72AE1E07}" v="318" dt="2020-06-14T09:37:12.567"/>
    <p1510:client id="{756D07BB-5AD8-4417-A0E2-C83503CDA7CC}" v="656" dt="2020-06-12T15:56:50.927"/>
    <p1510:client id="{805C45F6-064D-26A3-83A7-778B16A44FB2}" v="884" dt="2020-06-12T10:03:53.925"/>
    <p1510:client id="{B186BFAF-F7E7-954D-BAF4-E2379F43596E}" v="35" dt="2020-06-13T09:21:03.031"/>
    <p1510:client id="{B691B7A9-AD4B-33C2-7636-BB29E953D32A}" v="30" dt="2020-06-12T10:40:23.505"/>
    <p1510:client id="{E8536726-7F18-4708-8158-595EDB942448}" v="558" dt="2020-06-13T08:53:59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9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10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42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AB7BF2-C0E5-4451-82FD-4D451D5D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55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9784" y="895640"/>
            <a:ext cx="7308850" cy="2894775"/>
          </a:xfrm>
        </p:spPr>
        <p:txBody>
          <a:bodyPr wrap="square" anchor="b">
            <a:normAutofit/>
          </a:bodyPr>
          <a:lstStyle/>
          <a:p>
            <a:r>
              <a:rPr lang="de-DE" sz="5000" dirty="0" err="1">
                <a:latin typeface="Gill Sans Nova"/>
              </a:rPr>
              <a:t>Programmazione</a:t>
            </a:r>
            <a:r>
              <a:rPr lang="de-DE" sz="5000" dirty="0">
                <a:latin typeface="Gill Sans Nova"/>
              </a:rPr>
              <a:t> a </a:t>
            </a:r>
            <a:br>
              <a:rPr lang="de-DE" sz="5000" dirty="0">
                <a:latin typeface="Gill Sans Nova"/>
              </a:rPr>
            </a:br>
            <a:r>
              <a:rPr lang="de-DE" sz="5000" dirty="0" err="1">
                <a:latin typeface="Gill Sans Nova"/>
              </a:rPr>
              <a:t>Oggetti</a:t>
            </a:r>
            <a:endParaRPr lang="de-DE" sz="5000" dirty="0">
              <a:latin typeface="Gill Sans Nov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DB02B9-F3BA-4EEE-A717-BA38B57F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792" y="4530271"/>
            <a:ext cx="3960000" cy="2696065"/>
            <a:chOff x="6053792" y="4530271"/>
            <a:chExt cx="3960000" cy="26960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9C4E36-EAB8-46C1-ADC2-867AA90C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305855" y="5349826"/>
              <a:ext cx="3707937" cy="1853969"/>
            </a:xfrm>
            <a:custGeom>
              <a:avLst/>
              <a:gdLst>
                <a:gd name="connsiteX0" fmla="*/ 3707937 w 3707937"/>
                <a:gd name="connsiteY0" fmla="*/ 1853969 h 1853969"/>
                <a:gd name="connsiteX1" fmla="*/ 1853969 w 3707937"/>
                <a:gd name="connsiteY1" fmla="*/ 0 h 1853969"/>
                <a:gd name="connsiteX2" fmla="*/ 1684921 w 3707937"/>
                <a:gd name="connsiteY2" fmla="*/ 8536 h 1853969"/>
                <a:gd name="connsiteX3" fmla="*/ 8536 w 3707937"/>
                <a:gd name="connsiteY3" fmla="*/ 1684921 h 1853969"/>
                <a:gd name="connsiteX4" fmla="*/ 0 w 3707937"/>
                <a:gd name="connsiteY4" fmla="*/ 1853969 h 1853969"/>
                <a:gd name="connsiteX5" fmla="*/ 926985 w 3707937"/>
                <a:gd name="connsiteY5" fmla="*/ 1853969 h 1853969"/>
                <a:gd name="connsiteX6" fmla="*/ 1853969 w 3707937"/>
                <a:gd name="connsiteY6" fmla="*/ 926985 h 1853969"/>
                <a:gd name="connsiteX7" fmla="*/ 2780952 w 3707937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37" h="1853969">
                  <a:moveTo>
                    <a:pt x="3707937" y="1853969"/>
                  </a:moveTo>
                  <a:cubicBezTo>
                    <a:pt x="3707937" y="830050"/>
                    <a:pt x="2877887" y="0"/>
                    <a:pt x="1853969" y="0"/>
                  </a:cubicBezTo>
                  <a:lnTo>
                    <a:pt x="1684921" y="8536"/>
                  </a:lnTo>
                  <a:lnTo>
                    <a:pt x="8536" y="1684921"/>
                  </a:lnTo>
                  <a:lnTo>
                    <a:pt x="0" y="1853969"/>
                  </a:lnTo>
                  <a:lnTo>
                    <a:pt x="926985" y="1853969"/>
                  </a:lnTo>
                  <a:cubicBezTo>
                    <a:pt x="926985" y="1342010"/>
                    <a:pt x="1342009" y="926986"/>
                    <a:pt x="1853969" y="926985"/>
                  </a:cubicBezTo>
                  <a:cubicBezTo>
                    <a:pt x="2365928" y="926985"/>
                    <a:pt x="2780952" y="1342010"/>
                    <a:pt x="2780952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42900" dist="50800" dir="16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C95D1B-353B-49A5-92C8-947C87416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186241" y="5061493"/>
              <a:ext cx="3707937" cy="2164843"/>
            </a:xfrm>
            <a:custGeom>
              <a:avLst/>
              <a:gdLst>
                <a:gd name="connsiteX0" fmla="*/ 3707937 w 3707937"/>
                <a:gd name="connsiteY0" fmla="*/ 2164843 h 2164843"/>
                <a:gd name="connsiteX1" fmla="*/ 1853968 w 3707937"/>
                <a:gd name="connsiteY1" fmla="*/ 0 h 2164843"/>
                <a:gd name="connsiteX2" fmla="*/ 1664412 w 3707937"/>
                <a:gd name="connsiteY2" fmla="*/ 11177 h 2164843"/>
                <a:gd name="connsiteX3" fmla="*/ 1646600 w 3707937"/>
                <a:gd name="connsiteY3" fmla="*/ 14351 h 2164843"/>
                <a:gd name="connsiteX4" fmla="*/ 67392 w 3707937"/>
                <a:gd name="connsiteY4" fmla="*/ 1593559 h 2164843"/>
                <a:gd name="connsiteX5" fmla="*/ 37666 w 3707937"/>
                <a:gd name="connsiteY5" fmla="*/ 1728552 h 2164843"/>
                <a:gd name="connsiteX6" fmla="*/ 0 w 3707937"/>
                <a:gd name="connsiteY6" fmla="*/ 2164843 h 2164843"/>
                <a:gd name="connsiteX7" fmla="*/ 926985 w 3707937"/>
                <a:gd name="connsiteY7" fmla="*/ 2164843 h 2164843"/>
                <a:gd name="connsiteX8" fmla="*/ 1853968 w 3707937"/>
                <a:gd name="connsiteY8" fmla="*/ 1082422 h 2164843"/>
                <a:gd name="connsiteX9" fmla="*/ 2780952 w 3707937"/>
                <a:gd name="connsiteY9" fmla="*/ 2164843 h 216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937" h="2164843">
                  <a:moveTo>
                    <a:pt x="3707937" y="2164843"/>
                  </a:moveTo>
                  <a:cubicBezTo>
                    <a:pt x="3707937" y="969234"/>
                    <a:pt x="2877886" y="0"/>
                    <a:pt x="1853968" y="0"/>
                  </a:cubicBezTo>
                  <a:cubicBezTo>
                    <a:pt x="1789974" y="0"/>
                    <a:pt x="1726736" y="3786"/>
                    <a:pt x="1664412" y="11177"/>
                  </a:cubicBezTo>
                  <a:lnTo>
                    <a:pt x="1646600" y="14351"/>
                  </a:lnTo>
                  <a:lnTo>
                    <a:pt x="67392" y="1593559"/>
                  </a:lnTo>
                  <a:lnTo>
                    <a:pt x="37666" y="1728552"/>
                  </a:lnTo>
                  <a:cubicBezTo>
                    <a:pt x="12970" y="1869478"/>
                    <a:pt x="0" y="2015392"/>
                    <a:pt x="0" y="2164843"/>
                  </a:cubicBezTo>
                  <a:lnTo>
                    <a:pt x="926985" y="2164843"/>
                  </a:lnTo>
                  <a:cubicBezTo>
                    <a:pt x="926985" y="1567039"/>
                    <a:pt x="1342009" y="1082423"/>
                    <a:pt x="1853968" y="1082422"/>
                  </a:cubicBezTo>
                  <a:cubicBezTo>
                    <a:pt x="2365928" y="1082422"/>
                    <a:pt x="2780952" y="1567039"/>
                    <a:pt x="2780952" y="2164843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D63058-6155-422A-A2D9-69A6A1DF0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413283" y="6132831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486CA9-CA51-4F1D-AD04-FC35DA44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8375334" y="4170780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9784" y="4551885"/>
            <a:ext cx="7308850" cy="76104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de-DE" sz="2200" err="1">
                <a:solidFill>
                  <a:schemeClr val="tx1">
                    <a:alpha val="60000"/>
                  </a:schemeClr>
                </a:solidFill>
                <a:latin typeface="Gill Sans MT"/>
              </a:rPr>
              <a:t>Introduzione</a:t>
            </a:r>
            <a:r>
              <a:rPr lang="de-DE" sz="2200" dirty="0">
                <a:solidFill>
                  <a:schemeClr val="tx1">
                    <a:alpha val="60000"/>
                  </a:schemeClr>
                </a:solidFill>
                <a:latin typeface="Gill Sans MT"/>
              </a:rPr>
              <a:t> al </a:t>
            </a:r>
            <a:r>
              <a:rPr lang="de-DE" sz="2200" err="1">
                <a:solidFill>
                  <a:schemeClr val="tx1">
                    <a:alpha val="60000"/>
                  </a:schemeClr>
                </a:solidFill>
                <a:latin typeface="Gill Sans MT"/>
              </a:rPr>
              <a:t>paradigma</a:t>
            </a:r>
            <a:r>
              <a:rPr lang="de-DE" sz="2200" dirty="0">
                <a:solidFill>
                  <a:schemeClr val="tx1">
                    <a:alpha val="60000"/>
                  </a:schemeClr>
                </a:solidFill>
                <a:latin typeface="Gill Sans MT"/>
              </a:rPr>
              <a:t> della </a:t>
            </a:r>
            <a:r>
              <a:rPr lang="de-DE" sz="2200" err="1">
                <a:solidFill>
                  <a:schemeClr val="tx1">
                    <a:alpha val="60000"/>
                  </a:schemeClr>
                </a:solidFill>
                <a:latin typeface="Gill Sans MT"/>
              </a:rPr>
              <a:t>programmazione</a:t>
            </a:r>
            <a:r>
              <a:rPr lang="de-DE" sz="2200" dirty="0">
                <a:solidFill>
                  <a:schemeClr val="tx1">
                    <a:alpha val="60000"/>
                  </a:schemeClr>
                </a:solidFill>
                <a:latin typeface="Gill Sans MT"/>
              </a:rPr>
              <a:t> ad </a:t>
            </a:r>
            <a:r>
              <a:rPr lang="de-DE" sz="2200" err="1">
                <a:solidFill>
                  <a:schemeClr val="tx1">
                    <a:alpha val="60000"/>
                  </a:schemeClr>
                </a:solidFill>
                <a:latin typeface="Gill Sans MT"/>
              </a:rPr>
              <a:t>oggetti</a:t>
            </a:r>
            <a:endParaRPr lang="de-DE" sz="2200" dirty="0">
              <a:solidFill>
                <a:schemeClr val="tx1">
                  <a:alpha val="60000"/>
                </a:schemeClr>
              </a:solidFill>
              <a:latin typeface="Gill Sans M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E80463-482A-4612-8063-9F60E0C7F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633" y="180949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7BE06-624A-4F53-8B42-58DD39DB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BF6DBE-FE5B-4D9A-B7A8-86FF60DF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32303D-EAC6-41B6-9A89-CC568F1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Immagine 6" descr="Immagine che contiene edificio, segnale, luce&#10;&#10;Descrizione generata con affidabilità molto elevata">
            <a:extLst>
              <a:ext uri="{FF2B5EF4-FFF2-40B4-BE49-F238E27FC236}">
                <a16:creationId xmlns:a16="http://schemas.microsoft.com/office/drawing/2014/main" id="{DD9F4B9D-9EBA-402F-85BA-F2D8F6C1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9216182" y="2300493"/>
            <a:ext cx="990766" cy="112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8">
            <a:extLst>
              <a:ext uri="{FF2B5EF4-FFF2-40B4-BE49-F238E27FC236}">
                <a16:creationId xmlns:a16="http://schemas.microsoft.com/office/drawing/2014/main" id="{3C55C04C-7675-4B76-9DDD-5A4DED01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842" y="4287242"/>
            <a:ext cx="1853789" cy="190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1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C9771A1C-489E-4794-B9ED-6B7CEC29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10204142" y="3418374"/>
            <a:ext cx="1041733" cy="8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magine 16" descr="Immagine che contiene edificio, finestra, tavolo&#10;&#10;Descrizione generata con affidabilità molto elevata">
            <a:extLst>
              <a:ext uri="{FF2B5EF4-FFF2-40B4-BE49-F238E27FC236}">
                <a16:creationId xmlns:a16="http://schemas.microsoft.com/office/drawing/2014/main" id="{ED5AD0C4-6580-4B51-B69A-34583049C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0000">
            <a:off x="10531768" y="1635461"/>
            <a:ext cx="1406196" cy="148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magine 2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59A86D53-CF64-4A89-9279-0268ADAAE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720000">
            <a:off x="9455152" y="377495"/>
            <a:ext cx="1590302" cy="1465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2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2F1586C1-A474-4B24-B99D-FEDFB26E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47" y="2865686"/>
            <a:ext cx="1213785" cy="1125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17">
            <a:extLst>
              <a:ext uri="{FF2B5EF4-FFF2-40B4-BE49-F238E27FC236}">
                <a16:creationId xmlns:a16="http://schemas.microsoft.com/office/drawing/2014/main" id="{06802ACC-3ED2-4533-A595-4AAC98804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1B4D1E3-84D5-4940-B9B9-7F11BBD4C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BE2FA845-4DDF-4DC8-B000-20E22CB4A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" name="Immagine 6" descr="Immagine che contiene edificio, segnale, luce&#10;&#10;Descrizione generata con affidabilità molto elevata">
            <a:extLst>
              <a:ext uri="{FF2B5EF4-FFF2-40B4-BE49-F238E27FC236}">
                <a16:creationId xmlns:a16="http://schemas.microsoft.com/office/drawing/2014/main" id="{C3A74F91-162D-46FF-AEA1-38D0EEEC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1" y="2863334"/>
            <a:ext cx="990766" cy="112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magine 1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8BF22EAB-8103-4318-9BCD-C59BEE47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529" y="283783"/>
            <a:ext cx="1041733" cy="863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magine 16" descr="Immagine che contiene edificio, finestra, tavolo&#10;&#10;Descrizione generata con affidabilità molto elevata">
            <a:extLst>
              <a:ext uri="{FF2B5EF4-FFF2-40B4-BE49-F238E27FC236}">
                <a16:creationId xmlns:a16="http://schemas.microsoft.com/office/drawing/2014/main" id="{082ECE62-9DFF-4576-A10C-BC8CF12E5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12" y="5290337"/>
            <a:ext cx="1094469" cy="1157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itolo 1">
            <a:extLst>
              <a:ext uri="{FF2B5EF4-FFF2-40B4-BE49-F238E27FC236}">
                <a16:creationId xmlns:a16="http://schemas.microsoft.com/office/drawing/2014/main" id="{48AC11BC-33C5-43BF-8CD6-6D4CC8D3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308" y="3163909"/>
            <a:ext cx="8290181" cy="682568"/>
          </a:xfrm>
        </p:spPr>
        <p:txBody>
          <a:bodyPr>
            <a:normAutofit/>
          </a:bodyPr>
          <a:lstStyle/>
          <a:p>
            <a:pPr algn="ctr"/>
            <a:r>
              <a:rPr lang="it-IT" sz="4500">
                <a:latin typeface="Gill Sans Nova"/>
              </a:rPr>
              <a:t>Grazie per l'attenzione</a:t>
            </a:r>
            <a:endParaRPr lang="it-IT" sz="2800">
              <a:solidFill>
                <a:schemeClr val="accent1"/>
              </a:solidFill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27451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0" y="611401"/>
            <a:ext cx="10628135" cy="66525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it-IT" sz="4500">
                <a:latin typeface="Gill Sans Nova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81" y="2272360"/>
            <a:ext cx="10293638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I quattro principi della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programmazione orientata agli oggetti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 (chiamata anche programmazione OO)</a:t>
            </a:r>
            <a:endParaRPr lang="it-IT" sz="1850">
              <a:solidFill>
                <a:srgbClr val="00B0F0"/>
              </a:solidFill>
              <a:latin typeface="Gill Sans Nova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sono: </a:t>
            </a:r>
            <a:endParaRPr lang="it-IT" sz="1850">
              <a:solidFill>
                <a:srgbClr val="00B0F0"/>
              </a:solidFill>
              <a:latin typeface="Gill Sans Nova Light"/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incapsulamento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,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astrazione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,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ereditarietà 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e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polimorfismo</a:t>
            </a:r>
            <a:endParaRPr lang="it-IT" sz="1850" b="1">
              <a:solidFill>
                <a:srgbClr val="00B0F0"/>
              </a:solidFill>
              <a:latin typeface="Gill Sans Nova Ligh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Queste parole possono sembrare spaventose per uno studente, e le spiegazioni complesse </a:t>
            </a:r>
            <a:endParaRPr lang="it-IT" sz="1850">
              <a:solidFill>
                <a:srgbClr val="FFFFFF">
                  <a:alpha val="60000"/>
                </a:srgbClr>
              </a:solidFill>
              <a:latin typeface="Gill Sans MT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e lunghe a volte raddoppiano la confusione</a:t>
            </a:r>
            <a:endParaRPr lang="it-IT" sz="185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Ecco perché daremo una spiegazione semplice, breve e chiara per ciascuno di questi concetti; ciò ci permetterà di comprendere facilmente la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programmazione OO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 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6" name="Immagine 8" descr="Immagine che contiene disegnando, luce&#10;&#10;Descrizione generata con affidabilità molto elevata">
            <a:extLst>
              <a:ext uri="{FF2B5EF4-FFF2-40B4-BE49-F238E27FC236}">
                <a16:creationId xmlns:a16="http://schemas.microsoft.com/office/drawing/2014/main" id="{048D3138-BCFB-46D4-8B70-97DA73EF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87" y="447003"/>
            <a:ext cx="955718" cy="99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9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77" y="609723"/>
            <a:ext cx="6991683" cy="665250"/>
          </a:xfrm>
        </p:spPr>
        <p:txBody>
          <a:bodyPr>
            <a:normAutofit/>
          </a:bodyPr>
          <a:lstStyle/>
          <a:p>
            <a:r>
              <a:rPr lang="it-IT" sz="4500" dirty="0">
                <a:latin typeface="Gill Sans Nova"/>
              </a:rPr>
              <a:t>Incapsulamento </a:t>
            </a:r>
            <a:r>
              <a:rPr lang="it-IT" sz="2800" b="1" dirty="0">
                <a:solidFill>
                  <a:schemeClr val="accent1"/>
                </a:solidFill>
                <a:latin typeface="Gill Sans Nova"/>
              </a:rPr>
              <a:t>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77" y="2012589"/>
            <a:ext cx="7505409" cy="392767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Supponiamo di avere un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programma,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ha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oggetti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diversi che comunicano tra loro secondo le regole definite nel programma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L'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incapsulamento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si ottiene quando ogni oggetto mantiene il suo stato privato all'interno di una classe; altri oggetti non hanno accesso diretto a questo stato ma possono solo chiamare un elenco di funzioni pubbliche, chiamate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metodi</a:t>
            </a:r>
            <a:endParaRPr lang="it-IT" sz="1850" b="1" dirty="0">
              <a:solidFill>
                <a:srgbClr val="00B0F0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b="1" dirty="0">
              <a:solidFill>
                <a:srgbClr val="00B0F0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Quindi, l'oggetto gestisce il proprio stato tramite metodi e nessun'altra classe può toccarlo se non esplicitamente consentito; se si desidera comunicare con l'oggetto, è necessario utilizzare suoi metodi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Costruiamo un piccolo gioco di The Sims; ci sono persone e un gatto che comunicano tra loro. Incapsuliamo tutta la logica "gatto" in una classe </a:t>
            </a:r>
            <a:r>
              <a:rPr lang="it-IT" sz="1850" dirty="0" err="1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Cat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: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5" name="Immagine 1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ACF2D9E0-66CA-404A-860E-00893E12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48" y="497761"/>
            <a:ext cx="955143" cy="77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2A7A1C-D5D0-4253-BE51-2D6CB56C9AAC}"/>
              </a:ext>
            </a:extLst>
          </p:cNvPr>
          <p:cNvSpPr txBox="1"/>
          <p:nvPr/>
        </p:nvSpPr>
        <p:spPr>
          <a:xfrm>
            <a:off x="8567518" y="5711537"/>
            <a:ext cx="30477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Gill Sans Nova Light"/>
              </a:rPr>
              <a:t>Puoi</a:t>
            </a:r>
            <a:r>
              <a:rPr lang="en-US" sz="1600" b="1" dirty="0">
                <a:latin typeface="Gill Sans Nova Light"/>
              </a:rPr>
              <a:t> dare da </a:t>
            </a:r>
            <a:r>
              <a:rPr lang="en-US" sz="1600" b="1" dirty="0" err="1">
                <a:latin typeface="Gill Sans Nova Light"/>
              </a:rPr>
              <a:t>mangiare</a:t>
            </a:r>
            <a:r>
              <a:rPr lang="en-US" sz="1600" b="1" dirty="0">
                <a:latin typeface="Gill Sans Nova Light"/>
              </a:rPr>
              <a:t> al </a:t>
            </a:r>
            <a:r>
              <a:rPr lang="en-US" sz="1600" b="1" dirty="0" err="1">
                <a:latin typeface="Gill Sans Nova Light"/>
              </a:rPr>
              <a:t>gatto</a:t>
            </a:r>
            <a:r>
              <a:rPr lang="en-US" sz="1600" b="1" dirty="0">
                <a:latin typeface="Gill Sans Nova Light"/>
              </a:rPr>
              <a:t>, ma non </a:t>
            </a:r>
            <a:r>
              <a:rPr lang="en-US" sz="1600" b="1" dirty="0" err="1">
                <a:latin typeface="Gill Sans Nova Light"/>
              </a:rPr>
              <a:t>puoi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cambiare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direttamente</a:t>
            </a:r>
            <a:r>
              <a:rPr lang="en-US" sz="1600" b="1" dirty="0">
                <a:latin typeface="Gill Sans Nova Light"/>
              </a:rPr>
              <a:t> quanta fame ha </a:t>
            </a:r>
            <a:r>
              <a:rPr lang="en-US" sz="1600" b="1" dirty="0" err="1">
                <a:latin typeface="Gill Sans Nova Light"/>
              </a:rPr>
              <a:t>il</a:t>
            </a:r>
            <a:r>
              <a:rPr lang="en-US" sz="1600" b="1" dirty="0">
                <a:latin typeface="Gill Sans Nova Light"/>
              </a:rPr>
              <a:t> </a:t>
            </a:r>
            <a:r>
              <a:rPr lang="en-US" sz="1600" b="1" dirty="0" err="1">
                <a:latin typeface="Gill Sans Nova Light"/>
              </a:rPr>
              <a:t>gatto</a:t>
            </a:r>
            <a:endParaRPr lang="en-US" sz="1600" b="1" dirty="0">
              <a:latin typeface="Gill Sans Nova Light"/>
            </a:endParaRPr>
          </a:p>
        </p:txBody>
      </p:sp>
      <p:pic>
        <p:nvPicPr>
          <p:cNvPr id="6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66B93DD-359D-4C61-8CFD-EBA5E915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518" y="462760"/>
            <a:ext cx="2879084" cy="5101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3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 dirty="0">
                <a:latin typeface="Gill Sans Nova"/>
              </a:rPr>
              <a:t>Incapsulamento</a:t>
            </a:r>
            <a:r>
              <a:rPr lang="it-IT" sz="4500">
                <a:latin typeface="Gill Sans Nova"/>
              </a:rPr>
              <a:t> </a:t>
            </a:r>
            <a:r>
              <a:rPr lang="it-IT" sz="2800">
                <a:solidFill>
                  <a:schemeClr val="accent1"/>
                </a:solidFill>
                <a:latin typeface="Gill Sans Nova"/>
              </a:rPr>
              <a:t>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7" y="2141004"/>
            <a:ext cx="9952997" cy="392767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Lo "stato" del gatto sono semplicemente le variabili private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umore, fame ed energia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, ed ha anche un metodo privato </a:t>
            </a:r>
            <a:r>
              <a:rPr lang="it-IT" sz="1850" b="1" dirty="0" err="1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meow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() </a:t>
            </a:r>
            <a:r>
              <a:rPr lang="it-IT" sz="1850" dirty="0">
                <a:solidFill>
                  <a:schemeClr val="tx1"/>
                </a:solidFill>
                <a:latin typeface="Gill Sans Nova Light"/>
                <a:ea typeface="+mn-lt"/>
                <a:cs typeface="+mn-lt"/>
              </a:rPr>
              <a:t>che 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viene chiamato quando vuole, infatti altre classi non possono dire al gatto quando miagolare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Quello che possono fare è definito invece nei metodi pubblici </a:t>
            </a:r>
            <a:r>
              <a:rPr lang="it-IT" sz="1850" dirty="0" err="1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sleep</a:t>
            </a:r>
            <a:r>
              <a:rPr lang="it-IT" sz="1850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()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, </a:t>
            </a:r>
            <a:r>
              <a:rPr lang="it-IT" sz="1850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play()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e </a:t>
            </a:r>
            <a:r>
              <a:rPr lang="it-IT" sz="1850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feed()</a:t>
            </a:r>
            <a:r>
              <a:rPr lang="it-IT" sz="1850" dirty="0">
                <a:solidFill>
                  <a:schemeClr val="tx1"/>
                </a:solidFill>
                <a:latin typeface="Gill Sans Nova Light"/>
                <a:ea typeface="+mn-lt"/>
                <a:cs typeface="+mn-lt"/>
              </a:rPr>
              <a:t>; o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gnuno di questi metodi pubblici modifica lo stato di </a:t>
            </a:r>
            <a:r>
              <a:rPr lang="it-IT" sz="1850" dirty="0" err="1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Cat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in qualche modo e può invocare </a:t>
            </a:r>
            <a:r>
              <a:rPr lang="it-IT" sz="1850" dirty="0" err="1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meow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Da ciò è perfettamente comprensibile la differenza tra metodi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pubblici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e metodi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privati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Questo è il principio di incapsulamento</a:t>
            </a:r>
            <a:endParaRPr lang="it-IT" dirty="0"/>
          </a:p>
        </p:txBody>
      </p:sp>
      <p:pic>
        <p:nvPicPr>
          <p:cNvPr id="5" name="Immagine 1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ACF2D9E0-66CA-404A-860E-00893E12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28" y="488856"/>
            <a:ext cx="955143" cy="777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62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>
                <a:latin typeface="Gill Sans Nova"/>
              </a:rPr>
              <a:t>Astrazione </a:t>
            </a:r>
            <a:r>
              <a:rPr lang="it-IT" sz="2800">
                <a:solidFill>
                  <a:schemeClr val="accent1"/>
                </a:solidFill>
                <a:latin typeface="Gill Sans Nova"/>
              </a:rPr>
              <a:t>1</a:t>
            </a:r>
            <a:endParaRPr lang="it-IT" sz="2800" dirty="0">
              <a:solidFill>
                <a:schemeClr val="accent1"/>
              </a:solidFill>
              <a:latin typeface="Gill Sans Nov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86" y="1975343"/>
            <a:ext cx="10787896" cy="428183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L' 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astrazione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può essere pensata come un'estensione naturale dell'incapsulamento</a:t>
            </a:r>
            <a:endParaRPr lang="it-IT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Nella progettazione orientata agli oggetti, i programmi sono spesso molto grandi e oggetti separati comunicano molto tra loro; quindi mantenere cosi tanti programmi – soprattutto perché essi vengono costantemente modificati nel tempo - è difficile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L'astrazione è un concetto che mira a risolvere questo problema</a:t>
            </a:r>
            <a:endParaRPr lang="it-IT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Applicare l'astrazione significa che ogni oggetto dovrebbe esporre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solo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un meccanismo per poter usare tale oggetto, </a:t>
            </a:r>
            <a:endParaRPr lang="it-IT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nascondendo i dettagli dell'implementazione interna; in sostanza ciò significa che un oggetto dovrebbe rivelare solo le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operazioni rilevanti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per altri oggetti, come tali operazioni vengano eseguite non è importante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</a:rPr>
              <a:t>Pensiamo ad una 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</a:rPr>
              <a:t>macchina per il caffè</a:t>
            </a:r>
            <a:r>
              <a:rPr lang="it-IT" sz="1850" dirty="0">
                <a:solidFill>
                  <a:srgbClr val="FFFFFF"/>
                </a:solidFill>
                <a:latin typeface="Gill Sans Nova Light"/>
              </a:rPr>
              <a:t>; fa un sacco di cose e fa rumori strani sotto il cofano, ma tutto quello che devi fare per farla funzionare è mettere un caffè e premere un pulsante</a:t>
            </a:r>
            <a:endParaRPr lang="it-IT" sz="185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</p:txBody>
      </p:sp>
      <p:pic>
        <p:nvPicPr>
          <p:cNvPr id="4" name="Immagine 6" descr="Immagine che contiene edificio, segnale, luce&#10;&#10;Descrizione generata con affidabilità molto elevata">
            <a:extLst>
              <a:ext uri="{FF2B5EF4-FFF2-40B4-BE49-F238E27FC236}">
                <a16:creationId xmlns:a16="http://schemas.microsoft.com/office/drawing/2014/main" id="{C3DB98E0-845B-4717-9F42-0CA5D591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93" y="353200"/>
            <a:ext cx="928538" cy="105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19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 dirty="0">
                <a:latin typeface="Gill Sans Nova"/>
              </a:rPr>
              <a:t>Astrazione </a:t>
            </a:r>
            <a:r>
              <a:rPr lang="it-IT" sz="2800">
                <a:solidFill>
                  <a:schemeClr val="accent1"/>
                </a:solidFill>
                <a:latin typeface="Gill Sans Nova"/>
              </a:rPr>
              <a:t>2</a:t>
            </a:r>
            <a:endParaRPr lang="it-IT" sz="2800" dirty="0">
              <a:solidFill>
                <a:schemeClr val="accent1"/>
              </a:solidFill>
              <a:latin typeface="Gill Sans Nov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7" y="2291023"/>
            <a:ext cx="4195471" cy="3564493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Il meccanismo della macchine per il caffè è facile da usare e cambia raramente nel tempo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Pensiamo questo meccanismo come un piccolo insieme di metodi pubblici che qualsiasi altra classe può chiamare senza "sapere" come funzionano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Ma facciamo un altro esempio di astrazione nella vita reale, pensiamo a come usare il telefono: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4" name="Immagine 6" descr="Immagine che contiene edificio, segnale, luce&#10;&#10;Descrizione generata con affidabilità molto elevata">
            <a:extLst>
              <a:ext uri="{FF2B5EF4-FFF2-40B4-BE49-F238E27FC236}">
                <a16:creationId xmlns:a16="http://schemas.microsoft.com/office/drawing/2014/main" id="{C3DB98E0-845B-4717-9F42-0CA5D591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92" y="373541"/>
            <a:ext cx="990766" cy="1126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94AA7E6E-B3A7-4C13-BF87-9AE26DAF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12" y="2178567"/>
            <a:ext cx="6331412" cy="3264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FE23BB-0D09-4275-B19E-7D3766559FB5}"/>
              </a:ext>
            </a:extLst>
          </p:cNvPr>
          <p:cNvSpPr txBox="1"/>
          <p:nvPr/>
        </p:nvSpPr>
        <p:spPr>
          <a:xfrm>
            <a:off x="6300355" y="5746173"/>
            <a:ext cx="44144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Gill Sans Nova Light"/>
              </a:rPr>
              <a:t>Gli</a:t>
            </a:r>
            <a:r>
              <a:rPr lang="en-US" sz="1600" b="1" dirty="0">
                <a:latin typeface="Gill Sans Nova Light"/>
              </a:rPr>
              <a:t> smartphone </a:t>
            </a:r>
            <a:r>
              <a:rPr lang="en-US" sz="1600" b="1" dirty="0" err="1">
                <a:latin typeface="Gill Sans Nova Light"/>
              </a:rPr>
              <a:t>sono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complessi</a:t>
            </a:r>
            <a:r>
              <a:rPr lang="en-US" sz="1600" b="1" dirty="0">
                <a:latin typeface="Gill Sans Nova Light"/>
              </a:rPr>
              <a:t>, ma </a:t>
            </a:r>
            <a:r>
              <a:rPr lang="en-US" sz="1600" b="1" dirty="0" err="1">
                <a:latin typeface="Gill Sans Nova Light"/>
              </a:rPr>
              <a:t>usarli</a:t>
            </a:r>
            <a:r>
              <a:rPr lang="en-US" sz="1600" b="1" dirty="0">
                <a:latin typeface="Gill Sans Nova Light"/>
              </a:rPr>
              <a:t> è semplice</a:t>
            </a:r>
          </a:p>
        </p:txBody>
      </p:sp>
    </p:spTree>
    <p:extLst>
      <p:ext uri="{BB962C8B-B14F-4D97-AF65-F5344CB8AC3E}">
        <p14:creationId xmlns:p14="http://schemas.microsoft.com/office/powerpoint/2010/main" val="18564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>
                <a:latin typeface="Gill Sans Nova"/>
              </a:rPr>
              <a:t>Ereditarietà</a:t>
            </a:r>
            <a:endParaRPr lang="it-IT" sz="2800">
              <a:solidFill>
                <a:schemeClr val="accent1"/>
              </a:solidFill>
              <a:latin typeface="Gill Sans Nov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7" y="1765651"/>
            <a:ext cx="5157292" cy="4392563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Parliamo ora di un altro problema della programmazione OO: gli oggetti sono spesso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molto simili</a:t>
            </a:r>
            <a:r>
              <a:rPr lang="it-IT" sz="1850" dirty="0">
                <a:solidFill>
                  <a:schemeClr val="tx1"/>
                </a:solidFill>
                <a:latin typeface="Gill Sans Nova Light"/>
                <a:ea typeface="+mn-lt"/>
                <a:cs typeface="+mn-lt"/>
              </a:rPr>
              <a:t>;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 condividono una logica comune ma non sono del tutto uguali, mmh...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Vogliamo, quindi, riutilizzare la logica comune a tutti gli oggetti ed estrarre la logica unica in una classe separata; un modo per fare ciò è l'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ereditarietà</a:t>
            </a:r>
            <a:endParaRPr lang="it-IT" sz="1850" b="1" dirty="0" err="1">
              <a:solidFill>
                <a:srgbClr val="00B0F0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Creiamo una classe (figlio) derivata da un'altra classe (genitore); in questo modo, si forma una gerarchia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>
                  <a:alpha val="60000"/>
                </a:srgbClr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La classe figlio riutilizza tutti le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variabili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e i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metodi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della classe genitore (logica comune) e può implementarne di proprie (logica unica)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8" name="Immagine 16" descr="Immagine che contiene edificio, finestra, tavolo&#10;&#10;Descrizione generata con affidabilità molto elevata">
            <a:extLst>
              <a:ext uri="{FF2B5EF4-FFF2-40B4-BE49-F238E27FC236}">
                <a16:creationId xmlns:a16="http://schemas.microsoft.com/office/drawing/2014/main" id="{45CBC671-F0F1-459B-B181-E56E745C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39" y="224032"/>
            <a:ext cx="1172814" cy="124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magine 4" descr="Immagine che contiene screenshot, mappa&#10;&#10;Descrizione generata con affidabilità molto elevata">
            <a:extLst>
              <a:ext uri="{FF2B5EF4-FFF2-40B4-BE49-F238E27FC236}">
                <a16:creationId xmlns:a16="http://schemas.microsoft.com/office/drawing/2014/main" id="{719A1E17-85FA-425D-BA83-9B4E1FAC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70" y="1769450"/>
            <a:ext cx="5397533" cy="345682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EBF85E-52BE-4B36-91AA-563D4EB0C11B}"/>
              </a:ext>
            </a:extLst>
          </p:cNvPr>
          <p:cNvSpPr txBox="1"/>
          <p:nvPr/>
        </p:nvSpPr>
        <p:spPr>
          <a:xfrm>
            <a:off x="6348470" y="5437270"/>
            <a:ext cx="5368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ill Sans Nova Light"/>
              </a:rPr>
              <a:t>Un Prof. </a:t>
            </a:r>
            <a:r>
              <a:rPr lang="en-US" sz="1600" b="1" dirty="0" err="1">
                <a:latin typeface="Gill Sans Nova Light"/>
              </a:rPr>
              <a:t>privato</a:t>
            </a:r>
            <a:r>
              <a:rPr lang="en-US" sz="1600" b="1" dirty="0">
                <a:latin typeface="Gill Sans Nova Light"/>
              </a:rPr>
              <a:t> è un </a:t>
            </a:r>
            <a:r>
              <a:rPr lang="en-US" sz="1600" b="1" dirty="0" err="1">
                <a:latin typeface="Gill Sans Nova Light"/>
              </a:rPr>
              <a:t>tipo</a:t>
            </a:r>
            <a:r>
              <a:rPr lang="en-US" sz="1600" b="1" dirty="0">
                <a:latin typeface="Gill Sans Nova Light"/>
              </a:rPr>
              <a:t> di </a:t>
            </a:r>
            <a:r>
              <a:rPr lang="en-US" sz="1600" b="1" dirty="0" err="1">
                <a:latin typeface="Gill Sans Nova Light"/>
              </a:rPr>
              <a:t>Professore</a:t>
            </a:r>
            <a:r>
              <a:rPr lang="en-US" sz="1600" b="1" dirty="0">
                <a:latin typeface="Gill Sans Nova Light"/>
              </a:rPr>
              <a:t> e un </a:t>
            </a:r>
            <a:r>
              <a:rPr lang="en-US" sz="1600" b="1" dirty="0" err="1">
                <a:latin typeface="Gill Sans Nova Light"/>
              </a:rPr>
              <a:t>Professore</a:t>
            </a:r>
            <a:r>
              <a:rPr lang="en-US" sz="1600" b="1" dirty="0">
                <a:latin typeface="Gill Sans Nova Light"/>
              </a:rPr>
              <a:t> è un </a:t>
            </a:r>
            <a:r>
              <a:rPr lang="en-US" sz="1600" b="1" dirty="0" err="1">
                <a:latin typeface="Gill Sans Nova Light"/>
              </a:rPr>
              <a:t>tipo</a:t>
            </a:r>
            <a:r>
              <a:rPr lang="en-US" sz="1600" b="1" dirty="0">
                <a:latin typeface="Gill Sans Nova Light"/>
              </a:rPr>
              <a:t> di Persona</a:t>
            </a:r>
          </a:p>
        </p:txBody>
      </p:sp>
    </p:spTree>
    <p:extLst>
      <p:ext uri="{BB962C8B-B14F-4D97-AF65-F5344CB8AC3E}">
        <p14:creationId xmlns:p14="http://schemas.microsoft.com/office/powerpoint/2010/main" val="9638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>
                <a:latin typeface="Gill Sans Nova"/>
              </a:rPr>
              <a:t>Polimorfismo </a:t>
            </a:r>
            <a:r>
              <a:rPr lang="it-IT" sz="2800">
                <a:solidFill>
                  <a:srgbClr val="00B050"/>
                </a:solidFill>
                <a:latin typeface="Gill Sans Nova"/>
              </a:rPr>
              <a:t>1</a:t>
            </a:r>
            <a:endParaRPr lang="it-IT" sz="2800">
              <a:solidFill>
                <a:srgbClr val="00B050"/>
              </a:solidFill>
              <a:latin typeface="Gill Sans Nova"/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39" y="1844499"/>
            <a:ext cx="10628136" cy="434060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Siamo alla parola più complessa, 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Polimorfismo 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significa "molte forme" in greco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Conosciamo già il potere dell'ereditarietà e lo usiamo semplicemente, ma c'è un problema: supponiamo che abbiamo una classe Genitore e alcune classi secondarie che ereditano da essa; a volte vogliamo usare una raccolta - ad esempio un elenco - che contiene un mix di tutte queste classi, oppure abbiamo implementato un metodo per la classe Genitore che vorremo usare anche per le classi figlie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Questo può essere risolto usando il polimorfismo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In poche parole, il polimorfismo offre un modo per usare una classe esattamente come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il suo genitore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, quindi non c'è il problema di confondere genitore e figli mantenendo i propri metodi così come sono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Questo può essere fatto definendo un'</a:t>
            </a:r>
            <a:r>
              <a:rPr lang="it-IT" sz="1850" b="1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interfaccia 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(padre) da riutilizzare, descrivendo un sacco di metodi comuni e ogni classe figlio implementa la propria versione di questi metodi</a:t>
            </a:r>
            <a:endParaRPr lang="it-IT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6" name="Immagine 2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2F1586C1-A474-4B24-B99D-FEDFB26E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47" y="267959"/>
            <a:ext cx="1213785" cy="1125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0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0F271-D9DE-417D-B408-2F14A5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67" y="600818"/>
            <a:ext cx="10628135" cy="665250"/>
          </a:xfrm>
        </p:spPr>
        <p:txBody>
          <a:bodyPr>
            <a:normAutofit/>
          </a:bodyPr>
          <a:lstStyle/>
          <a:p>
            <a:r>
              <a:rPr lang="it-IT" sz="4500" dirty="0">
                <a:latin typeface="Gill Sans Nova"/>
              </a:rPr>
              <a:t>Polimorfismo </a:t>
            </a:r>
            <a:r>
              <a:rPr lang="it-IT" sz="2800" dirty="0">
                <a:solidFill>
                  <a:srgbClr val="00B050"/>
                </a:solidFill>
                <a:latin typeface="Gill Sans Nova"/>
              </a:rPr>
              <a:t>2</a:t>
            </a:r>
            <a:endParaRPr lang="it-IT" sz="2800" dirty="0">
              <a:solidFill>
                <a:srgbClr val="00B050"/>
              </a:solidFill>
              <a:latin typeface="Gill Sans Nova"/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1DD1A-FDBC-40F5-9025-E34F444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7" y="1853159"/>
            <a:ext cx="4907626" cy="4021404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</a:rPr>
              <a:t>Diamo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un'occhiata ad un esempio pratico con implementazione di figure geometriche; vogliamo utilizzare un'interfaccia comune per il calcolo dell' area e del perimetro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FFFFFF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Le tre figure, ereditando l'interfaccia, consente di creare un elenco di triangoli, cerchi e rettangoli misti e trattali come lo </a:t>
            </a:r>
            <a:r>
              <a:rPr lang="it-IT" sz="1850" dirty="0">
                <a:solidFill>
                  <a:srgbClr val="00B0F0"/>
                </a:solidFill>
                <a:latin typeface="Gill Sans Nova Light"/>
                <a:ea typeface="+mn-lt"/>
                <a:cs typeface="+mn-lt"/>
              </a:rPr>
              <a:t>stesso tipo di oggetto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850" dirty="0">
              <a:solidFill>
                <a:srgbClr val="00B0F0"/>
              </a:solidFill>
              <a:latin typeface="Gill Sans Nova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Se dalla lista si tenta di calcolare l'area di un elemento, viene trovato ed eseguito il metodo corretto: se l'elemento è un triangolo, viene chiamato 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CalcolaArea()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del triangolo, se invece è cerchio, viene chiamato </a:t>
            </a:r>
            <a:r>
              <a:rPr lang="it-IT" sz="1850" b="1" dirty="0" err="1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CalcolaArea</a:t>
            </a:r>
            <a:r>
              <a:rPr lang="it-IT" sz="1850" b="1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()</a:t>
            </a:r>
            <a:r>
              <a:rPr lang="it-IT" sz="1850" dirty="0">
                <a:solidFill>
                  <a:srgbClr val="FFFFFF"/>
                </a:solidFill>
                <a:latin typeface="Gill Sans Nova Light"/>
                <a:ea typeface="+mn-lt"/>
                <a:cs typeface="+mn-lt"/>
              </a:rPr>
              <a:t> di cerchio, e così via</a:t>
            </a:r>
            <a:endParaRPr lang="it-IT" sz="1850" dirty="0">
              <a:solidFill>
                <a:srgbClr val="FFFFFF"/>
              </a:solidFill>
              <a:latin typeface="Gill Sans Nova Light"/>
            </a:endParaRPr>
          </a:p>
        </p:txBody>
      </p:sp>
      <p:pic>
        <p:nvPicPr>
          <p:cNvPr id="6" name="Immagine 20" descr="Immagine che contiene edificio&#10;&#10;Descrizione generata con affidabilità molto elevata">
            <a:extLst>
              <a:ext uri="{FF2B5EF4-FFF2-40B4-BE49-F238E27FC236}">
                <a16:creationId xmlns:a16="http://schemas.microsoft.com/office/drawing/2014/main" id="{2F1586C1-A474-4B24-B99D-FEDFB26E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47" y="267959"/>
            <a:ext cx="1213785" cy="1125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36578FC8-BA28-4C15-9D07-4B48CE30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76" y="1747428"/>
            <a:ext cx="4911025" cy="3915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96DB8E-2080-4B19-810C-3E34C19AD99E}"/>
              </a:ext>
            </a:extLst>
          </p:cNvPr>
          <p:cNvSpPr txBox="1"/>
          <p:nvPr/>
        </p:nvSpPr>
        <p:spPr>
          <a:xfrm>
            <a:off x="6535576" y="5851541"/>
            <a:ext cx="49992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err="1">
                <a:latin typeface="Gill Sans Nova Light"/>
              </a:rPr>
              <a:t>Triangolo</a:t>
            </a:r>
            <a:r>
              <a:rPr lang="en-US" sz="1600" b="1" dirty="0">
                <a:latin typeface="Gill Sans Nova Light"/>
              </a:rPr>
              <a:t>, </a:t>
            </a:r>
            <a:r>
              <a:rPr lang="en-US" sz="1600" b="1" dirty="0" err="1">
                <a:latin typeface="Gill Sans Nova Light"/>
              </a:rPr>
              <a:t>Cerchio</a:t>
            </a:r>
            <a:r>
              <a:rPr lang="en-US" sz="1600" b="1" dirty="0">
                <a:latin typeface="Gill Sans Nova Light"/>
              </a:rPr>
              <a:t> e </a:t>
            </a:r>
            <a:r>
              <a:rPr lang="en-US" sz="1600" b="1" dirty="0" err="1">
                <a:latin typeface="Gill Sans Nova Light"/>
              </a:rPr>
              <a:t>Rettangolo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ora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possono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essere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utilizzati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nella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stessa</a:t>
            </a:r>
            <a:r>
              <a:rPr lang="en-US" sz="1600" b="1" dirty="0">
                <a:latin typeface="Gill Sans Nova Light"/>
              </a:rPr>
              <a:t> </a:t>
            </a:r>
            <a:r>
              <a:rPr lang="en-US" sz="1600" b="1" dirty="0" err="1">
                <a:latin typeface="Gill Sans Nova Light"/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5416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Gill Sans Nova</vt:lpstr>
      <vt:lpstr>Gill Sans Nova Light</vt:lpstr>
      <vt:lpstr>Walbaum Display</vt:lpstr>
      <vt:lpstr>3DFloatVTI</vt:lpstr>
      <vt:lpstr>Programmazione a  Oggetti</vt:lpstr>
      <vt:lpstr>Introduzione</vt:lpstr>
      <vt:lpstr>Incapsulamento 1</vt:lpstr>
      <vt:lpstr>Incapsulamento 2</vt:lpstr>
      <vt:lpstr>Astrazione 1</vt:lpstr>
      <vt:lpstr>Astrazione 2</vt:lpstr>
      <vt:lpstr>Ereditarietà</vt:lpstr>
      <vt:lpstr>Polimorfismo 1</vt:lpstr>
      <vt:lpstr>Polimorfismo 2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GERARDO DE ROSA</cp:lastModifiedBy>
  <cp:revision>1004</cp:revision>
  <dcterms:created xsi:type="dcterms:W3CDTF">2020-06-12T07:23:55Z</dcterms:created>
  <dcterms:modified xsi:type="dcterms:W3CDTF">2020-06-15T20:07:41Z</dcterms:modified>
</cp:coreProperties>
</file>